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21"/>
  </p:notesMasterIdLst>
  <p:sldIdLst>
    <p:sldId id="256" r:id="rId2"/>
    <p:sldId id="260" r:id="rId3"/>
    <p:sldId id="261" r:id="rId4"/>
    <p:sldId id="263" r:id="rId5"/>
    <p:sldId id="264" r:id="rId6"/>
    <p:sldId id="265" r:id="rId7"/>
    <p:sldId id="267" r:id="rId8"/>
    <p:sldId id="266" r:id="rId9"/>
    <p:sldId id="11394" r:id="rId10"/>
    <p:sldId id="11395" r:id="rId11"/>
    <p:sldId id="268" r:id="rId12"/>
    <p:sldId id="11391" r:id="rId13"/>
    <p:sldId id="11396" r:id="rId14"/>
    <p:sldId id="11393" r:id="rId15"/>
    <p:sldId id="11400" r:id="rId16"/>
    <p:sldId id="11397" r:id="rId17"/>
    <p:sldId id="11398" r:id="rId18"/>
    <p:sldId id="11399" r:id="rId19"/>
    <p:sldId id="11401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78E178-85F7-4963-B771-F88EC681A8F5}" v="50" dt="2023-05-31T13:37:15.3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3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542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22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WGCV-51, 3-6 October 2022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WGCV-51, 3-6 October 2022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WGCV-51, 3-6 October 2022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65293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52000" y="6546851"/>
            <a:ext cx="2540000" cy="24622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7386E-C2F9-4FDD-850A-759F4B31A3F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54301103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LMcar6sFLayt1zg4VA4Il1AcX1SEDbt5kYEc2sZPJXI/edi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9867363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 dirty="0"/>
              <a:t>WGCV-52</a:t>
            </a:r>
            <a:endParaRPr sz="7500" dirty="0"/>
          </a:p>
          <a:p>
            <a:br>
              <a:rPr lang="en-GB" sz="4000" i="1" dirty="0"/>
            </a:br>
            <a:r>
              <a:rPr lang="en-GB" sz="3600" dirty="0" err="1"/>
              <a:t>SITSat-TaskGroup</a:t>
            </a:r>
            <a:r>
              <a:rPr lang="en-GB" sz="3600" dirty="0"/>
              <a:t> </a:t>
            </a:r>
            <a:br>
              <a:rPr lang="en-GB" sz="3600" dirty="0"/>
            </a:br>
            <a:br>
              <a:rPr lang="en-GB" sz="3600" dirty="0"/>
            </a:br>
            <a:r>
              <a:rPr lang="en-GB" sz="3600" dirty="0">
                <a:solidFill>
                  <a:srgbClr val="FFFF00"/>
                </a:solidFill>
              </a:rPr>
              <a:t>SI-T</a:t>
            </a:r>
            <a:r>
              <a:rPr lang="en-GB" sz="3600" dirty="0"/>
              <a:t>raceable </a:t>
            </a:r>
            <a:r>
              <a:rPr lang="en-GB" sz="3600" dirty="0">
                <a:solidFill>
                  <a:srgbClr val="FFFF00"/>
                </a:solidFill>
              </a:rPr>
              <a:t>Sat</a:t>
            </a:r>
            <a:r>
              <a:rPr lang="en-GB" sz="3600" dirty="0"/>
              <a:t>ellite</a:t>
            </a:r>
            <a:br>
              <a:rPr lang="en-GB" sz="3600" dirty="0"/>
            </a:br>
            <a:br>
              <a:rPr lang="en-GB" sz="2000" i="1" dirty="0"/>
            </a:br>
            <a:br>
              <a:rPr lang="en-GB" sz="2000" i="1" dirty="0"/>
            </a:br>
            <a:endParaRPr sz="2000" i="1" dirty="0"/>
          </a:p>
        </p:txBody>
      </p:sp>
      <p:sp>
        <p:nvSpPr>
          <p:cNvPr id="67" name="Google Shape;67;p7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Nigel Fox, NPL/UKSA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accent1"/>
                </a:solidFill>
              </a:rPr>
              <a:t>Philippe Goryl. ESA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Medhavy Thankappan </a:t>
            </a:r>
            <a:r>
              <a:rPr lang="en-GB" sz="2200" b="1" dirty="0">
                <a:solidFill>
                  <a:schemeClr val="accent1"/>
                </a:solidFill>
              </a:rPr>
              <a:t>GA</a:t>
            </a:r>
            <a:endParaRPr lang="en-GB" sz="22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accent1"/>
                </a:solidFill>
              </a:rPr>
              <a:t>WGCV-52, Frascati, Italy</a:t>
            </a:r>
            <a:endParaRPr sz="22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accent1"/>
                </a:solidFill>
              </a:rPr>
              <a:t>Agenda 1.6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accent1"/>
                </a:solidFill>
              </a:rPr>
              <a:t>June 2023</a:t>
            </a:r>
            <a:endParaRPr sz="22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EF495C-37D4-ACDF-6A47-697D555E294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595" y="5448692"/>
            <a:ext cx="2213110" cy="10336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0BE37C-D4EE-D534-08AA-58F45EFC5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7" y="1052855"/>
            <a:ext cx="6515187" cy="494283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AA33069-63E4-6E3F-9BF7-D8D7277B5D4F}"/>
              </a:ext>
            </a:extLst>
          </p:cNvPr>
          <p:cNvGrpSpPr/>
          <p:nvPr/>
        </p:nvGrpSpPr>
        <p:grpSpPr>
          <a:xfrm>
            <a:off x="6755112" y="1260065"/>
            <a:ext cx="5436888" cy="4335461"/>
            <a:chOff x="2689310" y="1110291"/>
            <a:chExt cx="5451754" cy="434731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68E62CE-FB1E-7A8B-A7AF-DB0C9B651885}"/>
                </a:ext>
              </a:extLst>
            </p:cNvPr>
            <p:cNvSpPr txBox="1"/>
            <p:nvPr/>
          </p:nvSpPr>
          <p:spPr>
            <a:xfrm>
              <a:off x="5715666" y="4811276"/>
              <a:ext cx="24253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795" b="1">
                  <a:solidFill>
                    <a:schemeClr val="tx1"/>
                  </a:solidFill>
                </a:rPr>
                <a:t>‘effects table’ for each error source 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414C551-1B5A-6301-8BDB-249AA2D25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9310" y="1110291"/>
              <a:ext cx="5011408" cy="370098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C770536-65B2-8609-2B66-F8B6367E56E2}"/>
              </a:ext>
            </a:extLst>
          </p:cNvPr>
          <p:cNvSpPr txBox="1"/>
          <p:nvPr/>
        </p:nvSpPr>
        <p:spPr>
          <a:xfrm>
            <a:off x="376014" y="5995688"/>
            <a:ext cx="11204099" cy="36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95" b="1" dirty="0" err="1">
                <a:solidFill>
                  <a:schemeClr val="tx1"/>
                </a:solidFill>
              </a:rPr>
              <a:t>Fiduceo</a:t>
            </a:r>
            <a:r>
              <a:rPr lang="en-GB" sz="1795" b="1" dirty="0">
                <a:solidFill>
                  <a:schemeClr val="tx1"/>
                </a:solidFill>
              </a:rPr>
              <a:t> like analysis of end to end traceability and uncertainties – an exemplar for other missions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FBB0BC-4292-622F-6DEF-427E0A49241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3" y="168372"/>
            <a:ext cx="1605593" cy="648896"/>
          </a:xfrm>
          <a:prstGeom prst="rect">
            <a:avLst/>
          </a:prstGeom>
        </p:spPr>
      </p:pic>
      <p:sp>
        <p:nvSpPr>
          <p:cNvPr id="8" name="正方形/長方形 3">
            <a:extLst>
              <a:ext uri="{FF2B5EF4-FFF2-40B4-BE49-F238E27FC236}">
                <a16:creationId xmlns:a16="http://schemas.microsoft.com/office/drawing/2014/main" id="{E5849856-EBFA-6CC6-E76E-5AF406170400}"/>
              </a:ext>
            </a:extLst>
          </p:cNvPr>
          <p:cNvSpPr/>
          <p:nvPr/>
        </p:nvSpPr>
        <p:spPr>
          <a:xfrm>
            <a:off x="2278212" y="168372"/>
            <a:ext cx="7373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FIDUCEO-like – TRUTHS Radiance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3692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E016244-6052-444F-A050-58E37AE6DE91}"/>
              </a:ext>
            </a:extLst>
          </p:cNvPr>
          <p:cNvSpPr/>
          <p:nvPr/>
        </p:nvSpPr>
        <p:spPr>
          <a:xfrm>
            <a:off x="2278212" y="168372"/>
            <a:ext cx="7373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Activities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スライド番号プレースホルダー 2">
            <a:extLst>
              <a:ext uri="{FF2B5EF4-FFF2-40B4-BE49-F238E27FC236}">
                <a16:creationId xmlns:a16="http://schemas.microsoft.com/office/drawing/2014/main" id="{AF3155A8-8793-467C-BE6C-2FA5DC42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512562"/>
            <a:ext cx="2540000" cy="369332"/>
          </a:xfrm>
        </p:spPr>
        <p:txBody>
          <a:bodyPr/>
          <a:lstStyle/>
          <a:p>
            <a:pPr>
              <a:defRPr/>
            </a:pPr>
            <a:fld id="{92B7386E-C2F9-4FDD-850A-759F4B31A3FD}" type="slidenum">
              <a:rPr lang="en-US" altLang="ja-JP" smtClean="0"/>
              <a:pPr>
                <a:defRPr/>
              </a:pPr>
              <a:t>11</a:t>
            </a:fld>
            <a:endParaRPr lang="en-US" altLang="ja-JP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6F7C8E-8FD0-37FB-8B22-0D0F0C082A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3" y="168372"/>
            <a:ext cx="1605593" cy="6488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8F10AE-847E-A815-7601-BD6BF84AF445}"/>
              </a:ext>
            </a:extLst>
          </p:cNvPr>
          <p:cNvSpPr txBox="1"/>
          <p:nvPr/>
        </p:nvSpPr>
        <p:spPr>
          <a:xfrm>
            <a:off x="147737" y="1047531"/>
            <a:ext cx="1163473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Serve as a forum for agencies developing/planning </a:t>
            </a:r>
            <a:r>
              <a:rPr lang="en-US" sz="2000" b="1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SITSat</a:t>
            </a: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missions to share experiences and knowledge.</a:t>
            </a:r>
          </a:p>
          <a:p>
            <a:endParaRPr lang="en-US" sz="2000" b="1" i="0" u="none" strike="noStrike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 for characterization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to be overcome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on messaging / presenting information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C034E3-80C2-2C38-C6DA-F905D9CE98DE}"/>
              </a:ext>
            </a:extLst>
          </p:cNvPr>
          <p:cNvSpPr txBox="1"/>
          <p:nvPr/>
        </p:nvSpPr>
        <p:spPr>
          <a:xfrm>
            <a:off x="659876" y="3985537"/>
            <a:ext cx="111225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Discuss collaboration opportunities, joint </a:t>
            </a:r>
            <a:r>
              <a:rPr lang="en-US" sz="2000" b="1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</a:t>
            </a: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b="1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</a:t>
            </a: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activities, campaigns, data sharing,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Means/opportunities/strategy to compare between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SITSats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(directly/indirectly)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Distribution/archiving of data from common or mirrored ‘distribution sites’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‘Cal Data format’ – geo-grid? Spatial/spectral harmonization? Metadata structure?, 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94877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E016244-6052-444F-A050-58E37AE6DE91}"/>
              </a:ext>
            </a:extLst>
          </p:cNvPr>
          <p:cNvSpPr/>
          <p:nvPr/>
        </p:nvSpPr>
        <p:spPr>
          <a:xfrm>
            <a:off x="2278212" y="168372"/>
            <a:ext cx="7373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Activities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スライド番号プレースホルダー 2">
            <a:extLst>
              <a:ext uri="{FF2B5EF4-FFF2-40B4-BE49-F238E27FC236}">
                <a16:creationId xmlns:a16="http://schemas.microsoft.com/office/drawing/2014/main" id="{AF3155A8-8793-467C-BE6C-2FA5DC42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512562"/>
            <a:ext cx="2540000" cy="369332"/>
          </a:xfrm>
        </p:spPr>
        <p:txBody>
          <a:bodyPr/>
          <a:lstStyle/>
          <a:p>
            <a:pPr>
              <a:defRPr/>
            </a:pPr>
            <a:fld id="{92B7386E-C2F9-4FDD-850A-759F4B31A3FD}" type="slidenum">
              <a:rPr lang="en-US" altLang="ja-JP" smtClean="0"/>
              <a:pPr>
                <a:defRPr/>
              </a:pPr>
              <a:t>12</a:t>
            </a:fld>
            <a:endParaRPr lang="en-US" altLang="ja-JP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6F7C8E-8FD0-37FB-8B22-0D0F0C082A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3" y="168372"/>
            <a:ext cx="1605593" cy="6488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8F10AE-847E-A815-7601-BD6BF84AF445}"/>
              </a:ext>
            </a:extLst>
          </p:cNvPr>
          <p:cNvSpPr txBox="1"/>
          <p:nvPr/>
        </p:nvSpPr>
        <p:spPr>
          <a:xfrm>
            <a:off x="147737" y="1166383"/>
            <a:ext cx="12249602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Provide an opportunity for mission coordination, gap analyses, efficient tasking, acquisition planning, </a:t>
            </a:r>
            <a:r>
              <a:rPr lang="en-US" sz="2000" b="1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sz="2000" b="1" i="0" u="none" strike="noStrike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Timing of follow-on missions / overlap justifications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jointly in orbit – optimization of </a:t>
            </a:r>
            <a:r>
              <a:rPr lang="en-US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opportunities for sensors (</a:t>
            </a:r>
            <a:r>
              <a:rPr lang="en-US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maximise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number of sensors/scene types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for strategy to combine data sets for synergistic observations e.g. BRF of PICS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Continuity of observations particularly Cal services to specific sensors when an agency  mission 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of common key sensors/targets (possible to start early / extend)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C034E3-80C2-2C38-C6DA-F905D9CE98DE}"/>
              </a:ext>
            </a:extLst>
          </p:cNvPr>
          <p:cNvSpPr txBox="1"/>
          <p:nvPr/>
        </p:nvSpPr>
        <p:spPr>
          <a:xfrm>
            <a:off x="147737" y="3956862"/>
            <a:ext cx="12249602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Facilitate coordination on technical topics, reporting of uncertainty and traceability information, interoperability, methods of dissemination, etc.</a:t>
            </a:r>
          </a:p>
          <a:p>
            <a:r>
              <a:rPr lang="en-US" sz="18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optimally integrate with other Cal/Val infrastructure? Establish a </a:t>
            </a:r>
            <a:r>
              <a:rPr lang="en-US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SITSat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informed architecture</a:t>
            </a:r>
          </a:p>
          <a:p>
            <a:endParaRPr lang="en-US" sz="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‘standardized’/shared Sensor2Sensor Cal methods/toolboxes/processors 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 into GSICS and/or CEOS frameworks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Potential/method to transcend operational continuity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Hierarchical Cal/QA system – Serving agencies, New space, CEOS/GSCIS endorsed bias correction </a:t>
            </a:r>
            <a:r>
              <a:rPr lang="en-US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coeffs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68906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E016244-6052-444F-A050-58E37AE6DE91}"/>
              </a:ext>
            </a:extLst>
          </p:cNvPr>
          <p:cNvSpPr/>
          <p:nvPr/>
        </p:nvSpPr>
        <p:spPr>
          <a:xfrm>
            <a:off x="2278212" y="168372"/>
            <a:ext cx="7373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Cal/Val Architecture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スライド番号プレースホルダー 2">
            <a:extLst>
              <a:ext uri="{FF2B5EF4-FFF2-40B4-BE49-F238E27FC236}">
                <a16:creationId xmlns:a16="http://schemas.microsoft.com/office/drawing/2014/main" id="{AF3155A8-8793-467C-BE6C-2FA5DC42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512562"/>
            <a:ext cx="2540000" cy="369332"/>
          </a:xfrm>
        </p:spPr>
        <p:txBody>
          <a:bodyPr/>
          <a:lstStyle/>
          <a:p>
            <a:pPr>
              <a:defRPr/>
            </a:pPr>
            <a:fld id="{92B7386E-C2F9-4FDD-850A-759F4B31A3FD}" type="slidenum">
              <a:rPr lang="en-US" altLang="ja-JP" smtClean="0"/>
              <a:pPr>
                <a:defRPr/>
              </a:pPr>
              <a:t>13</a:t>
            </a:fld>
            <a:endParaRPr lang="en-US" altLang="ja-JP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6F7C8E-8FD0-37FB-8B22-0D0F0C082A4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3" y="168372"/>
            <a:ext cx="1605593" cy="64889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0477059-F78D-15AE-8B4B-2ECA28162281}"/>
              </a:ext>
            </a:extLst>
          </p:cNvPr>
          <p:cNvGrpSpPr/>
          <p:nvPr/>
        </p:nvGrpSpPr>
        <p:grpSpPr>
          <a:xfrm>
            <a:off x="632435" y="1022630"/>
            <a:ext cx="10665341" cy="5364976"/>
            <a:chOff x="765417" y="993913"/>
            <a:chExt cx="10694504" cy="537964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15BC7EA-6969-1F56-0980-560439661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5417" y="993913"/>
              <a:ext cx="10694504" cy="537964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E920EDA-F899-AAAA-A545-3A6690EDB667}"/>
                </a:ext>
              </a:extLst>
            </p:cNvPr>
            <p:cNvSpPr/>
            <p:nvPr/>
          </p:nvSpPr>
          <p:spPr>
            <a:xfrm>
              <a:off x="4594578" y="2946197"/>
              <a:ext cx="778933" cy="587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96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48C0D91-1D40-9734-70F9-DA627EFEBA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4956" y="3070784"/>
            <a:ext cx="782914" cy="5856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6A0518-D55F-8D7F-7DCE-2C5C5B94ACB9}"/>
              </a:ext>
            </a:extLst>
          </p:cNvPr>
          <p:cNvSpPr txBox="1"/>
          <p:nvPr/>
        </p:nvSpPr>
        <p:spPr>
          <a:xfrm>
            <a:off x="4755184" y="3821927"/>
            <a:ext cx="2681631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TRUTHS / CPF / Libra +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9113F2-DF43-31A8-0195-0D9BAF70B325}"/>
              </a:ext>
            </a:extLst>
          </p:cNvPr>
          <p:cNvGrpSpPr/>
          <p:nvPr/>
        </p:nvGrpSpPr>
        <p:grpSpPr>
          <a:xfrm>
            <a:off x="1053383" y="1033302"/>
            <a:ext cx="18079440" cy="5426651"/>
            <a:chOff x="1053383" y="1033302"/>
            <a:chExt cx="18079440" cy="542665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FEC9314-E4A4-A0CC-E7D4-CC5A361CF613}"/>
                </a:ext>
              </a:extLst>
            </p:cNvPr>
            <p:cNvGrpSpPr/>
            <p:nvPr/>
          </p:nvGrpSpPr>
          <p:grpSpPr>
            <a:xfrm>
              <a:off x="1053383" y="1033302"/>
              <a:ext cx="18079440" cy="5426651"/>
              <a:chOff x="-7883788" y="894709"/>
              <a:chExt cx="18079440" cy="5426651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5815E6BF-DCF8-33AB-DD59-EBB9C3062269}"/>
                  </a:ext>
                </a:extLst>
              </p:cNvPr>
              <p:cNvGrpSpPr/>
              <p:nvPr/>
            </p:nvGrpSpPr>
            <p:grpSpPr>
              <a:xfrm>
                <a:off x="-7883788" y="894709"/>
                <a:ext cx="14849084" cy="5426651"/>
                <a:chOff x="-50820" y="1873644"/>
                <a:chExt cx="6735248" cy="2965342"/>
              </a:xfrm>
            </p:grpSpPr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0792A6A2-A6A1-59C5-FEE9-7EF882866A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-50820" y="1873644"/>
                  <a:ext cx="4317715" cy="2965342"/>
                </a:xfrm>
                <a:prstGeom prst="rect">
                  <a:avLst/>
                </a:prstGeom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4881E92C-7014-0A8B-4297-6C1DB1CEBD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11844" y="2774125"/>
                  <a:ext cx="672584" cy="515484"/>
                </a:xfrm>
                <a:prstGeom prst="rect">
                  <a:avLst/>
                </a:prstGeom>
              </p:spPr>
            </p:pic>
          </p:grp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9C0600E-5D2A-394B-AFB5-8C5C118E3C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12819" y="2153234"/>
                <a:ext cx="1482833" cy="1109168"/>
              </a:xfrm>
              <a:prstGeom prst="rect">
                <a:avLst/>
              </a:prstGeom>
            </p:spPr>
          </p:pic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CDF3CE9-FE71-71DD-08C6-08EC1F327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12819" y="2153234"/>
              <a:ext cx="1482833" cy="1109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31446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E016244-6052-444F-A050-58E37AE6DE91}"/>
              </a:ext>
            </a:extLst>
          </p:cNvPr>
          <p:cNvSpPr/>
          <p:nvPr/>
        </p:nvSpPr>
        <p:spPr>
          <a:xfrm>
            <a:off x="2278212" y="168372"/>
            <a:ext cx="7373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Activities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スライド番号プレースホルダー 2">
            <a:extLst>
              <a:ext uri="{FF2B5EF4-FFF2-40B4-BE49-F238E27FC236}">
                <a16:creationId xmlns:a16="http://schemas.microsoft.com/office/drawing/2014/main" id="{AF3155A8-8793-467C-BE6C-2FA5DC42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512562"/>
            <a:ext cx="2540000" cy="369332"/>
          </a:xfrm>
        </p:spPr>
        <p:txBody>
          <a:bodyPr/>
          <a:lstStyle/>
          <a:p>
            <a:pPr>
              <a:defRPr/>
            </a:pPr>
            <a:fld id="{92B7386E-C2F9-4FDD-850A-759F4B31A3FD}" type="slidenum">
              <a:rPr lang="en-US" altLang="ja-JP" smtClean="0"/>
              <a:pPr>
                <a:defRPr/>
              </a:pPr>
              <a:t>14</a:t>
            </a:fld>
            <a:endParaRPr lang="en-US" altLang="ja-JP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6F7C8E-8FD0-37FB-8B22-0D0F0C082A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3" y="168372"/>
            <a:ext cx="1605593" cy="6488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8F10AE-847E-A815-7601-BD6BF84AF445}"/>
              </a:ext>
            </a:extLst>
          </p:cNvPr>
          <p:cNvSpPr txBox="1"/>
          <p:nvPr/>
        </p:nvSpPr>
        <p:spPr>
          <a:xfrm>
            <a:off x="147737" y="1047531"/>
            <a:ext cx="1163473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Aim for a systems-based approach, rather than having missions being developed and operated in isolation, along the lines of a CEOS Virtual Constellation.</a:t>
            </a:r>
          </a:p>
          <a:p>
            <a:endParaRPr lang="en-US" sz="2000" b="1" i="0" u="none" strike="noStrike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a white paper/roadmap of what a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SITSat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enabled observing system would look like – Achieving goal of Climate architecture from space and its benefits</a:t>
            </a:r>
          </a:p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- A coordinated infrastructure</a:t>
            </a:r>
          </a:p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- Need for continuity / ability to bridge gaps </a:t>
            </a:r>
          </a:p>
          <a:p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 agency champions for different technologies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a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SITSat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look like for other domains/technologies</a:t>
            </a:r>
          </a:p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- how far away are they from being realizable/is it always a big step?</a:t>
            </a:r>
          </a:p>
          <a:p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linkage to other FRMs a coherent vision and strategy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Joint-agency missions?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095043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E016244-6052-444F-A050-58E37AE6DE91}"/>
              </a:ext>
            </a:extLst>
          </p:cNvPr>
          <p:cNvSpPr/>
          <p:nvPr/>
        </p:nvSpPr>
        <p:spPr>
          <a:xfrm>
            <a:off x="2278212" y="168372"/>
            <a:ext cx="7373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Questions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スライド番号プレースホルダー 2">
            <a:extLst>
              <a:ext uri="{FF2B5EF4-FFF2-40B4-BE49-F238E27FC236}">
                <a16:creationId xmlns:a16="http://schemas.microsoft.com/office/drawing/2014/main" id="{AF3155A8-8793-467C-BE6C-2FA5DC42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512562"/>
            <a:ext cx="2540000" cy="369332"/>
          </a:xfrm>
        </p:spPr>
        <p:txBody>
          <a:bodyPr/>
          <a:lstStyle/>
          <a:p>
            <a:pPr>
              <a:defRPr/>
            </a:pPr>
            <a:fld id="{92B7386E-C2F9-4FDD-850A-759F4B31A3FD}" type="slidenum">
              <a:rPr lang="en-US" altLang="ja-JP" smtClean="0"/>
              <a:pPr>
                <a:defRPr/>
              </a:pPr>
              <a:t>15</a:t>
            </a:fld>
            <a:endParaRPr lang="en-US" altLang="ja-JP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6F7C8E-8FD0-37FB-8B22-0D0F0C082A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3" y="168372"/>
            <a:ext cx="1605593" cy="6488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5CC978-088F-02D4-88DB-493CBC3AD853}"/>
              </a:ext>
            </a:extLst>
          </p:cNvPr>
          <p:cNvSpPr txBox="1"/>
          <p:nvPr/>
        </p:nvSpPr>
        <p:spPr>
          <a:xfrm>
            <a:off x="789272" y="1482291"/>
            <a:ext cx="103375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Are the Objectives and indicative sub-activities correct? Comprehensive?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What are the initial priorities?  Timeline?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Who needs to be in the task team?  Who wants to be in the task team?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How to engage?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99628672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E016244-6052-444F-A050-58E37AE6DE91}"/>
              </a:ext>
            </a:extLst>
          </p:cNvPr>
          <p:cNvSpPr/>
          <p:nvPr/>
        </p:nvSpPr>
        <p:spPr>
          <a:xfrm>
            <a:off x="2278212" y="168372"/>
            <a:ext cx="7373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Work Plan – Priorities/Actions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スライド番号プレースホルダー 2">
            <a:extLst>
              <a:ext uri="{FF2B5EF4-FFF2-40B4-BE49-F238E27FC236}">
                <a16:creationId xmlns:a16="http://schemas.microsoft.com/office/drawing/2014/main" id="{AF3155A8-8793-467C-BE6C-2FA5DC42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512562"/>
            <a:ext cx="2540000" cy="369332"/>
          </a:xfrm>
        </p:spPr>
        <p:txBody>
          <a:bodyPr/>
          <a:lstStyle/>
          <a:p>
            <a:pPr>
              <a:defRPr/>
            </a:pPr>
            <a:fld id="{92B7386E-C2F9-4FDD-850A-759F4B31A3FD}" type="slidenum">
              <a:rPr lang="en-US" altLang="ja-JP" smtClean="0"/>
              <a:pPr>
                <a:defRPr/>
              </a:pPr>
              <a:t>16</a:t>
            </a:fld>
            <a:endParaRPr lang="en-US" altLang="ja-JP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6F7C8E-8FD0-37FB-8B22-0D0F0C082A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3" y="168372"/>
            <a:ext cx="1605593" cy="6488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586D71-7407-D066-C21E-FACD778856A2}"/>
              </a:ext>
            </a:extLst>
          </p:cNvPr>
          <p:cNvSpPr txBox="1"/>
          <p:nvPr/>
        </p:nvSpPr>
        <p:spPr>
          <a:xfrm>
            <a:off x="1357162" y="1982804"/>
            <a:ext cx="10145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2243949809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E016244-6052-444F-A050-58E37AE6DE91}"/>
              </a:ext>
            </a:extLst>
          </p:cNvPr>
          <p:cNvSpPr/>
          <p:nvPr/>
        </p:nvSpPr>
        <p:spPr>
          <a:xfrm>
            <a:off x="2278212" y="168372"/>
            <a:ext cx="7373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Task-Team Membership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スライド番号プレースホルダー 2">
            <a:extLst>
              <a:ext uri="{FF2B5EF4-FFF2-40B4-BE49-F238E27FC236}">
                <a16:creationId xmlns:a16="http://schemas.microsoft.com/office/drawing/2014/main" id="{AF3155A8-8793-467C-BE6C-2FA5DC42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512562"/>
            <a:ext cx="2540000" cy="369332"/>
          </a:xfrm>
        </p:spPr>
        <p:txBody>
          <a:bodyPr/>
          <a:lstStyle/>
          <a:p>
            <a:pPr>
              <a:defRPr/>
            </a:pPr>
            <a:fld id="{92B7386E-C2F9-4FDD-850A-759F4B31A3FD}" type="slidenum">
              <a:rPr lang="en-US" altLang="ja-JP" smtClean="0"/>
              <a:pPr>
                <a:defRPr/>
              </a:pPr>
              <a:t>17</a:t>
            </a:fld>
            <a:endParaRPr lang="en-US" altLang="ja-JP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6F7C8E-8FD0-37FB-8B22-0D0F0C082A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3" y="168372"/>
            <a:ext cx="1605593" cy="6488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2ECF70-AD64-BE1D-1DD9-E01237D0FA85}"/>
              </a:ext>
            </a:extLst>
          </p:cNvPr>
          <p:cNvSpPr txBox="1"/>
          <p:nvPr/>
        </p:nvSpPr>
        <p:spPr>
          <a:xfrm>
            <a:off x="1104232" y="1318662"/>
            <a:ext cx="98177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CEOS WGCV Chair/Vice Chair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GSICS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ESA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UKSA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NASA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China - CSA?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++</a:t>
            </a:r>
          </a:p>
        </p:txBody>
      </p:sp>
    </p:spTree>
    <p:extLst>
      <p:ext uri="{BB962C8B-B14F-4D97-AF65-F5344CB8AC3E}">
        <p14:creationId xmlns:p14="http://schemas.microsoft.com/office/powerpoint/2010/main" val="1322139098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E016244-6052-444F-A050-58E37AE6DE91}"/>
              </a:ext>
            </a:extLst>
          </p:cNvPr>
          <p:cNvSpPr/>
          <p:nvPr/>
        </p:nvSpPr>
        <p:spPr>
          <a:xfrm>
            <a:off x="2278212" y="168372"/>
            <a:ext cx="7373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Engagement/Reporting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スライド番号プレースホルダー 2">
            <a:extLst>
              <a:ext uri="{FF2B5EF4-FFF2-40B4-BE49-F238E27FC236}">
                <a16:creationId xmlns:a16="http://schemas.microsoft.com/office/drawing/2014/main" id="{AF3155A8-8793-467C-BE6C-2FA5DC42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512562"/>
            <a:ext cx="2540000" cy="369332"/>
          </a:xfrm>
        </p:spPr>
        <p:txBody>
          <a:bodyPr/>
          <a:lstStyle/>
          <a:p>
            <a:pPr>
              <a:defRPr/>
            </a:pPr>
            <a:fld id="{92B7386E-C2F9-4FDD-850A-759F4B31A3FD}" type="slidenum">
              <a:rPr lang="en-US" altLang="ja-JP" smtClean="0"/>
              <a:pPr>
                <a:defRPr/>
              </a:pPr>
              <a:t>18</a:t>
            </a:fld>
            <a:endParaRPr lang="en-US" altLang="ja-JP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6F7C8E-8FD0-37FB-8B22-0D0F0C082A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3" y="168372"/>
            <a:ext cx="1605593" cy="6488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1DA2AA-B323-F52E-D0A1-34FF980991B5}"/>
              </a:ext>
            </a:extLst>
          </p:cNvPr>
          <p:cNvSpPr txBox="1"/>
          <p:nvPr/>
        </p:nvSpPr>
        <p:spPr>
          <a:xfrm>
            <a:off x="1357162" y="1982804"/>
            <a:ext cx="10145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2665356012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E016244-6052-444F-A050-58E37AE6DE91}"/>
              </a:ext>
            </a:extLst>
          </p:cNvPr>
          <p:cNvSpPr/>
          <p:nvPr/>
        </p:nvSpPr>
        <p:spPr>
          <a:xfrm>
            <a:off x="2278212" y="168372"/>
            <a:ext cx="7373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Actions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スライド番号プレースホルダー 2">
            <a:extLst>
              <a:ext uri="{FF2B5EF4-FFF2-40B4-BE49-F238E27FC236}">
                <a16:creationId xmlns:a16="http://schemas.microsoft.com/office/drawing/2014/main" id="{AF3155A8-8793-467C-BE6C-2FA5DC42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512562"/>
            <a:ext cx="2540000" cy="369332"/>
          </a:xfrm>
        </p:spPr>
        <p:txBody>
          <a:bodyPr/>
          <a:lstStyle/>
          <a:p>
            <a:pPr>
              <a:defRPr/>
            </a:pPr>
            <a:fld id="{92B7386E-C2F9-4FDD-850A-759F4B31A3FD}" type="slidenum">
              <a:rPr lang="en-US" altLang="ja-JP" smtClean="0"/>
              <a:pPr>
                <a:defRPr/>
              </a:pPr>
              <a:t>19</a:t>
            </a:fld>
            <a:endParaRPr lang="en-US" altLang="ja-JP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6F7C8E-8FD0-37FB-8B22-0D0F0C082A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3" y="168372"/>
            <a:ext cx="1605593" cy="6488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C0F866-1C6E-B7FF-00CD-D40D7855DEA0}"/>
              </a:ext>
            </a:extLst>
          </p:cNvPr>
          <p:cNvSpPr txBox="1"/>
          <p:nvPr/>
        </p:nvSpPr>
        <p:spPr>
          <a:xfrm>
            <a:off x="1357162" y="1982804"/>
            <a:ext cx="10145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1359912935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E016244-6052-444F-A050-58E37AE6DE91}"/>
              </a:ext>
            </a:extLst>
          </p:cNvPr>
          <p:cNvSpPr/>
          <p:nvPr/>
        </p:nvSpPr>
        <p:spPr>
          <a:xfrm>
            <a:off x="2278212" y="168372"/>
            <a:ext cx="7373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Introduction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スライド番号プレースホルダー 2">
            <a:extLst>
              <a:ext uri="{FF2B5EF4-FFF2-40B4-BE49-F238E27FC236}">
                <a16:creationId xmlns:a16="http://schemas.microsoft.com/office/drawing/2014/main" id="{AF3155A8-8793-467C-BE6C-2FA5DC42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512562"/>
            <a:ext cx="2540000" cy="369332"/>
          </a:xfrm>
        </p:spPr>
        <p:txBody>
          <a:bodyPr/>
          <a:lstStyle/>
          <a:p>
            <a:pPr>
              <a:defRPr/>
            </a:pPr>
            <a:fld id="{92B7386E-C2F9-4FDD-850A-759F4B31A3FD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6F7C8E-8FD0-37FB-8B22-0D0F0C082A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3" y="168372"/>
            <a:ext cx="1605593" cy="6488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AF89A5-7BC2-56C1-4C8D-4FE90B3A74B3}"/>
              </a:ext>
            </a:extLst>
          </p:cNvPr>
          <p:cNvSpPr txBox="1"/>
          <p:nvPr/>
        </p:nvSpPr>
        <p:spPr>
          <a:xfrm>
            <a:off x="129302" y="1753386"/>
            <a:ext cx="99348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Following various international activities and discussions</a:t>
            </a:r>
          </a:p>
          <a:p>
            <a:r>
              <a:rPr lang="en-GB" sz="2000" dirty="0"/>
              <a:t>    Proposed at WGCV 51 and agreed at CEOS plenary plan to create a</a:t>
            </a:r>
          </a:p>
          <a:p>
            <a:r>
              <a:rPr lang="en-GB" sz="2000" dirty="0"/>
              <a:t>    task group to consider coordination and strategy for </a:t>
            </a:r>
            <a:r>
              <a:rPr lang="en-GB" sz="2000" dirty="0" err="1"/>
              <a:t>SITSats</a:t>
            </a:r>
            <a:endParaRPr lang="en-GB" sz="2000" dirty="0"/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Agree to implement as Joint initiative with GSICS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Establish </a:t>
            </a:r>
            <a:r>
              <a:rPr lang="en-GB" sz="2000" dirty="0" err="1"/>
              <a:t>ToR</a:t>
            </a:r>
            <a:r>
              <a:rPr lang="en-GB" sz="2000" dirty="0"/>
              <a:t>, Objectives, membership, formal leadership, Work plan, priority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Clear definition of criteria on what constitutes a </a:t>
            </a:r>
            <a:r>
              <a:rPr lang="en-GB" sz="2000" dirty="0" err="1"/>
              <a:t>SITSat</a:t>
            </a:r>
            <a:r>
              <a:rPr lang="en-GB" sz="2000" dirty="0"/>
              <a:t> – independent of technology/domain</a:t>
            </a:r>
          </a:p>
          <a:p>
            <a:r>
              <a:rPr lang="en-GB" sz="2000" dirty="0"/>
              <a:t>	- </a:t>
            </a:r>
            <a:r>
              <a:rPr lang="en-GB" sz="2000" dirty="0">
                <a:solidFill>
                  <a:srgbClr val="0070C0"/>
                </a:solidFill>
              </a:rPr>
              <a:t>note (to be agreed): A property of the sensor not necessarily its application </a:t>
            </a:r>
            <a:r>
              <a:rPr lang="en-GB" sz="20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Start from current ‘well-defined’ examples  - Solar reflective domain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140C1E-3147-CC6F-857D-0468B3537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505" y="1011186"/>
            <a:ext cx="1888503" cy="24827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BBD0CF-18F3-4920-9CAA-DE15869B5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106" y="1505875"/>
            <a:ext cx="1998592" cy="2809301"/>
          </a:xfrm>
          <a:prstGeom prst="rect">
            <a:avLst/>
          </a:prstGeom>
        </p:spPr>
      </p:pic>
      <p:pic>
        <p:nvPicPr>
          <p:cNvPr id="9" name="Google Shape;1342;p67">
            <a:extLst>
              <a:ext uri="{FF2B5EF4-FFF2-40B4-BE49-F238E27FC236}">
                <a16:creationId xmlns:a16="http://schemas.microsoft.com/office/drawing/2014/main" id="{5A9F0733-2112-45A1-4E10-7A16E59F23A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48884" y="3873361"/>
            <a:ext cx="1984928" cy="263920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2696757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47B56F-C943-19C6-5283-BA60E46B6AC5}"/>
              </a:ext>
            </a:extLst>
          </p:cNvPr>
          <p:cNvSpPr txBox="1"/>
          <p:nvPr/>
        </p:nvSpPr>
        <p:spPr>
          <a:xfrm>
            <a:off x="386498" y="1062553"/>
            <a:ext cx="11419003" cy="5176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SITSat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is a satellite-based sensor which can provide and verifiably- evidence, in a fully open and transparent manner, all significant contributions to the uncertainty of its measurements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traceable to the international system of units, SI,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at the location and time from where they are made. In addition, this uncertainty must be at a level that is considered by the community to be of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‘Fiducial reference’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quality, i.e. that for a defined spectral domain/application it can be considered ‘state-of-the-art’ and able to unequivocally serve as a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reference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for similar measurements from other sensors. Typically, a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SITSat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might be expected to have a measurement uncertainty of &lt;0.5 compared to that of its peers.</a:t>
            </a:r>
          </a:p>
          <a:p>
            <a:pPr rtl="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endParaRPr lang="en-US" sz="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Note: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if used as a reference, the method used to compare with other sensors and its associated uncertainty to SI, should also be fully documented and evidenced. </a:t>
            </a:r>
            <a:br>
              <a:rPr lang="en-US" dirty="0"/>
            </a:br>
            <a:endParaRPr lang="en-GB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CD5712A-ED6E-1DA3-C44A-B3430B9281DD}"/>
              </a:ext>
            </a:extLst>
          </p:cNvPr>
          <p:cNvSpPr/>
          <p:nvPr/>
        </p:nvSpPr>
        <p:spPr>
          <a:xfrm>
            <a:off x="2278212" y="168372"/>
            <a:ext cx="7373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Definition: to be agreed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479728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E016244-6052-444F-A050-58E37AE6DE91}"/>
              </a:ext>
            </a:extLst>
          </p:cNvPr>
          <p:cNvSpPr/>
          <p:nvPr/>
        </p:nvSpPr>
        <p:spPr>
          <a:xfrm>
            <a:off x="2278212" y="168372"/>
            <a:ext cx="7373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Motivation 4 </a:t>
            </a:r>
            <a:r>
              <a:rPr lang="en-US" altLang="ja-JP" sz="2800" dirty="0" err="1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SITSats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スライド番号プレースホルダー 2">
            <a:extLst>
              <a:ext uri="{FF2B5EF4-FFF2-40B4-BE49-F238E27FC236}">
                <a16:creationId xmlns:a16="http://schemas.microsoft.com/office/drawing/2014/main" id="{AF3155A8-8793-467C-BE6C-2FA5DC42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512562"/>
            <a:ext cx="2540000" cy="369332"/>
          </a:xfrm>
        </p:spPr>
        <p:txBody>
          <a:bodyPr/>
          <a:lstStyle/>
          <a:p>
            <a:pPr>
              <a:defRPr/>
            </a:pPr>
            <a:fld id="{92B7386E-C2F9-4FDD-850A-759F4B31A3FD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6F7C8E-8FD0-37FB-8B22-0D0F0C082A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3" y="168372"/>
            <a:ext cx="1605593" cy="6488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83E1E7-8D3E-B0B6-7EB0-D59FC7D2A3B9}"/>
              </a:ext>
            </a:extLst>
          </p:cNvPr>
          <p:cNvSpPr txBox="1"/>
          <p:nvPr/>
        </p:nvSpPr>
        <p:spPr>
          <a:xfrm>
            <a:off x="98981" y="989812"/>
            <a:ext cx="119940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/>
              <a:t>Desire for ‘high quality’ ‘Reference/Fiducial’ data from which change can be unequivocally detected in relatively short time-scales and mitigate ‘data gaps’ (particularly for climate) </a:t>
            </a:r>
          </a:p>
          <a:p>
            <a:pPr lvl="2"/>
            <a:r>
              <a:rPr lang="en-GB" sz="2000" dirty="0"/>
              <a:t>          - Robust, transparent quantified evidence of traceability to a reference  (ideally SI) - ‘QA4EO’</a:t>
            </a:r>
          </a:p>
          <a:p>
            <a:pPr lvl="2"/>
            <a:r>
              <a:rPr lang="en-GB" sz="2000" dirty="0"/>
              <a:t>          - Small comprehensively evaluated uncertainties 	</a:t>
            </a:r>
          </a:p>
          <a:p>
            <a:pPr lvl="2"/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/>
              <a:t>‘system of systems’ Integrated EO data, interoperable/harmonised </a:t>
            </a:r>
          </a:p>
          <a:p>
            <a:r>
              <a:rPr lang="en-GB" sz="2000" b="1" dirty="0"/>
              <a:t>     knowledge of/removal of biases</a:t>
            </a:r>
          </a:p>
          <a:p>
            <a:r>
              <a:rPr lang="en-GB" sz="2000" b="1" dirty="0"/>
              <a:t>           </a:t>
            </a:r>
            <a:r>
              <a:rPr lang="en-GB" sz="2000" dirty="0"/>
              <a:t>- ARD</a:t>
            </a:r>
          </a:p>
          <a:p>
            <a:r>
              <a:rPr lang="en-GB" sz="2000" dirty="0"/>
              <a:t>           - Robust SI-Traceability provides unambiguous trust, space agency agnostic, longevity  </a:t>
            </a:r>
            <a:r>
              <a:rPr lang="en-GB" sz="2000" b="1" dirty="0"/>
              <a:t>	</a:t>
            </a:r>
          </a:p>
          <a:p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New space – Reliance on post-launch calibration anchor – no on-board Cal</a:t>
            </a:r>
          </a:p>
          <a:p>
            <a:pPr lvl="1"/>
            <a:r>
              <a:rPr lang="en-GB" sz="2000" dirty="0"/>
              <a:t>           -	Reduced cost, complementary observations (temporal/spatial coverage) </a:t>
            </a:r>
          </a:p>
          <a:p>
            <a:pPr lvl="1"/>
            <a:r>
              <a:rPr lang="en-GB" sz="2000" dirty="0"/>
              <a:t>           - level playing field, maximal utilisation of investments and assets  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CEOS/GSICS initiatives to establish international references/methods &amp; SI-Traceability</a:t>
            </a:r>
          </a:p>
          <a:p>
            <a:r>
              <a:rPr lang="en-GB" sz="2000" dirty="0"/>
              <a:t>           - Coherent, flexible, reliable anchor to well-established methods (GSICS already uses ref sensor!)</a:t>
            </a:r>
          </a:p>
          <a:p>
            <a:r>
              <a:rPr lang="en-GB" sz="2000" dirty="0"/>
              <a:t>           - mimics calibration methodologies of all terrestrial ‘industries’ </a:t>
            </a:r>
          </a:p>
          <a:p>
            <a:r>
              <a:rPr lang="en-GB" sz="2000" dirty="0"/>
              <a:t>           - Provides a clear, distinguishing label of a specific property of a sensor but generic to ‘application’</a:t>
            </a:r>
          </a:p>
        </p:txBody>
      </p:sp>
    </p:spTree>
    <p:extLst>
      <p:ext uri="{BB962C8B-B14F-4D97-AF65-F5344CB8AC3E}">
        <p14:creationId xmlns:p14="http://schemas.microsoft.com/office/powerpoint/2010/main" val="651458383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E016244-6052-444F-A050-58E37AE6DE91}"/>
              </a:ext>
            </a:extLst>
          </p:cNvPr>
          <p:cNvSpPr/>
          <p:nvPr/>
        </p:nvSpPr>
        <p:spPr>
          <a:xfrm>
            <a:off x="2278212" y="168372"/>
            <a:ext cx="7373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Motivation for creating task group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スライド番号プレースホルダー 2">
            <a:extLst>
              <a:ext uri="{FF2B5EF4-FFF2-40B4-BE49-F238E27FC236}">
                <a16:creationId xmlns:a16="http://schemas.microsoft.com/office/drawing/2014/main" id="{AF3155A8-8793-467C-BE6C-2FA5DC42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512562"/>
            <a:ext cx="2540000" cy="369332"/>
          </a:xfrm>
        </p:spPr>
        <p:txBody>
          <a:bodyPr/>
          <a:lstStyle/>
          <a:p>
            <a:pPr>
              <a:defRPr/>
            </a:pPr>
            <a:fld id="{92B7386E-C2F9-4FDD-850A-759F4B31A3FD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6F7C8E-8FD0-37FB-8B22-0D0F0C082A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3" y="168372"/>
            <a:ext cx="1605593" cy="6488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B372BF-2D6B-4E7E-10A6-6AAD4F54C2B6}"/>
              </a:ext>
            </a:extLst>
          </p:cNvPr>
          <p:cNvSpPr txBox="1"/>
          <p:nvPr/>
        </p:nvSpPr>
        <p:spPr>
          <a:xfrm>
            <a:off x="223101" y="1018094"/>
            <a:ext cx="121637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Recognition, visibility of the new class of sensor to senior levels in space agencies &amp; beyond</a:t>
            </a:r>
          </a:p>
          <a:p>
            <a:r>
              <a:rPr lang="en-GB" sz="2000" b="1" dirty="0"/>
              <a:t>         </a:t>
            </a:r>
            <a:r>
              <a:rPr lang="en-GB" sz="2000" dirty="0"/>
              <a:t>- noting at least 3 currently under-development and from different continents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In a similar manner to CEOS-VCs – coordinate, where appropriate, to facilitate commonality of purpose (shared vision) – </a:t>
            </a:r>
            <a:r>
              <a:rPr lang="en-GB" sz="2000" b="1" dirty="0">
                <a:solidFill>
                  <a:srgbClr val="0070C0"/>
                </a:solidFill>
              </a:rPr>
              <a:t>below is generic VC inspired list</a:t>
            </a:r>
          </a:p>
          <a:p>
            <a:r>
              <a:rPr lang="en-GB" sz="2000" dirty="0"/>
              <a:t>         -  maximal utilisation of resources, </a:t>
            </a:r>
          </a:p>
          <a:p>
            <a:r>
              <a:rPr lang="en-GB" sz="2000" dirty="0"/>
              <a:t>         -  Continuity of ‘service’ (data) (coordination of launches)</a:t>
            </a:r>
          </a:p>
          <a:p>
            <a:r>
              <a:rPr lang="en-GB" sz="2000" dirty="0"/>
              <a:t>         -  Internationally integrated ‘users’, data source agnostic tools </a:t>
            </a:r>
          </a:p>
          <a:p>
            <a:r>
              <a:rPr lang="en-GB" sz="2000" dirty="0"/>
              <a:t>         -  Advocacy from an international ‘multi-agency’ perspective</a:t>
            </a:r>
          </a:p>
          <a:p>
            <a:r>
              <a:rPr lang="en-GB" sz="2000" dirty="0"/>
              <a:t>         -  Lessons learnt – enabling of new missions/agencies</a:t>
            </a:r>
          </a:p>
          <a:p>
            <a:r>
              <a:rPr lang="en-GB" sz="2000" dirty="0"/>
              <a:t>         -  Value &gt; than sum of parts  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Establish an agreed minimal set of definitions and principles (including operational) to distinguish </a:t>
            </a:r>
            <a:r>
              <a:rPr lang="en-GB" sz="2000" b="1" dirty="0" err="1"/>
              <a:t>SITSats</a:t>
            </a:r>
            <a:r>
              <a:rPr lang="en-GB" sz="2000" b="1" dirty="0"/>
              <a:t> and their utilisation </a:t>
            </a:r>
          </a:p>
          <a:p>
            <a:r>
              <a:rPr lang="en-GB" sz="2000" b="1" dirty="0"/>
              <a:t>          - </a:t>
            </a:r>
            <a:r>
              <a:rPr lang="en-GB" sz="2000" dirty="0"/>
              <a:t>Independent of application domain or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Seek to build a common user/customer base transcending individual missions</a:t>
            </a:r>
          </a:p>
          <a:p>
            <a:pPr lvl="1"/>
            <a:r>
              <a:rPr lang="en-GB" sz="2000" dirty="0"/>
              <a:t>          -  Value/necessity to achieving a GEOSS fit for purpose to needs of climate &amp; society </a:t>
            </a:r>
            <a:r>
              <a:rPr lang="en-GB" sz="20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05036082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E016244-6052-444F-A050-58E37AE6DE91}"/>
              </a:ext>
            </a:extLst>
          </p:cNvPr>
          <p:cNvSpPr/>
          <p:nvPr/>
        </p:nvSpPr>
        <p:spPr>
          <a:xfrm>
            <a:off x="2278212" y="168372"/>
            <a:ext cx="7373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ja-JP" sz="28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Task Group – Objectives (Draft from </a:t>
            </a:r>
            <a:r>
              <a:rPr lang="en-GB" altLang="ja-JP" sz="2800" dirty="0" err="1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ToR</a:t>
            </a:r>
            <a:r>
              <a:rPr lang="en-GB" altLang="ja-JP" sz="28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スライド番号プレースホルダー 2">
            <a:extLst>
              <a:ext uri="{FF2B5EF4-FFF2-40B4-BE49-F238E27FC236}">
                <a16:creationId xmlns:a16="http://schemas.microsoft.com/office/drawing/2014/main" id="{AF3155A8-8793-467C-BE6C-2FA5DC42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512562"/>
            <a:ext cx="2540000" cy="369332"/>
          </a:xfrm>
        </p:spPr>
        <p:txBody>
          <a:bodyPr/>
          <a:lstStyle/>
          <a:p>
            <a:pPr>
              <a:defRPr/>
            </a:pPr>
            <a:fld id="{92B7386E-C2F9-4FDD-850A-759F4B31A3FD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6F7C8E-8FD0-37FB-8B22-0D0F0C082A4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3" y="168372"/>
            <a:ext cx="1605593" cy="6488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57B119-3186-0B17-05C8-2FB5728AC514}"/>
              </a:ext>
            </a:extLst>
          </p:cNvPr>
          <p:cNvSpPr txBox="1"/>
          <p:nvPr/>
        </p:nvSpPr>
        <p:spPr>
          <a:xfrm>
            <a:off x="122548" y="1211809"/>
            <a:ext cx="1172694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Establish clear definitions of what constitutes a </a:t>
            </a:r>
            <a:r>
              <a:rPr lang="en-US" sz="20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SITSat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minimal requirements needed to evidence this status.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Serve as a forum for agencies developing/planning </a:t>
            </a:r>
            <a:r>
              <a:rPr lang="en-US" sz="2000" b="1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SITSat</a:t>
            </a: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missions to share experiences and knowledge.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Discuss collaboration opportunities, joint </a:t>
            </a:r>
            <a:r>
              <a:rPr lang="en-US" sz="20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activities, campaigns, data sharing, etc.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Provide an opportunity for mission coordination, gap analyses, efficient tasking, acquisition planning, etc.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Facilitate coordination on technical topics, reporting of uncertainty and traceability information, interoperability, methods of dissemination, etc.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 fontAlgn="base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Aim for a systems-based approach, rather than having missions being developed and operated in isolation, along the lines of a CEOS Virtual Constellation.</a:t>
            </a:r>
          </a:p>
        </p:txBody>
      </p:sp>
    </p:spTree>
    <p:extLst>
      <p:ext uri="{BB962C8B-B14F-4D97-AF65-F5344CB8AC3E}">
        <p14:creationId xmlns:p14="http://schemas.microsoft.com/office/powerpoint/2010/main" val="623588967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E016244-6052-444F-A050-58E37AE6DE91}"/>
              </a:ext>
            </a:extLst>
          </p:cNvPr>
          <p:cNvSpPr/>
          <p:nvPr/>
        </p:nvSpPr>
        <p:spPr>
          <a:xfrm>
            <a:off x="2278212" y="168372"/>
            <a:ext cx="7373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Initial Questions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スライド番号プレースホルダー 2">
            <a:extLst>
              <a:ext uri="{FF2B5EF4-FFF2-40B4-BE49-F238E27FC236}">
                <a16:creationId xmlns:a16="http://schemas.microsoft.com/office/drawing/2014/main" id="{AF3155A8-8793-467C-BE6C-2FA5DC42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512562"/>
            <a:ext cx="2540000" cy="369332"/>
          </a:xfrm>
        </p:spPr>
        <p:txBody>
          <a:bodyPr/>
          <a:lstStyle/>
          <a:p>
            <a:pPr>
              <a:defRPr/>
            </a:pPr>
            <a:fld id="{92B7386E-C2F9-4FDD-850A-759F4B31A3FD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6F7C8E-8FD0-37FB-8B22-0D0F0C082A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3" y="168372"/>
            <a:ext cx="1605593" cy="6488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1A8FEE-6249-444C-132E-074EEF12D8CC}"/>
              </a:ext>
            </a:extLst>
          </p:cNvPr>
          <p:cNvSpPr txBox="1"/>
          <p:nvPr/>
        </p:nvSpPr>
        <p:spPr>
          <a:xfrm>
            <a:off x="207390" y="1498862"/>
            <a:ext cx="117175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 Any limitations in initial scope?   i.e. include ALL sensor domains from the outset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Is definition reasonable/understandable/encompassing and sufficiently differentiating?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Are </a:t>
            </a:r>
            <a:r>
              <a:rPr lang="en-GB" sz="2000" b="1" dirty="0" err="1"/>
              <a:t>ToR</a:t>
            </a:r>
            <a:r>
              <a:rPr lang="en-GB" sz="2000" b="1" dirty="0"/>
              <a:t> acceptable?  </a:t>
            </a:r>
            <a:r>
              <a:rPr lang="en-US" sz="2000" dirty="0">
                <a:hlinkClick r:id="rId3"/>
              </a:rPr>
              <a:t>Draft: Terms of Reference WGCV SITSAT Task Team V0.2 - Google Docs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881114953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E016244-6052-444F-A050-58E37AE6DE91}"/>
              </a:ext>
            </a:extLst>
          </p:cNvPr>
          <p:cNvSpPr/>
          <p:nvPr/>
        </p:nvSpPr>
        <p:spPr>
          <a:xfrm>
            <a:off x="2278212" y="168372"/>
            <a:ext cx="7373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Activities/Work plan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スライド番号プレースホルダー 2">
            <a:extLst>
              <a:ext uri="{FF2B5EF4-FFF2-40B4-BE49-F238E27FC236}">
                <a16:creationId xmlns:a16="http://schemas.microsoft.com/office/drawing/2014/main" id="{AF3155A8-8793-467C-BE6C-2FA5DC42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512562"/>
            <a:ext cx="2540000" cy="369332"/>
          </a:xfrm>
        </p:spPr>
        <p:txBody>
          <a:bodyPr/>
          <a:lstStyle/>
          <a:p>
            <a:pPr>
              <a:defRPr/>
            </a:pPr>
            <a:fld id="{92B7386E-C2F9-4FDD-850A-759F4B31A3FD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6F7C8E-8FD0-37FB-8B22-0D0F0C082A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3" y="168372"/>
            <a:ext cx="1605593" cy="6488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E81946-42E9-B163-1185-5B020469B276}"/>
              </a:ext>
            </a:extLst>
          </p:cNvPr>
          <p:cNvSpPr txBox="1"/>
          <p:nvPr/>
        </p:nvSpPr>
        <p:spPr>
          <a:xfrm>
            <a:off x="133546" y="1058141"/>
            <a:ext cx="11924907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Establish clear definitions of what constitutes a </a:t>
            </a:r>
            <a:r>
              <a:rPr lang="en-US" sz="20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SITSat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minimal requirements needed to evidence this status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4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documented evidence of uncertainty (quantitative, nature/impact, and detailed by contribution) of its degree of traceability to SI at the location and time of any measurement</a:t>
            </a:r>
          </a:p>
          <a:p>
            <a:pPr marL="285750" lvl="1" indent="-285750" algn="just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WHAT?</a:t>
            </a:r>
          </a:p>
          <a:p>
            <a:pPr lvl="1" algn="just" fontAlgn="base"/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- FIDUCEO like documentation – measurement equation – effects tables with 	  	correlations </a:t>
            </a:r>
            <a:r>
              <a:rPr lang="en-US" sz="20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available open source?  (create a common template)</a:t>
            </a:r>
          </a:p>
          <a:p>
            <a:pPr lvl="1" algn="just" fontAlgn="base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- Summary information available but details restricted?</a:t>
            </a:r>
          </a:p>
          <a:p>
            <a:pPr lvl="1" algn="just" fontAlgn="base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- Documentation on how any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characterisations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performed?</a:t>
            </a:r>
          </a:p>
          <a:p>
            <a:pPr lvl="1" algn="just" fontAlgn="base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- All uncertainty information available and transparent to users tagged to product</a:t>
            </a:r>
          </a:p>
          <a:p>
            <a:pPr lvl="1" algn="just" fontAlgn="base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- ……   </a:t>
            </a:r>
          </a:p>
          <a:p>
            <a:pPr marL="285750" lvl="1" indent="-285750" algn="just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level and how to define required uncertainty value ‘state of the art’ compared to existing observing system for comparable observations?</a:t>
            </a:r>
          </a:p>
          <a:p>
            <a:pPr lvl="2" algn="just" fontAlgn="base"/>
            <a:r>
              <a:rPr lang="en-US" sz="200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- CEOS/GSICS consensus?</a:t>
            </a:r>
          </a:p>
          <a:p>
            <a:pPr lvl="2" algn="just" fontAlgn="base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- ?? </a:t>
            </a:r>
            <a:r>
              <a:rPr lang="en-US" sz="200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2" indent="-342900" algn="just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specific min characteristics per domain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optical:  spectral/spatial resolution/range?</a:t>
            </a:r>
            <a:endParaRPr lang="en-US" sz="2000" b="1" i="0" u="none" strike="noStrike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35977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FBB0BC-4292-622F-6DEF-427E0A49241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3" y="168372"/>
            <a:ext cx="1605593" cy="6488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E2033F-1745-410E-085C-8919857D7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3" y="1177955"/>
            <a:ext cx="7302831" cy="37096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FCBDEBF-E5E7-AF3C-7F3A-CE948823A489}"/>
              </a:ext>
            </a:extLst>
          </p:cNvPr>
          <p:cNvSpPr/>
          <p:nvPr/>
        </p:nvSpPr>
        <p:spPr>
          <a:xfrm>
            <a:off x="678842" y="4943084"/>
            <a:ext cx="4903389" cy="521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defRPr/>
            </a:pPr>
            <a:r>
              <a:rPr lang="en-GB" sz="1396" kern="1200" dirty="0">
                <a:solidFill>
                  <a:srgbClr val="005596"/>
                </a:solidFill>
                <a:ea typeface="+mn-ea"/>
                <a:cs typeface="+mn-cs"/>
              </a:rPr>
              <a:t>From - Mittaz, J et al (2019) , </a:t>
            </a:r>
            <a:r>
              <a:rPr lang="en-GB" sz="1396" kern="1200" dirty="0" err="1">
                <a:solidFill>
                  <a:srgbClr val="005596"/>
                </a:solidFill>
                <a:ea typeface="+mn-ea"/>
                <a:cs typeface="+mn-cs"/>
              </a:rPr>
              <a:t>Metrologia</a:t>
            </a:r>
            <a:r>
              <a:rPr lang="en-GB" sz="1396" kern="1200" dirty="0">
                <a:solidFill>
                  <a:srgbClr val="005596"/>
                </a:solidFill>
                <a:ea typeface="+mn-ea"/>
                <a:cs typeface="+mn-cs"/>
              </a:rPr>
              <a:t>, 56 (3). ISSN 0026­</a:t>
            </a:r>
          </a:p>
          <a:p>
            <a:pPr>
              <a:buClrTx/>
              <a:defRPr/>
            </a:pPr>
            <a:r>
              <a:rPr lang="en-GB" sz="1396" kern="1200" dirty="0">
                <a:solidFill>
                  <a:srgbClr val="005596"/>
                </a:solidFill>
                <a:ea typeface="+mn-ea"/>
                <a:cs typeface="+mn-cs"/>
              </a:rPr>
              <a:t>1394 </a:t>
            </a:r>
            <a:r>
              <a:rPr lang="en-GB" sz="1396" kern="1200" dirty="0" err="1">
                <a:solidFill>
                  <a:srgbClr val="005596"/>
                </a:solidFill>
                <a:ea typeface="+mn-ea"/>
                <a:cs typeface="+mn-cs"/>
              </a:rPr>
              <a:t>doi</a:t>
            </a:r>
            <a:r>
              <a:rPr lang="en-GB" sz="1396" kern="1200" dirty="0">
                <a:solidFill>
                  <a:srgbClr val="005596"/>
                </a:solidFill>
                <a:ea typeface="+mn-ea"/>
                <a:cs typeface="+mn-cs"/>
              </a:rPr>
              <a:t>: https://doi.org/10.1088/1681­7575/ab1705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E2B54D2-BA51-D779-1700-136749AB37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97859" y="3243401"/>
          <a:ext cx="5598093" cy="823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613400" imgH="825500" progId="Word.Document.12">
                  <p:embed/>
                </p:oleObj>
              </mc:Choice>
              <mc:Fallback>
                <p:oleObj name="Document" r:id="rId4" imgW="5613400" imgH="825500" progId="Word.Document.12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2DDBAB5-A41F-F303-34D5-7231E1A5D7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97859" y="3243401"/>
                        <a:ext cx="5598093" cy="823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FB05E511-72BE-E834-F434-BC41997B6EBB}"/>
              </a:ext>
            </a:extLst>
          </p:cNvPr>
          <p:cNvSpPr/>
          <p:nvPr/>
        </p:nvSpPr>
        <p:spPr>
          <a:xfrm>
            <a:off x="7598512" y="5707840"/>
            <a:ext cx="4370166" cy="736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defRPr/>
            </a:pPr>
            <a:r>
              <a:rPr lang="en-GB" sz="1396" kern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Ref: </a:t>
            </a:r>
            <a:r>
              <a:rPr lang="en-GB" sz="1396" kern="1200" dirty="0">
                <a:solidFill>
                  <a:srgbClr val="00559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Evaluation of Measurement Data.  Guide to the Expression of Uncertainty in Measurement (JCGM 100:2008).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A4FEC5-2952-2676-85B0-4ABF85559311}"/>
              </a:ext>
            </a:extLst>
          </p:cNvPr>
          <p:cNvSpPr txBox="1"/>
          <p:nvPr/>
        </p:nvSpPr>
        <p:spPr>
          <a:xfrm>
            <a:off x="6173668" y="2734823"/>
            <a:ext cx="1811653" cy="644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defRPr/>
            </a:pPr>
            <a:r>
              <a:rPr lang="en-GB" sz="1795" kern="1200" dirty="0">
                <a:solidFill>
                  <a:srgbClr val="005596"/>
                </a:solidFill>
                <a:ea typeface="+mn-ea"/>
                <a:cs typeface="+mn-cs"/>
              </a:rPr>
              <a:t>Variance of measurand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50A980-62C0-D50D-5DF0-EAACB9C5CE99}"/>
              </a:ext>
            </a:extLst>
          </p:cNvPr>
          <p:cNvSpPr txBox="1"/>
          <p:nvPr/>
        </p:nvSpPr>
        <p:spPr>
          <a:xfrm>
            <a:off x="7479567" y="4224864"/>
            <a:ext cx="1811653" cy="920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defRPr/>
            </a:pPr>
            <a:r>
              <a:rPr lang="en-GB" sz="1795" kern="1200">
                <a:solidFill>
                  <a:srgbClr val="005596"/>
                </a:solidFill>
                <a:ea typeface="+mn-ea"/>
                <a:cs typeface="+mn-cs"/>
              </a:rPr>
              <a:t>Sensitivity of measurand to effect </a:t>
            </a:r>
            <a:r>
              <a:rPr lang="en-GB" sz="1596" i="1" kern="1200">
                <a:solidFill>
                  <a:srgbClr val="00559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GB" sz="1596" i="1" kern="1200" baseline="-25000">
                <a:solidFill>
                  <a:srgbClr val="00559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i</a:t>
            </a:r>
            <a:endParaRPr lang="en-GB" sz="1795" i="1" kern="1200" baseline="-25000">
              <a:solidFill>
                <a:srgbClr val="005596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CD5321-BFE6-8995-6D12-9A2A43DDDE54}"/>
              </a:ext>
            </a:extLst>
          </p:cNvPr>
          <p:cNvSpPr txBox="1"/>
          <p:nvPr/>
        </p:nvSpPr>
        <p:spPr>
          <a:xfrm>
            <a:off x="7971942" y="2412540"/>
            <a:ext cx="1811653" cy="644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defRPr/>
            </a:pPr>
            <a:r>
              <a:rPr lang="en-GB" sz="1795" kern="1200" dirty="0">
                <a:solidFill>
                  <a:srgbClr val="005596"/>
                </a:solidFill>
                <a:ea typeface="+mn-ea"/>
                <a:cs typeface="+mn-cs"/>
              </a:rPr>
              <a:t>Variance of input  quantity </a:t>
            </a:r>
            <a:r>
              <a:rPr lang="en-GB" sz="1596" i="1" kern="1200" dirty="0">
                <a:solidFill>
                  <a:srgbClr val="00559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GB" sz="1596" i="1" kern="1200" baseline="-25000" dirty="0">
                <a:solidFill>
                  <a:srgbClr val="00559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i</a:t>
            </a:r>
            <a:endParaRPr lang="en-GB" sz="1795" i="1" kern="1200" baseline="-25000" dirty="0">
              <a:solidFill>
                <a:srgbClr val="005596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D6C00B-074A-1006-C72B-C7BB458C7D77}"/>
              </a:ext>
            </a:extLst>
          </p:cNvPr>
          <p:cNvSpPr txBox="1"/>
          <p:nvPr/>
        </p:nvSpPr>
        <p:spPr>
          <a:xfrm>
            <a:off x="10508962" y="1904952"/>
            <a:ext cx="1811653" cy="1197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defRPr/>
            </a:pPr>
            <a:r>
              <a:rPr lang="en-GB" sz="1795" kern="1200">
                <a:solidFill>
                  <a:srgbClr val="005596"/>
                </a:solidFill>
                <a:ea typeface="+mn-ea"/>
                <a:cs typeface="+mn-cs"/>
              </a:rPr>
              <a:t>Correlation coefficient between input  quantities </a:t>
            </a:r>
            <a:r>
              <a:rPr lang="en-GB" sz="1596" i="1" kern="1200">
                <a:solidFill>
                  <a:srgbClr val="00559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GB" sz="1596" i="1" kern="1200" baseline="-25000">
                <a:solidFill>
                  <a:srgbClr val="00559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i, </a:t>
            </a:r>
            <a:r>
              <a:rPr lang="en-GB" sz="1596" i="1" kern="1200" err="1">
                <a:solidFill>
                  <a:srgbClr val="00559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GB" sz="1596" i="1" kern="1200" baseline="-25000" err="1">
                <a:solidFill>
                  <a:srgbClr val="00559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j</a:t>
            </a:r>
            <a:endParaRPr lang="en-GB" sz="1795" i="1" kern="1200" baseline="-25000">
              <a:solidFill>
                <a:srgbClr val="005596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F165E28-517E-4E36-DAB3-F32FBF2B7C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3456" y="3934043"/>
            <a:ext cx="1174596" cy="167090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A98A1EB-DF3A-5365-A1CD-25FBDD4CA1FA}"/>
              </a:ext>
            </a:extLst>
          </p:cNvPr>
          <p:cNvSpPr txBox="1"/>
          <p:nvPr/>
        </p:nvSpPr>
        <p:spPr>
          <a:xfrm>
            <a:off x="119630" y="1272311"/>
            <a:ext cx="3081308" cy="644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95" b="1" dirty="0"/>
              <a:t>Starting from Measurement equation</a:t>
            </a:r>
          </a:p>
        </p:txBody>
      </p:sp>
      <p:sp>
        <p:nvSpPr>
          <p:cNvPr id="18" name="正方形/長方形 3">
            <a:extLst>
              <a:ext uri="{FF2B5EF4-FFF2-40B4-BE49-F238E27FC236}">
                <a16:creationId xmlns:a16="http://schemas.microsoft.com/office/drawing/2014/main" id="{46318AB4-EB8C-4BD2-C274-2AFC9DC49A20}"/>
              </a:ext>
            </a:extLst>
          </p:cNvPr>
          <p:cNvSpPr/>
          <p:nvPr/>
        </p:nvSpPr>
        <p:spPr>
          <a:xfrm>
            <a:off x="2278212" y="168372"/>
            <a:ext cx="7373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FIDUCEO-like – Measurement Equation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972291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2439</TotalTime>
  <Words>1631</Words>
  <Application>Microsoft Office PowerPoint</Application>
  <PresentationFormat>Widescreen</PresentationFormat>
  <Paragraphs>205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Courier New</vt:lpstr>
      <vt:lpstr>Noto Sans Symbols</vt:lpstr>
      <vt:lpstr>Wingdings</vt:lpstr>
      <vt:lpstr>ceos</vt:lpstr>
      <vt:lpstr>Document</vt:lpstr>
      <vt:lpstr>WGCV-52  SITSat-TaskGroup   SI-Traceable Satellite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WGCV-51 Presentation Template and Guidance</dc:title>
  <dc:creator>Philippe Goryl</dc:creator>
  <cp:lastModifiedBy>Riza Singh</cp:lastModifiedBy>
  <cp:revision>11</cp:revision>
  <dcterms:modified xsi:type="dcterms:W3CDTF">2023-06-02T00:48:04Z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df4b5af-ab42-45d5-91e7-45583bed1b2a_Enabled">
    <vt:lpwstr>true</vt:lpwstr>
  </property>
  <property fmtid="{D5CDD505-2E9C-101B-9397-08002B2CF9AE}" pid="3" name="MSIP_Label_9df4b5af-ab42-45d5-91e7-45583bed1b2a_SetDate">
    <vt:lpwstr>2023-05-30T14:55:33Z</vt:lpwstr>
  </property>
  <property fmtid="{D5CDD505-2E9C-101B-9397-08002B2CF9AE}" pid="4" name="MSIP_Label_9df4b5af-ab42-45d5-91e7-45583bed1b2a_Method">
    <vt:lpwstr>Standard</vt:lpwstr>
  </property>
  <property fmtid="{D5CDD505-2E9C-101B-9397-08002B2CF9AE}" pid="5" name="MSIP_Label_9df4b5af-ab42-45d5-91e7-45583bed1b2a_Name">
    <vt:lpwstr>9df4b5af-ab42-45d5-91e7-45583bed1b2a</vt:lpwstr>
  </property>
  <property fmtid="{D5CDD505-2E9C-101B-9397-08002B2CF9AE}" pid="6" name="MSIP_Label_9df4b5af-ab42-45d5-91e7-45583bed1b2a_SiteId">
    <vt:lpwstr>601e5460-b1bf-49c0-bd2d-e76ffc186a8d</vt:lpwstr>
  </property>
  <property fmtid="{D5CDD505-2E9C-101B-9397-08002B2CF9AE}" pid="7" name="MSIP_Label_9df4b5af-ab42-45d5-91e7-45583bed1b2a_ActionId">
    <vt:lpwstr>4ec86ec0-909c-4afa-883a-c078ba4866ad</vt:lpwstr>
  </property>
  <property fmtid="{D5CDD505-2E9C-101B-9397-08002B2CF9AE}" pid="8" name="MSIP_Label_9df4b5af-ab42-45d5-91e7-45583bed1b2a_ContentBits">
    <vt:lpwstr>0</vt:lpwstr>
  </property>
</Properties>
</file>