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0" roundtripDataSignature="AMtx7mh26ykb6JZ3eJSoPbpb0Jb3ob8B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2" name="Google Shape;422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jp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7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7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7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37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37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37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8"/>
          <p:cNvSpPr txBox="1"/>
          <p:nvPr/>
        </p:nvSpPr>
        <p:spPr>
          <a:xfrm>
            <a:off x="8442036" y="6574604"/>
            <a:ext cx="3749075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Atmospheric Composition  -  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8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5-9 June 2023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8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3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3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3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3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5-9 June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4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4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4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5-9 June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4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4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4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4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4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5-9 June 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36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3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eorc.jaxa.jp/GOSAT/GHGs_Vical/index.html" TargetMode="External"/><Relationship Id="rId4" Type="http://schemas.openxmlformats.org/officeDocument/2006/relationships/hyperlink" Target="http://gsics.atmos.umd.edu/pub/Development/Gsicsannualmeeting2023/GSICS%20Annual%20Meeting%20Agenda%202023.html" TargetMode="External"/><Relationship Id="rId5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cvs.eu/" TargetMode="External"/><Relationship Id="rId4" Type="http://schemas.openxmlformats.org/officeDocument/2006/relationships/image" Target="../media/image24.gif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hyperlink" Target="https://doi.org/10.5194/amt-12-4379-2019" TargetMode="External"/><Relationship Id="rId10" Type="http://schemas.openxmlformats.org/officeDocument/2006/relationships/image" Target="../media/image38.png"/><Relationship Id="rId9" Type="http://schemas.openxmlformats.org/officeDocument/2006/relationships/image" Target="../media/image39.png"/><Relationship Id="rId5" Type="http://schemas.openxmlformats.org/officeDocument/2006/relationships/hyperlink" Target="https://doi.org/10.5194/amt-15-7039-2022" TargetMode="External"/><Relationship Id="rId6" Type="http://schemas.openxmlformats.org/officeDocument/2006/relationships/hyperlink" Target="https://doi.org/10.3390/rs14092197" TargetMode="External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5" Type="http://schemas.openxmlformats.org/officeDocument/2006/relationships/image" Target="../media/image45.png"/><Relationship Id="rId6" Type="http://schemas.openxmlformats.org/officeDocument/2006/relationships/image" Target="../media/image54.jpg"/><Relationship Id="rId7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7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Relationship Id="rId4" Type="http://schemas.openxmlformats.org/officeDocument/2006/relationships/image" Target="../media/image59.jpg"/><Relationship Id="rId11" Type="http://schemas.openxmlformats.org/officeDocument/2006/relationships/hyperlink" Target="https://events.spacepole.be/event/126/" TargetMode="External"/><Relationship Id="rId10" Type="http://schemas.openxmlformats.org/officeDocument/2006/relationships/image" Target="../media/image67.png"/><Relationship Id="rId9" Type="http://schemas.openxmlformats.org/officeDocument/2006/relationships/image" Target="../media/image64.jpg"/><Relationship Id="rId5" Type="http://schemas.openxmlformats.org/officeDocument/2006/relationships/image" Target="../media/image61.jpg"/><Relationship Id="rId6" Type="http://schemas.openxmlformats.org/officeDocument/2006/relationships/image" Target="../media/image57.jpg"/><Relationship Id="rId7" Type="http://schemas.openxmlformats.org/officeDocument/2006/relationships/image" Target="../media/image55.jpg"/><Relationship Id="rId8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vents.spacepole.be/event/146/timetable/#20230522.detailed" TargetMode="External"/><Relationship Id="rId4" Type="http://schemas.openxmlformats.org/officeDocument/2006/relationships/image" Target="../media/image7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ndacc.org/" TargetMode="External"/><Relationship Id="rId4" Type="http://schemas.openxmlformats.org/officeDocument/2006/relationships/hyperlink" Target="https://accsatellites.aeronomie.be/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872453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WGCV-52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/>
              <a:t>Atmospheric Composition </a:t>
            </a:r>
            <a:br>
              <a:rPr i="1" lang="en-US" sz="4000"/>
            </a:br>
            <a:r>
              <a:rPr i="1" lang="en-US" sz="4000"/>
              <a:t>Subgroup (ACSG)</a:t>
            </a:r>
            <a:endParaRPr i="1" sz="4000"/>
          </a:p>
        </p:txBody>
      </p:sp>
      <p:sp>
        <p:nvSpPr>
          <p:cNvPr id="67" name="Google Shape;67;p1"/>
          <p:cNvSpPr/>
          <p:nvPr/>
        </p:nvSpPr>
        <p:spPr>
          <a:xfrm>
            <a:off x="6229350" y="4601496"/>
            <a:ext cx="5825877" cy="2256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Jean-Christopher Lambert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BIRA-IASB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2.2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ESA/ESRIN, Italy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5th - 9th June 2023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/>
          <p:nvPr>
            <p:ph idx="1" type="body"/>
          </p:nvPr>
        </p:nvSpPr>
        <p:spPr>
          <a:xfrm>
            <a:off x="156384" y="1068133"/>
            <a:ext cx="8343901" cy="4739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❖"/>
            </a:pPr>
            <a:r>
              <a:rPr lang="en-US" sz="2400">
                <a:solidFill>
                  <a:srgbClr val="002060"/>
                </a:solidFill>
              </a:rPr>
              <a:t>WGCV-50 question: does L1B verification/validation require a new ACSG activity?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❖"/>
            </a:pPr>
            <a:r>
              <a:rPr lang="en-US" sz="2400">
                <a:solidFill>
                  <a:srgbClr val="002060"/>
                </a:solidFill>
              </a:rPr>
              <a:t>Methods: vicarious Cal/Val campaigns, DCC, PICS, SNO, Rayleigh Scattering, GEO/LEO intercomparisons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❖"/>
            </a:pPr>
            <a:r>
              <a:rPr lang="en-US" sz="2400">
                <a:solidFill>
                  <a:srgbClr val="002060"/>
                </a:solidFill>
              </a:rPr>
              <a:t>SWIR Cal/Val for GOSAT-1/2, OCO-2/3 &amp; TROPOMI </a:t>
            </a:r>
            <a:r>
              <a:rPr lang="en-US" sz="2000">
                <a:solidFill>
                  <a:srgbClr val="002060"/>
                </a:solidFill>
              </a:rPr>
              <a:t>(see report by A. Kuze </a:t>
            </a:r>
            <a:r>
              <a:rPr i="1" lang="en-US" sz="2000">
                <a:solidFill>
                  <a:srgbClr val="002060"/>
                </a:solidFill>
              </a:rPr>
              <a:t>et al</a:t>
            </a:r>
            <a:r>
              <a:rPr lang="en-US" sz="2000">
                <a:solidFill>
                  <a:srgbClr val="002060"/>
                </a:solidFill>
              </a:rPr>
              <a:t>. in WGCV-52 Item 2.8)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▪"/>
            </a:pPr>
            <a:r>
              <a:rPr lang="en-US" sz="1800">
                <a:solidFill>
                  <a:srgbClr val="002060"/>
                </a:solidFill>
              </a:rPr>
              <a:t>OCO-TROPOMI-GOSAT Calibration Team Meeting #6  2023/01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▪"/>
            </a:pPr>
            <a:r>
              <a:rPr lang="en-US" sz="1800">
                <a:solidFill>
                  <a:srgbClr val="002060"/>
                </a:solidFill>
              </a:rPr>
              <a:t>RRV campaigns website at JAXA  </a:t>
            </a:r>
            <a:r>
              <a:rPr lang="en-US" sz="1000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https://www.eorc.jaxa.jp/GOSAT/GHGs_Vical/index.html</a:t>
            </a:r>
            <a:endParaRPr sz="20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❖"/>
            </a:pPr>
            <a:r>
              <a:rPr lang="en-US" sz="2400">
                <a:solidFill>
                  <a:srgbClr val="002060"/>
                </a:solidFill>
              </a:rPr>
              <a:t>GSICS annual meeting 2023/03 at NOAA/NCWCP </a:t>
            </a:r>
            <a:r>
              <a:rPr lang="en-US" sz="700">
                <a:solidFill>
                  <a:srgbClr val="002060"/>
                </a:solidFill>
              </a:rPr>
              <a:t> </a:t>
            </a:r>
            <a:r>
              <a:rPr lang="en-US" sz="1050" u="sng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http://gsics.atmos.umd.edu/pub/Development/Gsicsannualmeeting2023/GSICS%20Annual%20Meeting%20Agenda%202023.html</a:t>
            </a:r>
            <a:endParaRPr sz="4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rgbClr val="002060"/>
                </a:solidFill>
              </a:rPr>
              <a:t>GEO-AQ constellation: GEMS, TEMPO, EPIC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rgbClr val="002060"/>
                </a:solidFill>
              </a:rPr>
              <a:t>LEO-LEO, LEO-GEO, GEO-GEO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</a:pPr>
            <a:r>
              <a:rPr lang="en-US" sz="1800">
                <a:solidFill>
                  <a:srgbClr val="002060"/>
                </a:solidFill>
              </a:rPr>
              <a:t>UVN Spectrometer Break Out Session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>
                <a:solidFill>
                  <a:srgbClr val="002060"/>
                </a:solidFill>
              </a:rPr>
              <a:t>Conclusion: ACSG should be at least observer of ongoing initiatives and identify gaps if any</a:t>
            </a:r>
            <a:endParaRPr sz="2400">
              <a:solidFill>
                <a:srgbClr val="002060"/>
              </a:solidFill>
            </a:endParaRPr>
          </a:p>
        </p:txBody>
      </p:sp>
      <p:sp>
        <p:nvSpPr>
          <p:cNvPr id="136" name="Google Shape;136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L1B Calibration and Validation</a:t>
            </a:r>
            <a:endParaRPr/>
          </a:p>
        </p:txBody>
      </p:sp>
      <p:pic>
        <p:nvPicPr>
          <p:cNvPr id="137" name="Google Shape;137;p10"/>
          <p:cNvPicPr preferRelativeResize="0"/>
          <p:nvPr/>
        </p:nvPicPr>
        <p:blipFill rotWithShape="1">
          <a:blip r:embed="rId5">
            <a:alphaModFix/>
          </a:blip>
          <a:srcRect b="0" l="0" r="332" t="0"/>
          <a:stretch/>
        </p:blipFill>
        <p:spPr>
          <a:xfrm>
            <a:off x="9096274" y="766230"/>
            <a:ext cx="2887642" cy="5660686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38" name="Google Shape;138;p10"/>
          <p:cNvCxnSpPr/>
          <p:nvPr/>
        </p:nvCxnSpPr>
        <p:spPr>
          <a:xfrm flipH="1" rot="10800000">
            <a:off x="5447071" y="5301763"/>
            <a:ext cx="3424367" cy="115811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dot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Network Design and Evolution</a:t>
            </a:r>
            <a:endParaRPr/>
          </a:p>
        </p:txBody>
      </p:sp>
      <p:grpSp>
        <p:nvGrpSpPr>
          <p:cNvPr id="144" name="Google Shape;144;p11"/>
          <p:cNvGrpSpPr/>
          <p:nvPr/>
        </p:nvGrpSpPr>
        <p:grpSpPr>
          <a:xfrm>
            <a:off x="1337186" y="1085247"/>
            <a:ext cx="9811459" cy="5579321"/>
            <a:chOff x="1337186" y="1085247"/>
            <a:chExt cx="9811459" cy="5579321"/>
          </a:xfrm>
        </p:grpSpPr>
        <p:pic>
          <p:nvPicPr>
            <p:cNvPr id="145" name="Google Shape;145;p11"/>
            <p:cNvPicPr preferRelativeResize="0"/>
            <p:nvPr/>
          </p:nvPicPr>
          <p:blipFill rotWithShape="1">
            <a:blip r:embed="rId3">
              <a:alphaModFix/>
            </a:blip>
            <a:srcRect b="0" l="1596" r="0" t="0"/>
            <a:stretch/>
          </p:blipFill>
          <p:spPr>
            <a:xfrm>
              <a:off x="1337186" y="1085247"/>
              <a:ext cx="9811459" cy="5579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96531" y="5878157"/>
              <a:ext cx="772874" cy="6925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Google Shape;147;p11"/>
          <p:cNvSpPr/>
          <p:nvPr/>
        </p:nvSpPr>
        <p:spPr>
          <a:xfrm>
            <a:off x="4624752" y="4325817"/>
            <a:ext cx="5495194" cy="281354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2658206" y="5229023"/>
            <a:ext cx="4147039" cy="281354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2210463" y="3068513"/>
            <a:ext cx="290147" cy="118696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 txBox="1"/>
          <p:nvPr/>
        </p:nvSpPr>
        <p:spPr>
          <a:xfrm>
            <a:off x="195712" y="2913890"/>
            <a:ext cx="199335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Multi-variate nature of satellite validation</a:t>
            </a:r>
            <a:endParaRPr b="1" i="0" sz="24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6" name="Google Shape;1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526071" cy="6455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/>
          <p:nvPr>
            <p:ph idx="1" type="body"/>
          </p:nvPr>
        </p:nvSpPr>
        <p:spPr>
          <a:xfrm>
            <a:off x="117759" y="923709"/>
            <a:ext cx="11798941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ESA FRM4xxx, EUMETSAT tailoring (AERONET, CLOUDNET), EUBREWNET, PGN v1.8, TCCON GGG2020…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EUMETSAT capacity/science studies for CO2M Cal/Val (Item 2.8): CO2M / MicroCarb workshop in Paris, July 7, 2023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NDACC Measurement Strategies and Emphases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>
                <a:solidFill>
                  <a:srgbClr val="002060"/>
                </a:solidFill>
              </a:rPr>
              <a:t>Update of network strategy in view of NDACC Symposium 2025 celebrating 35</a:t>
            </a:r>
            <a:r>
              <a:rPr baseline="30000" lang="en-US">
                <a:solidFill>
                  <a:srgbClr val="002060"/>
                </a:solidFill>
              </a:rPr>
              <a:t>th</a:t>
            </a:r>
            <a:r>
              <a:rPr lang="en-US">
                <a:solidFill>
                  <a:srgbClr val="002060"/>
                </a:solidFill>
              </a:rPr>
              <a:t> anniversary of the network (formerly NDSC, incepted in 1990)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>
                <a:solidFill>
                  <a:srgbClr val="002060"/>
                </a:solidFill>
              </a:rPr>
              <a:t>Satellite validation strategies for NDACC-certified networks of Brewer/Dobson, FTIR, lidar, MWR, sondes, spectral UV and UV-VIS instruments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WMO RRR / Statements of Guidance (SoG)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>
                <a:solidFill>
                  <a:srgbClr val="002060"/>
                </a:solidFill>
              </a:rPr>
              <a:t>In preparation, initiated in November 2022 for atmospheric composition Monitoring and Forecasting, and Urban applications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>
                <a:solidFill>
                  <a:srgbClr val="002060"/>
                </a:solidFill>
              </a:rPr>
              <a:t>Guidance for networks evolution with consideration of satellite validation needs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162" name="Google Shape;162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Network Design and Evolution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/>
          <p:nvPr>
            <p:ph idx="1" type="body"/>
          </p:nvPr>
        </p:nvSpPr>
        <p:spPr>
          <a:xfrm>
            <a:off x="123529" y="943900"/>
            <a:ext cx="11759612" cy="5110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002060"/>
                </a:solidFill>
              </a:rPr>
              <a:t>Context   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Operational validation needs + CCVS workshops and WGs 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→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u="sng">
                <a:solidFill>
                  <a:srgbClr val="00B050"/>
                </a:solidFill>
              </a:rPr>
              <a:t>Gap analysis and recommendations</a:t>
            </a:r>
            <a:r>
              <a:rPr lang="en-US">
                <a:solidFill>
                  <a:srgbClr val="00B050"/>
                </a:solidFill>
              </a:rPr>
              <a:t>     </a:t>
            </a:r>
            <a:r>
              <a:rPr lang="en-US" sz="1800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https://ccvs.eu</a:t>
            </a:r>
            <a:r>
              <a:rPr lang="en-US" sz="1800">
                <a:solidFill>
                  <a:srgbClr val="002060"/>
                </a:solidFill>
              </a:rPr>
              <a:t> </a:t>
            </a:r>
            <a:endParaRPr>
              <a:solidFill>
                <a:srgbClr val="002060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b="1" sz="200">
              <a:solidFill>
                <a:srgbClr val="002060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solidFill>
                  <a:srgbClr val="002060"/>
                </a:solidFill>
              </a:rPr>
              <a:t>NDACC Steering Committee meeting 2022   </a:t>
            </a:r>
            <a:r>
              <a:rPr lang="en-US" sz="1800">
                <a:solidFill>
                  <a:srgbClr val="002060"/>
                </a:solidFill>
              </a:rPr>
              <a:t>(Sept. 26-30, Paris, hybrid)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Participants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NDACC Instrument WGs: Brewer/Dobson, FTIR, lidar, MW, sondes, spectral UV, UVVIS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Space agencies delegates: ESA, EUMETSAT, NASA, NIES, NOAA</a:t>
            </a:r>
            <a:endParaRPr sz="2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Cooperating networks representatives: AERONET, AGAGE, BSRN, EUBREWNET, GAW, GRUAN, HATS, MPLNET &amp; GALION, PGN, SHADOZ, TCCON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ACSG relevant agenda topics: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Satellite WG Report 2022 – incl. presentation of CEOS WGCV/ACSG and AC-VC updates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Presentation of CCVS outcome in atmospheric domain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b="1" lang="en-US" sz="2000" u="sng">
                <a:solidFill>
                  <a:srgbClr val="00B050"/>
                </a:solidFill>
              </a:rPr>
              <a:t>Discussion on FRM maturity of NDACC measurements</a:t>
            </a:r>
            <a:endParaRPr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35544" y="2682259"/>
            <a:ext cx="1037435" cy="76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23940" y="1415045"/>
            <a:ext cx="1260645" cy="79810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/>
              <a:t>FRM Maturity Assessment (FRM-MAP)</a:t>
            </a:r>
            <a:endParaRPr sz="4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>
            <p:ph idx="1" type="body"/>
          </p:nvPr>
        </p:nvSpPr>
        <p:spPr>
          <a:xfrm>
            <a:off x="123529" y="1042235"/>
            <a:ext cx="11759612" cy="5110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NDACC Steering Committee meeting 2022 discussion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FRM Maturity Assessment Procedure</a:t>
            </a:r>
            <a:endParaRPr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Appreciated as a guidance (i) for assessing level of maturity of NDACC sub-networks of instruments for satellite validation, and (ii) for identifying potential improvements</a:t>
            </a:r>
            <a:endParaRPr sz="2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Complexity: FRM criteria dependent on species/product and on satellite capabilities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FRM maturity depends on application: absolute accuracy, vertical smoothing, spatial smoothing, long-term stability, quality of uncertainty estimates… =&gt; rather document maturity to ‘enable validators to judge themselves the fitness-for-purpose of the FRM data’</a:t>
            </a:r>
            <a:endParaRPr sz="2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Self-assessment procedure, as light (but still rigorous!) and objective as possible</a:t>
            </a:r>
            <a:endParaRPr sz="2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External supervision welcome; official accreditation (ISO…) not seen as useful</a:t>
            </a:r>
            <a:endParaRPr sz="20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Actions taken (to be reported at annual meeting 2023):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Satellite WG (incl. ACSG members) to </a:t>
            </a:r>
            <a:r>
              <a:rPr b="1" lang="en-US" sz="2000">
                <a:solidFill>
                  <a:srgbClr val="002060"/>
                </a:solidFill>
              </a:rPr>
              <a:t>better define FRM criteria in AC domain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▪"/>
            </a:pPr>
            <a:r>
              <a:rPr lang="en-US" sz="2000">
                <a:solidFill>
                  <a:srgbClr val="002060"/>
                </a:solidFill>
              </a:rPr>
              <a:t>Instrument WGs to </a:t>
            </a:r>
            <a:r>
              <a:rPr b="1" lang="en-US" sz="2000">
                <a:solidFill>
                  <a:srgbClr val="002060"/>
                </a:solidFill>
              </a:rPr>
              <a:t>develop and apply tentatively a FRM Maturity Evaluation Procedure </a:t>
            </a:r>
            <a:r>
              <a:rPr lang="en-US" sz="2000">
                <a:solidFill>
                  <a:srgbClr val="002060"/>
                </a:solidFill>
              </a:rPr>
              <a:t>applicable to all NDACC instruments and data products</a:t>
            </a:r>
            <a:endParaRPr/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9514" y="1222575"/>
            <a:ext cx="943123" cy="69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/>
              <a:t>FRM Maturity Assessment (FRM-MAP)</a:t>
            </a:r>
            <a:endParaRPr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8245" y="1001554"/>
            <a:ext cx="4186101" cy="5283499"/>
          </a:xfrm>
          <a:prstGeom prst="rect">
            <a:avLst/>
          </a:prstGeom>
          <a:noFill/>
          <a:ln cap="flat" cmpd="sng" w="381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6048" y="1420383"/>
            <a:ext cx="5108419" cy="2664068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000"/>
              <a:t>FRM Maturity Assessment (FRM-MAP)</a:t>
            </a:r>
            <a:endParaRPr sz="4000"/>
          </a:p>
        </p:txBody>
      </p:sp>
      <p:sp>
        <p:nvSpPr>
          <p:cNvPr id="185" name="Google Shape;185;p16"/>
          <p:cNvSpPr/>
          <p:nvPr/>
        </p:nvSpPr>
        <p:spPr>
          <a:xfrm>
            <a:off x="199354" y="1094777"/>
            <a:ext cx="50882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Definition Donlon and Zibordi (2014)  +  QA4EO principles</a:t>
            </a:r>
            <a:endParaRPr b="1" i="0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16"/>
          <p:cNvGrpSpPr/>
          <p:nvPr/>
        </p:nvGrpSpPr>
        <p:grpSpPr>
          <a:xfrm>
            <a:off x="2271364" y="3115484"/>
            <a:ext cx="5143298" cy="3333906"/>
            <a:chOff x="2300860" y="3115484"/>
            <a:chExt cx="5143298" cy="3333906"/>
          </a:xfrm>
        </p:grpSpPr>
        <p:pic>
          <p:nvPicPr>
            <p:cNvPr id="187" name="Google Shape;187;p16"/>
            <p:cNvPicPr preferRelativeResize="0"/>
            <p:nvPr/>
          </p:nvPicPr>
          <p:blipFill rotWithShape="1">
            <a:blip r:embed="rId5">
              <a:alphaModFix/>
            </a:blip>
            <a:srcRect b="0" l="0" r="0" t="27357"/>
            <a:stretch/>
          </p:blipFill>
          <p:spPr>
            <a:xfrm>
              <a:off x="2300860" y="3115484"/>
              <a:ext cx="5143298" cy="3026129"/>
            </a:xfrm>
            <a:prstGeom prst="rect">
              <a:avLst/>
            </a:prstGeom>
            <a:noFill/>
            <a:ln cap="flat" cmpd="sng" w="9525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8" name="Google Shape;188;p16"/>
            <p:cNvSpPr/>
            <p:nvPr/>
          </p:nvSpPr>
          <p:spPr>
            <a:xfrm>
              <a:off x="2393063" y="6141613"/>
              <a:ext cx="4924746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CEOS WGISS DMSMM assessment for Data Uncertainty</a:t>
              </a:r>
              <a:endParaRPr b="1" i="0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 txBox="1"/>
          <p:nvPr>
            <p:ph type="title"/>
          </p:nvPr>
        </p:nvSpPr>
        <p:spPr>
          <a:xfrm>
            <a:off x="176047" y="146443"/>
            <a:ext cx="9626713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Maturity of Validation Method (ValMet-MAP)</a:t>
            </a:r>
            <a:endParaRPr sz="3600"/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154" y="1705840"/>
            <a:ext cx="9736355" cy="46200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7"/>
          <p:cNvSpPr txBox="1"/>
          <p:nvPr>
            <p:ph idx="1" type="body"/>
          </p:nvPr>
        </p:nvSpPr>
        <p:spPr>
          <a:xfrm>
            <a:off x="123529" y="1072926"/>
            <a:ext cx="11759612" cy="243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400">
                <a:solidFill>
                  <a:srgbClr val="002060"/>
                </a:solidFill>
              </a:rPr>
              <a:t>Generic round-robin &amp; validation chain for atmospheric composition data</a:t>
            </a:r>
            <a:endParaRPr sz="24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>
            <p:ph idx="1" type="body"/>
          </p:nvPr>
        </p:nvSpPr>
        <p:spPr>
          <a:xfrm>
            <a:off x="4157344" y="1172046"/>
            <a:ext cx="4167554" cy="3524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2060"/>
                </a:solidFill>
              </a:rPr>
              <a:t>Maturity assessment process for AC validation methods based 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</a:rPr>
              <a:t>Round-robin generic chain </a:t>
            </a:r>
            <a:r>
              <a:rPr lang="en-US" sz="1600">
                <a:solidFill>
                  <a:srgbClr val="002060"/>
                </a:solidFill>
              </a:rPr>
              <a:t>(Keppens et al., </a:t>
            </a:r>
            <a:r>
              <a:rPr i="1" lang="en-US" sz="1600">
                <a:solidFill>
                  <a:srgbClr val="002060"/>
                </a:solidFill>
              </a:rPr>
              <a:t>AMT </a:t>
            </a:r>
            <a:r>
              <a:rPr lang="en-US" sz="1600">
                <a:solidFill>
                  <a:srgbClr val="002060"/>
                </a:solidFill>
              </a:rPr>
              <a:t>2015)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</a:rPr>
              <a:t>QA4ECV Automated Validation Server DPM v2 	  </a:t>
            </a:r>
            <a:r>
              <a:rPr lang="en-US" sz="1600">
                <a:solidFill>
                  <a:srgbClr val="002060"/>
                </a:solidFill>
              </a:rPr>
              <a:t>(Compernolle et al., 2016)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000">
                <a:solidFill>
                  <a:srgbClr val="002060"/>
                </a:solidFill>
              </a:rPr>
              <a:t>Validation across EO domains </a:t>
            </a:r>
            <a:r>
              <a:rPr lang="en-US" sz="1600">
                <a:solidFill>
                  <a:srgbClr val="002060"/>
                </a:solidFill>
              </a:rPr>
              <a:t>(Loew et al., </a:t>
            </a:r>
            <a:r>
              <a:rPr i="1" lang="en-US" sz="1600">
                <a:solidFill>
                  <a:srgbClr val="002060"/>
                </a:solidFill>
              </a:rPr>
              <a:t>Rev. Geophys.</a:t>
            </a:r>
            <a:r>
              <a:rPr lang="en-US" sz="1600">
                <a:solidFill>
                  <a:srgbClr val="002060"/>
                </a:solidFill>
              </a:rPr>
              <a:t> 2017)</a:t>
            </a:r>
            <a:endParaRPr/>
          </a:p>
        </p:txBody>
      </p:sp>
      <p:sp>
        <p:nvSpPr>
          <p:cNvPr id="201" name="Google Shape;201;p18"/>
          <p:cNvSpPr/>
          <p:nvPr/>
        </p:nvSpPr>
        <p:spPr>
          <a:xfrm>
            <a:off x="7337550" y="1413957"/>
            <a:ext cx="879231" cy="20222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AA0C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18"/>
          <p:cNvGrpSpPr/>
          <p:nvPr/>
        </p:nvGrpSpPr>
        <p:grpSpPr>
          <a:xfrm>
            <a:off x="176047" y="1270830"/>
            <a:ext cx="7075628" cy="7120330"/>
            <a:chOff x="176047" y="1312980"/>
            <a:chExt cx="7075628" cy="7120330"/>
          </a:xfrm>
        </p:grpSpPr>
        <p:pic>
          <p:nvPicPr>
            <p:cNvPr id="203" name="Google Shape;203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047" y="1312980"/>
              <a:ext cx="3227278" cy="51141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18"/>
            <p:cNvSpPr txBox="1"/>
            <p:nvPr/>
          </p:nvSpPr>
          <p:spPr>
            <a:xfrm>
              <a:off x="3084121" y="5176450"/>
              <a:ext cx="4167554" cy="3256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50800" marR="0" rtl="0" algn="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Noto Sans Symbols"/>
                <a:buNone/>
              </a:pPr>
              <a:r>
                <a:rPr b="0" i="0" lang="en-US" sz="2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Application to Sentinel     data products </a:t>
              </a:r>
              <a:endParaRPr/>
            </a:p>
            <a:p>
              <a:pPr indent="0" lvl="0" marL="50800" marR="0" rtl="0" algn="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Noto Sans Symbols"/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(Verhoelst et al., CCVS D3.2, 2022)</a:t>
              </a:r>
              <a:endParaRPr b="0" i="0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 rot="10800000">
              <a:off x="3679023" y="5748339"/>
              <a:ext cx="879231" cy="202223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3AA0C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8"/>
          <p:cNvSpPr txBox="1"/>
          <p:nvPr>
            <p:ph type="title"/>
          </p:nvPr>
        </p:nvSpPr>
        <p:spPr>
          <a:xfrm>
            <a:off x="176047" y="146443"/>
            <a:ext cx="9626713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Maturity of Validation Method (ValMet-MAP)</a:t>
            </a:r>
            <a:endParaRPr sz="3600"/>
          </a:p>
        </p:txBody>
      </p:sp>
      <p:grpSp>
        <p:nvGrpSpPr>
          <p:cNvPr id="207" name="Google Shape;207;p18"/>
          <p:cNvGrpSpPr/>
          <p:nvPr/>
        </p:nvGrpSpPr>
        <p:grpSpPr>
          <a:xfrm>
            <a:off x="8367240" y="63777"/>
            <a:ext cx="3685995" cy="6710696"/>
            <a:chOff x="8340862" y="114300"/>
            <a:chExt cx="3685995" cy="6710696"/>
          </a:xfrm>
        </p:grpSpPr>
        <p:pic>
          <p:nvPicPr>
            <p:cNvPr id="208" name="Google Shape;208;p18"/>
            <p:cNvPicPr preferRelativeResize="0"/>
            <p:nvPr/>
          </p:nvPicPr>
          <p:blipFill rotWithShape="1">
            <a:blip r:embed="rId4">
              <a:alphaModFix/>
            </a:blip>
            <a:srcRect b="0" l="0" r="0" t="14575"/>
            <a:stretch/>
          </p:blipFill>
          <p:spPr>
            <a:xfrm>
              <a:off x="8340862" y="114300"/>
              <a:ext cx="3685995" cy="472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0226" y="4772729"/>
              <a:ext cx="3607265" cy="20522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431" y="1403843"/>
            <a:ext cx="8901045" cy="478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448886" y="3160012"/>
            <a:ext cx="5048955" cy="127652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 txBox="1"/>
          <p:nvPr>
            <p:ph type="title"/>
          </p:nvPr>
        </p:nvSpPr>
        <p:spPr>
          <a:xfrm>
            <a:off x="176047" y="146443"/>
            <a:ext cx="9626713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/>
              <a:t>Maturity of Validation Method (ValMet-MAP)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New satellite missions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L1b calibration and validation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Ground-based Network Design and Evolution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Maturity Assessment Procedures (FRM-MAP &amp; ValMet-MAP)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2800"/>
              <a:buChar char="❖"/>
            </a:pPr>
            <a:r>
              <a:rPr lang="en-US">
                <a:solidFill>
                  <a:srgbClr val="8296B0"/>
                </a:solidFill>
              </a:rPr>
              <a:t>Aerosols and cloud profile validation protocol  </a:t>
            </a:r>
            <a:r>
              <a:rPr lang="en-US" sz="2000">
                <a:solidFill>
                  <a:srgbClr val="8296B0"/>
                </a:solidFill>
              </a:rPr>
              <a:t>[CV-22-01] by R. Koopman</a:t>
            </a:r>
            <a:endParaRPr>
              <a:solidFill>
                <a:srgbClr val="8296B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❖"/>
            </a:pPr>
            <a:r>
              <a:rPr lang="en-US">
                <a:solidFill>
                  <a:srgbClr val="002060"/>
                </a:solidFill>
              </a:rPr>
              <a:t>Tropospheric ozone harmonization and validation  </a:t>
            </a:r>
            <a:r>
              <a:rPr lang="en-US" sz="2000">
                <a:solidFill>
                  <a:srgbClr val="002060"/>
                </a:solidFill>
              </a:rPr>
              <a:t>[VC-20-01]</a:t>
            </a:r>
            <a:r>
              <a:rPr lang="en-US">
                <a:solidFill>
                  <a:srgbClr val="002060"/>
                </a:solidFill>
              </a:rPr>
              <a:t>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16519"/>
              </a:buClr>
              <a:buSzPts val="2800"/>
              <a:buChar char="❖"/>
            </a:pPr>
            <a:r>
              <a:rPr lang="en-US">
                <a:solidFill>
                  <a:srgbClr val="00B050"/>
                </a:solidFill>
              </a:rPr>
              <a:t>Air Quality Constellation validation   </a:t>
            </a:r>
            <a:r>
              <a:rPr lang="en-US" sz="2000">
                <a:solidFill>
                  <a:srgbClr val="00B050"/>
                </a:solidFill>
              </a:rPr>
              <a:t>[VC-20-02/03/04] by B. Veihelmann</a:t>
            </a:r>
            <a:endParaRPr>
              <a:solidFill>
                <a:srgbClr val="00B050"/>
              </a:solidFill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73" name="Google Shape;73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Atmospheric Composition Updates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/>
          <p:nvPr>
            <p:ph idx="1" type="body"/>
          </p:nvPr>
        </p:nvSpPr>
        <p:spPr>
          <a:xfrm>
            <a:off x="146552" y="1100762"/>
            <a:ext cx="11681655" cy="4995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/>
              <a:t>Conclusion 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600">
                <a:solidFill>
                  <a:srgbClr val="002060"/>
                </a:solidFill>
              </a:rPr>
              <a:t>Development of FRM and Validation Method Maturity Assessment Procedures undertaken by NDACC in response to recommendations from H2020 </a:t>
            </a:r>
            <a:r>
              <a:rPr i="1" lang="en-US" sz="2600">
                <a:solidFill>
                  <a:srgbClr val="002060"/>
                </a:solidFill>
              </a:rPr>
              <a:t>Copernicus Cal/Val Solution </a:t>
            </a:r>
            <a:r>
              <a:rPr lang="en-US" sz="2600">
                <a:solidFill>
                  <a:srgbClr val="002060"/>
                </a:solidFill>
              </a:rPr>
              <a:t>(2020-2022)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600">
                <a:solidFill>
                  <a:srgbClr val="002060"/>
                </a:solidFill>
              </a:rPr>
              <a:t>Draft FRM-MAP and ValMet-MAP tested on several cases</a:t>
            </a:r>
            <a:endParaRPr sz="26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600">
                <a:solidFill>
                  <a:srgbClr val="002060"/>
                </a:solidFill>
              </a:rPr>
              <a:t>Fair convergence with draft WGCV </a:t>
            </a:r>
            <a:r>
              <a:rPr i="1" lang="en-US" sz="2600">
                <a:solidFill>
                  <a:srgbClr val="002060"/>
                </a:solidFill>
              </a:rPr>
              <a:t>FRM Assessment Framework Roadmap </a:t>
            </a:r>
            <a:r>
              <a:rPr lang="en-US" sz="2600">
                <a:solidFill>
                  <a:srgbClr val="002060"/>
                </a:solidFill>
              </a:rPr>
              <a:t>(version for review received on May 25, 2023) encouraging, although applicability to atmospheric composition products not always obvious and key specificities not considered</a:t>
            </a:r>
            <a:endParaRPr sz="26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600">
                <a:solidFill>
                  <a:srgbClr val="002060"/>
                </a:solidFill>
              </a:rPr>
              <a:t>NDACC Satellite WG &amp; Instrument WGs happy to cooperate with WGCV on further developments, convergence, feedback, test cases…</a:t>
            </a:r>
            <a:endParaRPr i="1" sz="2600">
              <a:solidFill>
                <a:srgbClr val="002060"/>
              </a:solidFill>
            </a:endParaRPr>
          </a:p>
        </p:txBody>
      </p:sp>
      <p:sp>
        <p:nvSpPr>
          <p:cNvPr id="222" name="Google Shape;222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FRM-MAP &amp; ValMet-MAP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 txBox="1"/>
          <p:nvPr>
            <p:ph idx="1" type="body"/>
          </p:nvPr>
        </p:nvSpPr>
        <p:spPr>
          <a:xfrm>
            <a:off x="324232" y="1558533"/>
            <a:ext cx="11501421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772"/>
              <a:buChar char="❖"/>
            </a:pPr>
            <a:r>
              <a:rPr lang="en-US">
                <a:solidFill>
                  <a:srgbClr val="002060"/>
                </a:solidFill>
              </a:rPr>
              <a:t>CV-22-01:  To establish validation protocols for atmospheric aerosol and cloud profiles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772"/>
              <a:buChar char="❖"/>
            </a:pPr>
            <a:r>
              <a:rPr lang="en-US">
                <a:solidFill>
                  <a:srgbClr val="002060"/>
                </a:solidFill>
              </a:rPr>
              <a:t>PoC: Rob Koopman, ESA/ESTEC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772"/>
              <a:buChar char="❖"/>
            </a:pPr>
            <a:r>
              <a:rPr lang="en-US">
                <a:solidFill>
                  <a:srgbClr val="002060"/>
                </a:solidFill>
              </a:rPr>
              <a:t>Agencies: ESA, NASA, JAXA and EUMETSAT, group expanding with 83 contributors at present</a:t>
            </a:r>
            <a:endParaRPr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772"/>
              <a:buChar char="❖"/>
            </a:pPr>
            <a:r>
              <a:rPr lang="en-US">
                <a:solidFill>
                  <a:srgbClr val="002060"/>
                </a:solidFill>
              </a:rPr>
              <a:t>Status: see wider picture and details in EarthCARE Cal/Val presentation by Rob Koopman (Monday June 5, Item 1.3)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772"/>
              <a:buChar char="❖"/>
            </a:pPr>
            <a:r>
              <a:rPr lang="en-US">
                <a:solidFill>
                  <a:srgbClr val="002060"/>
                </a:solidFill>
              </a:rPr>
              <a:t>Deliverable: 7 chapters to be submitted to AMT, and an overview paper to BAMS; first draft by July 2023, final version in 2024/Q1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28" name="Google Shape;228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CV-22-01  Aerosols and Clouds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idx="1" type="body"/>
          </p:nvPr>
        </p:nvSpPr>
        <p:spPr>
          <a:xfrm>
            <a:off x="324233" y="1347519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b="1" lang="en-US" sz="2133"/>
              <a:t>Questions from TOAR-I   </a:t>
            </a:r>
            <a:r>
              <a:rPr b="1" lang="en-US" sz="1467"/>
              <a:t>(Gaudel </a:t>
            </a:r>
            <a:r>
              <a:rPr b="1" i="1" lang="en-US" sz="1467"/>
              <a:t>et al.</a:t>
            </a:r>
            <a:r>
              <a:rPr b="1" lang="en-US" sz="1467"/>
              <a:t>, 2018)</a:t>
            </a:r>
            <a:endParaRPr b="1" sz="2133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Why do measured distributions and trends differ (i) among satellites, and (ii) w.r.t. monitoring networks ?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Differences in vertical sensitivity and sampling ?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Differences in tropopause column definition ?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(In)consistencies with TOST (ozonesonde based trajectories) ?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/>
          </a:p>
          <a:p>
            <a:pPr indent="-406400" lvl="0" marL="4572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2800"/>
              <a:buChar char="❖"/>
            </a:pPr>
            <a:r>
              <a:rPr b="1" lang="en-US" sz="2133"/>
              <a:t>TOAR-II Satellite Ozone Working Group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Address above issues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Reconcile satellite-, ground- and aircraft-based data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Global chemistry transport models as transfer standard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en-US" sz="1600"/>
              <a:t>Provide common methodology for validation of trends</a:t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176048" y="1126512"/>
            <a:ext cx="10704000" cy="721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8000" lIns="121900" spcFirstLastPara="1" rIns="121900" wrap="square" tIns="480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IGAC Tropospheric Ozone Assessment Report</a:t>
            </a:r>
            <a:endParaRPr/>
          </a:p>
        </p:txBody>
      </p:sp>
      <p:pic>
        <p:nvPicPr>
          <p:cNvPr descr="TOAR logo" id="235" name="Google Shape;2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9179" y="1848006"/>
            <a:ext cx="1437933" cy="141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 rotWithShape="1">
          <a:blip r:embed="rId4">
            <a:alphaModFix/>
          </a:blip>
          <a:srcRect b="470" l="11539" r="10000" t="2207"/>
          <a:stretch/>
        </p:blipFill>
        <p:spPr>
          <a:xfrm>
            <a:off x="7607213" y="3557258"/>
            <a:ext cx="4238625" cy="2957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22"/>
          <p:cNvGrpSpPr/>
          <p:nvPr/>
        </p:nvGrpSpPr>
        <p:grpSpPr>
          <a:xfrm>
            <a:off x="7204727" y="1768862"/>
            <a:ext cx="3254452" cy="1485834"/>
            <a:chOff x="5048179" y="936862"/>
            <a:chExt cx="2440839" cy="1114375"/>
          </a:xfrm>
        </p:grpSpPr>
        <p:pic>
          <p:nvPicPr>
            <p:cNvPr id="238" name="Google Shape;238;p22"/>
            <p:cNvPicPr preferRelativeResize="0"/>
            <p:nvPr/>
          </p:nvPicPr>
          <p:blipFill rotWithShape="1">
            <a:blip r:embed="rId5">
              <a:alphaModFix/>
            </a:blip>
            <a:srcRect b="65742" l="2095" r="23934" t="2050"/>
            <a:stretch/>
          </p:blipFill>
          <p:spPr>
            <a:xfrm>
              <a:off x="5048179" y="1023439"/>
              <a:ext cx="2440839" cy="1027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22"/>
            <p:cNvSpPr txBox="1"/>
            <p:nvPr/>
          </p:nvSpPr>
          <p:spPr>
            <a:xfrm>
              <a:off x="5245242" y="936862"/>
              <a:ext cx="1627833" cy="1384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b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Tropospheric Ozone Burden</a:t>
              </a:r>
              <a:endPara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2"/>
          <p:cNvSpPr txBox="1"/>
          <p:nvPr/>
        </p:nvSpPr>
        <p:spPr>
          <a:xfrm>
            <a:off x="8219551" y="3368022"/>
            <a:ext cx="2907320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Tropospheric Ozone Annual Trend</a:t>
            </a:r>
            <a:endParaRPr/>
          </a:p>
        </p:txBody>
      </p:sp>
      <p:sp>
        <p:nvSpPr>
          <p:cNvPr id="241" name="Google Shape;241;p22"/>
          <p:cNvSpPr/>
          <p:nvPr/>
        </p:nvSpPr>
        <p:spPr>
          <a:xfrm>
            <a:off x="324233" y="4341012"/>
            <a:ext cx="6270892" cy="1284677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92D05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sp>
        <p:nvSpPr>
          <p:cNvPr id="248" name="Google Shape;248;p23"/>
          <p:cNvSpPr txBox="1"/>
          <p:nvPr>
            <p:ph idx="1" type="body"/>
          </p:nvPr>
        </p:nvSpPr>
        <p:spPr>
          <a:xfrm>
            <a:off x="324233" y="1107831"/>
            <a:ext cx="11495400" cy="5113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→  </a:t>
            </a:r>
            <a:r>
              <a:rPr b="1" lang="en-US" sz="2400">
                <a:solidFill>
                  <a:schemeClr val="dk1"/>
                </a:solidFill>
              </a:rPr>
              <a:t>CEOS response to IGAC TOAR-II needs</a:t>
            </a:r>
            <a:endParaRPr/>
          </a:p>
          <a:p>
            <a:pPr indent="-1651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2400"/>
          </a:p>
          <a:p>
            <a:pPr indent="-1651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Coordinator: D. Loyola (DLR)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Contributors: BIRA-IASB, DLR, ESA, FMI, JPL, KNMI, LISA, NASA, NOAA, RAL, ULB, U.Busan…</a:t>
            </a:r>
            <a:endParaRPr sz="2400">
              <a:solidFill>
                <a:srgbClr val="00206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Close cooperation with TOAR-II Satellite Ozone WG and HEGIFTOM WG  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</a:rPr>
              <a:t>VC-20-01 schedule and status: </a:t>
            </a:r>
            <a:endParaRPr/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>
                <a:solidFill>
                  <a:srgbClr val="ACB8CA"/>
                </a:solidFill>
              </a:rPr>
              <a:t>Kick-off at AC-VC-16 (2020/06), harmonization and validation protocol AC-VC-17 (2021/06)</a:t>
            </a:r>
            <a:endParaRPr/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>
                <a:solidFill>
                  <a:srgbClr val="ACB8CA"/>
                </a:solidFill>
              </a:rPr>
              <a:t>Several TOAR-II SOWG and HEGIFTOM meetings in 2021 and 2022</a:t>
            </a:r>
            <a:endParaRPr>
              <a:solidFill>
                <a:srgbClr val="ACB8CA"/>
              </a:solidFill>
            </a:endParaRPr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>
                <a:solidFill>
                  <a:srgbClr val="ACB8CA"/>
                </a:solidFill>
              </a:rPr>
              <a:t>VC-20-01 report at AC-VC-18 (March 2022/03): first harmonization and validation results</a:t>
            </a:r>
            <a:endParaRPr>
              <a:solidFill>
                <a:srgbClr val="ACB8CA"/>
              </a:solidFill>
            </a:endParaRPr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✔"/>
            </a:pPr>
            <a:r>
              <a:rPr lang="en-US">
                <a:solidFill>
                  <a:srgbClr val="002060"/>
                </a:solidFill>
              </a:rPr>
              <a:t>Methods and validation results discussed at TOAR-II Workshop (2023/03, Cologne), </a:t>
            </a:r>
            <a:endParaRPr>
              <a:solidFill>
                <a:srgbClr val="002060"/>
              </a:solidFill>
            </a:endParaRPr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>
                <a:solidFill>
                  <a:srgbClr val="002060"/>
                </a:solidFill>
              </a:rPr>
              <a:t>Ongoing: more datasets, large scale validation, scoping of TOAR-II publications (2023+)</a:t>
            </a:r>
            <a:endParaRPr>
              <a:solidFill>
                <a:srgbClr val="002060"/>
              </a:solidFill>
            </a:endParaRPr>
          </a:p>
          <a:p>
            <a:pPr indent="-355600" lvl="2" marL="101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-US">
                <a:solidFill>
                  <a:srgbClr val="002060"/>
                </a:solidFill>
              </a:rPr>
              <a:t>VC-20-01 report at AC-VC-19 (October 2023/10, Brussels)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249" name="Google Shape;249;p23"/>
          <p:cNvPicPr preferRelativeResize="0"/>
          <p:nvPr/>
        </p:nvPicPr>
        <p:blipFill rotWithShape="1">
          <a:blip r:embed="rId3">
            <a:alphaModFix/>
          </a:blip>
          <a:srcRect b="83768" l="0" r="0" t="0"/>
          <a:stretch/>
        </p:blipFill>
        <p:spPr>
          <a:xfrm>
            <a:off x="583852" y="1695288"/>
            <a:ext cx="10976161" cy="346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/>
          <p:nvPr/>
        </p:nvSpPr>
        <p:spPr>
          <a:xfrm>
            <a:off x="806243" y="5108194"/>
            <a:ext cx="10736826" cy="1088292"/>
          </a:xfrm>
          <a:prstGeom prst="roundRect">
            <a:avLst>
              <a:gd fmla="val 16667" name="adj"/>
            </a:avLst>
          </a:prstGeom>
          <a:noFill/>
          <a:ln cap="flat" cmpd="sng" w="5715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grpSp>
        <p:nvGrpSpPr>
          <p:cNvPr id="256" name="Google Shape;256;p24"/>
          <p:cNvGrpSpPr/>
          <p:nvPr/>
        </p:nvGrpSpPr>
        <p:grpSpPr>
          <a:xfrm>
            <a:off x="78324" y="3939162"/>
            <a:ext cx="11656476" cy="2592073"/>
            <a:chOff x="78324" y="3939162"/>
            <a:chExt cx="11656476" cy="2592073"/>
          </a:xfrm>
        </p:grpSpPr>
        <p:pic>
          <p:nvPicPr>
            <p:cNvPr id="257" name="Google Shape;257;p24"/>
            <p:cNvPicPr preferRelativeResize="0"/>
            <p:nvPr/>
          </p:nvPicPr>
          <p:blipFill rotWithShape="1">
            <a:blip r:embed="rId3">
              <a:alphaModFix/>
            </a:blip>
            <a:srcRect b="39295" l="2750" r="9333" t="18482"/>
            <a:stretch/>
          </p:blipFill>
          <p:spPr>
            <a:xfrm>
              <a:off x="78324" y="4150192"/>
              <a:ext cx="8196503" cy="2381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24"/>
            <p:cNvSpPr txBox="1"/>
            <p:nvPr/>
          </p:nvSpPr>
          <p:spPr>
            <a:xfrm>
              <a:off x="8735679" y="3939162"/>
              <a:ext cx="2999121" cy="21417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rPr b="1" i="0" lang="en-US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Residual techniques</a:t>
              </a:r>
              <a:b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🡪 partial column calculated as difference between total and pseudo-stratospheric columns, </a:t>
              </a:r>
              <a:b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often gridded in time &amp; space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t/>
              </a:r>
              <a:endParaRPr b="0" i="0" sz="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C166FF"/>
                  </a:solidFill>
                  <a:latin typeface="Calibri"/>
                  <a:ea typeface="Calibri"/>
                  <a:cs typeface="Calibri"/>
                  <a:sym typeface="Calibri"/>
                </a:rPr>
                <a:t>Cloud-free TC minus </a:t>
              </a:r>
              <a:br>
                <a:rPr b="0" i="0" lang="en-US" sz="1467" u="none" cap="none" strike="noStrike">
                  <a:solidFill>
                    <a:srgbClr val="C166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467" u="none" cap="none" strike="noStrike">
                  <a:solidFill>
                    <a:srgbClr val="C166FF"/>
                  </a:solidFill>
                  <a:latin typeface="Calibri"/>
                  <a:ea typeface="Calibri"/>
                  <a:cs typeface="Calibri"/>
                  <a:sym typeface="Calibri"/>
                </a:rPr>
                <a:t>above Convective Cloud TC</a:t>
              </a:r>
              <a:endParaRPr/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3838FF"/>
                  </a:solidFill>
                  <a:latin typeface="Calibri"/>
                  <a:ea typeface="Calibri"/>
                  <a:cs typeface="Calibri"/>
                  <a:sym typeface="Calibri"/>
                </a:rPr>
                <a:t>Nadir TC minus Limb PROF</a:t>
              </a:r>
              <a:endParaRPr/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FFA31A"/>
                  </a:solidFill>
                  <a:latin typeface="Calibri"/>
                  <a:ea typeface="Calibri"/>
                  <a:cs typeface="Calibri"/>
                  <a:sym typeface="Calibri"/>
                </a:rPr>
                <a:t>Nadir TC minus Reanalysis PROF</a:t>
              </a:r>
              <a:endParaRPr b="0" i="0" sz="1467" u="none" cap="none" strike="noStrike">
                <a:solidFill>
                  <a:srgbClr val="C166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24"/>
          <p:cNvGrpSpPr/>
          <p:nvPr/>
        </p:nvGrpSpPr>
        <p:grpSpPr>
          <a:xfrm>
            <a:off x="78335" y="1107896"/>
            <a:ext cx="11536392" cy="2631755"/>
            <a:chOff x="78335" y="1107896"/>
            <a:chExt cx="11536392" cy="2631755"/>
          </a:xfrm>
        </p:grpSpPr>
        <p:pic>
          <p:nvPicPr>
            <p:cNvPr id="260" name="Google Shape;260;p24"/>
            <p:cNvPicPr preferRelativeResize="0"/>
            <p:nvPr/>
          </p:nvPicPr>
          <p:blipFill rotWithShape="1">
            <a:blip r:embed="rId4">
              <a:alphaModFix/>
            </a:blip>
            <a:srcRect b="34852" l="2750" r="9333" t="18482"/>
            <a:stretch/>
          </p:blipFill>
          <p:spPr>
            <a:xfrm>
              <a:off x="78335" y="1107896"/>
              <a:ext cx="8196742" cy="2631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24"/>
            <p:cNvSpPr txBox="1"/>
            <p:nvPr/>
          </p:nvSpPr>
          <p:spPr>
            <a:xfrm>
              <a:off x="8735679" y="1328226"/>
              <a:ext cx="2879048" cy="20235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rPr b="1" i="0" lang="en-US" sz="186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Optimal Estimation retrieval</a:t>
              </a:r>
              <a:b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🡪 vertical profile at pixel level or at pixel-cluster level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107"/>
                </a:spcBef>
                <a:spcAft>
                  <a:spcPts val="0"/>
                </a:spcAft>
                <a:buClr>
                  <a:srgbClr val="000000"/>
                </a:buClr>
                <a:buSzPts val="533"/>
                <a:buFont typeface="Arial"/>
                <a:buNone/>
              </a:pPr>
              <a:r>
                <a:t/>
              </a:r>
              <a:endParaRPr b="0" i="0" sz="5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C166FF"/>
                  </a:solidFill>
                  <a:latin typeface="Calibri"/>
                  <a:ea typeface="Calibri"/>
                  <a:cs typeface="Calibri"/>
                  <a:sym typeface="Calibri"/>
                </a:rPr>
                <a:t>UV-VIS</a:t>
              </a:r>
              <a:endParaRPr/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3838FF"/>
                  </a:solidFill>
                  <a:latin typeface="Calibri"/>
                  <a:ea typeface="Calibri"/>
                  <a:cs typeface="Calibri"/>
                  <a:sym typeface="Calibri"/>
                </a:rPr>
                <a:t>TIR</a:t>
              </a:r>
              <a:endParaRPr/>
            </a:p>
            <a:p>
              <a:pPr indent="-226477" lvl="0" marL="355591" marR="0" rtl="0" algn="l">
                <a:lnSpc>
                  <a:spcPct val="100000"/>
                </a:lnSpc>
                <a:spcBef>
                  <a:spcPts val="293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Char char="•"/>
              </a:pPr>
              <a:r>
                <a:rPr b="0" i="0" lang="en-US" sz="1467" u="none" cap="none" strike="noStrike">
                  <a:solidFill>
                    <a:srgbClr val="FFA31A"/>
                  </a:solidFill>
                  <a:latin typeface="Calibri"/>
                  <a:ea typeface="Calibri"/>
                  <a:cs typeface="Calibri"/>
                  <a:sym typeface="Calibri"/>
                </a:rPr>
                <a:t>Synergy UV-VIS+TIR</a:t>
              </a:r>
              <a:endParaRPr b="0" i="0" sz="1467" u="none" cap="none" strike="noStrike">
                <a:solidFill>
                  <a:srgbClr val="3838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5"/>
          <p:cNvGrpSpPr/>
          <p:nvPr/>
        </p:nvGrpSpPr>
        <p:grpSpPr>
          <a:xfrm>
            <a:off x="991307" y="1688945"/>
            <a:ext cx="4754585" cy="4431625"/>
            <a:chOff x="492075" y="977441"/>
            <a:chExt cx="5753048" cy="5362267"/>
          </a:xfrm>
        </p:grpSpPr>
        <p:grpSp>
          <p:nvGrpSpPr>
            <p:cNvPr id="267" name="Google Shape;267;p25"/>
            <p:cNvGrpSpPr/>
            <p:nvPr/>
          </p:nvGrpSpPr>
          <p:grpSpPr>
            <a:xfrm>
              <a:off x="492075" y="1268195"/>
              <a:ext cx="5753048" cy="5071513"/>
              <a:chOff x="369056" y="951146"/>
              <a:chExt cx="4314786" cy="3803635"/>
            </a:xfrm>
          </p:grpSpPr>
          <p:pic>
            <p:nvPicPr>
              <p:cNvPr id="268" name="Google Shape;268;p25"/>
              <p:cNvPicPr preferRelativeResize="0"/>
              <p:nvPr/>
            </p:nvPicPr>
            <p:blipFill rotWithShape="1">
              <a:blip r:embed="rId3">
                <a:alphaModFix/>
              </a:blip>
              <a:srcRect b="7283" l="8314" r="8610" t="6420"/>
              <a:stretch/>
            </p:blipFill>
            <p:spPr>
              <a:xfrm>
                <a:off x="369056" y="951146"/>
                <a:ext cx="4314786" cy="3586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9" name="Google Shape;269;p25"/>
              <p:cNvSpPr txBox="1"/>
              <p:nvPr/>
            </p:nvSpPr>
            <p:spPr>
              <a:xfrm>
                <a:off x="2309184" y="4500865"/>
                <a:ext cx="651621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600" u="none" cap="none" strike="noStrike">
                    <a:solidFill>
                      <a:srgbClr val="7F7F7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Latitude</a:t>
                </a:r>
                <a:endParaRPr b="0" i="0" sz="16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" name="Google Shape;270;p25"/>
            <p:cNvSpPr txBox="1"/>
            <p:nvPr/>
          </p:nvSpPr>
          <p:spPr>
            <a:xfrm>
              <a:off x="1325796" y="977441"/>
              <a:ext cx="4382418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67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top of tropospheric column (pressure, hPa)</a:t>
              </a:r>
              <a:endParaRPr b="0" i="0" sz="1867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6651299" y="1464945"/>
            <a:ext cx="2131519" cy="2426925"/>
            <a:chOff x="4820616" y="942633"/>
            <a:chExt cx="1934353" cy="2202435"/>
          </a:xfrm>
        </p:grpSpPr>
        <p:pic>
          <p:nvPicPr>
            <p:cNvPr id="272" name="Google Shape;272;p25"/>
            <p:cNvPicPr preferRelativeResize="0"/>
            <p:nvPr/>
          </p:nvPicPr>
          <p:blipFill rotWithShape="1">
            <a:blip r:embed="rId4">
              <a:alphaModFix/>
            </a:blip>
            <a:srcRect b="49030" l="33828" r="35463" t="4557"/>
            <a:stretch/>
          </p:blipFill>
          <p:spPr>
            <a:xfrm>
              <a:off x="4820616" y="1196544"/>
              <a:ext cx="1934353" cy="1948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25"/>
            <p:cNvSpPr txBox="1"/>
            <p:nvPr/>
          </p:nvSpPr>
          <p:spPr>
            <a:xfrm>
              <a:off x="4949370" y="942633"/>
              <a:ext cx="1676853" cy="284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67" u="none" cap="none" strike="noStrike">
                  <a:solidFill>
                    <a:srgbClr val="DC632E"/>
                  </a:solidFill>
                  <a:latin typeface="Calibri"/>
                  <a:ea typeface="Calibri"/>
                  <a:cs typeface="Calibri"/>
                  <a:sym typeface="Calibri"/>
                </a:rPr>
                <a:t>lapse rate tropopause</a:t>
              </a:r>
              <a:endParaRPr b="1" i="0" sz="1867" u="none" cap="none" strike="noStrike">
                <a:solidFill>
                  <a:srgbClr val="DC63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25"/>
          <p:cNvGrpSpPr/>
          <p:nvPr/>
        </p:nvGrpSpPr>
        <p:grpSpPr>
          <a:xfrm>
            <a:off x="7262403" y="3434474"/>
            <a:ext cx="4053351" cy="2430877"/>
            <a:chOff x="5127601" y="2419469"/>
            <a:chExt cx="3678416" cy="2206021"/>
          </a:xfrm>
        </p:grpSpPr>
        <p:grpSp>
          <p:nvGrpSpPr>
            <p:cNvPr id="275" name="Google Shape;275;p25"/>
            <p:cNvGrpSpPr/>
            <p:nvPr/>
          </p:nvGrpSpPr>
          <p:grpSpPr>
            <a:xfrm>
              <a:off x="5911235" y="2419469"/>
              <a:ext cx="2894782" cy="2206021"/>
              <a:chOff x="5911235" y="2419469"/>
              <a:chExt cx="2894782" cy="2206021"/>
            </a:xfrm>
          </p:grpSpPr>
          <p:grpSp>
            <p:nvGrpSpPr>
              <p:cNvPr id="276" name="Google Shape;276;p25"/>
              <p:cNvGrpSpPr/>
              <p:nvPr/>
            </p:nvGrpSpPr>
            <p:grpSpPr>
              <a:xfrm>
                <a:off x="6871664" y="2419469"/>
                <a:ext cx="1934353" cy="2206021"/>
                <a:chOff x="4868853" y="942481"/>
                <a:chExt cx="1934353" cy="2206021"/>
              </a:xfrm>
            </p:grpSpPr>
            <p:pic>
              <p:nvPicPr>
                <p:cNvPr id="277" name="Google Shape;277;p2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49030" l="33887" r="35403" t="4557"/>
                <a:stretch/>
              </p:blipFill>
              <p:spPr>
                <a:xfrm>
                  <a:off x="4868853" y="1199978"/>
                  <a:ext cx="1934353" cy="19485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8" name="Google Shape;278;p25"/>
                <p:cNvSpPr txBox="1"/>
                <p:nvPr/>
              </p:nvSpPr>
              <p:spPr>
                <a:xfrm>
                  <a:off x="5521071" y="942481"/>
                  <a:ext cx="704423" cy="2847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i="0" lang="en-US" sz="1867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270 hPa</a:t>
                  </a:r>
                  <a:endParaRPr b="1" i="0" sz="1867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9" name="Google Shape;279;p25"/>
              <p:cNvSpPr/>
              <p:nvPr/>
            </p:nvSpPr>
            <p:spPr>
              <a:xfrm flipH="1" rot="10800000">
                <a:off x="5911235" y="3254033"/>
                <a:ext cx="796584" cy="972160"/>
              </a:xfrm>
              <a:prstGeom prst="bentArrow">
                <a:avLst>
                  <a:gd fmla="val 15299" name="adj1"/>
                  <a:gd fmla="val 18473" name="adj2"/>
                  <a:gd fmla="val 25000" name="adj3"/>
                  <a:gd fmla="val 75000" name="adj4"/>
                </a:avLst>
              </a:prstGeom>
              <a:solidFill>
                <a:srgbClr val="00B050">
                  <a:alpha val="49803"/>
                </a:srgbClr>
              </a:solidFill>
              <a:ln cap="flat" cmpd="sng" w="25400">
                <a:solidFill>
                  <a:srgbClr val="00B0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" name="Google Shape;280;p25"/>
            <p:cNvSpPr/>
            <p:nvPr/>
          </p:nvSpPr>
          <p:spPr>
            <a:xfrm>
              <a:off x="5127601" y="3569503"/>
              <a:ext cx="1133338" cy="90024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-29444" l="-487" r="-16096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</p:grpSp>
      <p:grpSp>
        <p:nvGrpSpPr>
          <p:cNvPr id="281" name="Google Shape;281;p25"/>
          <p:cNvGrpSpPr/>
          <p:nvPr/>
        </p:nvGrpSpPr>
        <p:grpSpPr>
          <a:xfrm>
            <a:off x="1287627" y="2130469"/>
            <a:ext cx="4424358" cy="1640854"/>
            <a:chOff x="741680" y="1503680"/>
            <a:chExt cx="4015105" cy="1489075"/>
          </a:xfrm>
        </p:grpSpPr>
        <p:sp>
          <p:nvSpPr>
            <p:cNvPr id="282" name="Google Shape;282;p25"/>
            <p:cNvSpPr/>
            <p:nvPr/>
          </p:nvSpPr>
          <p:spPr>
            <a:xfrm>
              <a:off x="4185285" y="2849880"/>
              <a:ext cx="571500" cy="142875"/>
            </a:xfrm>
            <a:custGeom>
              <a:rect b="b" l="l" r="r" t="t"/>
              <a:pathLst>
                <a:path extrusionOk="0" h="142875" w="571500">
                  <a:moveTo>
                    <a:pt x="571500" y="142875"/>
                  </a:moveTo>
                  <a:lnTo>
                    <a:pt x="419100" y="120015"/>
                  </a:lnTo>
                  <a:lnTo>
                    <a:pt x="266700" y="87630"/>
                  </a:lnTo>
                  <a:lnTo>
                    <a:pt x="99060" y="36195"/>
                  </a:lnTo>
                  <a:lnTo>
                    <a:pt x="0" y="0"/>
                  </a:lnTo>
                  <a:lnTo>
                    <a:pt x="571500" y="3810"/>
                  </a:lnTo>
                  <a:lnTo>
                    <a:pt x="571500" y="142875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741680" y="1503680"/>
              <a:ext cx="3423920" cy="1341120"/>
            </a:xfrm>
            <a:custGeom>
              <a:rect b="b" l="l" r="r" t="t"/>
              <a:pathLst>
                <a:path extrusionOk="0" h="1341120" w="3423920">
                  <a:moveTo>
                    <a:pt x="0" y="1270000"/>
                  </a:moveTo>
                  <a:lnTo>
                    <a:pt x="142240" y="1234440"/>
                  </a:lnTo>
                  <a:lnTo>
                    <a:pt x="254000" y="1219200"/>
                  </a:lnTo>
                  <a:lnTo>
                    <a:pt x="381000" y="1244600"/>
                  </a:lnTo>
                  <a:lnTo>
                    <a:pt x="538480" y="1285240"/>
                  </a:lnTo>
                  <a:lnTo>
                    <a:pt x="645160" y="1295400"/>
                  </a:lnTo>
                  <a:lnTo>
                    <a:pt x="772160" y="1264920"/>
                  </a:lnTo>
                  <a:lnTo>
                    <a:pt x="949960" y="1132840"/>
                  </a:lnTo>
                  <a:lnTo>
                    <a:pt x="1046480" y="975360"/>
                  </a:lnTo>
                  <a:lnTo>
                    <a:pt x="1178560" y="802640"/>
                  </a:lnTo>
                  <a:lnTo>
                    <a:pt x="1259840" y="528320"/>
                  </a:lnTo>
                  <a:lnTo>
                    <a:pt x="1330960" y="340360"/>
                  </a:lnTo>
                  <a:lnTo>
                    <a:pt x="1376680" y="198120"/>
                  </a:lnTo>
                  <a:lnTo>
                    <a:pt x="1417320" y="111760"/>
                  </a:lnTo>
                  <a:lnTo>
                    <a:pt x="1447800" y="60960"/>
                  </a:lnTo>
                  <a:lnTo>
                    <a:pt x="1569720" y="25400"/>
                  </a:lnTo>
                  <a:lnTo>
                    <a:pt x="1701800" y="0"/>
                  </a:lnTo>
                  <a:lnTo>
                    <a:pt x="1976120" y="15240"/>
                  </a:lnTo>
                  <a:lnTo>
                    <a:pt x="2346960" y="25400"/>
                  </a:lnTo>
                  <a:lnTo>
                    <a:pt x="2468880" y="40640"/>
                  </a:lnTo>
                  <a:lnTo>
                    <a:pt x="2550160" y="76200"/>
                  </a:lnTo>
                  <a:lnTo>
                    <a:pt x="2590800" y="142240"/>
                  </a:lnTo>
                  <a:lnTo>
                    <a:pt x="2631440" y="223520"/>
                  </a:lnTo>
                  <a:lnTo>
                    <a:pt x="2753360" y="518160"/>
                  </a:lnTo>
                  <a:lnTo>
                    <a:pt x="2829560" y="746760"/>
                  </a:lnTo>
                  <a:lnTo>
                    <a:pt x="2941320" y="914400"/>
                  </a:lnTo>
                  <a:lnTo>
                    <a:pt x="3017520" y="1041400"/>
                  </a:lnTo>
                  <a:lnTo>
                    <a:pt x="3129280" y="1168400"/>
                  </a:lnTo>
                  <a:lnTo>
                    <a:pt x="3271520" y="1285240"/>
                  </a:lnTo>
                  <a:lnTo>
                    <a:pt x="3423920" y="1341120"/>
                  </a:lnTo>
                  <a:lnTo>
                    <a:pt x="10160" y="1341120"/>
                  </a:lnTo>
                  <a:lnTo>
                    <a:pt x="0" y="1270000"/>
                  </a:lnTo>
                  <a:close/>
                </a:path>
              </a:pathLst>
            </a:custGeom>
            <a:solidFill>
              <a:srgbClr val="BFBFBF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5"/>
          <p:cNvGrpSpPr/>
          <p:nvPr/>
        </p:nvGrpSpPr>
        <p:grpSpPr>
          <a:xfrm>
            <a:off x="1500854" y="2197269"/>
            <a:ext cx="2021421" cy="1581172"/>
            <a:chOff x="966453" y="1333376"/>
            <a:chExt cx="1834442" cy="1434913"/>
          </a:xfrm>
        </p:grpSpPr>
        <p:sp>
          <p:nvSpPr>
            <p:cNvPr id="285" name="Google Shape;285;p25"/>
            <p:cNvSpPr txBox="1"/>
            <p:nvPr/>
          </p:nvSpPr>
          <p:spPr>
            <a:xfrm>
              <a:off x="966453" y="1333376"/>
              <a:ext cx="939393" cy="43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DC632E"/>
                  </a:solidFill>
                  <a:latin typeface="Calibri"/>
                  <a:ea typeface="Calibri"/>
                  <a:cs typeface="Calibri"/>
                  <a:sym typeface="Calibri"/>
                </a:rPr>
                <a:t>TOAR “A”</a:t>
              </a:r>
              <a:br>
                <a:rPr b="1" i="0" lang="en-US" sz="1600" u="none" cap="none" strike="noStrike">
                  <a:solidFill>
                    <a:srgbClr val="DC632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en-US" sz="1600" u="none" cap="none" strike="noStrike">
                  <a:solidFill>
                    <a:srgbClr val="DC632E"/>
                  </a:solidFill>
                  <a:latin typeface="Calibri"/>
                  <a:ea typeface="Calibri"/>
                  <a:cs typeface="Calibri"/>
                  <a:sym typeface="Calibri"/>
                </a:rPr>
                <a:t>l</a:t>
              </a:r>
              <a:r>
                <a:rPr b="0" i="0" lang="en-US" sz="1600" u="none" cap="none" strike="noStrike">
                  <a:solidFill>
                    <a:srgbClr val="DC632E"/>
                  </a:solidFill>
                  <a:latin typeface="Calibri"/>
                  <a:ea typeface="Calibri"/>
                  <a:cs typeface="Calibri"/>
                  <a:sym typeface="Calibri"/>
                </a:rPr>
                <a:t>apse rate TP</a:t>
              </a:r>
              <a:endParaRPr b="0" i="0" sz="1600" u="none" cap="none" strike="noStrike">
                <a:solidFill>
                  <a:srgbClr val="DC63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5"/>
            <p:cNvSpPr txBox="1"/>
            <p:nvPr/>
          </p:nvSpPr>
          <p:spPr>
            <a:xfrm>
              <a:off x="2224053" y="2537456"/>
              <a:ext cx="576842" cy="23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1E0E01"/>
                  </a:solidFill>
                  <a:latin typeface="Calibri"/>
                  <a:ea typeface="Calibri"/>
                  <a:cs typeface="Calibri"/>
                  <a:sym typeface="Calibri"/>
                </a:rPr>
                <a:t>270 hPa</a:t>
              </a:r>
              <a:endParaRPr b="0" i="0" sz="1400" u="none" cap="none" strike="noStrike">
                <a:solidFill>
                  <a:srgbClr val="1E0E0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25"/>
          <p:cNvGrpSpPr/>
          <p:nvPr/>
        </p:nvGrpSpPr>
        <p:grpSpPr>
          <a:xfrm>
            <a:off x="1388353" y="1914717"/>
            <a:ext cx="3171588" cy="2653405"/>
            <a:chOff x="791502" y="1042445"/>
            <a:chExt cx="2878217" cy="2407964"/>
          </a:xfrm>
        </p:grpSpPr>
        <p:sp>
          <p:nvSpPr>
            <p:cNvPr id="288" name="Google Shape;288;p25"/>
            <p:cNvSpPr txBox="1"/>
            <p:nvPr/>
          </p:nvSpPr>
          <p:spPr>
            <a:xfrm>
              <a:off x="791502" y="3219576"/>
              <a:ext cx="1234857" cy="23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378FCB"/>
                  </a:solidFill>
                  <a:latin typeface="Calibri"/>
                  <a:ea typeface="Calibri"/>
                  <a:cs typeface="Calibri"/>
                  <a:sym typeface="Calibri"/>
                </a:rPr>
                <a:t>lapse rate TP – 3 km</a:t>
              </a:r>
              <a:endParaRPr b="0" i="0" sz="1400" u="none" cap="none" strike="noStrike">
                <a:solidFill>
                  <a:srgbClr val="378FC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5"/>
            <p:cNvSpPr txBox="1"/>
            <p:nvPr/>
          </p:nvSpPr>
          <p:spPr>
            <a:xfrm>
              <a:off x="2807367" y="1042445"/>
              <a:ext cx="862352" cy="230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EDB329"/>
                  </a:solidFill>
                  <a:latin typeface="Calibri"/>
                  <a:ea typeface="Calibri"/>
                  <a:cs typeface="Calibri"/>
                  <a:sym typeface="Calibri"/>
                </a:rPr>
                <a:t>dynamical TP</a:t>
              </a:r>
              <a:endParaRPr b="0" i="0" sz="1400" u="none" cap="none" strike="noStrike">
                <a:solidFill>
                  <a:srgbClr val="EDB3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5"/>
          <p:cNvGrpSpPr/>
          <p:nvPr/>
        </p:nvGrpSpPr>
        <p:grpSpPr>
          <a:xfrm>
            <a:off x="1282287" y="2892093"/>
            <a:ext cx="4439052" cy="1389155"/>
            <a:chOff x="612140" y="1841500"/>
            <a:chExt cx="4028440" cy="1386724"/>
          </a:xfrm>
        </p:grpSpPr>
        <p:sp>
          <p:nvSpPr>
            <p:cNvPr id="291" name="Google Shape;291;p25"/>
            <p:cNvSpPr txBox="1"/>
            <p:nvPr/>
          </p:nvSpPr>
          <p:spPr>
            <a:xfrm>
              <a:off x="2756559" y="2789643"/>
              <a:ext cx="825899" cy="4385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FF9FFF"/>
                  </a:solidFill>
                  <a:latin typeface="Calibri"/>
                  <a:ea typeface="Calibri"/>
                  <a:cs typeface="Calibri"/>
                  <a:sym typeface="Calibri"/>
                </a:rPr>
                <a:t>TOAR “B”</a:t>
              </a:r>
              <a:br>
                <a:rPr b="1" i="0" lang="en-US" sz="1600" u="none" cap="none" strike="noStrike">
                  <a:solidFill>
                    <a:srgbClr val="FF9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600" u="none" cap="none" strike="noStrike">
                  <a:solidFill>
                    <a:srgbClr val="FF9FFF"/>
                  </a:solidFill>
                  <a:latin typeface="Calibri"/>
                  <a:ea typeface="Calibri"/>
                  <a:cs typeface="Calibri"/>
                  <a:sym typeface="Calibri"/>
                </a:rPr>
                <a:t>fixed levels</a:t>
              </a:r>
              <a:endParaRPr b="0" i="0" sz="1600" u="none" cap="none" strike="noStrike">
                <a:solidFill>
                  <a:srgbClr val="FF9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612140" y="1841500"/>
              <a:ext cx="4028440" cy="1320800"/>
            </a:xfrm>
            <a:custGeom>
              <a:rect b="b" l="l" r="r" t="t"/>
              <a:pathLst>
                <a:path extrusionOk="0" h="1320800" w="4028440">
                  <a:moveTo>
                    <a:pt x="0" y="1318260"/>
                  </a:moveTo>
                  <a:lnTo>
                    <a:pt x="670560" y="1315720"/>
                  </a:lnTo>
                  <a:lnTo>
                    <a:pt x="670560" y="932180"/>
                  </a:lnTo>
                  <a:lnTo>
                    <a:pt x="1346200" y="932180"/>
                  </a:lnTo>
                  <a:lnTo>
                    <a:pt x="1346200" y="388620"/>
                  </a:lnTo>
                  <a:lnTo>
                    <a:pt x="1691640" y="388620"/>
                  </a:lnTo>
                  <a:lnTo>
                    <a:pt x="1691640" y="0"/>
                  </a:lnTo>
                  <a:lnTo>
                    <a:pt x="2354580" y="0"/>
                  </a:lnTo>
                  <a:lnTo>
                    <a:pt x="2354580" y="388620"/>
                  </a:lnTo>
                  <a:lnTo>
                    <a:pt x="2712720" y="388620"/>
                  </a:lnTo>
                  <a:lnTo>
                    <a:pt x="2712720" y="934720"/>
                  </a:lnTo>
                  <a:lnTo>
                    <a:pt x="3357880" y="934720"/>
                  </a:lnTo>
                  <a:lnTo>
                    <a:pt x="3357880" y="1320800"/>
                  </a:lnTo>
                  <a:lnTo>
                    <a:pt x="4028440" y="1320800"/>
                  </a:lnTo>
                </a:path>
              </a:pathLst>
            </a:custGeom>
            <a:noFill/>
            <a:ln cap="flat" cmpd="sng" w="57150">
              <a:solidFill>
                <a:srgbClr val="FF9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5"/>
          <p:cNvSpPr txBox="1"/>
          <p:nvPr/>
        </p:nvSpPr>
        <p:spPr>
          <a:xfrm>
            <a:off x="1372807" y="1733600"/>
            <a:ext cx="9791125" cy="47603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63347"/>
                </a:solidFill>
                <a:latin typeface="Calibri"/>
                <a:ea typeface="Calibri"/>
                <a:cs typeface="Calibri"/>
                <a:sym typeface="Calibri"/>
              </a:rPr>
              <a:t>Transfer standard: </a:t>
            </a:r>
            <a:r>
              <a:rPr b="0" i="0" lang="en-US" sz="2400" u="none" cap="none" strike="noStrike">
                <a:solidFill>
                  <a:srgbClr val="263347"/>
                </a:solidFill>
                <a:latin typeface="Calibri"/>
                <a:ea typeface="Calibri"/>
                <a:cs typeface="Calibri"/>
                <a:sym typeface="Calibri"/>
              </a:rPr>
              <a:t>CAMS reanalysis, interpolated to 1° x 1° LST noon</a:t>
            </a:r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1296555" y="2138393"/>
            <a:ext cx="4410514" cy="1619362"/>
          </a:xfrm>
          <a:custGeom>
            <a:rect b="b" l="l" r="r" t="t"/>
            <a:pathLst>
              <a:path extrusionOk="0" h="1959428" w="5336721">
                <a:moveTo>
                  <a:pt x="0" y="1673678"/>
                </a:moveTo>
                <a:lnTo>
                  <a:pt x="130628" y="1638300"/>
                </a:lnTo>
                <a:lnTo>
                  <a:pt x="223157" y="1613807"/>
                </a:lnTo>
                <a:lnTo>
                  <a:pt x="304800" y="1613807"/>
                </a:lnTo>
                <a:lnTo>
                  <a:pt x="405493" y="1624692"/>
                </a:lnTo>
                <a:lnTo>
                  <a:pt x="498021" y="1632857"/>
                </a:lnTo>
                <a:lnTo>
                  <a:pt x="590550" y="1654628"/>
                </a:lnTo>
                <a:lnTo>
                  <a:pt x="664028" y="1679121"/>
                </a:lnTo>
                <a:lnTo>
                  <a:pt x="753836" y="1700892"/>
                </a:lnTo>
                <a:lnTo>
                  <a:pt x="843643" y="1714500"/>
                </a:lnTo>
                <a:lnTo>
                  <a:pt x="944336" y="1700892"/>
                </a:lnTo>
                <a:lnTo>
                  <a:pt x="1017814" y="1681842"/>
                </a:lnTo>
                <a:lnTo>
                  <a:pt x="1107621" y="1627414"/>
                </a:lnTo>
                <a:lnTo>
                  <a:pt x="1243693" y="1507671"/>
                </a:lnTo>
                <a:lnTo>
                  <a:pt x="1360714" y="1355271"/>
                </a:lnTo>
                <a:lnTo>
                  <a:pt x="1477736" y="1178378"/>
                </a:lnTo>
                <a:lnTo>
                  <a:pt x="1578428" y="1001485"/>
                </a:lnTo>
                <a:lnTo>
                  <a:pt x="1630136" y="868135"/>
                </a:lnTo>
                <a:lnTo>
                  <a:pt x="1747157" y="503464"/>
                </a:lnTo>
                <a:lnTo>
                  <a:pt x="1793421" y="334735"/>
                </a:lnTo>
                <a:lnTo>
                  <a:pt x="1894114" y="138792"/>
                </a:lnTo>
                <a:lnTo>
                  <a:pt x="1994807" y="46264"/>
                </a:lnTo>
                <a:lnTo>
                  <a:pt x="2125436" y="5442"/>
                </a:lnTo>
                <a:lnTo>
                  <a:pt x="2294164" y="0"/>
                </a:lnTo>
                <a:lnTo>
                  <a:pt x="2650671" y="0"/>
                </a:lnTo>
                <a:lnTo>
                  <a:pt x="3075214" y="13607"/>
                </a:lnTo>
                <a:lnTo>
                  <a:pt x="3238500" y="32657"/>
                </a:lnTo>
                <a:lnTo>
                  <a:pt x="3374571" y="97971"/>
                </a:lnTo>
                <a:lnTo>
                  <a:pt x="3477986" y="253092"/>
                </a:lnTo>
                <a:lnTo>
                  <a:pt x="3543300" y="383721"/>
                </a:lnTo>
                <a:lnTo>
                  <a:pt x="3600450" y="522514"/>
                </a:lnTo>
                <a:lnTo>
                  <a:pt x="3663043" y="704850"/>
                </a:lnTo>
                <a:lnTo>
                  <a:pt x="3722914" y="843642"/>
                </a:lnTo>
                <a:lnTo>
                  <a:pt x="3782786" y="979714"/>
                </a:lnTo>
                <a:lnTo>
                  <a:pt x="3842657" y="1102178"/>
                </a:lnTo>
                <a:lnTo>
                  <a:pt x="3905250" y="1216478"/>
                </a:lnTo>
                <a:lnTo>
                  <a:pt x="4005943" y="1363435"/>
                </a:lnTo>
                <a:lnTo>
                  <a:pt x="4087586" y="1458685"/>
                </a:lnTo>
                <a:lnTo>
                  <a:pt x="4180114" y="1562100"/>
                </a:lnTo>
                <a:lnTo>
                  <a:pt x="4299857" y="1638300"/>
                </a:lnTo>
                <a:lnTo>
                  <a:pt x="4386943" y="1700892"/>
                </a:lnTo>
                <a:lnTo>
                  <a:pt x="4539343" y="1749878"/>
                </a:lnTo>
                <a:lnTo>
                  <a:pt x="4699907" y="1809750"/>
                </a:lnTo>
                <a:lnTo>
                  <a:pt x="4833257" y="1856014"/>
                </a:lnTo>
                <a:lnTo>
                  <a:pt x="4982936" y="1899557"/>
                </a:lnTo>
                <a:lnTo>
                  <a:pt x="5135336" y="1929492"/>
                </a:lnTo>
                <a:lnTo>
                  <a:pt x="5257800" y="1948542"/>
                </a:lnTo>
                <a:lnTo>
                  <a:pt x="5336721" y="1959428"/>
                </a:lnTo>
              </a:path>
            </a:pathLst>
          </a:custGeom>
          <a:noFill/>
          <a:ln cap="flat" cmpd="sng" w="38100">
            <a:solidFill>
              <a:srgbClr val="D94F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1587883" y="1036568"/>
            <a:ext cx="92304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TrC : Harmonisation of </a:t>
            </a: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residual tropospheric </a:t>
            </a:r>
            <a:r>
              <a:rPr b="1" i="0" lang="en-US" sz="2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column</a:t>
            </a:r>
            <a:endParaRPr b="1" i="0" sz="28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6"/>
          <p:cNvGrpSpPr/>
          <p:nvPr/>
        </p:nvGrpSpPr>
        <p:grpSpPr>
          <a:xfrm>
            <a:off x="1133300" y="1532230"/>
            <a:ext cx="3972092" cy="5067452"/>
            <a:chOff x="1231223" y="1255962"/>
            <a:chExt cx="3732599" cy="5238108"/>
          </a:xfrm>
        </p:grpSpPr>
        <p:pic>
          <p:nvPicPr>
            <p:cNvPr id="302" name="Google Shape;302;p26"/>
            <p:cNvPicPr preferRelativeResize="0"/>
            <p:nvPr/>
          </p:nvPicPr>
          <p:blipFill rotWithShape="1">
            <a:blip r:embed="rId3">
              <a:alphaModFix/>
            </a:blip>
            <a:srcRect b="0" l="58875" r="32593" t="50391"/>
            <a:stretch/>
          </p:blipFill>
          <p:spPr>
            <a:xfrm>
              <a:off x="1231223" y="1549319"/>
              <a:ext cx="3732599" cy="4340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26"/>
            <p:cNvSpPr txBox="1"/>
            <p:nvPr/>
          </p:nvSpPr>
          <p:spPr>
            <a:xfrm>
              <a:off x="2118431" y="1255962"/>
              <a:ext cx="1952534" cy="433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native top level</a:t>
              </a:r>
              <a:endParaRPr b="0" i="0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6"/>
            <p:cNvSpPr txBox="1"/>
            <p:nvPr/>
          </p:nvSpPr>
          <p:spPr>
            <a:xfrm>
              <a:off x="1435589" y="5889602"/>
              <a:ext cx="3318794" cy="6044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Mean bias SAT – OMI-MLS [DU]</a:t>
              </a:r>
              <a:br>
                <a:rPr b="0" i="0" lang="en-US" sz="18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4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(20°S-20°N)</a:t>
              </a:r>
              <a:endParaRPr b="0" i="0" sz="1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26"/>
          <p:cNvGrpSpPr/>
          <p:nvPr/>
        </p:nvGrpSpPr>
        <p:grpSpPr>
          <a:xfrm>
            <a:off x="5486009" y="1532230"/>
            <a:ext cx="5432710" cy="5067452"/>
            <a:chOff x="5894399" y="1255962"/>
            <a:chExt cx="5105152" cy="5238108"/>
          </a:xfrm>
        </p:grpSpPr>
        <p:grpSp>
          <p:nvGrpSpPr>
            <p:cNvPr id="306" name="Google Shape;306;p26"/>
            <p:cNvGrpSpPr/>
            <p:nvPr/>
          </p:nvGrpSpPr>
          <p:grpSpPr>
            <a:xfrm>
              <a:off x="7266952" y="1255962"/>
              <a:ext cx="3732599" cy="5238108"/>
              <a:chOff x="7266952" y="1255962"/>
              <a:chExt cx="3732599" cy="5238108"/>
            </a:xfrm>
          </p:grpSpPr>
          <p:pic>
            <p:nvPicPr>
              <p:cNvPr id="307" name="Google Shape;307;p26"/>
              <p:cNvPicPr preferRelativeResize="0"/>
              <p:nvPr/>
            </p:nvPicPr>
            <p:blipFill rotWithShape="1">
              <a:blip r:embed="rId4">
                <a:alphaModFix/>
              </a:blip>
              <a:srcRect b="-1" l="58875" r="32592" t="50391"/>
              <a:stretch/>
            </p:blipFill>
            <p:spPr>
              <a:xfrm>
                <a:off x="7266952" y="1549319"/>
                <a:ext cx="3732599" cy="43402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8" name="Google Shape;308;p26"/>
              <p:cNvSpPr txBox="1"/>
              <p:nvPr/>
            </p:nvSpPr>
            <p:spPr>
              <a:xfrm>
                <a:off x="7496183" y="1255962"/>
                <a:ext cx="3276618" cy="4338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2400" u="none" cap="none" strike="noStrike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harmonized top level (LRT)</a:t>
                </a:r>
                <a:endParaRPr b="0" i="0" sz="2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6"/>
              <p:cNvSpPr txBox="1"/>
              <p:nvPr/>
            </p:nvSpPr>
            <p:spPr>
              <a:xfrm>
                <a:off x="7473893" y="5889602"/>
                <a:ext cx="3318795" cy="60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Mean bias SAT – OMI-MLS [DU]</a:t>
                </a:r>
                <a:br>
                  <a:rPr b="0" i="0" lang="en-US" sz="18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0" i="0" lang="en-US" sz="14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(20°S-20°N)</a:t>
                </a:r>
                <a:endParaRPr b="0" i="0" sz="14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10" name="Google Shape;310;p26"/>
            <p:cNvCxnSpPr/>
            <p:nvPr/>
          </p:nvCxnSpPr>
          <p:spPr>
            <a:xfrm>
              <a:off x="5894399" y="3705334"/>
              <a:ext cx="1041400" cy="0"/>
            </a:xfrm>
            <a:prstGeom prst="straightConnector1">
              <a:avLst/>
            </a:prstGeom>
            <a:noFill/>
            <a:ln cap="flat" cmpd="sng" w="76200">
              <a:solidFill>
                <a:srgbClr val="E87F9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311" name="Google Shape;311;p26"/>
          <p:cNvGrpSpPr/>
          <p:nvPr/>
        </p:nvGrpSpPr>
        <p:grpSpPr>
          <a:xfrm>
            <a:off x="22334" y="2573441"/>
            <a:ext cx="1077539" cy="3019500"/>
            <a:chOff x="187242" y="2438400"/>
            <a:chExt cx="1012570" cy="3121187"/>
          </a:xfrm>
        </p:grpSpPr>
        <p:grpSp>
          <p:nvGrpSpPr>
            <p:cNvPr id="312" name="Google Shape;312;p26"/>
            <p:cNvGrpSpPr/>
            <p:nvPr/>
          </p:nvGrpSpPr>
          <p:grpSpPr>
            <a:xfrm>
              <a:off x="245991" y="2438400"/>
              <a:ext cx="953821" cy="1565264"/>
              <a:chOff x="245991" y="2438400"/>
              <a:chExt cx="953821" cy="1565264"/>
            </a:xfrm>
          </p:grpSpPr>
          <p:cxnSp>
            <p:nvCxnSpPr>
              <p:cNvPr id="313" name="Google Shape;313;p26"/>
              <p:cNvCxnSpPr/>
              <p:nvPr/>
            </p:nvCxnSpPr>
            <p:spPr>
              <a:xfrm>
                <a:off x="1168400" y="2438400"/>
                <a:ext cx="0" cy="1565264"/>
              </a:xfrm>
              <a:prstGeom prst="straightConnector1">
                <a:avLst/>
              </a:prstGeom>
              <a:noFill/>
              <a:ln cap="flat" cmpd="sng" w="38100">
                <a:solidFill>
                  <a:srgbClr val="EFEFE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14" name="Google Shape;314;p26"/>
              <p:cNvSpPr txBox="1"/>
              <p:nvPr/>
            </p:nvSpPr>
            <p:spPr>
              <a:xfrm>
                <a:off x="245991" y="3067144"/>
                <a:ext cx="953821" cy="3759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2000" u="none" cap="none" strike="noStrike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270 hPa</a:t>
                </a:r>
                <a:endParaRPr b="0" i="0" sz="2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15" name="Google Shape;315;p26"/>
            <p:cNvCxnSpPr/>
            <p:nvPr/>
          </p:nvCxnSpPr>
          <p:spPr>
            <a:xfrm>
              <a:off x="1168400" y="4057921"/>
              <a:ext cx="0" cy="411110"/>
            </a:xfrm>
            <a:prstGeom prst="straightConnector1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6" name="Google Shape;316;p26"/>
            <p:cNvSpPr txBox="1"/>
            <p:nvPr/>
          </p:nvSpPr>
          <p:spPr>
            <a:xfrm>
              <a:off x="245991" y="4109589"/>
              <a:ext cx="953821" cy="375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200 hPa</a:t>
              </a:r>
              <a:endParaRPr b="0" i="0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7" name="Google Shape;317;p26"/>
            <p:cNvCxnSpPr/>
            <p:nvPr/>
          </p:nvCxnSpPr>
          <p:spPr>
            <a:xfrm>
              <a:off x="1168400" y="4514821"/>
              <a:ext cx="0" cy="584774"/>
            </a:xfrm>
            <a:prstGeom prst="straightConnector1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8" name="Google Shape;318;p26"/>
            <p:cNvSpPr txBox="1"/>
            <p:nvPr/>
          </p:nvSpPr>
          <p:spPr>
            <a:xfrm>
              <a:off x="187242" y="4638326"/>
              <a:ext cx="1012570" cy="375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LRT-3km</a:t>
              </a:r>
              <a:endParaRPr b="0" i="0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9" name="Google Shape;319;p26"/>
            <p:cNvCxnSpPr/>
            <p:nvPr/>
          </p:nvCxnSpPr>
          <p:spPr>
            <a:xfrm>
              <a:off x="1168400" y="5131934"/>
              <a:ext cx="0" cy="411110"/>
            </a:xfrm>
            <a:prstGeom prst="straightConnector1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0" name="Google Shape;320;p26"/>
            <p:cNvSpPr txBox="1"/>
            <p:nvPr/>
          </p:nvSpPr>
          <p:spPr>
            <a:xfrm>
              <a:off x="377042" y="5183601"/>
              <a:ext cx="822770" cy="375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dyn TP</a:t>
              </a:r>
              <a:endParaRPr b="0" i="0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26"/>
          <p:cNvSpPr/>
          <p:nvPr/>
        </p:nvSpPr>
        <p:spPr>
          <a:xfrm>
            <a:off x="7631941" y="4483435"/>
            <a:ext cx="523051" cy="952941"/>
          </a:xfrm>
          <a:prstGeom prst="ellipse">
            <a:avLst/>
          </a:prstGeom>
          <a:noFill/>
          <a:ln cap="flat" cmpd="sng" w="25400">
            <a:solidFill>
              <a:srgbClr val="E38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2" name="Google Shape;322;p26"/>
          <p:cNvGrpSpPr/>
          <p:nvPr/>
        </p:nvGrpSpPr>
        <p:grpSpPr>
          <a:xfrm>
            <a:off x="9426705" y="2441373"/>
            <a:ext cx="1136241" cy="3230015"/>
            <a:chOff x="4401646" y="1485706"/>
            <a:chExt cx="852181" cy="2664762"/>
          </a:xfrm>
        </p:grpSpPr>
        <p:sp>
          <p:nvSpPr>
            <p:cNvPr id="323" name="Google Shape;323;p26"/>
            <p:cNvSpPr/>
            <p:nvPr/>
          </p:nvSpPr>
          <p:spPr>
            <a:xfrm>
              <a:off x="4401646" y="1485706"/>
              <a:ext cx="397332" cy="2664762"/>
            </a:xfrm>
            <a:prstGeom prst="ellipse">
              <a:avLst/>
            </a:prstGeom>
            <a:noFill/>
            <a:ln cap="flat" cmpd="sng" w="25400">
              <a:solidFill>
                <a:srgbClr val="AFD8E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6"/>
            <p:cNvSpPr txBox="1"/>
            <p:nvPr/>
          </p:nvSpPr>
          <p:spPr>
            <a:xfrm>
              <a:off x="4724595" y="1823068"/>
              <a:ext cx="529232" cy="253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93CDDD"/>
                  </a:solidFill>
                  <a:latin typeface="Calibri"/>
                  <a:ea typeface="Calibri"/>
                  <a:cs typeface="Calibri"/>
                  <a:sym typeface="Calibri"/>
                </a:rPr>
                <a:t>~2 PM</a:t>
              </a:r>
              <a:endParaRPr b="1" i="0" sz="1600" u="none" cap="none" strike="noStrik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26"/>
          <p:cNvGrpSpPr/>
          <p:nvPr/>
        </p:nvGrpSpPr>
        <p:grpSpPr>
          <a:xfrm>
            <a:off x="7928069" y="2606399"/>
            <a:ext cx="1353965" cy="1929255"/>
            <a:chOff x="3277667" y="1658253"/>
            <a:chExt cx="1015474" cy="1591635"/>
          </a:xfrm>
        </p:grpSpPr>
        <p:sp>
          <p:nvSpPr>
            <p:cNvPr id="326" name="Google Shape;326;p26"/>
            <p:cNvSpPr/>
            <p:nvPr/>
          </p:nvSpPr>
          <p:spPr>
            <a:xfrm>
              <a:off x="3696511" y="1731523"/>
              <a:ext cx="596630" cy="1518365"/>
            </a:xfrm>
            <a:prstGeom prst="ellipse">
              <a:avLst/>
            </a:prstGeom>
            <a:noFill/>
            <a:ln cap="flat" cmpd="sng" w="25400">
              <a:solidFill>
                <a:srgbClr val="EAEA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6"/>
            <p:cNvSpPr txBox="1"/>
            <p:nvPr/>
          </p:nvSpPr>
          <p:spPr>
            <a:xfrm>
              <a:off x="3277667" y="1658253"/>
              <a:ext cx="614592" cy="253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B3A2C7"/>
                  </a:solidFill>
                  <a:latin typeface="Calibri"/>
                  <a:ea typeface="Calibri"/>
                  <a:cs typeface="Calibri"/>
                  <a:sym typeface="Calibri"/>
                </a:rPr>
                <a:t>~10 AM</a:t>
              </a:r>
              <a:endParaRPr b="1" i="0" sz="1600" u="none" cap="none" strike="noStrike">
                <a:solidFill>
                  <a:srgbClr val="B3A2C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sp>
        <p:nvSpPr>
          <p:cNvPr id="329" name="Google Shape;329;p26"/>
          <p:cNvSpPr/>
          <p:nvPr/>
        </p:nvSpPr>
        <p:spPr>
          <a:xfrm>
            <a:off x="1587883" y="1036568"/>
            <a:ext cx="94965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 differences in tropics before/after harmonisation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/>
          <p:nvPr/>
        </p:nvSpPr>
        <p:spPr>
          <a:xfrm>
            <a:off x="176048" y="1456112"/>
            <a:ext cx="11847262" cy="40789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565" r="0" t="-89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35" name="Google Shape;335;p27"/>
          <p:cNvSpPr/>
          <p:nvPr/>
        </p:nvSpPr>
        <p:spPr>
          <a:xfrm>
            <a:off x="176049" y="5434923"/>
            <a:ext cx="11847261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Details in:</a:t>
            </a:r>
            <a:endParaRPr/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Harmonization methods:	  Keppens </a:t>
            </a:r>
            <a:r>
              <a:rPr b="0" i="1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Atmos. Meas. Tech. (2019) </a:t>
            </a:r>
            <a:r>
              <a:rPr b="0" i="0" lang="en-US" sz="1100" u="sng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https://doi.org/10.5194/amt-12-4379-2019</a:t>
            </a:r>
            <a:endParaRPr b="0" i="0" sz="1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Complete Data Fusion method:  Ceccherini </a:t>
            </a:r>
            <a:r>
              <a:rPr b="0" i="1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Atmos. Meas. Tech. (2022) </a:t>
            </a:r>
            <a:r>
              <a:rPr b="0" i="0" lang="en-US" sz="1100" u="sng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https://doi.org/10.5194/amt-15-7039-2022</a:t>
            </a:r>
            <a:r>
              <a:rPr b="0" i="0" lang="en-US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380990" lvl="0" marL="3809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CDF removal of a priori information:  Keppens </a:t>
            </a:r>
            <a:r>
              <a:rPr b="0" i="1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b="0" i="0" lang="en-US" sz="1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Remote Sens. (2022) </a:t>
            </a:r>
            <a:r>
              <a:rPr b="0" i="0" lang="en-US" sz="1100" u="sng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https://doi.org/10.3390/rs14092197</a:t>
            </a:r>
            <a:r>
              <a:rPr b="0" i="0" lang="en-US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36" name="Google Shape;336;p27"/>
          <p:cNvSpPr/>
          <p:nvPr/>
        </p:nvSpPr>
        <p:spPr>
          <a:xfrm>
            <a:off x="176047" y="1078892"/>
            <a:ext cx="118076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APH, CDF :	Harmonisation of Optimal Estimation-based ozone </a:t>
            </a:r>
            <a:r>
              <a:rPr b="1" i="0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profile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retrievals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87724" y="1861325"/>
            <a:ext cx="4079001" cy="349876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59424" y="5546471"/>
            <a:ext cx="1828359" cy="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16955" y="6098926"/>
            <a:ext cx="1130375" cy="30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112961" y="6132009"/>
            <a:ext cx="403994" cy="26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8"/>
          <p:cNvGrpSpPr/>
          <p:nvPr/>
        </p:nvGrpSpPr>
        <p:grpSpPr>
          <a:xfrm>
            <a:off x="876000" y="1312715"/>
            <a:ext cx="10440000" cy="5105455"/>
            <a:chOff x="442000" y="775611"/>
            <a:chExt cx="11063247" cy="5940000"/>
          </a:xfrm>
        </p:grpSpPr>
        <p:pic>
          <p:nvPicPr>
            <p:cNvPr id="347" name="Google Shape;347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2000" y="775611"/>
              <a:ext cx="10800000" cy="594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8" name="Google Shape;348;p28"/>
            <p:cNvGrpSpPr/>
            <p:nvPr/>
          </p:nvGrpSpPr>
          <p:grpSpPr>
            <a:xfrm>
              <a:off x="10834271" y="1002773"/>
              <a:ext cx="670976" cy="5541960"/>
              <a:chOff x="8547077" y="-67071"/>
              <a:chExt cx="574541" cy="5488575"/>
            </a:xfrm>
          </p:grpSpPr>
          <p:grpSp>
            <p:nvGrpSpPr>
              <p:cNvPr id="349" name="Google Shape;349;p28"/>
              <p:cNvGrpSpPr/>
              <p:nvPr/>
            </p:nvGrpSpPr>
            <p:grpSpPr>
              <a:xfrm>
                <a:off x="8547077" y="-67071"/>
                <a:ext cx="261397" cy="5488575"/>
                <a:chOff x="4027990" y="1040533"/>
                <a:chExt cx="558801" cy="11733177"/>
              </a:xfrm>
            </p:grpSpPr>
            <p:pic>
              <p:nvPicPr>
                <p:cNvPr id="350" name="Google Shape;350;p2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9013" l="83457" r="8394" t="6172"/>
                <a:stretch/>
              </p:blipFill>
              <p:spPr>
                <a:xfrm>
                  <a:off x="4027990" y="1040533"/>
                  <a:ext cx="558801" cy="5816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1" name="Google Shape;351;p2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9003" l="83463" r="8401" t="6168"/>
                <a:stretch/>
              </p:blipFill>
              <p:spPr>
                <a:xfrm>
                  <a:off x="4027990" y="6956110"/>
                  <a:ext cx="558001" cy="5817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2" name="Google Shape;352;p28"/>
              <p:cNvSpPr txBox="1"/>
              <p:nvPr/>
            </p:nvSpPr>
            <p:spPr>
              <a:xfrm rot="-5400000">
                <a:off x="7874066" y="1118827"/>
                <a:ext cx="2160000" cy="325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O3 subcolumn [DU]</a:t>
                </a:r>
                <a:endParaRPr b="0" i="0" sz="1867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8"/>
              <p:cNvSpPr txBox="1"/>
              <p:nvPr/>
            </p:nvSpPr>
            <p:spPr>
              <a:xfrm rot="-5400000">
                <a:off x="7841939" y="3891954"/>
                <a:ext cx="2234268" cy="325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67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Subcolumn diff. [DU]</a:t>
                </a:r>
                <a:endParaRPr b="0" i="0" sz="1867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TOAR logo" id="354" name="Google Shape;35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9494" y="2372796"/>
            <a:ext cx="670807" cy="66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6047" y="1972746"/>
            <a:ext cx="857968" cy="34324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sp>
        <p:nvSpPr>
          <p:cNvPr id="357" name="Google Shape;357;p28"/>
          <p:cNvSpPr/>
          <p:nvPr/>
        </p:nvSpPr>
        <p:spPr>
          <a:xfrm>
            <a:off x="176047" y="1078892"/>
            <a:ext cx="1180765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APH, CDF :	Harmonisation of Optimal Estimation-based ozone </a:t>
            </a:r>
            <a:r>
              <a:rPr b="1" i="0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profile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retrievals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VC-20-01  Tropospheric Ozone</a:t>
            </a:r>
            <a:endParaRPr/>
          </a:p>
        </p:txBody>
      </p:sp>
      <p:pic>
        <p:nvPicPr>
          <p:cNvPr id="363" name="Google Shape;363;p29"/>
          <p:cNvPicPr preferRelativeResize="0"/>
          <p:nvPr/>
        </p:nvPicPr>
        <p:blipFill rotWithShape="1">
          <a:blip r:embed="rId3">
            <a:alphaModFix/>
          </a:blip>
          <a:srcRect b="46296" l="3988" r="4285" t="14656"/>
          <a:stretch/>
        </p:blipFill>
        <p:spPr>
          <a:xfrm>
            <a:off x="264607" y="2083775"/>
            <a:ext cx="11658600" cy="279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9"/>
          <p:cNvPicPr preferRelativeResize="0"/>
          <p:nvPr/>
        </p:nvPicPr>
        <p:blipFill rotWithShape="1">
          <a:blip r:embed="rId4">
            <a:alphaModFix/>
          </a:blip>
          <a:srcRect b="46296" l="3988" r="4284" t="14656"/>
          <a:stretch/>
        </p:blipFill>
        <p:spPr>
          <a:xfrm>
            <a:off x="264607" y="2083777"/>
            <a:ext cx="11658600" cy="279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9"/>
          <p:cNvPicPr preferRelativeResize="0"/>
          <p:nvPr/>
        </p:nvPicPr>
        <p:blipFill rotWithShape="1">
          <a:blip r:embed="rId5">
            <a:alphaModFix/>
          </a:blip>
          <a:srcRect b="46296" l="3988" r="4285" t="14656"/>
          <a:stretch/>
        </p:blipFill>
        <p:spPr>
          <a:xfrm>
            <a:off x="264607" y="2083777"/>
            <a:ext cx="11658600" cy="279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9"/>
          <p:cNvPicPr preferRelativeResize="0"/>
          <p:nvPr/>
        </p:nvPicPr>
        <p:blipFill rotWithShape="1">
          <a:blip r:embed="rId6">
            <a:alphaModFix/>
          </a:blip>
          <a:srcRect b="46296" l="3988" r="4284" t="14656"/>
          <a:stretch/>
        </p:blipFill>
        <p:spPr>
          <a:xfrm>
            <a:off x="264607" y="2083777"/>
            <a:ext cx="11658600" cy="279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9"/>
          <p:cNvPicPr preferRelativeResize="0"/>
          <p:nvPr/>
        </p:nvPicPr>
        <p:blipFill rotWithShape="1">
          <a:blip r:embed="rId7">
            <a:alphaModFix/>
          </a:blip>
          <a:srcRect b="46296" l="3988" r="4284" t="14656"/>
          <a:stretch/>
        </p:blipFill>
        <p:spPr>
          <a:xfrm>
            <a:off x="264607" y="2083775"/>
            <a:ext cx="11658600" cy="279171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9"/>
          <p:cNvSpPr txBox="1"/>
          <p:nvPr/>
        </p:nvSpPr>
        <p:spPr>
          <a:xfrm>
            <a:off x="3674697" y="1775997"/>
            <a:ext cx="52050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OMI RAL, 20°S-20°N: column surface – lapse rate tropopause (MERRA2)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9"/>
          <p:cNvSpPr txBox="1"/>
          <p:nvPr/>
        </p:nvSpPr>
        <p:spPr>
          <a:xfrm>
            <a:off x="700608" y="5211526"/>
            <a:ext cx="268676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330F5"/>
                </a:solidFill>
                <a:latin typeface="Arial"/>
                <a:ea typeface="Arial"/>
                <a:cs typeface="Arial"/>
                <a:sym typeface="Arial"/>
              </a:rPr>
              <a:t>Original OMI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Harmonised OMI :</a:t>
            </a:r>
            <a:endParaRPr b="0" i="0" sz="1400" u="none" cap="none" strike="noStrike">
              <a:solidFill>
                <a:srgbClr val="FDA1F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Transfer standard CAMSRA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3393191" y="5423974"/>
            <a:ext cx="4861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DA1FA"/>
                </a:solidFill>
                <a:latin typeface="Arial"/>
                <a:ea typeface="Arial"/>
                <a:cs typeface="Arial"/>
                <a:sym typeface="Arial"/>
              </a:rPr>
              <a:t>TrC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2778827" y="5423974"/>
            <a:ext cx="556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7982E"/>
                </a:solidFill>
                <a:latin typeface="Arial"/>
                <a:ea typeface="Arial"/>
                <a:cs typeface="Arial"/>
                <a:sym typeface="Arial"/>
              </a:rPr>
              <a:t>CDF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9"/>
          <p:cNvSpPr txBox="1"/>
          <p:nvPr/>
        </p:nvSpPr>
        <p:spPr>
          <a:xfrm>
            <a:off x="2284688" y="5423974"/>
            <a:ext cx="4363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81B411"/>
                </a:solidFill>
                <a:latin typeface="Arial"/>
                <a:ea typeface="Arial"/>
                <a:cs typeface="Arial"/>
                <a:sym typeface="Arial"/>
              </a:rPr>
              <a:t>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9"/>
          <p:cNvSpPr txBox="1"/>
          <p:nvPr/>
        </p:nvSpPr>
        <p:spPr>
          <a:xfrm>
            <a:off x="176048" y="1126512"/>
            <a:ext cx="10704000" cy="721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8000" lIns="121900" spcFirstLastPara="1" rIns="121900" wrap="square" tIns="480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67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Influence of harmonization on OMI time series in the tropics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200"/>
              <a:t>Missions Updates: LEO Nadir UV-VIS</a:t>
            </a:r>
            <a:endParaRPr sz="4200"/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b="30781" l="0" r="0" t="1716"/>
          <a:stretch/>
        </p:blipFill>
        <p:spPr>
          <a:xfrm>
            <a:off x="3098170" y="1358402"/>
            <a:ext cx="8914418" cy="483852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/>
          <p:nvPr/>
        </p:nvSpPr>
        <p:spPr>
          <a:xfrm>
            <a:off x="4150046" y="3611891"/>
            <a:ext cx="871615" cy="16577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>
            <p:ph idx="1" type="body"/>
          </p:nvPr>
        </p:nvSpPr>
        <p:spPr>
          <a:xfrm>
            <a:off x="122709" y="1075885"/>
            <a:ext cx="3315084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2060"/>
                </a:solidFill>
              </a:rPr>
              <a:t>Just launched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NOAA-21 OMPS-NP and VIIRS (2022/11)</a:t>
            </a:r>
            <a:endParaRPr/>
          </a:p>
          <a:p>
            <a:pPr indent="-2984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None/>
            </a:pPr>
            <a:r>
              <a:t/>
            </a:r>
            <a:endParaRPr sz="1700">
              <a:solidFill>
                <a:srgbClr val="323F4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AC-VC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/>
              <a:t>Status of WP Actions and </a:t>
            </a:r>
            <a:br>
              <a:rPr i="1" lang="en-US" sz="4000"/>
            </a:br>
            <a:r>
              <a:rPr i="1" lang="en-US" sz="4000"/>
              <a:t>Coordination with WGCV</a:t>
            </a:r>
            <a:endParaRPr/>
          </a:p>
        </p:txBody>
      </p:sp>
      <p:sp>
        <p:nvSpPr>
          <p:cNvPr id="379" name="Google Shape;379;p30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Ben Veihelmann, 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2.2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WGCV-52, ESA/ESRIN, Italy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5th - 9th June 2023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1"/>
          <p:cNvSpPr txBox="1"/>
          <p:nvPr>
            <p:ph idx="1" type="body"/>
          </p:nvPr>
        </p:nvSpPr>
        <p:spPr>
          <a:xfrm>
            <a:off x="348300" y="1294211"/>
            <a:ext cx="11495400" cy="50144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Cal/Val coordination (VC-20-02) plans (-03) Announcements of Opportunities (-04)</a:t>
            </a:r>
            <a:endParaRPr sz="2400"/>
          </a:p>
          <a:p>
            <a:pPr indent="-406400" lvl="1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000"/>
              <a:t>GEMS AO (issued in 2018) 🡪 Cal/Val activities with international participation, comparisons with Sentinel-5P, testing of Sentinel-4 L2 algorithms</a:t>
            </a:r>
            <a:endParaRPr/>
          </a:p>
          <a:p>
            <a:pPr indent="-406400" lvl="1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Noto Sans Symbols"/>
              <a:buChar char="❖"/>
            </a:pPr>
            <a:r>
              <a:rPr lang="en-US" sz="2000"/>
              <a:t>Sentinel-4/-5 AO preparation started, Call to be issued end 2023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000"/>
              <a:t>Growing Pandora Asian Network complements coverage of Pandora Global Network for operational acquisition of reference data for validation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000"/>
              <a:t>TEMPO (launched on 7 April 2023), joint NASA/NOAA summer 2023 science field campaigns will contribute to validation, Mission Validation Plan (next slide)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</p:txBody>
      </p:sp>
      <p:sp>
        <p:nvSpPr>
          <p:cNvPr id="385" name="Google Shape;385;p31"/>
          <p:cNvSpPr txBox="1"/>
          <p:nvPr>
            <p:ph type="title"/>
          </p:nvPr>
        </p:nvSpPr>
        <p:spPr>
          <a:xfrm>
            <a:off x="176048" y="175939"/>
            <a:ext cx="9770057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Air Quality Constellation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 txBox="1"/>
          <p:nvPr>
            <p:ph type="title"/>
          </p:nvPr>
        </p:nvSpPr>
        <p:spPr>
          <a:xfrm>
            <a:off x="176048" y="175939"/>
            <a:ext cx="9770057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800"/>
              <a:t>Air Quality Constellation: TEMPO Mission Validation Plan</a:t>
            </a:r>
            <a:endParaRPr sz="2800"/>
          </a:p>
        </p:txBody>
      </p:sp>
      <p:sp>
        <p:nvSpPr>
          <p:cNvPr id="391" name="Google Shape;391;p32"/>
          <p:cNvSpPr txBox="1"/>
          <p:nvPr/>
        </p:nvSpPr>
        <p:spPr>
          <a:xfrm>
            <a:off x="4373839" y="1091535"/>
            <a:ext cx="7268134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Outlines a best-efforts validation approach for the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ozone, nitrogen dioxide, and formaldehyde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products.  </a:t>
            </a:r>
            <a:endParaRPr/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Leverages a comprehensive set of existing measurements (ground-based and satellite) for routine validation enhanced by episodic field mission and modeling efforts.</a:t>
            </a:r>
            <a:endParaRPr/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Describes a structure for the geophysical data product maturity progression and discusses specific metrics to be generated to provide a ‘fit for purpose’ applications framework.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 stages of validation: beta, provisional, and full maturity of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884" y="1091535"/>
            <a:ext cx="3633531" cy="47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4842" y="3946100"/>
            <a:ext cx="5131263" cy="251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3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Whitepaper “Monitoring Surface PM2.5” (VC-20-05) endorsed at plenary 2022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Next step: roadmap 🡪 contribution welcome!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 sz="2400"/>
              <a:t>Cal/Val related recommendations: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Rec 4: Continue efforts to enhance the consistency of satellite aerosol products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Rec 6: Continue efforts to enhance the radiometric consistency of satellite sensors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Rec 14: Use co-located in-situ PM sensors, radiometers, and ceilometers, to enhance the understanding of the link between satellite observables and PM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Rec 15: Validate satellite-informed PM products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400"/>
          </a:p>
        </p:txBody>
      </p:sp>
      <p:sp>
        <p:nvSpPr>
          <p:cNvPr id="399" name="Google Shape;399;p3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Air Quality Particulate Matter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4"/>
          <p:cNvSpPr txBox="1"/>
          <p:nvPr>
            <p:ph type="title"/>
          </p:nvPr>
        </p:nvSpPr>
        <p:spPr>
          <a:xfrm>
            <a:off x="176050" y="149069"/>
            <a:ext cx="93870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000"/>
              <a:t>AC-VC#19 + ACSG Joint Meeting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406" name="Google Shape;40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100" y="3175757"/>
            <a:ext cx="5725630" cy="3534549"/>
          </a:xfrm>
          <a:prstGeom prst="rect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7" name="Google Shape;40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81396" y="4840581"/>
            <a:ext cx="2380461" cy="1589935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08" name="Google Shape;408;p34"/>
          <p:cNvGrpSpPr/>
          <p:nvPr/>
        </p:nvGrpSpPr>
        <p:grpSpPr>
          <a:xfrm>
            <a:off x="9350585" y="3216093"/>
            <a:ext cx="2511272" cy="1540866"/>
            <a:chOff x="9350585" y="2970286"/>
            <a:chExt cx="2511272" cy="1540866"/>
          </a:xfrm>
        </p:grpSpPr>
        <p:grpSp>
          <p:nvGrpSpPr>
            <p:cNvPr id="409" name="Google Shape;409;p34"/>
            <p:cNvGrpSpPr/>
            <p:nvPr/>
          </p:nvGrpSpPr>
          <p:grpSpPr>
            <a:xfrm>
              <a:off x="9350585" y="2970286"/>
              <a:ext cx="2511272" cy="1540866"/>
              <a:chOff x="266700" y="3819070"/>
              <a:chExt cx="4000497" cy="2295749"/>
            </a:xfrm>
          </p:grpSpPr>
          <p:grpSp>
            <p:nvGrpSpPr>
              <p:cNvPr id="410" name="Google Shape;410;p34"/>
              <p:cNvGrpSpPr/>
              <p:nvPr/>
            </p:nvGrpSpPr>
            <p:grpSpPr>
              <a:xfrm>
                <a:off x="266700" y="3819070"/>
                <a:ext cx="4000497" cy="2295749"/>
                <a:chOff x="266700" y="3878858"/>
                <a:chExt cx="3695700" cy="2118717"/>
              </a:xfrm>
            </p:grpSpPr>
            <p:pic>
              <p:nvPicPr>
                <p:cNvPr id="411" name="Google Shape;411;p3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266700" y="3962400"/>
                  <a:ext cx="3508375" cy="20351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2" name="Google Shape;412;p34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3063406" y="3878858"/>
                  <a:ext cx="813569" cy="8816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3" name="Google Shape;413;p3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3152407" y="5119687"/>
                  <a:ext cx="809993" cy="8778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14" name="Google Shape;414;p3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5400000">
                <a:off x="668967" y="4140301"/>
                <a:ext cx="192477" cy="5185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5" name="Google Shape;415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498664" y="3696603"/>
              <a:ext cx="467634" cy="6235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49673" y="1610887"/>
            <a:ext cx="2378856" cy="156487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7" name="Google Shape;417;p34"/>
          <p:cNvSpPr/>
          <p:nvPr/>
        </p:nvSpPr>
        <p:spPr>
          <a:xfrm>
            <a:off x="3162965" y="5270405"/>
            <a:ext cx="555449" cy="1945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4"/>
          <p:cNvSpPr/>
          <p:nvPr/>
        </p:nvSpPr>
        <p:spPr>
          <a:xfrm>
            <a:off x="2990670" y="2827308"/>
            <a:ext cx="37577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https://events.spacepole.be/event/126/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4"/>
          <p:cNvSpPr txBox="1"/>
          <p:nvPr>
            <p:ph idx="1" type="body"/>
          </p:nvPr>
        </p:nvSpPr>
        <p:spPr>
          <a:xfrm>
            <a:off x="126890" y="881471"/>
            <a:ext cx="11501421" cy="173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376"/>
              <a:buNone/>
            </a:pPr>
            <a:r>
              <a:rPr lang="en-US" sz="2400">
                <a:solidFill>
                  <a:srgbClr val="002060"/>
                </a:solidFill>
              </a:rPr>
              <a:t>AC-VC-19 and ACSG joint meeting, Brussels, Belgium, October 24-27, 2023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980"/>
              <a:buChar char="▪"/>
            </a:pPr>
            <a:r>
              <a:rPr lang="en-US" sz="2000">
                <a:solidFill>
                  <a:srgbClr val="002060"/>
                </a:solidFill>
              </a:rPr>
              <a:t>Monday: ACSG only (at BIRA-IASB)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980"/>
              <a:buChar char="▪"/>
            </a:pPr>
            <a:r>
              <a:rPr lang="en-US" sz="2000">
                <a:solidFill>
                  <a:srgbClr val="002060"/>
                </a:solidFill>
              </a:rPr>
              <a:t>Tuesday-Thursday: joint AC-VC &amp; WGCV ACSG</a:t>
            </a:r>
            <a:endParaRPr sz="2000">
              <a:solidFill>
                <a:srgbClr val="002060"/>
              </a:solidFill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980"/>
              <a:buChar char="▪"/>
            </a:pPr>
            <a:r>
              <a:rPr lang="en-US" sz="2000">
                <a:solidFill>
                  <a:srgbClr val="002060"/>
                </a:solidFill>
              </a:rPr>
              <a:t>Friday: recap of joint sessions + AC-VC only</a:t>
            </a:r>
            <a:endParaRPr sz="2000">
              <a:solidFill>
                <a:srgbClr val="002060"/>
              </a:solidFill>
            </a:endParaRPr>
          </a:p>
          <a:p>
            <a:pPr indent="0" lvl="1" marL="533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376"/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5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sz="5400">
              <a:solidFill>
                <a:srgbClr val="00206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 sz="6000">
              <a:solidFill>
                <a:srgbClr val="00206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n-US" sz="6600">
                <a:solidFill>
                  <a:srgbClr val="002060"/>
                </a:solidFill>
              </a:rPr>
              <a:t>Thank you !</a:t>
            </a:r>
            <a:endParaRPr sz="6600">
              <a:solidFill>
                <a:srgbClr val="002060"/>
              </a:solidFill>
            </a:endParaRPr>
          </a:p>
        </p:txBody>
      </p:sp>
      <p:sp>
        <p:nvSpPr>
          <p:cNvPr id="425" name="Google Shape;425;p3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Missions Updates: LEO Nadir IR</a:t>
            </a:r>
            <a:endParaRPr/>
          </a:p>
        </p:txBody>
      </p:sp>
      <p:sp>
        <p:nvSpPr>
          <p:cNvPr id="87" name="Google Shape;87;p4"/>
          <p:cNvSpPr txBox="1"/>
          <p:nvPr>
            <p:ph idx="1" type="body"/>
          </p:nvPr>
        </p:nvSpPr>
        <p:spPr>
          <a:xfrm>
            <a:off x="122708" y="1026725"/>
            <a:ext cx="4194315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Just launched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NOAA-21 CrIS (2022/11)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Upcoming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MicroCarb 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Merlin IPDA lidar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MethaneSat</a:t>
            </a:r>
            <a:endParaRPr sz="17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CarbonMapper</a:t>
            </a:r>
            <a:endParaRPr sz="1700">
              <a:solidFill>
                <a:srgbClr val="002060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Sentinel-5 UVNS and IASI-NG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CO2M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…</a:t>
            </a:r>
            <a:endParaRPr/>
          </a:p>
          <a:p>
            <a:pPr indent="-355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</a:pPr>
            <a:r>
              <a:t/>
            </a:r>
            <a:endParaRPr sz="800">
              <a:solidFill>
                <a:srgbClr val="002060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GHG Constellation and New Space challenges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88" name="Google Shape;8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5980" y="1075885"/>
            <a:ext cx="6990248" cy="54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"/>
          <p:cNvSpPr/>
          <p:nvPr/>
        </p:nvSpPr>
        <p:spPr>
          <a:xfrm>
            <a:off x="5343178" y="3054776"/>
            <a:ext cx="406615" cy="13700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878" y="2610586"/>
            <a:ext cx="8971860" cy="335060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Missions Updates: GEO Nadir</a:t>
            </a: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4120239" y="3954937"/>
            <a:ext cx="602226" cy="20264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>
            <p:ph idx="1" type="body"/>
          </p:nvPr>
        </p:nvSpPr>
        <p:spPr>
          <a:xfrm>
            <a:off x="122708" y="1075885"/>
            <a:ext cx="69551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Just launched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TEMPO (2023/04) (see AC-VC VC-20/02-03-04 report later)</a:t>
            </a:r>
            <a:endParaRPr/>
          </a:p>
          <a:p>
            <a:pPr indent="-2984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02060"/>
                </a:solidFill>
              </a:rPr>
              <a:t>Cancelled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GeoCarb</a:t>
            </a:r>
            <a:endParaRPr sz="1700">
              <a:solidFill>
                <a:srgbClr val="002060"/>
              </a:solidFill>
            </a:endParaRPr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6251" y="5961188"/>
            <a:ext cx="5264727" cy="45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04" name="Google Shape;104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Missions Updates: GEO-AQ</a:t>
            </a:r>
            <a:endParaRPr/>
          </a:p>
        </p:txBody>
      </p:sp>
      <p:pic>
        <p:nvPicPr>
          <p:cNvPr id="105" name="Google Shape;10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50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10872" y="1047993"/>
            <a:ext cx="11992637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12</a:t>
            </a:r>
            <a:r>
              <a:rPr baseline="30000" lang="en-US"/>
              <a:t>th</a:t>
            </a:r>
            <a:r>
              <a:rPr lang="en-US"/>
              <a:t> International Atmospheric Limb Workshop, Brussels, 22-26 May 2023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1600"/>
              <a:t>Sponsored by BIRA-IASB, BELSPO, ESA and SPACEBEL        </a:t>
            </a:r>
            <a:r>
              <a:rPr lang="en-US" sz="1400"/>
              <a:t> </a:t>
            </a:r>
            <a:r>
              <a:rPr lang="en-US" sz="1000" u="sng">
                <a:solidFill>
                  <a:schemeClr val="hlink"/>
                </a:solidFill>
                <a:hlinkClick r:id="rId3"/>
              </a:rPr>
              <a:t>https://events.spacepole.be/event/146/timetable/#20230522.detailed</a:t>
            </a:r>
            <a:r>
              <a:rPr lang="en-US" sz="1000"/>
              <a:t> </a:t>
            </a:r>
            <a:endParaRPr sz="1600"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5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Techniques, algorithms, products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>
                <a:solidFill>
                  <a:srgbClr val="002060"/>
                </a:solidFill>
              </a:rPr>
              <a:t>Occultation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>
                <a:solidFill>
                  <a:srgbClr val="002060"/>
                </a:solidFill>
              </a:rPr>
              <a:t>Limb scattering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1600">
                <a:solidFill>
                  <a:srgbClr val="002060"/>
                </a:solidFill>
              </a:rPr>
              <a:t>Planetary atmospheres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Assimilation, synergistic applications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Upcoming limb instruments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ALTIUS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Product validation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Profiles and trends of trace gases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Aerosols and clouds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❖"/>
            </a:pPr>
            <a:r>
              <a:rPr lang="en-US" sz="2000">
                <a:solidFill>
                  <a:srgbClr val="002060"/>
                </a:solidFill>
              </a:rPr>
              <a:t>Planetary trace gases and aerosols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111" name="Google Shape;111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Missions Updates: Limb</a:t>
            </a:r>
            <a:endParaRPr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4593" y="2362100"/>
            <a:ext cx="5983404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 txBox="1"/>
          <p:nvPr>
            <p:ph idx="1" type="body"/>
          </p:nvPr>
        </p:nvSpPr>
        <p:spPr>
          <a:xfrm>
            <a:off x="122708" y="1075885"/>
            <a:ext cx="5587979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02060"/>
                </a:solidFill>
              </a:rPr>
              <a:t>New/upcoming missions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MATS (L 2022/11)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NOAA-21 OMPS (L 2022/11)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ARGOS (2024/Q2)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❖"/>
            </a:pPr>
            <a:r>
              <a:rPr lang="en-US" sz="1700">
                <a:solidFill>
                  <a:srgbClr val="002060"/>
                </a:solidFill>
              </a:rPr>
              <a:t>ALTIUS (2026/03)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323F4F"/>
                </a:solidFill>
              </a:rPr>
              <a:t>Developments</a:t>
            </a:r>
            <a:endParaRPr sz="2400">
              <a:solidFill>
                <a:srgbClr val="323F4F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1700"/>
              <a:buChar char="❖"/>
            </a:pPr>
            <a:r>
              <a:rPr lang="en-US" sz="1700">
                <a:solidFill>
                  <a:srgbClr val="323F4F"/>
                </a:solidFill>
              </a:rPr>
              <a:t>C-MLS, SMILES-2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1700"/>
              <a:buChar char="❖"/>
            </a:pPr>
            <a:r>
              <a:rPr lang="en-US" sz="1700">
                <a:solidFill>
                  <a:srgbClr val="323F4F"/>
                </a:solidFill>
              </a:rPr>
              <a:t>SAGE IV, CubeMAP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1700"/>
              <a:buChar char="❖"/>
            </a:pPr>
            <a:r>
              <a:rPr lang="en-US" sz="1700">
                <a:solidFill>
                  <a:srgbClr val="323F4F"/>
                </a:solidFill>
              </a:rPr>
              <a:t>CAIRT (candidate EE-11)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1700"/>
              <a:buChar char="❖"/>
            </a:pPr>
            <a:r>
              <a:rPr lang="en-US" sz="1700">
                <a:solidFill>
                  <a:srgbClr val="323F4F"/>
                </a:solidFill>
              </a:rPr>
              <a:t>HAWC ALI, TICFIRE and SHOW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2800"/>
              <a:buNone/>
            </a:pPr>
            <a:r>
              <a:t/>
            </a:r>
            <a:endParaRPr sz="300"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296B0"/>
              </a:buClr>
              <a:buSzPts val="2800"/>
              <a:buNone/>
            </a:pPr>
            <a:r>
              <a:rPr lang="en-US" sz="2300">
                <a:solidFill>
                  <a:srgbClr val="002060"/>
                </a:solidFill>
              </a:rPr>
              <a:t>Validation challenges: mesosphere, aerosols and clouds, water vapour, waves, 3D/tomography, constellations</a:t>
            </a:r>
            <a:endParaRPr sz="2300">
              <a:solidFill>
                <a:srgbClr val="002060"/>
              </a:solidFill>
            </a:endParaRPr>
          </a:p>
        </p:txBody>
      </p:sp>
      <p:sp>
        <p:nvSpPr>
          <p:cNvPr id="118" name="Google Shape;118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Missions Updates: Limb</a:t>
            </a:r>
            <a:endParaRPr/>
          </a:p>
        </p:txBody>
      </p:sp>
      <p:grpSp>
        <p:nvGrpSpPr>
          <p:cNvPr id="119" name="Google Shape;119;p8"/>
          <p:cNvGrpSpPr/>
          <p:nvPr/>
        </p:nvGrpSpPr>
        <p:grpSpPr>
          <a:xfrm>
            <a:off x="5574323" y="1077467"/>
            <a:ext cx="6244623" cy="5446426"/>
            <a:chOff x="5913120" y="1086093"/>
            <a:chExt cx="6108259" cy="5391588"/>
          </a:xfrm>
        </p:grpSpPr>
        <p:pic>
          <p:nvPicPr>
            <p:cNvPr id="120" name="Google Shape;120;p8"/>
            <p:cNvPicPr preferRelativeResize="0"/>
            <p:nvPr/>
          </p:nvPicPr>
          <p:blipFill rotWithShape="1">
            <a:blip r:embed="rId3">
              <a:alphaModFix/>
            </a:blip>
            <a:srcRect b="0" l="1623" r="1152" t="0"/>
            <a:stretch/>
          </p:blipFill>
          <p:spPr>
            <a:xfrm>
              <a:off x="5913120" y="1086093"/>
              <a:ext cx="6108259" cy="5391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8"/>
            <p:cNvSpPr/>
            <p:nvPr/>
          </p:nvSpPr>
          <p:spPr>
            <a:xfrm>
              <a:off x="6698874" y="5310093"/>
              <a:ext cx="456274" cy="128327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6704632" y="5755789"/>
              <a:ext cx="456274" cy="128327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"/>
          <p:cNvSpPr txBox="1"/>
          <p:nvPr>
            <p:ph type="title"/>
          </p:nvPr>
        </p:nvSpPr>
        <p:spPr>
          <a:xfrm>
            <a:off x="176047" y="126779"/>
            <a:ext cx="9671337" cy="7790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900"/>
              <a:t>Synergies Cal/Val Portal and NDACC Satellite Website</a:t>
            </a:r>
            <a:endParaRPr sz="2900"/>
          </a:p>
        </p:txBody>
      </p:sp>
      <p:sp>
        <p:nvSpPr>
          <p:cNvPr id="128" name="Google Shape;128;p9"/>
          <p:cNvSpPr txBox="1"/>
          <p:nvPr/>
        </p:nvSpPr>
        <p:spPr>
          <a:xfrm>
            <a:off x="114300" y="1028700"/>
            <a:ext cx="11948745" cy="4581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NDACC Satellite WG website update          	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via main website </a:t>
            </a:r>
            <a:r>
              <a:rPr b="0" i="0" lang="en-US" sz="1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https://ndacc.org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50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					    		      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0" i="0" lang="en-US" sz="1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https://accsatellites.aeronomie.be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3989" lvl="1" marL="86397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Directory of atmospheric composition (trace gases) satellite missions</a:t>
            </a:r>
            <a:endParaRPr/>
          </a:p>
          <a:p>
            <a:pPr indent="-383989" lvl="1" marL="86397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Satellite validation resources and services, reference data, overpass predictors…</a:t>
            </a:r>
            <a:endParaRPr/>
          </a:p>
          <a:p>
            <a:pPr indent="-383989" lvl="0" marL="40677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b="0" i="0" lang="en-US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Exchanges with Cal/Val Portal in progress </a:t>
            </a:r>
            <a:r>
              <a:rPr b="0" i="0" lang="en-US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[WGCV-50-ACT-05]</a:t>
            </a: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7998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3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9"/>
          <p:cNvPicPr preferRelativeResize="0"/>
          <p:nvPr/>
        </p:nvPicPr>
        <p:blipFill rotWithShape="1">
          <a:blip r:embed="rId5">
            <a:alphaModFix/>
          </a:blip>
          <a:srcRect b="0" l="472" r="30328" t="0"/>
          <a:stretch/>
        </p:blipFill>
        <p:spPr>
          <a:xfrm>
            <a:off x="403123" y="3671841"/>
            <a:ext cx="6552940" cy="2663347"/>
          </a:xfrm>
          <a:prstGeom prst="rect">
            <a:avLst/>
          </a:prstGeom>
          <a:noFill/>
          <a:ln cap="flat" cmpd="sng" w="28575">
            <a:solidFill>
              <a:srgbClr val="C6D9F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9"/>
          <p:cNvPicPr preferRelativeResize="0"/>
          <p:nvPr/>
        </p:nvPicPr>
        <p:blipFill rotWithShape="1">
          <a:blip r:embed="rId6">
            <a:alphaModFix/>
          </a:blip>
          <a:srcRect b="12023" l="633" r="639" t="0"/>
          <a:stretch/>
        </p:blipFill>
        <p:spPr>
          <a:xfrm>
            <a:off x="7494865" y="3191608"/>
            <a:ext cx="4343474" cy="3143580"/>
          </a:xfrm>
          <a:prstGeom prst="rect">
            <a:avLst/>
          </a:prstGeom>
          <a:noFill/>
          <a:ln cap="flat" cmpd="sng" w="9525">
            <a:solidFill>
              <a:srgbClr val="048CC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