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7"/>
  </p:notesMasterIdLst>
  <p:sldIdLst>
    <p:sldId id="256" r:id="rId2"/>
    <p:sldId id="272" r:id="rId3"/>
    <p:sldId id="277" r:id="rId4"/>
    <p:sldId id="276" r:id="rId5"/>
    <p:sldId id="261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44" y="4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4760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</a:rPr>
              <a:t>WGCV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GB" b="1">
                <a:solidFill>
                  <a:schemeClr val="accent1"/>
                </a:solidFill>
              </a:rPr>
              <a:t>52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b="1">
                <a:solidFill>
                  <a:schemeClr val="accent1"/>
                </a:solidFill>
              </a:rPr>
              <a:t>5-9 June 2023</a:t>
            </a:r>
            <a:endParaRPr b="1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WGCV-52, 5-9 June 2023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WGCV-52, 5-9 June 2023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WGCV-52, 5-9 June 2023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 dirty="0"/>
              <a:t>AC-VC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4000" i="1" dirty="0"/>
              <a:t>Status of WP Actions and </a:t>
            </a:r>
            <a:br>
              <a:rPr lang="en-GB" sz="4000" i="1" dirty="0"/>
            </a:br>
            <a:r>
              <a:rPr lang="en-GB" sz="4000" i="1" dirty="0"/>
              <a:t>Coordination with WGCV</a:t>
            </a:r>
          </a:p>
        </p:txBody>
      </p:sp>
      <p:sp>
        <p:nvSpPr>
          <p:cNvPr id="67" name="Google Shape;67;p7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chemeClr val="accent1"/>
              </a:solidFill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Presenter, Organi</a:t>
            </a:r>
            <a:r>
              <a:rPr lang="en-GB" sz="2200" b="1" dirty="0">
                <a:solidFill>
                  <a:schemeClr val="accent1"/>
                </a:solidFill>
              </a:rPr>
              <a:t>s</a:t>
            </a:r>
            <a:r>
              <a:rPr lang="en-GB" sz="22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ation</a:t>
            </a:r>
            <a:endParaRPr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Item #</a:t>
            </a:r>
            <a:endParaRPr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accent1"/>
                </a:solidFill>
              </a:rPr>
              <a:t>WGCV-52, ESA/ESRIN, Italy</a:t>
            </a:r>
            <a:endParaRPr sz="22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accent1"/>
                </a:solidFill>
              </a:rPr>
              <a:t>5th - 9th June 2023</a:t>
            </a:r>
            <a:endParaRPr sz="22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D49A72-4F38-41D6-8D22-A5D52409B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300" y="1097564"/>
            <a:ext cx="11495400" cy="5014478"/>
          </a:xfrm>
        </p:spPr>
        <p:txBody>
          <a:bodyPr/>
          <a:lstStyle/>
          <a:p>
            <a:pPr marL="50800" indent="0">
              <a:buNone/>
            </a:pPr>
            <a:r>
              <a:rPr lang="en-GB" sz="2000" dirty="0"/>
              <a:t>Cal/Val</a:t>
            </a:r>
            <a:r>
              <a:rPr lang="en-US" sz="2000" dirty="0"/>
              <a:t> coordination (VC-20-02) plans (-03) Announcements of Opportunities (-04)</a:t>
            </a:r>
            <a:endParaRPr lang="en-GB" sz="2000" dirty="0"/>
          </a:p>
          <a:p>
            <a:pPr marL="457200" lvl="1" indent="-406400">
              <a:spcBef>
                <a:spcPts val="1000"/>
              </a:spcBef>
              <a:buSzPts val="2800"/>
              <a:buFont typeface="Noto Sans Symbols"/>
              <a:buChar char="❖"/>
            </a:pPr>
            <a:r>
              <a:rPr lang="en-US" sz="2000" dirty="0"/>
              <a:t>GEMS AO (issued in 2018)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Cal/Val activities with international participation, comparisons with Sentinel-5P, testing of Sentinel-4 L2 algorithms</a:t>
            </a:r>
          </a:p>
          <a:p>
            <a:pPr marL="457200" lvl="1" indent="-406400">
              <a:spcBef>
                <a:spcPts val="1000"/>
              </a:spcBef>
              <a:buSzPts val="2800"/>
              <a:buFont typeface="Noto Sans Symbols"/>
              <a:buChar char="❖"/>
            </a:pPr>
            <a:r>
              <a:rPr lang="en-US" sz="2000" dirty="0"/>
              <a:t>Sentinel-4/-5 AO preparation started, Call to be issued end 2023 </a:t>
            </a:r>
          </a:p>
          <a:p>
            <a:r>
              <a:rPr lang="en-US" sz="2000" dirty="0">
                <a:sym typeface="Wingdings" panose="05000000000000000000" pitchFamily="2" charset="2"/>
              </a:rPr>
              <a:t>Growing Pandora Asian Network complements coverage of Pandora Global Network for operational acquisition of reference data for validation</a:t>
            </a:r>
          </a:p>
          <a:p>
            <a:r>
              <a:rPr lang="en-GB" sz="2000" dirty="0"/>
              <a:t>TEMPO (launched on 7 April 2023), joint NASA/NOAA summer 2023 science field campaigns will contribute to validation, Mission Validation Plan (next </a:t>
            </a:r>
            <a:r>
              <a:rPr lang="en-GB" sz="2000"/>
              <a:t>slide)</a:t>
            </a:r>
            <a:endParaRPr lang="en-GB" sz="2000" dirty="0"/>
          </a:p>
          <a:p>
            <a:endParaRPr lang="en-US" sz="2000" dirty="0">
              <a:sym typeface="Wingdings" panose="05000000000000000000" pitchFamily="2" charset="2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07D2E9-C0EA-413C-8A45-EAD30A47D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770057" cy="779002"/>
          </a:xfrm>
        </p:spPr>
        <p:txBody>
          <a:bodyPr/>
          <a:lstStyle/>
          <a:p>
            <a:r>
              <a:rPr lang="en-US" sz="2800" dirty="0"/>
              <a:t>Air Quality Constellation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03273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07D2E9-C0EA-413C-8A45-EAD30A47D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770057" cy="779002"/>
          </a:xfrm>
        </p:spPr>
        <p:txBody>
          <a:bodyPr/>
          <a:lstStyle/>
          <a:p>
            <a:r>
              <a:rPr lang="en-US" sz="2800" dirty="0"/>
              <a:t>Air Quality Constellation: TEMPO Mission Validation Plan</a:t>
            </a:r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56C25C-691D-230B-0CE5-8EF6FB4AAC02}"/>
              </a:ext>
            </a:extLst>
          </p:cNvPr>
          <p:cNvSpPr txBox="1"/>
          <p:nvPr/>
        </p:nvSpPr>
        <p:spPr>
          <a:xfrm>
            <a:off x="4373839" y="1091535"/>
            <a:ext cx="72681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Outlines a best-efforts validation approach for the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ozone, nitrogen dioxide, and formaldehyde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data products.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Leverages a comprehensive set of existing measurements (ground-based and satellite) for routine validation enhanced by episodic field mission and modeling efforts.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Describes a structure for the geophysical data product maturity progression and discusses specific metrics to be generated to provide a ‘fit for purpose’ applications framework.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Three stages of validation: beta, provisional, and full maturity of products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722684-48BC-E7A5-7467-408557D54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84" y="1091535"/>
            <a:ext cx="3633531" cy="47430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DF61A6-82D6-BC26-0775-F3BCAC87A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842" y="3946100"/>
            <a:ext cx="5131263" cy="251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98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4C8B60-F27B-476F-A192-D7F7BCEFD1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Whitepaper </a:t>
            </a:r>
            <a:r>
              <a:rPr lang="en-GB" sz="2000" dirty="0"/>
              <a:t>“Monitoring Surface PM2.5” (</a:t>
            </a:r>
            <a:r>
              <a:rPr lang="en-US" sz="2000" dirty="0"/>
              <a:t>VC-20-05) </a:t>
            </a:r>
            <a:r>
              <a:rPr lang="en-GB" sz="2000" dirty="0"/>
              <a:t>endorsed at plenary 2022</a:t>
            </a:r>
          </a:p>
          <a:p>
            <a:r>
              <a:rPr lang="en-GB" sz="2000" dirty="0"/>
              <a:t>Next step: roadmap </a:t>
            </a:r>
            <a:r>
              <a:rPr lang="en-GB" sz="2000" dirty="0">
                <a:sym typeface="Wingdings" panose="05000000000000000000" pitchFamily="2" charset="2"/>
              </a:rPr>
              <a:t> contribution welcome!</a:t>
            </a:r>
            <a:r>
              <a:rPr lang="en-GB" sz="2000" dirty="0"/>
              <a:t> </a:t>
            </a:r>
          </a:p>
          <a:p>
            <a:r>
              <a:rPr lang="en-GB" sz="2000" dirty="0"/>
              <a:t>Cal/Val related recommendations:</a:t>
            </a:r>
          </a:p>
          <a:p>
            <a:pPr lvl="1"/>
            <a:r>
              <a:rPr lang="en-GB" sz="1800" dirty="0"/>
              <a:t>Rec 4: Continue efforts to enhance the consistency of satellite aerosol products</a:t>
            </a:r>
          </a:p>
          <a:p>
            <a:pPr lvl="1"/>
            <a:r>
              <a:rPr lang="en-GB" sz="1800" dirty="0"/>
              <a:t>Rec 6: Continue efforts to enhance the radiometric consistency of satellite sensors</a:t>
            </a:r>
          </a:p>
          <a:p>
            <a:pPr lvl="1"/>
            <a:r>
              <a:rPr lang="en-GB" sz="1800" dirty="0"/>
              <a:t>Rec 14: Use co-located in-situ PM sensors, radiometers, and ceilometers, to enhance the understanding of the link between satellite observables and PM</a:t>
            </a:r>
          </a:p>
          <a:p>
            <a:pPr lvl="1"/>
            <a:r>
              <a:rPr lang="en-GB" sz="1800" dirty="0"/>
              <a:t>Rec 15: Validate satellite-informed PM products</a:t>
            </a:r>
            <a:endParaRPr lang="en-GB" sz="2000" dirty="0"/>
          </a:p>
          <a:p>
            <a:pPr marL="50800" indent="0">
              <a:buNone/>
            </a:pPr>
            <a:endParaRPr lang="en-GB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8CDC49-5DBC-4706-9B45-9C51C432B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Air Quality Particulate Matter</a:t>
            </a:r>
            <a:br>
              <a:rPr lang="en-GB" sz="2800" dirty="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63938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SzPts val="1600"/>
              <a:buNone/>
            </a:pPr>
            <a:endParaRPr lang="en-GB" dirty="0"/>
          </a:p>
          <a:p>
            <a:r>
              <a:rPr lang="en-GB" sz="2000" dirty="0"/>
              <a:t>October 24-27, 2023, Brussels, Belgium, Hosted by BIRA</a:t>
            </a:r>
          </a:p>
          <a:p>
            <a:pPr lvl="1"/>
            <a:r>
              <a:rPr lang="en-GB" sz="1800" dirty="0"/>
              <a:t>Monday: WGCV ACSG only (at BIRA-IASB)</a:t>
            </a:r>
          </a:p>
          <a:p>
            <a:pPr lvl="1"/>
            <a:r>
              <a:rPr lang="en-GB" sz="1800" dirty="0"/>
              <a:t>Tuesday-Thursday: joint AC-VC &amp; WGCV ACSG </a:t>
            </a:r>
          </a:p>
          <a:p>
            <a:pPr lvl="1"/>
            <a:r>
              <a:rPr lang="en-GB" sz="1800" dirty="0"/>
              <a:t>Friday: recap of joint sessions + AC-VC only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lang="en-GB" sz="4400" dirty="0"/>
          </a:p>
        </p:txBody>
      </p:sp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dirty="0"/>
              <a:t>Joint Meeting AC-VC#19 + ACSG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1390854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359</Words>
  <Application>Microsoft Office PowerPoint</Application>
  <PresentationFormat>Widescreen</PresentationFormat>
  <Paragraphs>33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Courier New</vt:lpstr>
      <vt:lpstr>Noto Sans Symbols</vt:lpstr>
      <vt:lpstr>Wingdings</vt:lpstr>
      <vt:lpstr>ceos</vt:lpstr>
      <vt:lpstr>AC-VC Status of WP Actions and  Coordination with WGCV</vt:lpstr>
      <vt:lpstr>Air Quality Constellation</vt:lpstr>
      <vt:lpstr>Air Quality Constellation: TEMPO Mission Validation Plan</vt:lpstr>
      <vt:lpstr>Air Quality Particulate Matter </vt:lpstr>
      <vt:lpstr>Joint Meeting AC-VC#19 + ACSG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WGCV-52 Presentation Template and Guidance</dc:title>
  <dc:creator>Ben Veihelmann</dc:creator>
  <cp:lastModifiedBy>Ben Veihelmann</cp:lastModifiedBy>
  <cp:revision>5</cp:revision>
  <dcterms:modified xsi:type="dcterms:W3CDTF">2023-05-31T07:41:32Z</dcterms:modified>
</cp:coreProperties>
</file>