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42"/>
  </p:notesMasterIdLst>
  <p:sldIdLst>
    <p:sldId id="256" r:id="rId2"/>
    <p:sldId id="304" r:id="rId3"/>
    <p:sldId id="305" r:id="rId4"/>
    <p:sldId id="316" r:id="rId5"/>
    <p:sldId id="302" r:id="rId6"/>
    <p:sldId id="306" r:id="rId7"/>
    <p:sldId id="307" r:id="rId8"/>
    <p:sldId id="303" r:id="rId9"/>
    <p:sldId id="308" r:id="rId10"/>
    <p:sldId id="309" r:id="rId11"/>
    <p:sldId id="310" r:id="rId12"/>
    <p:sldId id="312" r:id="rId13"/>
    <p:sldId id="313" r:id="rId14"/>
    <p:sldId id="314" r:id="rId15"/>
    <p:sldId id="311" r:id="rId16"/>
    <p:sldId id="315" r:id="rId17"/>
    <p:sldId id="317" r:id="rId18"/>
    <p:sldId id="475" r:id="rId19"/>
    <p:sldId id="489" r:id="rId20"/>
    <p:sldId id="490" r:id="rId21"/>
    <p:sldId id="491" r:id="rId22"/>
    <p:sldId id="4545" r:id="rId23"/>
    <p:sldId id="4546" r:id="rId24"/>
    <p:sldId id="493" r:id="rId25"/>
    <p:sldId id="496" r:id="rId26"/>
    <p:sldId id="494" r:id="rId27"/>
    <p:sldId id="498" r:id="rId28"/>
    <p:sldId id="499" r:id="rId29"/>
    <p:sldId id="497" r:id="rId30"/>
    <p:sldId id="500" r:id="rId31"/>
    <p:sldId id="4539" r:id="rId32"/>
    <p:sldId id="501" r:id="rId33"/>
    <p:sldId id="502" r:id="rId34"/>
    <p:sldId id="4544" r:id="rId35"/>
    <p:sldId id="4538" r:id="rId36"/>
    <p:sldId id="503" r:id="rId37"/>
    <p:sldId id="504" r:id="rId38"/>
    <p:sldId id="4547" r:id="rId39"/>
    <p:sldId id="4549" r:id="rId40"/>
    <p:sldId id="282"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p:cViewPr>
        <p:scale>
          <a:sx n="82" d="100"/>
          <a:sy n="82" d="100"/>
        </p:scale>
        <p:origin x="1128" y="9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478BED-8C0F-4068-8A5D-7807A427C1A6}" type="slidenum">
              <a:rPr lang="zh-CN" altLang="en-US" smtClean="0"/>
              <a:t>10</a:t>
            </a:fld>
            <a:endParaRPr lang="zh-CN" altLang="en-US"/>
          </a:p>
        </p:txBody>
      </p:sp>
    </p:spTree>
    <p:extLst>
      <p:ext uri="{BB962C8B-B14F-4D97-AF65-F5344CB8AC3E}">
        <p14:creationId xmlns:p14="http://schemas.microsoft.com/office/powerpoint/2010/main" val="1692334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WGCV-52, 5-9 June 2023</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66255" y="1402773"/>
            <a:ext cx="11845636" cy="5101935"/>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1" hasCustomPrompt="1"/>
          </p:nvPr>
        </p:nvSpPr>
        <p:spPr>
          <a:xfrm>
            <a:off x="2743200" y="304800"/>
            <a:ext cx="6604000" cy="533400"/>
          </a:xfrm>
          <a:prstGeom prst="rect">
            <a:avLst/>
          </a:prstGeom>
        </p:spPr>
        <p:txBody>
          <a:bodyPr/>
          <a:lstStyle>
            <a:lvl1pPr marL="0" indent="0">
              <a:buNone/>
              <a:defRPr>
                <a:solidFill>
                  <a:schemeClr val="bg1"/>
                </a:solidFill>
                <a:latin typeface="+mj-lt"/>
              </a:defRPr>
            </a:lvl1pPr>
          </a:lstStyle>
          <a:p>
            <a:pPr lvl="0"/>
            <a:r>
              <a:rPr lang="en-US" dirty="0"/>
              <a:t>Title Goes Here</a:t>
            </a:r>
          </a:p>
        </p:txBody>
      </p:sp>
      <p:sp>
        <p:nvSpPr>
          <p:cNvPr id="8" name="幻灯片编号占位符 6">
            <a:extLst>
              <a:ext uri="{FF2B5EF4-FFF2-40B4-BE49-F238E27FC236}">
                <a16:creationId xmlns:a16="http://schemas.microsoft.com/office/drawing/2014/main" id="{C997A95E-2091-7D48-BA8B-3A46D9AA4783}"/>
              </a:ext>
            </a:extLst>
          </p:cNvPr>
          <p:cNvSpPr>
            <a:spLocks noGrp="1"/>
          </p:cNvSpPr>
          <p:nvPr>
            <p:ph type="sldNum" sz="quarter" idx="12"/>
          </p:nvPr>
        </p:nvSpPr>
        <p:spPr>
          <a:xfrm>
            <a:off x="11688416" y="6539948"/>
            <a:ext cx="344557" cy="169277"/>
          </a:xfrm>
          <a:prstGeom prst="rect">
            <a:avLst/>
          </a:prstGeom>
          <a:solidFill>
            <a:schemeClr val="lt1">
              <a:alpha val="49000"/>
            </a:schemeClr>
          </a:solidFill>
          <a:ln w="12700">
            <a:solidFill>
              <a:schemeClr val="tx2">
                <a:alpha val="60000"/>
              </a:schemeClr>
            </a:solidFill>
            <a:miter lim="400000"/>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zh-CN" altLang="en-US" sz="1100" i="1" smtClean="0">
                <a:solidFill>
                  <a:srgbClr val="1F497D"/>
                </a:solidFill>
                <a:latin typeface="+mj-lt"/>
                <a:ea typeface="+mj-ea"/>
                <a:cs typeface="Proxima Nova Regular"/>
              </a:defRPr>
            </a:lvl1pPr>
          </a:lstStyle>
          <a:p>
            <a:fld id="{EC7C08C4-FF83-C84A-8984-FF7F58E1FB83}" type="slidenum">
              <a:rPr lang="en-US" altLang="zh-CN" smtClean="0"/>
              <a:pPr/>
              <a:t>‹#›</a:t>
            </a:fld>
            <a:endParaRPr lang="en-US"/>
          </a:p>
        </p:txBody>
      </p:sp>
    </p:spTree>
    <p:extLst>
      <p:ext uri="{BB962C8B-B14F-4D97-AF65-F5344CB8AC3E}">
        <p14:creationId xmlns:p14="http://schemas.microsoft.com/office/powerpoint/2010/main" val="294508386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457200"/>
            <a:endParaRPr kumimoji="1" lang="zh-CN" altLang="en-US">
              <a:solidFill>
                <a:prstClr val="black"/>
              </a:solidFill>
            </a:endParaRPr>
          </a:p>
        </p:txBody>
      </p:sp>
      <p:sp>
        <p:nvSpPr>
          <p:cNvPr id="6" name="幻灯片编号占位符 5"/>
          <p:cNvSpPr>
            <a:spLocks noGrp="1"/>
          </p:cNvSpPr>
          <p:nvPr>
            <p:ph type="sldNum" sz="quarter" idx="12"/>
          </p:nvPr>
        </p:nvSpPr>
        <p:spPr/>
        <p:txBody>
          <a:bodyPr/>
          <a:lstStyle/>
          <a:p>
            <a:fld id="{EC7C08C4-FF83-C84A-8984-FF7F58E1FB83}" type="slidenum">
              <a:rPr kumimoji="1" lang="zh-CN" altLang="en-US" smtClean="0">
                <a:solidFill>
                  <a:prstClr val="black">
                    <a:tint val="75000"/>
                  </a:prstClr>
                </a:solidFill>
              </a:rPr>
              <a:pPr/>
              <a:t>‹#›</a:t>
            </a:fld>
            <a:endParaRPr kumimoji="1" lang="zh-CN" altLang="en-US">
              <a:solidFill>
                <a:prstClr val="black">
                  <a:tint val="75000"/>
                </a:prstClr>
              </a:solidFill>
            </a:endParaRPr>
          </a:p>
        </p:txBody>
      </p:sp>
    </p:spTree>
    <p:extLst>
      <p:ext uri="{BB962C8B-B14F-4D97-AF65-F5344CB8AC3E}">
        <p14:creationId xmlns:p14="http://schemas.microsoft.com/office/powerpoint/2010/main" val="168078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DFCF24-E213-472E-9EE2-BA01D9392086}"/>
              </a:ext>
            </a:extLst>
          </p:cNvPr>
          <p:cNvSpPr>
            <a:spLocks noGrp="1"/>
          </p:cNvSpPr>
          <p:nvPr>
            <p:ph type="dt" sz="half" idx="10"/>
          </p:nvPr>
        </p:nvSpPr>
        <p:spPr/>
        <p:txBody>
          <a:bodyPr/>
          <a:lstStyle/>
          <a:p>
            <a:r>
              <a:rPr lang="en-US" altLang="zh-CN"/>
              <a:t>2022/1/1</a:t>
            </a:r>
            <a:endParaRPr lang="zh-CN" altLang="en-US"/>
          </a:p>
        </p:txBody>
      </p:sp>
      <p:sp>
        <p:nvSpPr>
          <p:cNvPr id="3" name="页脚占位符 2">
            <a:extLst>
              <a:ext uri="{FF2B5EF4-FFF2-40B4-BE49-F238E27FC236}">
                <a16:creationId xmlns:a16="http://schemas.microsoft.com/office/drawing/2014/main" id="{2ABB80AB-FB82-4462-944D-C50A7BC74620}"/>
              </a:ext>
            </a:extLst>
          </p:cNvPr>
          <p:cNvSpPr>
            <a:spLocks noGrp="1"/>
          </p:cNvSpPr>
          <p:nvPr>
            <p:ph type="ftr" sz="quarter" idx="11"/>
          </p:nvPr>
        </p:nvSpPr>
        <p:spPr/>
        <p:txBody>
          <a:bodyPr/>
          <a:lstStyle/>
          <a:p>
            <a:r>
              <a:rPr lang="en-US" altLang="zh-CN" dirty="0"/>
              <a:t>XXX</a:t>
            </a:r>
            <a:r>
              <a:rPr lang="zh-CN" altLang="en-US" dirty="0"/>
              <a:t>会议</a:t>
            </a:r>
          </a:p>
        </p:txBody>
      </p:sp>
      <p:sp>
        <p:nvSpPr>
          <p:cNvPr id="4" name="灯片编号占位符 3">
            <a:extLst>
              <a:ext uri="{FF2B5EF4-FFF2-40B4-BE49-F238E27FC236}">
                <a16:creationId xmlns:a16="http://schemas.microsoft.com/office/drawing/2014/main" id="{B070EB61-B55A-4F05-89D9-001A0125EBC6}"/>
              </a:ext>
            </a:extLst>
          </p:cNvPr>
          <p:cNvSpPr>
            <a:spLocks noGrp="1"/>
          </p:cNvSpPr>
          <p:nvPr>
            <p:ph type="sldNum" sz="quarter" idx="12"/>
          </p:nvPr>
        </p:nvSpPr>
        <p:spPr/>
        <p:txBody>
          <a:bodyPr/>
          <a:lstStyle/>
          <a:p>
            <a:fld id="{4423F541-FC07-47F5-80B2-238113A3ADB1}" type="slidenum">
              <a:rPr lang="zh-CN" altLang="en-US" smtClean="0"/>
              <a:t>‹#›</a:t>
            </a:fld>
            <a:endParaRPr lang="zh-CN" altLang="en-US"/>
          </a:p>
        </p:txBody>
      </p:sp>
      <p:sp>
        <p:nvSpPr>
          <p:cNvPr id="6" name="箭头: V 形 5">
            <a:extLst>
              <a:ext uri="{FF2B5EF4-FFF2-40B4-BE49-F238E27FC236}">
                <a16:creationId xmlns:a16="http://schemas.microsoft.com/office/drawing/2014/main" id="{1268F1F4-33BC-4144-9184-12331C10F82D}"/>
              </a:ext>
            </a:extLst>
          </p:cNvPr>
          <p:cNvSpPr/>
          <p:nvPr userDrawn="1"/>
        </p:nvSpPr>
        <p:spPr>
          <a:xfrm>
            <a:off x="590084" y="307976"/>
            <a:ext cx="496231" cy="52836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a:extLst>
              <a:ext uri="{FF2B5EF4-FFF2-40B4-BE49-F238E27FC236}">
                <a16:creationId xmlns:a16="http://schemas.microsoft.com/office/drawing/2014/main" id="{3F79D3F9-F48B-4059-9364-A54EF4561818}"/>
              </a:ext>
            </a:extLst>
          </p:cNvPr>
          <p:cNvSpPr>
            <a:spLocks noGrp="1"/>
          </p:cNvSpPr>
          <p:nvPr>
            <p:ph type="title"/>
          </p:nvPr>
        </p:nvSpPr>
        <p:spPr>
          <a:xfrm>
            <a:off x="1203960" y="287656"/>
            <a:ext cx="8661400" cy="699817"/>
          </a:xfrm>
        </p:spPr>
        <p:txBody>
          <a:bodyPr>
            <a:normAutofit/>
          </a:bodyPr>
          <a:lstStyle>
            <a:lvl1pPr>
              <a:defRPr sz="3600" b="1"/>
            </a:lvl1pPr>
          </a:lstStyle>
          <a:p>
            <a:r>
              <a:rPr lang="zh-CN" altLang="en-US" dirty="0"/>
              <a:t>单击此处编辑母版标题样式</a:t>
            </a:r>
          </a:p>
        </p:txBody>
      </p:sp>
      <p:pic>
        <p:nvPicPr>
          <p:cNvPr id="8" name="图片 7" descr="logo标准蓝">
            <a:extLst>
              <a:ext uri="{FF2B5EF4-FFF2-40B4-BE49-F238E27FC236}">
                <a16:creationId xmlns:a16="http://schemas.microsoft.com/office/drawing/2014/main" id="{A6607520-A467-44D9-9D31-A65869D5A78B}"/>
              </a:ext>
            </a:extLst>
          </p:cNvPr>
          <p:cNvPicPr>
            <a:picLocks noChangeAspect="1"/>
          </p:cNvPicPr>
          <p:nvPr userDrawn="1"/>
        </p:nvPicPr>
        <p:blipFill>
          <a:blip r:embed="rId2"/>
          <a:stretch>
            <a:fillRect/>
          </a:stretch>
        </p:blipFill>
        <p:spPr>
          <a:xfrm>
            <a:off x="10492105" y="367489"/>
            <a:ext cx="1425575" cy="409339"/>
          </a:xfrm>
          <a:prstGeom prst="rect">
            <a:avLst/>
          </a:prstGeom>
        </p:spPr>
      </p:pic>
    </p:spTree>
    <p:extLst>
      <p:ext uri="{BB962C8B-B14F-4D97-AF65-F5344CB8AC3E}">
        <p14:creationId xmlns:p14="http://schemas.microsoft.com/office/powerpoint/2010/main" val="1242436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9">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0">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tiff"/><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iso.org/standard/66769.html"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36.jpeg"/><Relationship Id="rId7" Type="http://schemas.openxmlformats.org/officeDocument/2006/relationships/image" Target="../media/image64.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WGCV-52</a:t>
            </a:r>
            <a:endParaRPr sz="7500" dirty="0"/>
          </a:p>
          <a:p>
            <a:pPr marL="0" lvl="0" indent="0" algn="l" rtl="0">
              <a:lnSpc>
                <a:spcPct val="90000"/>
              </a:lnSpc>
              <a:spcBef>
                <a:spcPts val="0"/>
              </a:spcBef>
              <a:spcAft>
                <a:spcPts val="0"/>
              </a:spcAft>
              <a:buClr>
                <a:schemeClr val="lt1"/>
              </a:buClr>
              <a:buSzPts val="8000"/>
              <a:buFont typeface="Arial"/>
              <a:buNone/>
            </a:pPr>
            <a:r>
              <a:rPr lang="en-GB" sz="4000" i="1" dirty="0"/>
              <a:t>Presentation Template and Guidance</a:t>
            </a:r>
            <a:endParaRPr sz="4000" i="1" dirty="0"/>
          </a:p>
        </p:txBody>
      </p:sp>
      <p:sp>
        <p:nvSpPr>
          <p:cNvPr id="67" name="Google Shape;67;p7"/>
          <p:cNvSpPr/>
          <p:nvPr/>
        </p:nvSpPr>
        <p:spPr>
          <a:xfrm>
            <a:off x="7222284" y="4252682"/>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Xiaolong DONG, NRSCC/NSSC</a:t>
            </a:r>
            <a:endParaRPr dirty="0"/>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Agenda Item 2.5</a:t>
            </a:r>
            <a:endParaRPr dirty="0"/>
          </a:p>
          <a:p>
            <a:pPr marL="0" marR="0" lvl="0" indent="0" algn="r" rtl="0">
              <a:lnSpc>
                <a:spcPct val="150000"/>
              </a:lnSpc>
              <a:spcBef>
                <a:spcPts val="0"/>
              </a:spcBef>
              <a:spcAft>
                <a:spcPts val="0"/>
              </a:spcAft>
              <a:buNone/>
            </a:pPr>
            <a:r>
              <a:rPr lang="en-GB" sz="2200" b="1" dirty="0">
                <a:solidFill>
                  <a:schemeClr val="accent1"/>
                </a:solidFill>
              </a:rPr>
              <a:t>WGCV-52, ESA/ESRIN, Italy</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2200" b="1" dirty="0">
                <a:solidFill>
                  <a:schemeClr val="accent1"/>
                </a:solidFill>
              </a:rPr>
              <a:t>5th - 9th June 2023</a:t>
            </a:r>
            <a:endParaRPr sz="22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209641"/>
            <a:ext cx="8229600" cy="4929660"/>
          </a:xfrm>
        </p:spPr>
        <p:txBody>
          <a:bodyPr>
            <a:normAutofit/>
          </a:bodyPr>
          <a:lstStyle/>
          <a:p>
            <a:pPr lvl="1" algn="just"/>
            <a:r>
              <a:rPr lang="en-US" altLang="zh-CN" sz="2400" dirty="0">
                <a:solidFill>
                  <a:schemeClr val="tx1"/>
                </a:solidFill>
              </a:rPr>
              <a:t>Reference aspect:</a:t>
            </a:r>
          </a:p>
          <a:p>
            <a:pPr marL="342900" lvl="1" indent="-342900" algn="just">
              <a:buFont typeface="Wingdings" pitchFamily="2" charset="2"/>
              <a:buChar char="l"/>
            </a:pPr>
            <a:endParaRPr lang="en-US" altLang="zh-CN" sz="2400" dirty="0">
              <a:solidFill>
                <a:schemeClr val="tx1"/>
              </a:solidFill>
            </a:endParaRPr>
          </a:p>
          <a:p>
            <a:pPr marL="342900" lvl="1" indent="-342900" algn="just">
              <a:buFont typeface="Wingdings" pitchFamily="2" charset="2"/>
              <a:buChar char="l"/>
            </a:pPr>
            <a:endParaRPr lang="en-US" altLang="zh-CN" sz="2400" dirty="0">
              <a:solidFill>
                <a:schemeClr val="tx1"/>
              </a:solidFill>
            </a:endParaRPr>
          </a:p>
        </p:txBody>
      </p:sp>
      <p:pic>
        <p:nvPicPr>
          <p:cNvPr id="6" name="Imagen 9">
            <a:extLst>
              <a:ext uri="{FF2B5EF4-FFF2-40B4-BE49-F238E27FC236}">
                <a16:creationId xmlns:a16="http://schemas.microsoft.com/office/drawing/2014/main" id="{DB3CDCEE-99AB-41A3-AE25-CFE44308E1E1}"/>
              </a:ext>
            </a:extLst>
          </p:cNvPr>
          <p:cNvPicPr/>
          <p:nvPr/>
        </p:nvPicPr>
        <p:blipFill rotWithShape="1">
          <a:blip r:embed="rId3"/>
          <a:srcRect l="5936" t="4516" r="7242"/>
          <a:stretch/>
        </p:blipFill>
        <p:spPr bwMode="auto">
          <a:xfrm>
            <a:off x="6052252" y="1879831"/>
            <a:ext cx="4216192" cy="2965470"/>
          </a:xfrm>
          <a:prstGeom prst="rect">
            <a:avLst/>
          </a:prstGeom>
          <a:ln>
            <a:noFill/>
          </a:ln>
          <a:extLst>
            <a:ext uri="{53640926-AAD7-44D8-BBD7-CCE9431645EC}">
              <a14:shadowObscured xmlns:a14="http://schemas.microsoft.com/office/drawing/2010/main"/>
            </a:ext>
          </a:extLst>
        </p:spPr>
      </p:pic>
      <p:sp>
        <p:nvSpPr>
          <p:cNvPr id="7" name="CuadroTexto 15">
            <a:extLst>
              <a:ext uri="{FF2B5EF4-FFF2-40B4-BE49-F238E27FC236}">
                <a16:creationId xmlns:a16="http://schemas.microsoft.com/office/drawing/2014/main" id="{2D3C6FB4-DAEF-4307-A87D-415D421778C8}"/>
              </a:ext>
            </a:extLst>
          </p:cNvPr>
          <p:cNvSpPr txBox="1"/>
          <p:nvPr/>
        </p:nvSpPr>
        <p:spPr>
          <a:xfrm>
            <a:off x="803532" y="5001317"/>
            <a:ext cx="5129877" cy="646331"/>
          </a:xfrm>
          <a:prstGeom prst="rect">
            <a:avLst/>
          </a:prstGeom>
          <a:noFill/>
        </p:spPr>
        <p:txBody>
          <a:bodyPr wrap="square" rtlCol="0">
            <a:spAutoFit/>
          </a:bodyPr>
          <a:lstStyle/>
          <a:p>
            <a:pPr algn="ctr"/>
            <a:r>
              <a:rPr lang="en-US" sz="1800" b="1" i="1" dirty="0">
                <a:solidFill>
                  <a:srgbClr val="0000FF"/>
                </a:solidFill>
              </a:rPr>
              <a:t>SFMR upscaling effects at SFMR 1-sec sampling</a:t>
            </a:r>
            <a:endParaRPr lang="es-ES" sz="1800" b="1" i="1" dirty="0">
              <a:solidFill>
                <a:srgbClr val="0000FF"/>
              </a:solidFill>
            </a:endParaRPr>
          </a:p>
        </p:txBody>
      </p:sp>
      <p:sp>
        <p:nvSpPr>
          <p:cNvPr id="8" name="CuadroTexto 16">
            <a:extLst>
              <a:ext uri="{FF2B5EF4-FFF2-40B4-BE49-F238E27FC236}">
                <a16:creationId xmlns:a16="http://schemas.microsoft.com/office/drawing/2014/main" id="{8DF2C803-2F84-4160-B865-E4B2F363C6DA}"/>
              </a:ext>
            </a:extLst>
          </p:cNvPr>
          <p:cNvSpPr txBox="1"/>
          <p:nvPr/>
        </p:nvSpPr>
        <p:spPr>
          <a:xfrm>
            <a:off x="6061892" y="5008010"/>
            <a:ext cx="4605376" cy="646331"/>
          </a:xfrm>
          <a:prstGeom prst="rect">
            <a:avLst/>
          </a:prstGeom>
          <a:noFill/>
        </p:spPr>
        <p:txBody>
          <a:bodyPr wrap="square" rtlCol="0">
            <a:spAutoFit/>
          </a:bodyPr>
          <a:lstStyle/>
          <a:p>
            <a:pPr algn="ctr"/>
            <a:r>
              <a:rPr lang="en-US" sz="1800" b="1" i="1" dirty="0">
                <a:solidFill>
                  <a:srgbClr val="0000FF"/>
                </a:solidFill>
              </a:rPr>
              <a:t>SFMR upscaling effects at 12.5 km sampling</a:t>
            </a:r>
            <a:endParaRPr lang="es-ES" sz="1800" b="1" i="1" dirty="0">
              <a:solidFill>
                <a:srgbClr val="0000FF"/>
              </a:solidFill>
            </a:endParaRPr>
          </a:p>
        </p:txBody>
      </p:sp>
      <p:sp>
        <p:nvSpPr>
          <p:cNvPr id="9" name="CuadroTexto 17">
            <a:extLst>
              <a:ext uri="{FF2B5EF4-FFF2-40B4-BE49-F238E27FC236}">
                <a16:creationId xmlns:a16="http://schemas.microsoft.com/office/drawing/2014/main" id="{388A6E19-7DC7-4EA2-8DFD-B278E2BC6A12}"/>
              </a:ext>
            </a:extLst>
          </p:cNvPr>
          <p:cNvSpPr txBox="1"/>
          <p:nvPr/>
        </p:nvSpPr>
        <p:spPr>
          <a:xfrm>
            <a:off x="196866" y="5840345"/>
            <a:ext cx="11995134" cy="461665"/>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t>Spatial scale is a relevant aspect in the verification of satellite-derived winds.</a:t>
            </a:r>
            <a:endParaRPr lang="es-ES" sz="2400" b="1" i="1" dirty="0"/>
          </a:p>
        </p:txBody>
      </p:sp>
      <p:pic>
        <p:nvPicPr>
          <p:cNvPr id="10" name="Imagen 8">
            <a:extLst>
              <a:ext uri="{FF2B5EF4-FFF2-40B4-BE49-F238E27FC236}">
                <a16:creationId xmlns:a16="http://schemas.microsoft.com/office/drawing/2014/main" id="{E678D3E5-B2A6-4AEE-A513-27F91FF5838D}"/>
              </a:ext>
            </a:extLst>
          </p:cNvPr>
          <p:cNvPicPr/>
          <p:nvPr/>
        </p:nvPicPr>
        <p:blipFill rotWithShape="1">
          <a:blip r:embed="rId4"/>
          <a:srcRect l="6220" t="4516" r="6678"/>
          <a:stretch/>
        </p:blipFill>
        <p:spPr bwMode="auto">
          <a:xfrm>
            <a:off x="1023442" y="1925838"/>
            <a:ext cx="4265552" cy="2965470"/>
          </a:xfrm>
          <a:prstGeom prst="rect">
            <a:avLst/>
          </a:prstGeom>
          <a:ln>
            <a:noFill/>
          </a:ln>
          <a:extLst>
            <a:ext uri="{53640926-AAD7-44D8-BBD7-CCE9431645EC}">
              <a14:shadowObscured xmlns:a14="http://schemas.microsoft.com/office/drawing/2010/main"/>
            </a:ext>
          </a:extLst>
        </p:spPr>
      </p:pic>
      <p:sp>
        <p:nvSpPr>
          <p:cNvPr id="2" name="Content Placeholder 4">
            <a:extLst>
              <a:ext uri="{FF2B5EF4-FFF2-40B4-BE49-F238E27FC236}">
                <a16:creationId xmlns:a16="http://schemas.microsoft.com/office/drawing/2014/main" id="{64CADE4A-9D64-B50A-D458-72450E22F642}"/>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2706470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77" y="1933860"/>
            <a:ext cx="4045606" cy="379275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081" y="1860679"/>
            <a:ext cx="4201725" cy="3939118"/>
          </a:xfrm>
          <a:prstGeom prst="rect">
            <a:avLst/>
          </a:prstGeom>
        </p:spPr>
      </p:pic>
      <p:sp>
        <p:nvSpPr>
          <p:cNvPr id="6" name="TextBox 5"/>
          <p:cNvSpPr txBox="1"/>
          <p:nvPr/>
        </p:nvSpPr>
        <p:spPr>
          <a:xfrm>
            <a:off x="2834782" y="5855235"/>
            <a:ext cx="1553630" cy="338554"/>
          </a:xfrm>
          <a:prstGeom prst="rect">
            <a:avLst/>
          </a:prstGeom>
          <a:noFill/>
        </p:spPr>
        <p:txBody>
          <a:bodyPr wrap="none" rtlCol="0">
            <a:spAutoFit/>
          </a:bodyPr>
          <a:lstStyle/>
          <a:p>
            <a:r>
              <a:rPr lang="en-US" altLang="zh-CN" sz="1600" b="1" dirty="0">
                <a:solidFill>
                  <a:schemeClr val="tx1"/>
                </a:solidFill>
                <a:latin typeface="Arial Unicode MS" pitchFamily="34" charset="-122"/>
                <a:ea typeface="Arial Unicode MS" pitchFamily="34" charset="-122"/>
                <a:cs typeface="Arial Unicode MS" pitchFamily="34" charset="-122"/>
              </a:rPr>
              <a:t>Ku-VV up-wind</a:t>
            </a:r>
            <a:endParaRPr lang="zh-CN" altLang="en-US" sz="1600" b="1" dirty="0">
              <a:solidFill>
                <a:schemeClr val="tx1"/>
              </a:solidFill>
              <a:latin typeface="Arial Unicode MS" pitchFamily="34" charset="-122"/>
              <a:ea typeface="Arial Unicode MS" pitchFamily="34" charset="-122"/>
              <a:cs typeface="Arial Unicode MS" pitchFamily="34" charset="-122"/>
            </a:endParaRPr>
          </a:p>
        </p:txBody>
      </p:sp>
      <p:sp>
        <p:nvSpPr>
          <p:cNvPr id="7" name="TextBox 6"/>
          <p:cNvSpPr txBox="1"/>
          <p:nvPr/>
        </p:nvSpPr>
        <p:spPr>
          <a:xfrm>
            <a:off x="7745334" y="5855235"/>
            <a:ext cx="1518364" cy="338554"/>
          </a:xfrm>
          <a:prstGeom prst="rect">
            <a:avLst/>
          </a:prstGeom>
          <a:noFill/>
        </p:spPr>
        <p:txBody>
          <a:bodyPr wrap="none" rtlCol="0">
            <a:spAutoFit/>
          </a:bodyPr>
          <a:lstStyle/>
          <a:p>
            <a:r>
              <a:rPr lang="en-US" altLang="zh-CN" sz="1600" b="1" dirty="0">
                <a:solidFill>
                  <a:schemeClr val="tx1"/>
                </a:solidFill>
              </a:rPr>
              <a:t>C-VV up-wind</a:t>
            </a:r>
            <a:endParaRPr lang="zh-CN" altLang="en-US" sz="1600" b="1" dirty="0">
              <a:solidFill>
                <a:schemeClr val="tx1"/>
              </a:solidFill>
            </a:endParaRPr>
          </a:p>
        </p:txBody>
      </p:sp>
      <p:cxnSp>
        <p:nvCxnSpPr>
          <p:cNvPr id="8" name="直接箭头连接符 7"/>
          <p:cNvCxnSpPr>
            <a:cxnSpLocks/>
          </p:cNvCxnSpPr>
          <p:nvPr/>
        </p:nvCxnSpPr>
        <p:spPr>
          <a:xfrm flipV="1">
            <a:off x="6305393" y="3270142"/>
            <a:ext cx="3323030" cy="256640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87200" y="5762901"/>
            <a:ext cx="2758134" cy="830997"/>
          </a:xfrm>
          <a:prstGeom prst="rect">
            <a:avLst/>
          </a:prstGeom>
          <a:noFill/>
        </p:spPr>
        <p:txBody>
          <a:bodyPr wrap="square" rtlCol="0">
            <a:spAutoFit/>
          </a:bodyPr>
          <a:lstStyle/>
          <a:p>
            <a:r>
              <a:rPr lang="en-US" altLang="zh-CN" sz="1600" b="1" dirty="0">
                <a:solidFill>
                  <a:srgbClr val="FF0000"/>
                </a:solidFill>
                <a:latin typeface="Arial Unicode MS" pitchFamily="34" charset="-122"/>
                <a:ea typeface="Arial Unicode MS" pitchFamily="34" charset="-122"/>
                <a:cs typeface="Arial Unicode MS" pitchFamily="34" charset="-122"/>
              </a:rPr>
              <a:t>0.1 dB sigma-0 change corresponds to 3.6 m/s wind speed change</a:t>
            </a:r>
            <a:endParaRPr lang="zh-CN" altLang="en-US" sz="1600" b="1" dirty="0">
              <a:solidFill>
                <a:srgbClr val="FF0000"/>
              </a:solidFill>
              <a:latin typeface="Arial Unicode MS" pitchFamily="34" charset="-122"/>
              <a:ea typeface="Arial Unicode MS" pitchFamily="34" charset="-122"/>
              <a:cs typeface="Arial Unicode MS" pitchFamily="34" charset="-122"/>
            </a:endParaRPr>
          </a:p>
        </p:txBody>
      </p:sp>
      <p:sp>
        <p:nvSpPr>
          <p:cNvPr id="12" name="内容占位符 2">
            <a:extLst>
              <a:ext uri="{FF2B5EF4-FFF2-40B4-BE49-F238E27FC236}">
                <a16:creationId xmlns:a16="http://schemas.microsoft.com/office/drawing/2014/main" id="{68A49A4B-EF8A-554D-97AE-5E95CAFE9129}"/>
              </a:ext>
            </a:extLst>
          </p:cNvPr>
          <p:cNvSpPr>
            <a:spLocks noGrp="1"/>
          </p:cNvSpPr>
          <p:nvPr>
            <p:ph idx="1"/>
          </p:nvPr>
        </p:nvSpPr>
        <p:spPr>
          <a:xfrm>
            <a:off x="3946800" y="1122343"/>
            <a:ext cx="6440400" cy="363061"/>
          </a:xfrm>
        </p:spPr>
        <p:txBody>
          <a:bodyPr>
            <a:noAutofit/>
          </a:bodyPr>
          <a:lstStyle/>
          <a:p>
            <a:pPr marL="342900" lvl="1" indent="-342900" algn="just">
              <a:buFont typeface="Wingdings" pitchFamily="2" charset="2"/>
              <a:buChar char="l"/>
            </a:pPr>
            <a:endParaRPr lang="en-US" altLang="zh-CN" sz="2000" dirty="0">
              <a:solidFill>
                <a:schemeClr val="tx1"/>
              </a:solidFill>
            </a:endParaRPr>
          </a:p>
          <a:p>
            <a:pPr marL="342900" lvl="1" indent="-342900" algn="just">
              <a:buFont typeface="Wingdings" pitchFamily="2" charset="2"/>
              <a:buChar char="l"/>
            </a:pPr>
            <a:endParaRPr lang="en-US" altLang="zh-CN" sz="2000" dirty="0">
              <a:solidFill>
                <a:schemeClr val="tx1"/>
              </a:solidFill>
            </a:endParaRPr>
          </a:p>
        </p:txBody>
      </p:sp>
      <p:sp>
        <p:nvSpPr>
          <p:cNvPr id="2" name="Content Placeholder 4">
            <a:extLst>
              <a:ext uri="{FF2B5EF4-FFF2-40B4-BE49-F238E27FC236}">
                <a16:creationId xmlns:a16="http://schemas.microsoft.com/office/drawing/2014/main" id="{E8CE2848-8F81-21A5-5B7A-B50F46402873}"/>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13" name="文本框 12">
            <a:extLst>
              <a:ext uri="{FF2B5EF4-FFF2-40B4-BE49-F238E27FC236}">
                <a16:creationId xmlns:a16="http://schemas.microsoft.com/office/drawing/2014/main" id="{02557B7E-7B49-4317-313F-40AE0DF44361}"/>
              </a:ext>
            </a:extLst>
          </p:cNvPr>
          <p:cNvSpPr txBox="1"/>
          <p:nvPr/>
        </p:nvSpPr>
        <p:spPr>
          <a:xfrm>
            <a:off x="500732" y="1058203"/>
            <a:ext cx="10081629" cy="830997"/>
          </a:xfrm>
          <a:prstGeom prst="rect">
            <a:avLst/>
          </a:prstGeom>
          <a:noFill/>
        </p:spPr>
        <p:txBody>
          <a:bodyPr wrap="square">
            <a:spAutoFit/>
          </a:bodyPr>
          <a:lstStyle/>
          <a:p>
            <a:pPr lvl="1" algn="just"/>
            <a:r>
              <a:rPr lang="en-US" altLang="zh-CN" sz="2400" dirty="0">
                <a:solidFill>
                  <a:schemeClr val="tx1"/>
                </a:solidFill>
              </a:rPr>
              <a:t>Satellite aspect: </a:t>
            </a:r>
          </a:p>
          <a:p>
            <a:pPr lvl="1" algn="just"/>
            <a:r>
              <a:rPr lang="en-US" altLang="zh-CN" sz="2400" dirty="0">
                <a:solidFill>
                  <a:schemeClr val="tx1"/>
                </a:solidFill>
              </a:rPr>
              <a:t>sensitivity of </a:t>
            </a:r>
            <a:r>
              <a:rPr lang="en-US" altLang="zh-CN" sz="2400" dirty="0">
                <a:solidFill>
                  <a:schemeClr val="tx1"/>
                </a:solidFill>
                <a:sym typeface="Symbol"/>
              </a:rPr>
              <a:t></a:t>
            </a:r>
            <a:r>
              <a:rPr lang="en-US" altLang="zh-CN" sz="2400" baseline="30000" dirty="0">
                <a:solidFill>
                  <a:schemeClr val="tx1"/>
                </a:solidFill>
                <a:sym typeface="Symbol"/>
              </a:rPr>
              <a:t>0</a:t>
            </a:r>
            <a:r>
              <a:rPr lang="en-US" altLang="zh-CN" sz="2400" dirty="0">
                <a:solidFill>
                  <a:schemeClr val="tx1"/>
                </a:solidFill>
                <a:sym typeface="Symbol"/>
              </a:rPr>
              <a:t> to high and extreme winds</a:t>
            </a:r>
            <a:r>
              <a:rPr lang="en-US" altLang="zh-CN" sz="2400" dirty="0">
                <a:solidFill>
                  <a:schemeClr val="tx1"/>
                </a:solidFill>
              </a:rPr>
              <a:t> </a:t>
            </a:r>
          </a:p>
        </p:txBody>
      </p:sp>
    </p:spTree>
    <p:extLst>
      <p:ext uri="{BB962C8B-B14F-4D97-AF65-F5344CB8AC3E}">
        <p14:creationId xmlns:p14="http://schemas.microsoft.com/office/powerpoint/2010/main" val="119615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zadelhof\Desktop\files_paper\compare_sfmr_hur_b_0125.gif"/>
          <p:cNvPicPr>
            <a:picLocks noChangeAspect="1" noChangeArrowheads="1"/>
          </p:cNvPicPr>
          <p:nvPr/>
        </p:nvPicPr>
        <p:blipFill>
          <a:blip r:embed="rId2" cstate="print"/>
          <a:srcRect/>
          <a:stretch>
            <a:fillRect/>
          </a:stretch>
        </p:blipFill>
        <p:spPr bwMode="auto">
          <a:xfrm>
            <a:off x="3278607" y="1237169"/>
            <a:ext cx="5013271" cy="4383662"/>
          </a:xfrm>
          <a:prstGeom prst="rect">
            <a:avLst/>
          </a:prstGeom>
          <a:solidFill>
            <a:schemeClr val="bg1"/>
          </a:solidFill>
          <a:ln w="9525">
            <a:noFill/>
            <a:miter lim="800000"/>
            <a:headEnd/>
            <a:tailEnd/>
          </a:ln>
        </p:spPr>
      </p:pic>
      <p:sp>
        <p:nvSpPr>
          <p:cNvPr id="5" name="TextBox 4"/>
          <p:cNvSpPr txBox="1"/>
          <p:nvPr/>
        </p:nvSpPr>
        <p:spPr>
          <a:xfrm>
            <a:off x="1420394" y="5933119"/>
            <a:ext cx="9873216" cy="461665"/>
          </a:xfrm>
          <a:prstGeom prst="rect">
            <a:avLst/>
          </a:prstGeom>
          <a:noFill/>
        </p:spPr>
        <p:txBody>
          <a:bodyPr wrap="none" rtlCol="0">
            <a:spAutoFit/>
          </a:bodyPr>
          <a:lstStyle/>
          <a:p>
            <a:r>
              <a:rPr lang="en-US" altLang="zh-CN" sz="2400" dirty="0"/>
              <a:t>C-band cross-polarization backscatter is sensitive to the extreme winds</a:t>
            </a:r>
            <a:endParaRPr lang="zh-CN" altLang="en-US" sz="2400" dirty="0"/>
          </a:p>
        </p:txBody>
      </p:sp>
      <p:sp>
        <p:nvSpPr>
          <p:cNvPr id="2" name="Content Placeholder 4">
            <a:extLst>
              <a:ext uri="{FF2B5EF4-FFF2-40B4-BE49-F238E27FC236}">
                <a16:creationId xmlns:a16="http://schemas.microsoft.com/office/drawing/2014/main" id="{F2DEDADE-69DF-818F-FD86-420E0FD45630}"/>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391685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027" y="1192037"/>
            <a:ext cx="1944763" cy="523220"/>
          </a:xfrm>
          <a:prstGeom prst="rect">
            <a:avLst/>
          </a:prstGeom>
          <a:noFill/>
        </p:spPr>
        <p:txBody>
          <a:bodyPr wrap="none" rtlCol="0">
            <a:spAutoFit/>
          </a:bodyPr>
          <a:lstStyle/>
          <a:p>
            <a:r>
              <a:rPr lang="en-US" altLang="zh-CN" sz="2800" b="1" dirty="0"/>
              <a:t>Task team</a:t>
            </a:r>
            <a:endParaRPr lang="zh-CN" altLang="en-US" sz="2800" b="1" dirty="0"/>
          </a:p>
        </p:txBody>
      </p:sp>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958856"/>
            <a:ext cx="11433945" cy="3567622"/>
          </a:xfrm>
        </p:spPr>
        <p:txBody>
          <a:bodyPr>
            <a:normAutofit fontScale="92500" lnSpcReduction="20000"/>
          </a:bodyPr>
          <a:lstStyle/>
          <a:p>
            <a:pPr marL="342900" lvl="1" indent="-342900" algn="just">
              <a:lnSpc>
                <a:spcPct val="150000"/>
              </a:lnSpc>
              <a:buFont typeface="Arial" panose="020B0604020202020204" pitchFamily="34" charset="0"/>
              <a:buChar char="•"/>
            </a:pPr>
            <a:r>
              <a:rPr lang="en-US" altLang="zh-CN" sz="2400" dirty="0">
                <a:solidFill>
                  <a:schemeClr val="tx1"/>
                </a:solidFill>
              </a:rPr>
              <a:t>Nanjing University of Information Science and Technology (NUIST); </a:t>
            </a:r>
            <a:r>
              <a:rPr lang="en-US" altLang="zh-CN" sz="2400" dirty="0">
                <a:solidFill>
                  <a:srgbClr val="0000FF"/>
                </a:solidFill>
              </a:rPr>
              <a:t>(Task lead &amp; SAR extreme winds);</a:t>
            </a:r>
          </a:p>
          <a:p>
            <a:pPr marL="342900" lvl="1" indent="-342900" algn="just">
              <a:lnSpc>
                <a:spcPct val="150000"/>
              </a:lnSpc>
              <a:buFont typeface="Arial" panose="020B0604020202020204" pitchFamily="34" charset="0"/>
              <a:buChar char="•"/>
            </a:pPr>
            <a:r>
              <a:rPr lang="en-US" altLang="zh-CN" sz="2400" dirty="0">
                <a:solidFill>
                  <a:schemeClr val="tx1"/>
                </a:solidFill>
              </a:rPr>
              <a:t>National Space Science Center (NSSC); </a:t>
            </a:r>
            <a:r>
              <a:rPr lang="en-US" altLang="zh-CN" sz="2400" dirty="0">
                <a:solidFill>
                  <a:srgbClr val="0000FF"/>
                </a:solidFill>
              </a:rPr>
              <a:t>(Rain effect for extreme winds)</a:t>
            </a:r>
          </a:p>
          <a:p>
            <a:pPr marL="342900" lvl="1" indent="-342900" algn="just">
              <a:lnSpc>
                <a:spcPct val="150000"/>
              </a:lnSpc>
              <a:buFont typeface="Arial" panose="020B0604020202020204" pitchFamily="34" charset="0"/>
              <a:buChar char="•"/>
            </a:pPr>
            <a:r>
              <a:rPr lang="en-US" altLang="zh-CN" sz="2400" dirty="0">
                <a:solidFill>
                  <a:schemeClr val="tx1"/>
                </a:solidFill>
              </a:rPr>
              <a:t>Royal Netherlands Meteorological Institute (KNMI); </a:t>
            </a:r>
            <a:r>
              <a:rPr lang="en-US" altLang="zh-CN" sz="2400" dirty="0">
                <a:solidFill>
                  <a:srgbClr val="0000FF"/>
                </a:solidFill>
              </a:rPr>
              <a:t>(SCAT extreme winds)</a:t>
            </a:r>
          </a:p>
          <a:p>
            <a:pPr marL="342900" lvl="1" indent="-342900" algn="just">
              <a:lnSpc>
                <a:spcPct val="150000"/>
              </a:lnSpc>
              <a:buFont typeface="Arial" panose="020B0604020202020204" pitchFamily="34" charset="0"/>
              <a:buChar char="•"/>
            </a:pPr>
            <a:r>
              <a:rPr lang="en-US" altLang="zh-CN" sz="2400" dirty="0">
                <a:solidFill>
                  <a:schemeClr val="tx1"/>
                </a:solidFill>
              </a:rPr>
              <a:t>National Ocean Satellite Application Center (NSOAS); </a:t>
            </a:r>
            <a:r>
              <a:rPr lang="en-US" altLang="zh-CN" sz="2400" dirty="0">
                <a:solidFill>
                  <a:srgbClr val="0000FF"/>
                </a:solidFill>
              </a:rPr>
              <a:t>(SCAT and RAD extreme winds);</a:t>
            </a:r>
          </a:p>
          <a:p>
            <a:pPr marL="342900" lvl="1" indent="-342900" algn="just">
              <a:lnSpc>
                <a:spcPct val="150000"/>
              </a:lnSpc>
              <a:buFont typeface="Arial" panose="020B0604020202020204" pitchFamily="34" charset="0"/>
              <a:buChar char="•"/>
            </a:pPr>
            <a:r>
              <a:rPr lang="en-US" altLang="zh-CN" sz="2400" dirty="0">
                <a:solidFill>
                  <a:schemeClr val="tx1"/>
                </a:solidFill>
              </a:rPr>
              <a:t>National Satellite Meteorological Center (NSMC/CMA); </a:t>
            </a:r>
            <a:r>
              <a:rPr lang="en-US" altLang="zh-CN" sz="2400" dirty="0">
                <a:solidFill>
                  <a:srgbClr val="0000FF"/>
                </a:solidFill>
              </a:rPr>
              <a:t>(C- and Ku- combined wind)</a:t>
            </a:r>
          </a:p>
          <a:p>
            <a:pPr marL="342900" lvl="1" indent="-342900" algn="just">
              <a:lnSpc>
                <a:spcPct val="150000"/>
              </a:lnSpc>
              <a:buFont typeface="Arial" panose="020B0604020202020204" pitchFamily="34" charset="0"/>
              <a:buChar char="•"/>
            </a:pPr>
            <a:r>
              <a:rPr lang="en-US" altLang="zh-CN" sz="2400" dirty="0">
                <a:solidFill>
                  <a:schemeClr val="tx1"/>
                </a:solidFill>
              </a:rPr>
              <a:t>National Oceanic and Atmospheric Administration (NOAA); </a:t>
            </a:r>
            <a:r>
              <a:rPr lang="en-US" altLang="zh-CN" sz="2400" dirty="0">
                <a:solidFill>
                  <a:srgbClr val="0000FF"/>
                </a:solidFill>
              </a:rPr>
              <a:t>(SFMR reference winds)</a:t>
            </a:r>
          </a:p>
          <a:p>
            <a:pPr marL="342900" lvl="1" indent="-342900" algn="just">
              <a:lnSpc>
                <a:spcPct val="150000"/>
              </a:lnSpc>
              <a:buFont typeface="Arial" panose="020B0604020202020204" pitchFamily="34" charset="0"/>
              <a:buChar char="•"/>
            </a:pPr>
            <a:r>
              <a:rPr lang="en-US" altLang="zh-CN" sz="2400" dirty="0">
                <a:solidFill>
                  <a:schemeClr val="tx1"/>
                </a:solidFill>
              </a:rPr>
              <a:t>Other potential </a:t>
            </a:r>
            <a:r>
              <a:rPr lang="en-US" altLang="zh-CN" sz="2400" dirty="0" err="1">
                <a:solidFill>
                  <a:schemeClr val="tx1"/>
                </a:solidFill>
              </a:rPr>
              <a:t>contributers</a:t>
            </a:r>
            <a:endParaRPr lang="en-US" altLang="zh-CN" sz="2400" dirty="0">
              <a:solidFill>
                <a:schemeClr val="tx1"/>
              </a:solidFill>
            </a:endParaRPr>
          </a:p>
        </p:txBody>
      </p:sp>
      <p:sp>
        <p:nvSpPr>
          <p:cNvPr id="2" name="Content Placeholder 4">
            <a:extLst>
              <a:ext uri="{FF2B5EF4-FFF2-40B4-BE49-F238E27FC236}">
                <a16:creationId xmlns:a16="http://schemas.microsoft.com/office/drawing/2014/main" id="{7AEA9E87-1C07-034F-04EB-6F788E026645}"/>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2241539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7">
            <a:extLst>
              <a:ext uri="{FF2B5EF4-FFF2-40B4-BE49-F238E27FC236}">
                <a16:creationId xmlns:a16="http://schemas.microsoft.com/office/drawing/2014/main" id="{388A6E19-7DC7-4EA2-8DFD-B278E2BC6A12}"/>
              </a:ext>
            </a:extLst>
          </p:cNvPr>
          <p:cNvSpPr txBox="1"/>
          <p:nvPr/>
        </p:nvSpPr>
        <p:spPr>
          <a:xfrm>
            <a:off x="1315099" y="5440611"/>
            <a:ext cx="10510107" cy="461665"/>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a:t>Adjusted ASCAT winds (</a:t>
            </a:r>
            <a:r>
              <a:rPr lang="en-US" sz="2400" b="1" i="1" dirty="0">
                <a:solidFill>
                  <a:srgbClr val="FF0000"/>
                </a:solidFill>
              </a:rPr>
              <a:t>fitting</a:t>
            </a:r>
            <a:r>
              <a:rPr lang="en-US" sz="2400" b="1" i="1" dirty="0"/>
              <a:t>) consistent with SFMR (as expected)</a:t>
            </a:r>
            <a:endParaRPr lang="es-ES" sz="2400" b="1" i="1" dirty="0"/>
          </a:p>
        </p:txBody>
      </p:sp>
      <p:sp>
        <p:nvSpPr>
          <p:cNvPr id="5" name="CuadroTexto 6">
            <a:extLst>
              <a:ext uri="{FF2B5EF4-FFF2-40B4-BE49-F238E27FC236}">
                <a16:creationId xmlns:a16="http://schemas.microsoft.com/office/drawing/2014/main" id="{41542FC0-D111-425A-AEB2-DB028C510D66}"/>
              </a:ext>
            </a:extLst>
          </p:cNvPr>
          <p:cNvSpPr txBox="1"/>
          <p:nvPr/>
        </p:nvSpPr>
        <p:spPr>
          <a:xfrm>
            <a:off x="2240190" y="1706692"/>
            <a:ext cx="3370196" cy="369332"/>
          </a:xfrm>
          <a:prstGeom prst="rect">
            <a:avLst/>
          </a:prstGeom>
          <a:solidFill>
            <a:schemeClr val="bg1"/>
          </a:solidFill>
        </p:spPr>
        <p:txBody>
          <a:bodyPr wrap="square" rtlCol="0">
            <a:spAutoFit/>
          </a:bodyPr>
          <a:lstStyle/>
          <a:p>
            <a:pPr algn="ctr"/>
            <a:r>
              <a:rPr lang="es-ES" sz="1800" b="1" i="1" dirty="0"/>
              <a:t>Original ASCAT </a:t>
            </a:r>
            <a:r>
              <a:rPr lang="es-ES" sz="1800" b="1" i="1" dirty="0" err="1"/>
              <a:t>winds</a:t>
            </a:r>
            <a:endParaRPr lang="es-ES" sz="1800" b="1" i="1" dirty="0"/>
          </a:p>
        </p:txBody>
      </p:sp>
      <p:sp>
        <p:nvSpPr>
          <p:cNvPr id="6" name="CuadroTexto 9">
            <a:extLst>
              <a:ext uri="{FF2B5EF4-FFF2-40B4-BE49-F238E27FC236}">
                <a16:creationId xmlns:a16="http://schemas.microsoft.com/office/drawing/2014/main" id="{8F0BAB9A-D188-4DF5-83FC-0F1E3616A709}"/>
              </a:ext>
            </a:extLst>
          </p:cNvPr>
          <p:cNvSpPr txBox="1"/>
          <p:nvPr/>
        </p:nvSpPr>
        <p:spPr>
          <a:xfrm>
            <a:off x="6096000" y="1706692"/>
            <a:ext cx="3274847"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algn="ctr">
              <a:defRPr sz="1800" b="1" i="1"/>
            </a:lvl1pPr>
          </a:lstStyle>
          <a:p>
            <a:r>
              <a:rPr lang="es-ES"/>
              <a:t>Adjusted</a:t>
            </a:r>
            <a:r>
              <a:rPr lang="es-ES" dirty="0"/>
              <a:t> </a:t>
            </a:r>
            <a:r>
              <a:rPr lang="es-ES"/>
              <a:t>ASCAT winds</a:t>
            </a:r>
            <a:endParaRPr lang="es-ES" dirty="0"/>
          </a:p>
        </p:txBody>
      </p:sp>
      <p:pic>
        <p:nvPicPr>
          <p:cNvPr id="7" name="Imagen 8">
            <a:extLst>
              <a:ext uri="{FF2B5EF4-FFF2-40B4-BE49-F238E27FC236}">
                <a16:creationId xmlns:a16="http://schemas.microsoft.com/office/drawing/2014/main" id="{8CE4E618-EC25-4FDC-A549-6DBBB3C664CC}"/>
              </a:ext>
            </a:extLst>
          </p:cNvPr>
          <p:cNvPicPr/>
          <p:nvPr/>
        </p:nvPicPr>
        <p:blipFill>
          <a:blip r:embed="rId2"/>
          <a:stretch>
            <a:fillRect/>
          </a:stretch>
        </p:blipFill>
        <p:spPr>
          <a:xfrm>
            <a:off x="1638764" y="2398503"/>
            <a:ext cx="3630660" cy="2827349"/>
          </a:xfrm>
          <a:prstGeom prst="rect">
            <a:avLst/>
          </a:prstGeom>
        </p:spPr>
      </p:pic>
      <p:pic>
        <p:nvPicPr>
          <p:cNvPr id="8" name="Imagen 10">
            <a:extLst>
              <a:ext uri="{FF2B5EF4-FFF2-40B4-BE49-F238E27FC236}">
                <a16:creationId xmlns:a16="http://schemas.microsoft.com/office/drawing/2014/main" id="{41C0BDBD-F8D1-452B-A5D7-B3A33ADD0DFD}"/>
              </a:ext>
            </a:extLst>
          </p:cNvPr>
          <p:cNvPicPr/>
          <p:nvPr/>
        </p:nvPicPr>
        <p:blipFill>
          <a:blip r:embed="rId3"/>
          <a:stretch>
            <a:fillRect/>
          </a:stretch>
        </p:blipFill>
        <p:spPr>
          <a:xfrm>
            <a:off x="6095999" y="2366760"/>
            <a:ext cx="4132881" cy="2859092"/>
          </a:xfrm>
          <a:prstGeom prst="rect">
            <a:avLst/>
          </a:prstGeom>
        </p:spPr>
      </p:pic>
      <p:sp>
        <p:nvSpPr>
          <p:cNvPr id="9" name="TextBox 8"/>
          <p:cNvSpPr txBox="1"/>
          <p:nvPr/>
        </p:nvSpPr>
        <p:spPr>
          <a:xfrm>
            <a:off x="379027" y="1144025"/>
            <a:ext cx="1742785" cy="523220"/>
          </a:xfrm>
          <a:prstGeom prst="rect">
            <a:avLst/>
          </a:prstGeom>
          <a:noFill/>
        </p:spPr>
        <p:txBody>
          <a:bodyPr wrap="none" rtlCol="0">
            <a:spAutoFit/>
          </a:bodyPr>
          <a:lstStyle/>
          <a:p>
            <a:r>
              <a:rPr lang="en-US" altLang="zh-CN" sz="2800" b="1" dirty="0"/>
              <a:t>Progress</a:t>
            </a:r>
            <a:endParaRPr lang="zh-CN" altLang="en-US" sz="2800" b="1" dirty="0"/>
          </a:p>
        </p:txBody>
      </p:sp>
      <p:sp>
        <p:nvSpPr>
          <p:cNvPr id="10" name="TextBox 9"/>
          <p:cNvSpPr txBox="1"/>
          <p:nvPr/>
        </p:nvSpPr>
        <p:spPr>
          <a:xfrm>
            <a:off x="4951201" y="5963146"/>
            <a:ext cx="2492990" cy="369332"/>
          </a:xfrm>
          <a:prstGeom prst="rect">
            <a:avLst/>
          </a:prstGeom>
          <a:noFill/>
        </p:spPr>
        <p:txBody>
          <a:bodyPr wrap="none" rtlCol="0">
            <a:spAutoFit/>
          </a:bodyPr>
          <a:lstStyle/>
          <a:p>
            <a:r>
              <a:rPr lang="en-US" altLang="zh-CN" sz="1800" dirty="0"/>
              <a:t>Portabella, et al., 2022</a:t>
            </a:r>
            <a:endParaRPr lang="zh-CN" altLang="en-US" sz="1800" dirty="0"/>
          </a:p>
        </p:txBody>
      </p:sp>
      <p:sp>
        <p:nvSpPr>
          <p:cNvPr id="2" name="Content Placeholder 4">
            <a:extLst>
              <a:ext uri="{FF2B5EF4-FFF2-40B4-BE49-F238E27FC236}">
                <a16:creationId xmlns:a16="http://schemas.microsoft.com/office/drawing/2014/main" id="{D43BCF4E-B439-7D0E-021F-C3A663118E4D}"/>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4234021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027" y="1175677"/>
            <a:ext cx="1519968" cy="461665"/>
          </a:xfrm>
          <a:prstGeom prst="rect">
            <a:avLst/>
          </a:prstGeom>
          <a:noFill/>
        </p:spPr>
        <p:txBody>
          <a:bodyPr wrap="none" rtlCol="0">
            <a:spAutoFit/>
          </a:bodyPr>
          <a:lstStyle/>
          <a:p>
            <a:r>
              <a:rPr lang="en-US" altLang="zh-CN" sz="2400" b="1" dirty="0"/>
              <a:t>Progress</a:t>
            </a:r>
            <a:endParaRPr lang="zh-CN" altLang="en-US" sz="2400" b="1" dirty="0"/>
          </a:p>
        </p:txBody>
      </p:sp>
      <p:pic>
        <p:nvPicPr>
          <p:cNvPr id="6" name="Picture 5">
            <a:extLst>
              <a:ext uri="{FF2B5EF4-FFF2-40B4-BE49-F238E27FC236}">
                <a16:creationId xmlns:a16="http://schemas.microsoft.com/office/drawing/2014/main" id="{3DB3EEBD-4247-4749-A058-4B9365D44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7168" y="72683"/>
            <a:ext cx="3680832" cy="291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80475" y="3176432"/>
            <a:ext cx="2903359" cy="369332"/>
          </a:xfrm>
          <a:prstGeom prst="rect">
            <a:avLst/>
          </a:prstGeom>
          <a:noFill/>
        </p:spPr>
        <p:txBody>
          <a:bodyPr wrap="none" rtlCol="0">
            <a:spAutoFit/>
          </a:bodyPr>
          <a:lstStyle/>
          <a:p>
            <a:r>
              <a:rPr lang="en-US" altLang="zh-CN" sz="1800" dirty="0"/>
              <a:t>Improved emissivity model</a:t>
            </a:r>
            <a:endParaRPr lang="zh-CN" altLang="en-US" sz="1800" dirty="0"/>
          </a:p>
        </p:txBody>
      </p:sp>
      <p:pic>
        <p:nvPicPr>
          <p:cNvPr id="8" name="table">
            <a:extLst>
              <a:ext uri="{FF2B5EF4-FFF2-40B4-BE49-F238E27FC236}">
                <a16:creationId xmlns:a16="http://schemas.microsoft.com/office/drawing/2014/main" id="{C0160F17-B776-5EE0-0290-89876231B3F0}"/>
              </a:ext>
            </a:extLst>
          </p:cNvPr>
          <p:cNvPicPr>
            <a:picLocks noChangeAspect="1"/>
          </p:cNvPicPr>
          <p:nvPr/>
        </p:nvPicPr>
        <p:blipFill>
          <a:blip r:embed="rId3"/>
          <a:stretch>
            <a:fillRect/>
          </a:stretch>
        </p:blipFill>
        <p:spPr>
          <a:xfrm>
            <a:off x="379026" y="3354548"/>
            <a:ext cx="5751331" cy="2023363"/>
          </a:xfrm>
          <a:prstGeom prst="rect">
            <a:avLst/>
          </a:prstGeom>
          <a:solidFill>
            <a:schemeClr val="accent1"/>
          </a:solidFill>
        </p:spPr>
      </p:pic>
      <p:sp>
        <p:nvSpPr>
          <p:cNvPr id="9" name="TextBox 8"/>
          <p:cNvSpPr txBox="1"/>
          <p:nvPr/>
        </p:nvSpPr>
        <p:spPr>
          <a:xfrm>
            <a:off x="379027" y="1742228"/>
            <a:ext cx="6161258" cy="923330"/>
          </a:xfrm>
          <a:prstGeom prst="rect">
            <a:avLst/>
          </a:prstGeom>
          <a:solidFill>
            <a:srgbClr val="FFFF00"/>
          </a:solidFill>
        </p:spPr>
        <p:txBody>
          <a:bodyPr wrap="square" rtlCol="0">
            <a:spAutoFit/>
          </a:bodyPr>
          <a:lstStyle/>
          <a:p>
            <a:pPr algn="just"/>
            <a:r>
              <a:rPr lang="en-US" altLang="zh-CN" sz="1800" dirty="0">
                <a:latin typeface="Arial" panose="020B0604020202020204" pitchFamily="34" charset="0"/>
                <a:ea typeface="Arial Unicode MS" pitchFamily="34" charset="-122"/>
                <a:cs typeface="Arial" panose="020B0604020202020204" pitchFamily="34" charset="0"/>
              </a:rPr>
              <a:t>Improved emissivity model + retrieval using low frequency channels, leading to improved estimation of extreme winds (compared to SFMR) (Yin, et al., 2023)</a:t>
            </a:r>
            <a:endParaRPr lang="zh-CN" altLang="en-US" sz="1800" dirty="0">
              <a:latin typeface="Arial" panose="020B0604020202020204" pitchFamily="34" charset="0"/>
              <a:ea typeface="Arial Unicode MS" pitchFamily="34" charset="-122"/>
              <a:cs typeface="Arial" panose="020B0604020202020204" pitchFamily="34" charset="0"/>
            </a:endParaRPr>
          </a:p>
        </p:txBody>
      </p:sp>
      <p:pic>
        <p:nvPicPr>
          <p:cNvPr id="10" name="图片 9">
            <a:extLst>
              <a:ext uri="{FF2B5EF4-FFF2-40B4-BE49-F238E27FC236}">
                <a16:creationId xmlns:a16="http://schemas.microsoft.com/office/drawing/2014/main" id="{6B6D423F-C3A3-EF6E-63A5-5962F697D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7168" y="3545764"/>
            <a:ext cx="3844086" cy="2881966"/>
          </a:xfrm>
          <a:prstGeom prst="rect">
            <a:avLst/>
          </a:prstGeom>
        </p:spPr>
      </p:pic>
      <p:sp>
        <p:nvSpPr>
          <p:cNvPr id="2" name="Content Placeholder 4">
            <a:extLst>
              <a:ext uri="{FF2B5EF4-FFF2-40B4-BE49-F238E27FC236}">
                <a16:creationId xmlns:a16="http://schemas.microsoft.com/office/drawing/2014/main" id="{B4EA794D-5B39-FE6C-F3F5-532EDC4C8274}"/>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4065845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id="{B05B47EE-488C-4F0B-A673-538E4FA023E5}"/>
              </a:ext>
            </a:extLst>
          </p:cNvPr>
          <p:cNvSpPr txBox="1">
            <a:spLocks noChangeArrowheads="1"/>
          </p:cNvSpPr>
          <p:nvPr/>
        </p:nvSpPr>
        <p:spPr bwMode="auto">
          <a:xfrm>
            <a:off x="256274" y="1769320"/>
            <a:ext cx="1127649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Error analysis (triple collocation) of multi-mission winds &amp; reference data</a:t>
            </a:r>
          </a:p>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Improve the radiation and/or scattering models</a:t>
            </a:r>
          </a:p>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Joint SFMR/SAR/SCAT &amp;  RAD (statistical &amp; spatial) analysis bring added value</a:t>
            </a:r>
          </a:p>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Spatial analysis (RMW, wind radii, etc.) is needed to further validate the satellite-derived winds</a:t>
            </a:r>
          </a:p>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Seek for user feedback</a:t>
            </a:r>
          </a:p>
        </p:txBody>
      </p:sp>
      <p:sp>
        <p:nvSpPr>
          <p:cNvPr id="2" name="Content Placeholder 4">
            <a:extLst>
              <a:ext uri="{FF2B5EF4-FFF2-40B4-BE49-F238E27FC236}">
                <a16:creationId xmlns:a16="http://schemas.microsoft.com/office/drawing/2014/main" id="{C2A3769A-9042-D423-B532-E3E71D720176}"/>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3" name="TextBox 3">
            <a:extLst>
              <a:ext uri="{FF2B5EF4-FFF2-40B4-BE49-F238E27FC236}">
                <a16:creationId xmlns:a16="http://schemas.microsoft.com/office/drawing/2014/main" id="{E763E965-A691-A140-092B-E9AD1F1A36A2}"/>
              </a:ext>
            </a:extLst>
          </p:cNvPr>
          <p:cNvSpPr txBox="1"/>
          <p:nvPr/>
        </p:nvSpPr>
        <p:spPr>
          <a:xfrm>
            <a:off x="379027" y="1175677"/>
            <a:ext cx="3911648" cy="461665"/>
          </a:xfrm>
          <a:prstGeom prst="rect">
            <a:avLst/>
          </a:prstGeom>
          <a:noFill/>
        </p:spPr>
        <p:txBody>
          <a:bodyPr wrap="none" rtlCol="0">
            <a:spAutoFit/>
          </a:bodyPr>
          <a:lstStyle/>
          <a:p>
            <a:r>
              <a:rPr lang="en-US" altLang="zh-CN" sz="2400" b="1" dirty="0"/>
              <a:t>Main development issues</a:t>
            </a:r>
            <a:endParaRPr lang="zh-CN" altLang="en-US" sz="2400" b="1" dirty="0"/>
          </a:p>
        </p:txBody>
      </p:sp>
      <p:sp>
        <p:nvSpPr>
          <p:cNvPr id="6" name="TextBox 3">
            <a:extLst>
              <a:ext uri="{FF2B5EF4-FFF2-40B4-BE49-F238E27FC236}">
                <a16:creationId xmlns:a16="http://schemas.microsoft.com/office/drawing/2014/main" id="{9EA0306E-41F0-629A-1A36-A8ED36134DE3}"/>
              </a:ext>
            </a:extLst>
          </p:cNvPr>
          <p:cNvSpPr txBox="1"/>
          <p:nvPr/>
        </p:nvSpPr>
        <p:spPr>
          <a:xfrm>
            <a:off x="379027" y="3994179"/>
            <a:ext cx="1571264" cy="461665"/>
          </a:xfrm>
          <a:prstGeom prst="rect">
            <a:avLst/>
          </a:prstGeom>
          <a:noFill/>
        </p:spPr>
        <p:txBody>
          <a:bodyPr wrap="none" rtlCol="0">
            <a:spAutoFit/>
          </a:bodyPr>
          <a:lstStyle/>
          <a:p>
            <a:r>
              <a:rPr lang="en-US" altLang="zh-CN" sz="2400" b="1" dirty="0"/>
              <a:t>Next step</a:t>
            </a:r>
            <a:endParaRPr lang="zh-CN" altLang="en-US" sz="2400" b="1" dirty="0"/>
          </a:p>
        </p:txBody>
      </p:sp>
      <p:sp>
        <p:nvSpPr>
          <p:cNvPr id="7" name="3 CuadroTexto">
            <a:extLst>
              <a:ext uri="{FF2B5EF4-FFF2-40B4-BE49-F238E27FC236}">
                <a16:creationId xmlns:a16="http://schemas.microsoft.com/office/drawing/2014/main" id="{AB98CF35-2673-EAC2-F6D6-412C3AB34A5A}"/>
              </a:ext>
            </a:extLst>
          </p:cNvPr>
          <p:cNvSpPr txBox="1">
            <a:spLocks noChangeArrowheads="1"/>
          </p:cNvSpPr>
          <p:nvPr/>
        </p:nvSpPr>
        <p:spPr bwMode="auto">
          <a:xfrm>
            <a:off x="256274" y="4635882"/>
            <a:ext cx="11276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Team meeting for detailed workplan and deliverables</a:t>
            </a:r>
          </a:p>
        </p:txBody>
      </p:sp>
    </p:spTree>
    <p:extLst>
      <p:ext uri="{BB962C8B-B14F-4D97-AF65-F5344CB8AC3E}">
        <p14:creationId xmlns:p14="http://schemas.microsoft.com/office/powerpoint/2010/main" val="1162255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79027" y="160648"/>
            <a:ext cx="8024502" cy="533400"/>
          </a:xfrm>
        </p:spPr>
        <p:txBody>
          <a:bodyPr/>
          <a:lstStyle/>
          <a:p>
            <a:r>
              <a:rPr lang="en-US" sz="3600" dirty="0"/>
              <a:t>Progress of task CV-23-06</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12"/>
          </p:nvPr>
        </p:nvSpPr>
        <p:spPr>
          <a:xfrm>
            <a:off x="11605491" y="6579708"/>
            <a:ext cx="406400" cy="187285"/>
          </a:xfrm>
        </p:spPr>
        <p:txBody>
          <a:bodyPr/>
          <a:lstStyle/>
          <a:p>
            <a:pPr defTabSz="914400"/>
            <a:fld id="{86CB4B4D-7CA3-9044-876B-883B54F8677D}" type="slidenum">
              <a:rPr lang="en-US" smtClean="0">
                <a:solidFill>
                  <a:srgbClr val="1F497D"/>
                </a:solidFill>
              </a:rPr>
              <a:pPr defTabSz="914400"/>
              <a:t>17</a:t>
            </a:fld>
            <a:endParaRPr lang="en-US" dirty="0">
              <a:solidFill>
                <a:srgbClr val="1F497D"/>
              </a:solidFill>
            </a:endParaRPr>
          </a:p>
        </p:txBody>
      </p:sp>
      <p:sp>
        <p:nvSpPr>
          <p:cNvPr id="10" name="文本框 9">
            <a:extLst>
              <a:ext uri="{FF2B5EF4-FFF2-40B4-BE49-F238E27FC236}">
                <a16:creationId xmlns:a16="http://schemas.microsoft.com/office/drawing/2014/main" id="{E9009518-C197-76F4-5AFE-DD4A9170DF57}"/>
              </a:ext>
            </a:extLst>
          </p:cNvPr>
          <p:cNvSpPr txBox="1"/>
          <p:nvPr/>
        </p:nvSpPr>
        <p:spPr>
          <a:xfrm>
            <a:off x="981069" y="1391219"/>
            <a:ext cx="9315326" cy="954107"/>
          </a:xfrm>
          <a:prstGeom prst="rect">
            <a:avLst/>
          </a:prstGeom>
          <a:noFill/>
        </p:spPr>
        <p:txBody>
          <a:bodyPr wrap="square">
            <a:spAutoFit/>
          </a:bodyPr>
          <a:lstStyle/>
          <a:p>
            <a:pPr algn="ctr"/>
            <a:r>
              <a:rPr lang="en-US" altLang="zh-CN" sz="2800" dirty="0"/>
              <a:t>CV-23-05: Retrieval and validation of sea surface atmospheric pressure with microwave remote sensing </a:t>
            </a:r>
            <a:endParaRPr lang="en-US" sz="2800" dirty="0"/>
          </a:p>
        </p:txBody>
      </p:sp>
      <p:sp>
        <p:nvSpPr>
          <p:cNvPr id="11" name="文本框 10">
            <a:extLst>
              <a:ext uri="{FF2B5EF4-FFF2-40B4-BE49-F238E27FC236}">
                <a16:creationId xmlns:a16="http://schemas.microsoft.com/office/drawing/2014/main" id="{3B4C134B-B7CA-B625-745F-BD9724D28D7D}"/>
              </a:ext>
            </a:extLst>
          </p:cNvPr>
          <p:cNvSpPr txBox="1"/>
          <p:nvPr/>
        </p:nvSpPr>
        <p:spPr>
          <a:xfrm>
            <a:off x="1120554" y="3042497"/>
            <a:ext cx="9315326" cy="1323439"/>
          </a:xfrm>
          <a:prstGeom prst="rect">
            <a:avLst/>
          </a:prstGeom>
          <a:noFill/>
        </p:spPr>
        <p:txBody>
          <a:bodyPr wrap="square">
            <a:spAutoFit/>
          </a:bodyPr>
          <a:lstStyle/>
          <a:p>
            <a:pPr algn="ctr"/>
            <a:r>
              <a:rPr lang="en-US" altLang="zh-CN" sz="2800" dirty="0"/>
              <a:t>Task lead: </a:t>
            </a:r>
          </a:p>
          <a:p>
            <a:pPr algn="ctr"/>
            <a:r>
              <a:rPr lang="en-US" altLang="zh-CN" sz="2800" dirty="0"/>
              <a:t>Dr. Zijin ZHANG</a:t>
            </a:r>
          </a:p>
          <a:p>
            <a:pPr algn="ctr"/>
            <a:r>
              <a:rPr lang="en-US" altLang="zh-CN" sz="2400" dirty="0"/>
              <a:t>National Space Science Center, CAS</a:t>
            </a:r>
            <a:endParaRPr lang="en-US" sz="2400" dirty="0"/>
          </a:p>
        </p:txBody>
      </p:sp>
    </p:spTree>
    <p:extLst>
      <p:ext uri="{BB962C8B-B14F-4D97-AF65-F5344CB8AC3E}">
        <p14:creationId xmlns:p14="http://schemas.microsoft.com/office/powerpoint/2010/main" val="190403062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F561A064-4666-4175-AB7C-EC1D322B7210}"/>
              </a:ext>
            </a:extLst>
          </p:cNvPr>
          <p:cNvSpPr/>
          <p:nvPr/>
        </p:nvSpPr>
        <p:spPr>
          <a:xfrm>
            <a:off x="275930" y="1872525"/>
            <a:ext cx="8753213" cy="4308872"/>
          </a:xfrm>
          <a:prstGeom prst="rect">
            <a:avLst/>
          </a:prstGeom>
        </p:spPr>
        <p:txBody>
          <a:bodyPr wrap="square">
            <a:spAutoFit/>
          </a:bodyPr>
          <a:lstStyle/>
          <a:p>
            <a:pPr marL="342900" lvl="0" indent="-342900">
              <a:spcAft>
                <a:spcPts val="600"/>
              </a:spcAft>
              <a:buFont typeface="Arial" panose="020B0604020202020204" pitchFamily="34" charset="0"/>
              <a:buChar char="•"/>
            </a:pPr>
            <a:r>
              <a:rPr lang="en-US" altLang="zh-CN" sz="2200" dirty="0">
                <a:latin typeface="Arial" panose="020B0604020202020204" pitchFamily="34" charset="0"/>
                <a:ea typeface="+mn-ea"/>
                <a:cs typeface="Arial" panose="020B0604020202020204" pitchFamily="34" charset="0"/>
              </a:rPr>
              <a:t>Surface pressure data have important applications in </a:t>
            </a:r>
            <a:r>
              <a:rPr lang="en-US" altLang="zh-CN" sz="2200" b="1" dirty="0">
                <a:latin typeface="Arial" panose="020B0604020202020204" pitchFamily="34" charset="0"/>
                <a:ea typeface="+mn-ea"/>
                <a:cs typeface="Arial" panose="020B0604020202020204" pitchFamily="34" charset="0"/>
              </a:rPr>
              <a:t>numerical weather prediction (NWP), tropical cyclone forecasting and analysis, global climate change studies.</a:t>
            </a:r>
          </a:p>
          <a:p>
            <a:pPr marL="342900" indent="-342900">
              <a:spcAft>
                <a:spcPts val="600"/>
              </a:spcAft>
              <a:buFont typeface="Arial" panose="020B0604020202020204" pitchFamily="34" charset="0"/>
              <a:buChar char="•"/>
            </a:pPr>
            <a:r>
              <a:rPr lang="en-US" altLang="zh-CN" sz="2200" dirty="0">
                <a:latin typeface="Arial" panose="020B0604020202020204" pitchFamily="34" charset="0"/>
                <a:ea typeface="+mn-ea"/>
                <a:cs typeface="Arial" panose="020B0604020202020204" pitchFamily="34" charset="0"/>
              </a:rPr>
              <a:t>Currently, ocean surface atmospheric pressure data are mainly provided by buoys and ship measurements. </a:t>
            </a:r>
            <a:r>
              <a:rPr lang="en-US" altLang="zh-CN" sz="2200" b="1" dirty="0">
                <a:latin typeface="Arial" panose="020B0604020202020204" pitchFamily="34" charset="0"/>
                <a:ea typeface="+mn-ea"/>
                <a:cs typeface="Arial" panose="020B0604020202020204" pitchFamily="34" charset="0"/>
              </a:rPr>
              <a:t>The spatial coverage of in situ data for use by weather forecasters is very poor. </a:t>
            </a:r>
          </a:p>
          <a:p>
            <a:pPr marL="342900" indent="-342900">
              <a:spcAft>
                <a:spcPts val="600"/>
              </a:spcAft>
              <a:buFont typeface="Arial" panose="020B0604020202020204" pitchFamily="34" charset="0"/>
              <a:buChar char="•"/>
            </a:pPr>
            <a:r>
              <a:rPr lang="en-US" altLang="zh-CN" sz="2200" dirty="0">
                <a:latin typeface="Arial" panose="020B0604020202020204" pitchFamily="34" charset="0"/>
                <a:ea typeface="+mn-ea"/>
                <a:cs typeface="Arial" panose="020B0604020202020204" pitchFamily="34" charset="0"/>
              </a:rPr>
              <a:t>Only remote sensing techniques can obtain surface pressure data with large spatial coverage and high density sampling over oceans. </a:t>
            </a:r>
            <a:r>
              <a:rPr lang="en-US" altLang="zh-CN" sz="2200" b="1" dirty="0">
                <a:latin typeface="Arial" panose="020B0604020202020204" pitchFamily="34" charset="0"/>
                <a:ea typeface="+mn-ea"/>
                <a:cs typeface="Arial" panose="020B0604020202020204" pitchFamily="34" charset="0"/>
              </a:rPr>
              <a:t>However, no on-orbit sensor is designed for ocean surface pressure observation, and there are no operational surface pressure retrieval products.</a:t>
            </a:r>
          </a:p>
        </p:txBody>
      </p:sp>
      <p:pic>
        <p:nvPicPr>
          <p:cNvPr id="27" name="Picture 2" descr="See the source image">
            <a:extLst>
              <a:ext uri="{FF2B5EF4-FFF2-40B4-BE49-F238E27FC236}">
                <a16:creationId xmlns:a16="http://schemas.microsoft.com/office/drawing/2014/main" id="{4D441C56-78FC-4B98-9075-1710BEDA06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9144" y="1265353"/>
            <a:ext cx="2884863" cy="2163647"/>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a:extLst>
              <a:ext uri="{FF2B5EF4-FFF2-40B4-BE49-F238E27FC236}">
                <a16:creationId xmlns:a16="http://schemas.microsoft.com/office/drawing/2014/main" id="{63EB4AB6-84D2-48FD-ADBF-FD529C6346AD}"/>
              </a:ext>
            </a:extLst>
          </p:cNvPr>
          <p:cNvSpPr txBox="1"/>
          <p:nvPr/>
        </p:nvSpPr>
        <p:spPr>
          <a:xfrm>
            <a:off x="8899514" y="6012120"/>
            <a:ext cx="34548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SimSun" charset="-122"/>
                <a:cs typeface="Arial" panose="020B0604020202020204" pitchFamily="34" charset="0"/>
              </a:rPr>
              <a:t>Stations reporting surface pressure  </a:t>
            </a:r>
            <a:endParaRPr kumimoji="1"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SimSun" charset="-122"/>
              <a:cs typeface="Arial" panose="020B0604020202020204" pitchFamily="34" charset="0"/>
            </a:endParaRPr>
          </a:p>
        </p:txBody>
      </p:sp>
      <p:pic>
        <p:nvPicPr>
          <p:cNvPr id="29" name="图片 28">
            <a:extLst>
              <a:ext uri="{FF2B5EF4-FFF2-40B4-BE49-F238E27FC236}">
                <a16:creationId xmlns:a16="http://schemas.microsoft.com/office/drawing/2014/main" id="{F64EF0F7-4B5B-41A0-A14F-82D97FCD676E}"/>
              </a:ext>
            </a:extLst>
          </p:cNvPr>
          <p:cNvPicPr>
            <a:picLocks noChangeAspect="1"/>
          </p:cNvPicPr>
          <p:nvPr/>
        </p:nvPicPr>
        <p:blipFill rotWithShape="1">
          <a:blip r:embed="rId3"/>
          <a:srcRect l="1982" b="1112"/>
          <a:stretch/>
        </p:blipFill>
        <p:spPr>
          <a:xfrm rot="5460000">
            <a:off x="9482941" y="3294152"/>
            <a:ext cx="1979331" cy="2852816"/>
          </a:xfrm>
          <a:prstGeom prst="rect">
            <a:avLst/>
          </a:prstGeom>
        </p:spPr>
      </p:pic>
      <p:sp>
        <p:nvSpPr>
          <p:cNvPr id="2" name="Content Placeholder 4">
            <a:extLst>
              <a:ext uri="{FF2B5EF4-FFF2-40B4-BE49-F238E27FC236}">
                <a16:creationId xmlns:a16="http://schemas.microsoft.com/office/drawing/2014/main" id="{F28A0CA4-D875-6A14-55F9-D6796E8CE74E}"/>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3" name="TextBox 6">
            <a:extLst>
              <a:ext uri="{FF2B5EF4-FFF2-40B4-BE49-F238E27FC236}">
                <a16:creationId xmlns:a16="http://schemas.microsoft.com/office/drawing/2014/main" id="{61BD13B0-92C0-0928-C737-2B61961FFAB3}"/>
              </a:ext>
            </a:extLst>
          </p:cNvPr>
          <p:cNvSpPr txBox="1"/>
          <p:nvPr/>
        </p:nvSpPr>
        <p:spPr>
          <a:xfrm>
            <a:off x="379027" y="1192037"/>
            <a:ext cx="2281394" cy="523220"/>
          </a:xfrm>
          <a:prstGeom prst="rect">
            <a:avLst/>
          </a:prstGeom>
          <a:noFill/>
        </p:spPr>
        <p:txBody>
          <a:bodyPr wrap="none" rtlCol="0">
            <a:spAutoFit/>
          </a:bodyPr>
          <a:lstStyle/>
          <a:p>
            <a:r>
              <a:rPr lang="en-US" altLang="zh-CN" sz="2800" b="1" dirty="0"/>
              <a:t>Introduction</a:t>
            </a:r>
            <a:endParaRPr lang="zh-CN" altLang="en-US" sz="2800" b="1" dirty="0"/>
          </a:p>
        </p:txBody>
      </p:sp>
    </p:spTree>
    <p:extLst>
      <p:ext uri="{BB962C8B-B14F-4D97-AF65-F5344CB8AC3E}">
        <p14:creationId xmlns:p14="http://schemas.microsoft.com/office/powerpoint/2010/main" val="3802798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A84BE87-DFBC-4DE8-B0EA-4A22C16B4B57}"/>
              </a:ext>
            </a:extLst>
          </p:cNvPr>
          <p:cNvSpPr>
            <a:spLocks noGrp="1"/>
          </p:cNvSpPr>
          <p:nvPr>
            <p:ph type="title"/>
          </p:nvPr>
        </p:nvSpPr>
        <p:spPr>
          <a:xfrm>
            <a:off x="59668" y="1079595"/>
            <a:ext cx="8661400" cy="699817"/>
          </a:xfrm>
        </p:spPr>
        <p:txBody>
          <a:bodyPr>
            <a:normAutofit/>
          </a:bodyPr>
          <a:lstStyle/>
          <a:p>
            <a:r>
              <a:rPr lang="en-US" altLang="zh-CN" sz="2400" dirty="0"/>
              <a:t>Overview of Existing Techniques</a:t>
            </a:r>
            <a:endParaRPr lang="zh-CN" altLang="en-US" sz="2400" dirty="0"/>
          </a:p>
        </p:txBody>
      </p:sp>
      <p:pic>
        <p:nvPicPr>
          <p:cNvPr id="6" name="图片 5">
            <a:extLst>
              <a:ext uri="{FF2B5EF4-FFF2-40B4-BE49-F238E27FC236}">
                <a16:creationId xmlns:a16="http://schemas.microsoft.com/office/drawing/2014/main" id="{140C61F6-F6F9-44C2-85AD-2BE21E3364C7}"/>
              </a:ext>
            </a:extLst>
          </p:cNvPr>
          <p:cNvPicPr>
            <a:picLocks noChangeAspect="1"/>
          </p:cNvPicPr>
          <p:nvPr/>
        </p:nvPicPr>
        <p:blipFill>
          <a:blip r:embed="rId2"/>
          <a:stretch>
            <a:fillRect/>
          </a:stretch>
        </p:blipFill>
        <p:spPr>
          <a:xfrm>
            <a:off x="673471" y="4555239"/>
            <a:ext cx="1487946" cy="1957968"/>
          </a:xfrm>
          <a:prstGeom prst="rect">
            <a:avLst/>
          </a:prstGeom>
        </p:spPr>
      </p:pic>
      <p:pic>
        <p:nvPicPr>
          <p:cNvPr id="7" name="内容占位符 3">
            <a:extLst>
              <a:ext uri="{FF2B5EF4-FFF2-40B4-BE49-F238E27FC236}">
                <a16:creationId xmlns:a16="http://schemas.microsoft.com/office/drawing/2014/main" id="{DA9DD334-8FDD-4712-86BE-481C533AB7E8}"/>
              </a:ext>
            </a:extLst>
          </p:cNvPr>
          <p:cNvPicPr>
            <a:picLocks noChangeAspect="1"/>
          </p:cNvPicPr>
          <p:nvPr/>
        </p:nvPicPr>
        <p:blipFill>
          <a:blip r:embed="rId3"/>
          <a:stretch>
            <a:fillRect/>
          </a:stretch>
        </p:blipFill>
        <p:spPr>
          <a:xfrm>
            <a:off x="2505873" y="4555369"/>
            <a:ext cx="2719700" cy="1957968"/>
          </a:xfrm>
          <a:prstGeom prst="rect">
            <a:avLst/>
          </a:prstGeom>
        </p:spPr>
      </p:pic>
      <p:pic>
        <p:nvPicPr>
          <p:cNvPr id="8" name="内容占位符 8">
            <a:extLst>
              <a:ext uri="{FF2B5EF4-FFF2-40B4-BE49-F238E27FC236}">
                <a16:creationId xmlns:a16="http://schemas.microsoft.com/office/drawing/2014/main" id="{AAA25AD4-8D3B-46B7-9CE9-5838970B5711}"/>
              </a:ext>
            </a:extLst>
          </p:cNvPr>
          <p:cNvPicPr>
            <a:picLocks noChangeAspect="1"/>
          </p:cNvPicPr>
          <p:nvPr/>
        </p:nvPicPr>
        <p:blipFill>
          <a:blip r:embed="rId4"/>
          <a:stretch>
            <a:fillRect/>
          </a:stretch>
        </p:blipFill>
        <p:spPr>
          <a:xfrm>
            <a:off x="5570029" y="4565007"/>
            <a:ext cx="2801249" cy="1967606"/>
          </a:xfrm>
          <a:prstGeom prst="rect">
            <a:avLst/>
          </a:prstGeom>
        </p:spPr>
      </p:pic>
      <p:sp>
        <p:nvSpPr>
          <p:cNvPr id="9" name="灯片编号占位符 8">
            <a:extLst>
              <a:ext uri="{FF2B5EF4-FFF2-40B4-BE49-F238E27FC236}">
                <a16:creationId xmlns:a16="http://schemas.microsoft.com/office/drawing/2014/main" id="{980B92F7-E857-4C5E-A47E-63808957FEA3}"/>
              </a:ext>
            </a:extLst>
          </p:cNvPr>
          <p:cNvSpPr txBox="1">
            <a:spLocks/>
          </p:cNvSpPr>
          <p:nvPr/>
        </p:nvSpPr>
        <p:spPr>
          <a:xfrm>
            <a:off x="11447348" y="6168325"/>
            <a:ext cx="625316" cy="402019"/>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graphicFrame>
        <p:nvGraphicFramePr>
          <p:cNvPr id="10" name="内容占位符 4">
            <a:extLst>
              <a:ext uri="{FF2B5EF4-FFF2-40B4-BE49-F238E27FC236}">
                <a16:creationId xmlns:a16="http://schemas.microsoft.com/office/drawing/2014/main" id="{CD99F61C-E187-4CE4-B364-3DAC667B3859}"/>
              </a:ext>
            </a:extLst>
          </p:cNvPr>
          <p:cNvGraphicFramePr>
            <a:graphicFrameLocks/>
          </p:cNvGraphicFramePr>
          <p:nvPr>
            <p:extLst>
              <p:ext uri="{D42A27DB-BD31-4B8C-83A1-F6EECF244321}">
                <p14:modId xmlns:p14="http://schemas.microsoft.com/office/powerpoint/2010/main" val="3710955635"/>
              </p:ext>
            </p:extLst>
          </p:nvPr>
        </p:nvGraphicFramePr>
        <p:xfrm>
          <a:off x="59668" y="1624507"/>
          <a:ext cx="12072664" cy="2895600"/>
        </p:xfrm>
        <a:graphic>
          <a:graphicData uri="http://schemas.openxmlformats.org/drawingml/2006/table">
            <a:tbl>
              <a:tblPr firstRow="1" bandRow="1">
                <a:tableStyleId>{2D5ABB26-0587-4C30-8999-92F81FD0307C}</a:tableStyleId>
              </a:tblPr>
              <a:tblGrid>
                <a:gridCol w="2603100">
                  <a:extLst>
                    <a:ext uri="{9D8B030D-6E8A-4147-A177-3AD203B41FA5}">
                      <a16:colId xmlns:a16="http://schemas.microsoft.com/office/drawing/2014/main" val="20000"/>
                    </a:ext>
                  </a:extLst>
                </a:gridCol>
                <a:gridCol w="1878364">
                  <a:extLst>
                    <a:ext uri="{9D8B030D-6E8A-4147-A177-3AD203B41FA5}">
                      <a16:colId xmlns:a16="http://schemas.microsoft.com/office/drawing/2014/main" val="20001"/>
                    </a:ext>
                  </a:extLst>
                </a:gridCol>
                <a:gridCol w="2791225">
                  <a:extLst>
                    <a:ext uri="{9D8B030D-6E8A-4147-A177-3AD203B41FA5}">
                      <a16:colId xmlns:a16="http://schemas.microsoft.com/office/drawing/2014/main" val="20002"/>
                    </a:ext>
                  </a:extLst>
                </a:gridCol>
                <a:gridCol w="4799975">
                  <a:extLst>
                    <a:ext uri="{9D8B030D-6E8A-4147-A177-3AD203B41FA5}">
                      <a16:colId xmlns:a16="http://schemas.microsoft.com/office/drawing/2014/main" val="20003"/>
                    </a:ext>
                  </a:extLst>
                </a:gridCol>
              </a:tblGrid>
              <a:tr h="167081">
                <a:tc>
                  <a:txBody>
                    <a:bodyPr/>
                    <a:lstStyle/>
                    <a:p>
                      <a:pPr algn="ctr"/>
                      <a:r>
                        <a:rPr lang="en-US" altLang="zh-CN" sz="1400" b="1" dirty="0">
                          <a:solidFill>
                            <a:schemeClr val="tx1"/>
                          </a:solidFill>
                        </a:rPr>
                        <a:t>Instrument</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b="1" kern="1200" dirty="0">
                          <a:solidFill>
                            <a:schemeClr val="tx1"/>
                          </a:solidFill>
                          <a:effectLst/>
                        </a:rPr>
                        <a:t>Frequency Band</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b="1" dirty="0">
                          <a:solidFill>
                            <a:schemeClr val="tx1"/>
                          </a:solidFill>
                        </a:rPr>
                        <a:t>Accuracy</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b="1" dirty="0">
                          <a:solidFill>
                            <a:schemeClr val="tx1"/>
                          </a:solidFill>
                        </a:rPr>
                        <a:t>Disadvantages</a:t>
                      </a:r>
                      <a:endParaRPr lang="zh-CN" altLang="en-US" sz="14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7330">
                <a:tc>
                  <a:txBody>
                    <a:bodyPr/>
                    <a:lstStyle/>
                    <a:p>
                      <a:pPr marL="0" algn="ctr" defTabSz="914400" rtl="0" eaLnBrk="1" latinLnBrk="0" hangingPunct="1"/>
                      <a:r>
                        <a:rPr lang="en-US" altLang="zh-CN" sz="1300" kern="1200" dirty="0">
                          <a:solidFill>
                            <a:schemeClr val="tx1"/>
                          </a:solidFill>
                          <a:effectLst/>
                        </a:rPr>
                        <a:t>G</a:t>
                      </a:r>
                      <a:r>
                        <a:rPr lang="en-US" altLang="zh-CN" sz="1300" kern="1200" dirty="0">
                          <a:solidFill>
                            <a:schemeClr val="tx1"/>
                          </a:solidFill>
                        </a:rPr>
                        <a:t>rating spectrometer (Mitchell and O’Brien,</a:t>
                      </a:r>
                      <a:r>
                        <a:rPr lang="en-US" altLang="zh-CN" sz="1300" kern="1200" baseline="0" dirty="0">
                          <a:solidFill>
                            <a:schemeClr val="tx1"/>
                          </a:solidFill>
                        </a:rPr>
                        <a:t> 1</a:t>
                      </a:r>
                      <a:r>
                        <a:rPr lang="en-US" altLang="zh-CN" sz="1300" kern="1200" dirty="0">
                          <a:solidFill>
                            <a:schemeClr val="tx1"/>
                          </a:solidFill>
                        </a:rPr>
                        <a:t>987)</a:t>
                      </a:r>
                      <a:endParaRPr lang="zh-CN" altLang="en-US" sz="1300" b="0" kern="1200" dirty="0">
                        <a:solidFill>
                          <a:schemeClr val="tx1"/>
                        </a:solidFill>
                        <a:latin typeface="Times New Roman" panose="02020603050405020304" pitchFamily="18" charset="0"/>
                        <a:ea typeface="宋体"/>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300" dirty="0">
                          <a:solidFill>
                            <a:schemeClr val="tx1"/>
                          </a:solidFill>
                        </a:rPr>
                        <a:t>O</a:t>
                      </a:r>
                      <a:r>
                        <a:rPr lang="en-US" altLang="zh-CN" sz="1300" baseline="-25000" dirty="0">
                          <a:solidFill>
                            <a:schemeClr val="tx1"/>
                          </a:solidFill>
                        </a:rPr>
                        <a:t>2</a:t>
                      </a:r>
                      <a:r>
                        <a:rPr lang="en-US" altLang="zh-CN" sz="1300" dirty="0">
                          <a:solidFill>
                            <a:schemeClr val="tx1"/>
                          </a:solidFill>
                        </a:rPr>
                        <a:t> A</a:t>
                      </a:r>
                      <a:r>
                        <a:rPr lang="en-US" altLang="zh-CN" sz="1300" baseline="0" dirty="0">
                          <a:solidFill>
                            <a:schemeClr val="tx1"/>
                          </a:solidFill>
                        </a:rPr>
                        <a:t> band (759-771 nm)</a:t>
                      </a:r>
                      <a:endParaRPr lang="zh-CN" altLang="en-US" sz="13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300" dirty="0">
                          <a:solidFill>
                            <a:schemeClr val="tx1"/>
                          </a:solidFill>
                        </a:rPr>
                        <a:t>1~2 hPa (Clear Sky)</a:t>
                      </a:r>
                      <a:endParaRPr lang="zh-CN" altLang="en-US" sz="13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solidFill>
                            <a:schemeClr val="tx1"/>
                          </a:solidFill>
                        </a:rPr>
                        <a:t>Only</a:t>
                      </a:r>
                      <a:r>
                        <a:rPr lang="en-US" altLang="zh-CN" sz="1400" baseline="0" dirty="0">
                          <a:solidFill>
                            <a:schemeClr val="tx1"/>
                          </a:solidFill>
                        </a:rPr>
                        <a:t> available in daytime and clear-sky</a:t>
                      </a:r>
                      <a:endParaRPr lang="zh-CN" altLang="en-US" sz="1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5932">
                <a:tc>
                  <a:txBody>
                    <a:bodyPr/>
                    <a:lstStyle/>
                    <a:p>
                      <a:pPr marL="0" algn="ctr" defTabSz="914400" rtl="0" eaLnBrk="1" latinLnBrk="0" hangingPunct="1"/>
                      <a:r>
                        <a:rPr lang="en-US" altLang="zh-CN" sz="1300" kern="1200" dirty="0">
                          <a:solidFill>
                            <a:schemeClr val="tx1"/>
                          </a:solidFill>
                        </a:rPr>
                        <a:t>Global Positioning System radio occultation</a:t>
                      </a:r>
                    </a:p>
                    <a:p>
                      <a:pPr marL="0" algn="ctr" defTabSz="914400" rtl="0" eaLnBrk="1" latinLnBrk="0" hangingPunct="1"/>
                      <a:r>
                        <a:rPr lang="zh-CN" altLang="en-US" sz="1300" kern="1200" dirty="0">
                          <a:solidFill>
                            <a:schemeClr val="tx1"/>
                          </a:solidFill>
                        </a:rPr>
                        <a:t>（</a:t>
                      </a:r>
                      <a:r>
                        <a:rPr lang="en-US" altLang="zh-CN" sz="1300" kern="1200" dirty="0">
                          <a:solidFill>
                            <a:schemeClr val="tx1"/>
                          </a:solidFill>
                        </a:rPr>
                        <a:t>Healy</a:t>
                      </a:r>
                      <a:r>
                        <a:rPr lang="en-US" altLang="zh-CN" sz="1300" kern="1200" baseline="0" dirty="0">
                          <a:solidFill>
                            <a:schemeClr val="tx1"/>
                          </a:solidFill>
                        </a:rPr>
                        <a:t>, 2013</a:t>
                      </a:r>
                      <a:r>
                        <a:rPr lang="zh-CN" altLang="en-US" sz="1300" kern="1200" dirty="0">
                          <a:solidFill>
                            <a:schemeClr val="tx1"/>
                          </a:solidFill>
                        </a:rPr>
                        <a:t>）</a:t>
                      </a:r>
                      <a:endParaRPr lang="zh-CN" altLang="en-US" sz="1300" b="0" kern="1200" dirty="0">
                        <a:solidFill>
                          <a:schemeClr val="tx1"/>
                        </a:solidFill>
                        <a:latin typeface="Times New Roman" panose="02020603050405020304" pitchFamily="18" charset="0"/>
                        <a:ea typeface="宋体"/>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300" kern="1200" dirty="0">
                          <a:solidFill>
                            <a:schemeClr val="tx1"/>
                          </a:solidFill>
                        </a:rPr>
                        <a:t>L-band</a:t>
                      </a:r>
                    </a:p>
                    <a:p>
                      <a:pPr marL="0" algn="ctr" defTabSz="914400" rtl="0" eaLnBrk="1" latinLnBrk="0" hangingPunct="1"/>
                      <a:r>
                        <a:rPr lang="en-US" altLang="zh-CN" sz="1300" kern="1200" dirty="0">
                          <a:solidFill>
                            <a:schemeClr val="tx1"/>
                          </a:solidFill>
                        </a:rPr>
                        <a:t>L1:1.57542 GHz</a:t>
                      </a:r>
                    </a:p>
                    <a:p>
                      <a:pPr marL="0" algn="ctr" defTabSz="914400" rtl="0" eaLnBrk="1" latinLnBrk="0" hangingPunct="1"/>
                      <a:r>
                        <a:rPr lang="en-US" altLang="zh-CN" sz="1300" kern="1200" dirty="0">
                          <a:solidFill>
                            <a:schemeClr val="tx1"/>
                          </a:solidFill>
                        </a:rPr>
                        <a:t>L2:</a:t>
                      </a:r>
                      <a:r>
                        <a:rPr lang="en-US" altLang="zh-CN" sz="1300" kern="1200" baseline="0" dirty="0">
                          <a:solidFill>
                            <a:schemeClr val="tx1"/>
                          </a:solidFill>
                        </a:rPr>
                        <a:t> </a:t>
                      </a:r>
                      <a:r>
                        <a:rPr lang="en-US" altLang="zh-CN" sz="1300" kern="1200" dirty="0">
                          <a:solidFill>
                            <a:schemeClr val="tx1"/>
                          </a:solidFill>
                        </a:rPr>
                        <a:t>1.227 GHz</a:t>
                      </a:r>
                      <a:endParaRPr lang="en-US" altLang="zh-CN" sz="1300" b="0" kern="1200" dirty="0">
                        <a:solidFill>
                          <a:schemeClr val="tx1"/>
                        </a:solidFill>
                        <a:latin typeface="Times New Roman" panose="02020603050405020304" pitchFamily="18" charset="0"/>
                        <a:ea typeface="宋体"/>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u="none" strike="noStrike" kern="1200" cap="none" spc="0" normalizeH="0" baseline="0" noProof="0" dirty="0">
                          <a:ln>
                            <a:noFill/>
                          </a:ln>
                          <a:solidFill>
                            <a:schemeClr val="tx1"/>
                          </a:solidFill>
                          <a:effectLst/>
                          <a:uLnTx/>
                          <a:uFillTx/>
                        </a:rPr>
                        <a:t>1~2 </a:t>
                      </a:r>
                      <a:r>
                        <a:rPr kumimoji="0" lang="en-US" altLang="zh-CN" sz="1300" u="none" strike="noStrike" kern="1200" cap="none" spc="0" normalizeH="0" baseline="0" noProof="0" dirty="0" err="1">
                          <a:ln>
                            <a:noFill/>
                          </a:ln>
                          <a:solidFill>
                            <a:schemeClr val="tx1"/>
                          </a:solidFill>
                          <a:effectLst/>
                          <a:uLnTx/>
                          <a:uFillTx/>
                        </a:rPr>
                        <a:t>hPa</a:t>
                      </a:r>
                      <a:endParaRPr lang="en-US" altLang="zh-CN" sz="13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kern="1200" dirty="0">
                          <a:solidFill>
                            <a:schemeClr val="tx1"/>
                          </a:solidFill>
                        </a:rPr>
                        <a:t>Horizontal</a:t>
                      </a:r>
                      <a:r>
                        <a:rPr lang="en-US" altLang="zh-CN" sz="1400" kern="1200" baseline="0" dirty="0">
                          <a:solidFill>
                            <a:schemeClr val="tx1"/>
                          </a:solidFill>
                        </a:rPr>
                        <a:t> resolution is several hundred kilometers</a:t>
                      </a:r>
                      <a:endParaRPr lang="zh-CN" altLang="en-US" sz="1400" b="0" kern="1200" dirty="0">
                        <a:solidFill>
                          <a:schemeClr val="tx1"/>
                        </a:solidFill>
                        <a:latin typeface="Times New Roman" panose="02020603050405020304" pitchFamily="18" charset="0"/>
                        <a:ea typeface="宋体"/>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40430">
                <a:tc>
                  <a:txBody>
                    <a:bodyPr/>
                    <a:lstStyle/>
                    <a:p>
                      <a:pPr marL="0" algn="ctr" defTabSz="914400" rtl="0" eaLnBrk="1" latinLnBrk="0" hangingPunct="1"/>
                      <a:r>
                        <a:rPr lang="en-US" altLang="zh-CN" sz="1300" kern="1200" dirty="0">
                          <a:solidFill>
                            <a:schemeClr val="tx1"/>
                          </a:solidFill>
                        </a:rPr>
                        <a:t>Airborne differential absorption radar (L. Millan 2014; Lin and Hu 2005)</a:t>
                      </a:r>
                      <a:endParaRPr lang="zh-CN" altLang="en-US" sz="1300" b="0" kern="1200" dirty="0">
                        <a:solidFill>
                          <a:schemeClr val="tx1"/>
                        </a:solidFill>
                        <a:latin typeface="Times New Roman" panose="02020603050405020304" pitchFamily="18" charset="0"/>
                        <a:ea typeface="宋体"/>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300" kern="1200" dirty="0">
                          <a:solidFill>
                            <a:schemeClr val="tx1"/>
                          </a:solidFill>
                        </a:rPr>
                        <a:t>50-56 GHz </a:t>
                      </a:r>
                      <a:r>
                        <a:rPr lang="en-US" altLang="zh-CN" sz="1300" dirty="0">
                          <a:solidFill>
                            <a:schemeClr val="tx1"/>
                          </a:solidFill>
                        </a:rPr>
                        <a:t>O</a:t>
                      </a:r>
                      <a:r>
                        <a:rPr lang="en-US" altLang="zh-CN" sz="1300" baseline="-25000" dirty="0">
                          <a:solidFill>
                            <a:schemeClr val="tx1"/>
                          </a:solidFill>
                        </a:rPr>
                        <a:t>2</a:t>
                      </a:r>
                      <a:r>
                        <a:rPr lang="en-US" altLang="zh-CN" sz="1300" dirty="0">
                          <a:solidFill>
                            <a:schemeClr val="tx1"/>
                          </a:solidFill>
                        </a:rPr>
                        <a:t> </a:t>
                      </a:r>
                      <a:r>
                        <a:rPr lang="en-US" altLang="zh-CN" sz="1300" kern="1200" dirty="0">
                          <a:solidFill>
                            <a:schemeClr val="tx1"/>
                          </a:solidFill>
                        </a:rPr>
                        <a:t>bands</a:t>
                      </a:r>
                      <a:endParaRPr lang="zh-CN" altLang="en-US" sz="1300" b="0" kern="1200" dirty="0">
                        <a:solidFill>
                          <a:schemeClr val="tx1"/>
                        </a:solidFill>
                        <a:latin typeface="Times New Roman" panose="02020603050405020304" pitchFamily="18" charset="0"/>
                        <a:ea typeface="宋体"/>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300" kern="1200" dirty="0">
                          <a:solidFill>
                            <a:schemeClr val="tx1"/>
                          </a:solidFill>
                        </a:rPr>
                        <a:t>4~7 h</a:t>
                      </a:r>
                      <a:r>
                        <a:rPr kumimoji="0" lang="en-US" altLang="zh-CN" sz="1300" u="none" strike="noStrike" kern="1200" cap="none" spc="0" normalizeH="0" baseline="0" noProof="0" dirty="0">
                          <a:ln>
                            <a:noFill/>
                          </a:ln>
                          <a:solidFill>
                            <a:schemeClr val="tx1"/>
                          </a:solidFill>
                          <a:effectLst/>
                          <a:uLnTx/>
                          <a:uFillTx/>
                        </a:rPr>
                        <a:t>P</a:t>
                      </a:r>
                      <a:r>
                        <a:rPr lang="en-US" altLang="zh-CN" sz="1300" kern="1200" dirty="0">
                          <a:solidFill>
                            <a:schemeClr val="tx1"/>
                          </a:solidFill>
                        </a:rPr>
                        <a:t>a</a:t>
                      </a:r>
                      <a:endParaRPr lang="zh-CN" altLang="en-US" sz="1300" b="0" kern="1200" dirty="0">
                        <a:solidFill>
                          <a:schemeClr val="tx1"/>
                        </a:solidFill>
                        <a:latin typeface="Times New Roman" panose="02020603050405020304" pitchFamily="18" charset="0"/>
                        <a:ea typeface="宋体"/>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kern="1200" dirty="0">
                          <a:solidFill>
                            <a:schemeClr val="tx1"/>
                          </a:solidFill>
                        </a:rPr>
                        <a:t>Continuous,</a:t>
                      </a:r>
                      <a:r>
                        <a:rPr lang="en-US" altLang="zh-CN" sz="1400" kern="1200" baseline="0" dirty="0">
                          <a:solidFill>
                            <a:schemeClr val="tx1"/>
                          </a:solidFill>
                        </a:rPr>
                        <a:t> large-scale and wide swath observations are not available</a:t>
                      </a:r>
                      <a:endParaRPr lang="zh-CN" altLang="en-US" sz="1400" b="0" kern="1200" dirty="0">
                        <a:solidFill>
                          <a:schemeClr val="tx1"/>
                        </a:solidFill>
                        <a:latin typeface="Times New Roman" panose="02020603050405020304" pitchFamily="18" charset="0"/>
                        <a:ea typeface="宋体"/>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0994">
                <a:tc>
                  <a:txBody>
                    <a:bodyPr/>
                    <a:lstStyle/>
                    <a:p>
                      <a:pPr marL="0" algn="ctr" defTabSz="914400" rtl="0" eaLnBrk="1" latinLnBrk="0" hangingPunct="1"/>
                      <a:r>
                        <a:rPr lang="en-US" altLang="zh-CN" sz="1300" kern="1200" dirty="0">
                          <a:solidFill>
                            <a:schemeClr val="tx1"/>
                          </a:solidFill>
                        </a:rPr>
                        <a:t>Microwave </a:t>
                      </a:r>
                      <a:r>
                        <a:rPr lang="en-US" altLang="zh-CN" sz="1300" kern="1200" dirty="0" err="1">
                          <a:solidFill>
                            <a:schemeClr val="tx1"/>
                          </a:solidFill>
                        </a:rPr>
                        <a:t>Scatterometer</a:t>
                      </a:r>
                      <a:r>
                        <a:rPr lang="en-US" altLang="zh-CN" sz="1300" kern="1200" dirty="0">
                          <a:solidFill>
                            <a:schemeClr val="tx1"/>
                          </a:solidFill>
                        </a:rPr>
                        <a:t> (</a:t>
                      </a:r>
                      <a:r>
                        <a:rPr lang="en-US" altLang="zh-CN" sz="1300" kern="1200" dirty="0" err="1">
                          <a:solidFill>
                            <a:schemeClr val="tx1"/>
                          </a:solidFill>
                        </a:rPr>
                        <a:t>Patoux</a:t>
                      </a:r>
                      <a:r>
                        <a:rPr lang="en-US" altLang="zh-CN" sz="1300" kern="1200" baseline="0" dirty="0">
                          <a:solidFill>
                            <a:schemeClr val="tx1"/>
                          </a:solidFill>
                        </a:rPr>
                        <a:t> et al., 2008; Zhang et al., 2011)</a:t>
                      </a:r>
                      <a:endParaRPr lang="zh-CN" altLang="en-US" sz="1300" b="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dirty="0">
                          <a:solidFill>
                            <a:schemeClr val="tx1"/>
                          </a:solidFill>
                        </a:rPr>
                        <a:t>14.6 GHz (SASS)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dirty="0">
                          <a:solidFill>
                            <a:schemeClr val="tx1"/>
                          </a:solidFill>
                        </a:rPr>
                        <a:t>13.4 GHz (</a:t>
                      </a:r>
                      <a:r>
                        <a:rPr lang="en-US" altLang="zh-CN" sz="1300" kern="1200" dirty="0" err="1">
                          <a:solidFill>
                            <a:schemeClr val="tx1"/>
                          </a:solidFill>
                          <a:effectLst/>
                        </a:rPr>
                        <a:t>QuikSCAT</a:t>
                      </a:r>
                      <a:r>
                        <a:rPr lang="en-US" altLang="zh-CN" sz="1300" kern="1200" dirty="0">
                          <a:solidFill>
                            <a:schemeClr val="tx1"/>
                          </a:solidFill>
                          <a:effectLst/>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300" dirty="0">
                          <a:solidFill>
                            <a:schemeClr val="tx1"/>
                          </a:solidFill>
                        </a:rPr>
                        <a:t> </a:t>
                      </a:r>
                      <a:endParaRPr lang="zh-CN" altLang="en-US" sz="13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300" u="none" strike="noStrike" kern="1200" cap="none" spc="0" normalizeH="0" baseline="0" noProof="0" dirty="0">
                          <a:ln>
                            <a:noFill/>
                          </a:ln>
                          <a:solidFill>
                            <a:schemeClr val="tx1"/>
                          </a:solidFill>
                          <a:effectLst/>
                          <a:uLnTx/>
                          <a:uFillTx/>
                        </a:rPr>
                        <a:t>1~3 hPa </a:t>
                      </a:r>
                      <a:r>
                        <a:rPr lang="en-US" altLang="zh-CN" sz="1300" baseline="0" dirty="0">
                          <a:solidFill>
                            <a:schemeClr val="tx1"/>
                          </a:solidFill>
                        </a:rPr>
                        <a:t> </a:t>
                      </a:r>
                      <a:r>
                        <a:rPr lang="en-US" altLang="zh-CN" sz="1300" dirty="0">
                          <a:solidFill>
                            <a:schemeClr val="tx1"/>
                          </a:solidFill>
                        </a:rPr>
                        <a:t>(clear-sky</a:t>
                      </a:r>
                      <a:r>
                        <a:rPr lang="zh-CN" altLang="en-US" sz="1300" dirty="0">
                          <a:solidFill>
                            <a:schemeClr val="tx1"/>
                          </a:solidFill>
                        </a:rPr>
                        <a:t>、</a:t>
                      </a:r>
                      <a:r>
                        <a:rPr lang="en-US" altLang="zh-CN" sz="1300" dirty="0">
                          <a:solidFill>
                            <a:schemeClr val="tx1"/>
                          </a:solidFill>
                        </a:rPr>
                        <a:t>cloudy</a:t>
                      </a:r>
                      <a:r>
                        <a:rPr lang="en-US" altLang="zh-CN" sz="1300" baseline="0" dirty="0">
                          <a:solidFill>
                            <a:schemeClr val="tx1"/>
                          </a:solidFill>
                        </a:rPr>
                        <a:t> and rainy conditions</a:t>
                      </a:r>
                      <a:r>
                        <a:rPr lang="en-US" altLang="zh-CN" sz="1300" u="none" strike="noStrike" kern="1200" baseline="0" dirty="0">
                          <a:solidFill>
                            <a:schemeClr val="tx1"/>
                          </a:solidFill>
                        </a:rPr>
                        <a:t>)</a:t>
                      </a:r>
                      <a:endParaRPr lang="en-US" altLang="zh-CN" sz="1300" dirty="0">
                        <a:solidFill>
                          <a:schemeClr val="tx1"/>
                        </a:solidFill>
                      </a:endParaRPr>
                    </a:p>
                    <a:p>
                      <a:pPr algn="ctr"/>
                      <a:r>
                        <a:rPr lang="en-US" altLang="zh-CN" sz="1300" dirty="0">
                          <a:solidFill>
                            <a:schemeClr val="tx1"/>
                          </a:solidFill>
                        </a:rPr>
                        <a:t>~ 20 </a:t>
                      </a:r>
                      <a:r>
                        <a:rPr lang="en-US" altLang="zh-CN" sz="1300" dirty="0" err="1">
                          <a:solidFill>
                            <a:schemeClr val="tx1"/>
                          </a:solidFill>
                        </a:rPr>
                        <a:t>hpa</a:t>
                      </a:r>
                      <a:r>
                        <a:rPr lang="en-US" altLang="zh-CN" sz="1300" dirty="0">
                          <a:solidFill>
                            <a:schemeClr val="tx1"/>
                          </a:solidFill>
                        </a:rPr>
                        <a:t> (hurricanes</a:t>
                      </a:r>
                      <a:r>
                        <a:rPr lang="en-US" altLang="zh-CN" sz="1300" baseline="0" dirty="0">
                          <a:solidFill>
                            <a:schemeClr val="tx1"/>
                          </a:solidFill>
                        </a:rPr>
                        <a:t> and typhoons</a:t>
                      </a:r>
                      <a:r>
                        <a:rPr lang="en-US" altLang="zh-CN" sz="1300" dirty="0">
                          <a:solidFill>
                            <a:schemeClr val="tx1"/>
                          </a:solidFill>
                        </a:rPr>
                        <a:t>)</a:t>
                      </a:r>
                      <a:endParaRPr lang="zh-CN" altLang="en-US" sz="13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ctr">
                        <a:buFont typeface="Arial" panose="020B0604020202020204" pitchFamily="34" charset="0"/>
                        <a:buChar char="•"/>
                      </a:pPr>
                      <a:r>
                        <a:rPr lang="en-US" altLang="zh-CN" sz="1400" u="none" strike="noStrike" kern="1200" baseline="0" dirty="0">
                          <a:solidFill>
                            <a:schemeClr val="tx1"/>
                          </a:solidFill>
                        </a:rPr>
                        <a:t>Performance during extremely high wind conditions (wind speed &gt;28 m/s) are not satisfactory</a:t>
                      </a:r>
                    </a:p>
                    <a:p>
                      <a:pPr marL="285750" indent="-285750" algn="ctr">
                        <a:buFont typeface="Arial" panose="020B0604020202020204" pitchFamily="34" charset="0"/>
                        <a:buChar char="•"/>
                      </a:pPr>
                      <a:r>
                        <a:rPr lang="en-US" altLang="zh-CN" sz="1400" u="none" strike="noStrike" kern="1200" baseline="0" dirty="0">
                          <a:solidFill>
                            <a:schemeClr val="tx1"/>
                          </a:solidFill>
                        </a:rPr>
                        <a:t>Data cannot be obtained in real-time</a:t>
                      </a:r>
                      <a:endParaRPr lang="en-US" altLang="zh-CN" sz="1400" b="0" i="0" u="none" strike="noStrike" kern="1200" baseline="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1" name="内容占位符 3">
            <a:extLst>
              <a:ext uri="{FF2B5EF4-FFF2-40B4-BE49-F238E27FC236}">
                <a16:creationId xmlns:a16="http://schemas.microsoft.com/office/drawing/2014/main" id="{3DA21931-7D1F-44F2-BA06-339EB68E5B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6127" y="4520107"/>
            <a:ext cx="1748830" cy="2012506"/>
          </a:xfrm>
          <a:prstGeom prst="rect">
            <a:avLst/>
          </a:prstGeom>
        </p:spPr>
      </p:pic>
      <p:sp>
        <p:nvSpPr>
          <p:cNvPr id="3" name="Content Placeholder 4">
            <a:extLst>
              <a:ext uri="{FF2B5EF4-FFF2-40B4-BE49-F238E27FC236}">
                <a16:creationId xmlns:a16="http://schemas.microsoft.com/office/drawing/2014/main" id="{F7D72DB3-DE18-EDA9-FD33-F2EF66C324F2}"/>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527930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79027" y="1195280"/>
            <a:ext cx="11422111" cy="4782956"/>
          </a:xfrm>
        </p:spPr>
        <p:txBody>
          <a:bodyPr/>
          <a:lstStyle/>
          <a:p>
            <a:pPr eaLnBrk="1" hangingPunct="1">
              <a:lnSpc>
                <a:spcPct val="120000"/>
              </a:lnSpc>
              <a:buFont typeface="Wingdings" charset="0"/>
              <a:buNone/>
            </a:pPr>
            <a:r>
              <a:rPr lang="en-US" altLang="zh-CN" sz="2400" dirty="0">
                <a:ea typeface="宋体" charset="0"/>
              </a:rPr>
              <a:t>MSSG</a:t>
            </a:r>
            <a:r>
              <a:rPr lang="zh-CN" altLang="en-US" sz="2400" dirty="0">
                <a:ea typeface="宋体" charset="0"/>
              </a:rPr>
              <a:t> </a:t>
            </a:r>
            <a:r>
              <a:rPr lang="en-US" altLang="zh-CN" sz="2400" dirty="0">
                <a:ea typeface="宋体" charset="0"/>
              </a:rPr>
              <a:t>covers EO sensors operated in microwave spectrum, except SAR</a:t>
            </a:r>
          </a:p>
          <a:p>
            <a:pPr eaLnBrk="1" hangingPunct="1">
              <a:lnSpc>
                <a:spcPct val="120000"/>
              </a:lnSpc>
            </a:pPr>
            <a:r>
              <a:rPr lang="en-US" altLang="zh-CN" sz="2400" dirty="0">
                <a:ea typeface="宋体" charset="0"/>
              </a:rPr>
              <a:t>MWR, SCAT, ALT, GNSS-RO/R</a:t>
            </a:r>
          </a:p>
          <a:p>
            <a:pPr lvl="1" eaLnBrk="1" hangingPunct="1">
              <a:lnSpc>
                <a:spcPct val="120000"/>
              </a:lnSpc>
            </a:pPr>
            <a:r>
              <a:rPr lang="en-US" altLang="zh-CN" dirty="0">
                <a:ea typeface="宋体" charset="0"/>
              </a:rPr>
              <a:t>Microwave Radiometers (sounders, imagers) (MWR)</a:t>
            </a:r>
          </a:p>
          <a:p>
            <a:pPr lvl="1" eaLnBrk="1" hangingPunct="1">
              <a:lnSpc>
                <a:spcPct val="120000"/>
              </a:lnSpc>
            </a:pPr>
            <a:r>
              <a:rPr lang="en-US" altLang="zh-CN" dirty="0">
                <a:ea typeface="宋体" charset="0"/>
              </a:rPr>
              <a:t>Radar </a:t>
            </a:r>
            <a:r>
              <a:rPr lang="en-US" altLang="zh-CN" dirty="0" err="1">
                <a:ea typeface="宋体" charset="0"/>
              </a:rPr>
              <a:t>Scatterometers</a:t>
            </a:r>
            <a:r>
              <a:rPr lang="en-US" altLang="zh-CN" dirty="0">
                <a:ea typeface="宋体" charset="0"/>
              </a:rPr>
              <a:t> (surface and volume) (SCAT)</a:t>
            </a:r>
          </a:p>
          <a:p>
            <a:pPr lvl="1" eaLnBrk="1" hangingPunct="1">
              <a:lnSpc>
                <a:spcPct val="120000"/>
              </a:lnSpc>
            </a:pPr>
            <a:r>
              <a:rPr lang="en-US" altLang="zh-CN" dirty="0">
                <a:ea typeface="宋体" charset="0"/>
              </a:rPr>
              <a:t>Radar Altimeters (ALT)</a:t>
            </a:r>
          </a:p>
          <a:p>
            <a:pPr lvl="1">
              <a:lnSpc>
                <a:spcPct val="120000"/>
              </a:lnSpc>
            </a:pPr>
            <a:r>
              <a:rPr lang="en-US" altLang="zh-CN" dirty="0">
                <a:ea typeface="宋体" charset="0"/>
              </a:rPr>
              <a:t>GNSS-Radio occultation and </a:t>
            </a:r>
            <a:r>
              <a:rPr lang="en-US" altLang="zh-CN" dirty="0" err="1">
                <a:ea typeface="宋体" charset="0"/>
              </a:rPr>
              <a:t>reflectrometry</a:t>
            </a:r>
            <a:r>
              <a:rPr lang="en-US" altLang="zh-CN" dirty="0">
                <a:ea typeface="宋体" charset="0"/>
              </a:rPr>
              <a:t> (GNSS-RO/GNSS-R)</a:t>
            </a:r>
          </a:p>
          <a:p>
            <a:pPr marL="457200" lvl="1" indent="0">
              <a:lnSpc>
                <a:spcPct val="120000"/>
              </a:lnSpc>
              <a:buNone/>
            </a:pPr>
            <a:endParaRPr lang="en-US" altLang="zh-CN" dirty="0">
              <a:ea typeface="宋体" charset="0"/>
            </a:endParaRPr>
          </a:p>
          <a:p>
            <a:pPr eaLnBrk="1" hangingPunct="1">
              <a:lnSpc>
                <a:spcPct val="120000"/>
              </a:lnSpc>
            </a:pPr>
            <a:r>
              <a:rPr lang="en-US" altLang="zh-CN" sz="2400" b="1" dirty="0">
                <a:ea typeface="宋体" charset="0"/>
              </a:rPr>
              <a:t>With current focuses on</a:t>
            </a:r>
          </a:p>
          <a:p>
            <a:pPr lvl="1">
              <a:lnSpc>
                <a:spcPct val="120000"/>
              </a:lnSpc>
            </a:pPr>
            <a:r>
              <a:rPr lang="en-US" altLang="zh-CN" dirty="0">
                <a:solidFill>
                  <a:schemeClr val="tx1"/>
                </a:solidFill>
                <a:ea typeface="宋体" charset="0"/>
              </a:rPr>
              <a:t>Radar </a:t>
            </a:r>
            <a:r>
              <a:rPr lang="en-US" altLang="zh-CN" dirty="0" err="1">
                <a:solidFill>
                  <a:schemeClr val="tx1"/>
                </a:solidFill>
                <a:ea typeface="宋体" charset="0"/>
              </a:rPr>
              <a:t>Scatterometers</a:t>
            </a:r>
            <a:r>
              <a:rPr lang="en-US" altLang="zh-CN" dirty="0">
                <a:solidFill>
                  <a:schemeClr val="tx1"/>
                </a:solidFill>
                <a:ea typeface="宋体" charset="0"/>
              </a:rPr>
              <a:t> (Active Microwave)</a:t>
            </a:r>
          </a:p>
          <a:p>
            <a:pPr lvl="1">
              <a:lnSpc>
                <a:spcPct val="120000"/>
              </a:lnSpc>
            </a:pPr>
            <a:r>
              <a:rPr lang="en-US" altLang="zh-CN" dirty="0">
                <a:solidFill>
                  <a:schemeClr val="tx1"/>
                </a:solidFill>
                <a:ea typeface="宋体" charset="0"/>
              </a:rPr>
              <a:t>Microwave Radiometers (Passive Microwave)</a:t>
            </a:r>
          </a:p>
        </p:txBody>
      </p:sp>
      <p:sp>
        <p:nvSpPr>
          <p:cNvPr id="5" name="Content Placeholder 4"/>
          <p:cNvSpPr>
            <a:spLocks noGrp="1"/>
          </p:cNvSpPr>
          <p:nvPr>
            <p:ph sz="quarter" idx="11"/>
          </p:nvPr>
        </p:nvSpPr>
        <p:spPr>
          <a:xfrm>
            <a:off x="379027" y="160648"/>
            <a:ext cx="8024502" cy="533400"/>
          </a:xfrm>
        </p:spPr>
        <p:txBody>
          <a:bodyPr/>
          <a:lstStyle/>
          <a:p>
            <a:r>
              <a:rPr lang="en-US" sz="3600" dirty="0"/>
              <a:t>Recent Focuses of MSSG</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12"/>
          </p:nvPr>
        </p:nvSpPr>
        <p:spPr>
          <a:xfrm>
            <a:off x="11605491" y="6579708"/>
            <a:ext cx="406400" cy="187285"/>
          </a:xfrm>
        </p:spPr>
        <p:txBody>
          <a:bodyPr/>
          <a:lstStyle/>
          <a:p>
            <a:pPr defTabSz="914400"/>
            <a:fld id="{86CB4B4D-7CA3-9044-876B-883B54F8677D}" type="slidenum">
              <a:rPr lang="en-US" smtClean="0">
                <a:solidFill>
                  <a:srgbClr val="1F497D"/>
                </a:solidFill>
              </a:rPr>
              <a:pPr defTabSz="914400"/>
              <a:t>2</a:t>
            </a:fld>
            <a:endParaRPr lang="en-US" dirty="0">
              <a:solidFill>
                <a:srgbClr val="1F497D"/>
              </a:solidFill>
            </a:endParaRPr>
          </a:p>
        </p:txBody>
      </p:sp>
    </p:spTree>
    <p:extLst>
      <p:ext uri="{BB962C8B-B14F-4D97-AF65-F5344CB8AC3E}">
        <p14:creationId xmlns:p14="http://schemas.microsoft.com/office/powerpoint/2010/main" val="9209423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C927052-C3D3-4343-A65C-053AB9BF4A0F}"/>
              </a:ext>
            </a:extLst>
          </p:cNvPr>
          <p:cNvSpPr/>
          <p:nvPr/>
        </p:nvSpPr>
        <p:spPr>
          <a:xfrm>
            <a:off x="165366" y="1159048"/>
            <a:ext cx="12177060" cy="954107"/>
          </a:xfrm>
          <a:prstGeom prst="rect">
            <a:avLst/>
          </a:prstGeom>
        </p:spPr>
        <p:txBody>
          <a:bodyPr wrap="square">
            <a:spAutoFit/>
          </a:bodyPr>
          <a:lstStyle/>
          <a:p>
            <a:r>
              <a:rPr lang="en-US" altLang="zh-CN" sz="2800" b="1" dirty="0"/>
              <a:t>Retrieving surface atmospheric pressure from </a:t>
            </a:r>
            <a:r>
              <a:rPr lang="en-US" altLang="zh-CN" sz="2800" b="1" dirty="0">
                <a:solidFill>
                  <a:srgbClr val="FF0000"/>
                </a:solidFill>
              </a:rPr>
              <a:t>spaceborne passive microwave observations</a:t>
            </a:r>
            <a:endParaRPr lang="zh-CN" altLang="en-US" sz="2800" b="1" dirty="0">
              <a:solidFill>
                <a:srgbClr val="FF0000"/>
              </a:solidFill>
            </a:endParaRPr>
          </a:p>
        </p:txBody>
      </p:sp>
      <p:sp>
        <p:nvSpPr>
          <p:cNvPr id="8" name="文本框 7">
            <a:extLst>
              <a:ext uri="{FF2B5EF4-FFF2-40B4-BE49-F238E27FC236}">
                <a16:creationId xmlns:a16="http://schemas.microsoft.com/office/drawing/2014/main" id="{A875B098-D75B-41A5-A1A4-8C1C6DE7B139}"/>
              </a:ext>
            </a:extLst>
          </p:cNvPr>
          <p:cNvSpPr txBox="1"/>
          <p:nvPr/>
        </p:nvSpPr>
        <p:spPr>
          <a:xfrm>
            <a:off x="165366" y="2221809"/>
            <a:ext cx="11228358" cy="1631216"/>
          </a:xfrm>
          <a:prstGeom prst="rect">
            <a:avLst/>
          </a:prstGeom>
          <a:noFill/>
        </p:spPr>
        <p:txBody>
          <a:bodyPr wrap="square" rtlCol="0">
            <a:spAutoFit/>
          </a:bodyPr>
          <a:lstStyle/>
          <a:p>
            <a:pPr algn="just"/>
            <a:r>
              <a:rPr lang="en-US" altLang="zh-CN" sz="2000" dirty="0">
                <a:solidFill>
                  <a:schemeClr val="tx1"/>
                </a:solidFill>
                <a:latin typeface="Arial" panose="020B0604020202020204" pitchFamily="34" charset="0"/>
                <a:cs typeface="Arial" panose="020B0604020202020204" pitchFamily="34" charset="0"/>
              </a:rPr>
              <a:t>Surface pressure sounding is achieved by microwave radiometers due to their ability </a:t>
            </a:r>
            <a:r>
              <a:rPr lang="en-US" altLang="zh-CN" sz="2000" b="1" dirty="0">
                <a:solidFill>
                  <a:schemeClr val="tx1"/>
                </a:solidFill>
                <a:latin typeface="Arial" panose="020B0604020202020204" pitchFamily="34" charset="0"/>
                <a:cs typeface="Arial" panose="020B0604020202020204" pitchFamily="34" charset="0"/>
              </a:rPr>
              <a:t>to measure the total columnar oxygen absorption</a:t>
            </a:r>
            <a:r>
              <a:rPr lang="en-US" altLang="zh-CN" sz="2000" dirty="0">
                <a:solidFill>
                  <a:schemeClr val="tx1"/>
                </a:solidFill>
                <a:latin typeface="Arial" panose="020B0604020202020204" pitchFamily="34" charset="0"/>
                <a:cs typeface="Arial" panose="020B0604020202020204" pitchFamily="34" charset="0"/>
              </a:rPr>
              <a:t>.</a:t>
            </a:r>
            <a:r>
              <a:rPr lang="en-US" altLang="zh-CN" sz="2000" b="1" dirty="0">
                <a:solidFill>
                  <a:schemeClr val="tx1"/>
                </a:solidFill>
                <a:latin typeface="Arial" panose="020B0604020202020204" pitchFamily="34" charset="0"/>
                <a:cs typeface="Arial" panose="020B0604020202020204" pitchFamily="34" charset="0"/>
              </a:rPr>
              <a:t> </a:t>
            </a:r>
          </a:p>
          <a:p>
            <a:pPr algn="just"/>
            <a:r>
              <a:rPr lang="en-US" altLang="zh-CN" sz="2000" dirty="0">
                <a:solidFill>
                  <a:schemeClr val="tx1"/>
                </a:solidFill>
                <a:latin typeface="Arial" panose="020B0604020202020204" pitchFamily="34" charset="0"/>
                <a:cs typeface="Arial" panose="020B0604020202020204" pitchFamily="34" charset="0"/>
              </a:rPr>
              <a:t>In the oxygen absorption band (</a:t>
            </a:r>
            <a:r>
              <a:rPr lang="en-US" altLang="zh-CN" sz="2000" b="1" dirty="0">
                <a:solidFill>
                  <a:schemeClr val="tx1"/>
                </a:solidFill>
                <a:latin typeface="Arial" panose="020B0604020202020204" pitchFamily="34" charset="0"/>
                <a:cs typeface="Arial" panose="020B0604020202020204" pitchFamily="34" charset="0"/>
              </a:rPr>
              <a:t>50-70 GHz, 118 GHz</a:t>
            </a:r>
            <a:r>
              <a:rPr lang="en-US" altLang="zh-CN" sz="2000" dirty="0">
                <a:solidFill>
                  <a:schemeClr val="tx1"/>
                </a:solidFill>
                <a:latin typeface="Arial" panose="020B0604020202020204" pitchFamily="34" charset="0"/>
                <a:cs typeface="Arial" panose="020B0604020202020204" pitchFamily="34" charset="0"/>
              </a:rPr>
              <a:t>) , the total columnar atmospheric absorption is strongly related to column oxygen mass. Oxygen is uniformly mixed in the atmosphere; therefore, the column oxygen mass is directly proportional to the surface pressure. </a:t>
            </a:r>
          </a:p>
        </p:txBody>
      </p:sp>
      <p:pic>
        <p:nvPicPr>
          <p:cNvPr id="17" name="图片 16" descr="I:\毕业答辩\absorpcoeff_o2andvapor.jpg">
            <a:extLst>
              <a:ext uri="{FF2B5EF4-FFF2-40B4-BE49-F238E27FC236}">
                <a16:creationId xmlns:a16="http://schemas.microsoft.com/office/drawing/2014/main" id="{DC8719C1-5490-4D22-8D94-16D616129A9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3210" y="3961679"/>
            <a:ext cx="4125260" cy="2569812"/>
          </a:xfrm>
          <a:prstGeom prst="rect">
            <a:avLst/>
          </a:prstGeom>
          <a:noFill/>
          <a:ln>
            <a:noFill/>
          </a:ln>
        </p:spPr>
      </p:pic>
      <p:sp>
        <p:nvSpPr>
          <p:cNvPr id="18" name="椭圆 17">
            <a:extLst>
              <a:ext uri="{FF2B5EF4-FFF2-40B4-BE49-F238E27FC236}">
                <a16:creationId xmlns:a16="http://schemas.microsoft.com/office/drawing/2014/main" id="{281E285F-EABE-4A1E-9B14-F23DED3A21D8}"/>
              </a:ext>
            </a:extLst>
          </p:cNvPr>
          <p:cNvSpPr/>
          <p:nvPr/>
        </p:nvSpPr>
        <p:spPr>
          <a:xfrm rot="190514">
            <a:off x="2415399" y="4751336"/>
            <a:ext cx="164507" cy="478842"/>
          </a:xfrm>
          <a:prstGeom prst="ellipse">
            <a:avLst/>
          </a:prstGeom>
          <a:solidFill>
            <a:schemeClr val="lt1">
              <a:alpha val="0"/>
            </a:schemeClr>
          </a:solidFill>
          <a:ln w="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6EACB4C2-4CF5-4171-BFF5-7A6D9CFEFABC}"/>
              </a:ext>
            </a:extLst>
          </p:cNvPr>
          <p:cNvSpPr/>
          <p:nvPr/>
        </p:nvSpPr>
        <p:spPr>
          <a:xfrm rot="190514">
            <a:off x="1420798" y="4225515"/>
            <a:ext cx="164827" cy="473055"/>
          </a:xfrm>
          <a:prstGeom prst="ellipse">
            <a:avLst/>
          </a:prstGeom>
          <a:solidFill>
            <a:schemeClr val="lt1">
              <a:alpha val="0"/>
            </a:schemeClr>
          </a:solidFill>
          <a:ln w="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22" name="图片 21">
            <a:extLst>
              <a:ext uri="{FF2B5EF4-FFF2-40B4-BE49-F238E27FC236}">
                <a16:creationId xmlns:a16="http://schemas.microsoft.com/office/drawing/2014/main" id="{6820DAB5-C261-4958-8D6E-675B438C7AA2}"/>
              </a:ext>
            </a:extLst>
          </p:cNvPr>
          <p:cNvPicPr>
            <a:picLocks noChangeAspect="1"/>
          </p:cNvPicPr>
          <p:nvPr/>
        </p:nvPicPr>
        <p:blipFill>
          <a:blip r:embed="rId3"/>
          <a:stretch>
            <a:fillRect/>
          </a:stretch>
        </p:blipFill>
        <p:spPr>
          <a:xfrm>
            <a:off x="4767556" y="3961679"/>
            <a:ext cx="2347912" cy="2195398"/>
          </a:xfrm>
          <a:prstGeom prst="rect">
            <a:avLst/>
          </a:prstGeom>
        </p:spPr>
      </p:pic>
      <p:pic>
        <p:nvPicPr>
          <p:cNvPr id="23" name="图片 22">
            <a:extLst>
              <a:ext uri="{FF2B5EF4-FFF2-40B4-BE49-F238E27FC236}">
                <a16:creationId xmlns:a16="http://schemas.microsoft.com/office/drawing/2014/main" id="{F138B18F-6CC3-4174-B8EA-7BBD3358FB0E}"/>
              </a:ext>
            </a:extLst>
          </p:cNvPr>
          <p:cNvPicPr>
            <a:picLocks noChangeAspect="1"/>
          </p:cNvPicPr>
          <p:nvPr/>
        </p:nvPicPr>
        <p:blipFill>
          <a:blip r:embed="rId4"/>
          <a:stretch>
            <a:fillRect/>
          </a:stretch>
        </p:blipFill>
        <p:spPr>
          <a:xfrm>
            <a:off x="7826870" y="3905874"/>
            <a:ext cx="3383763" cy="2094174"/>
          </a:xfrm>
          <a:prstGeom prst="rect">
            <a:avLst/>
          </a:prstGeom>
        </p:spPr>
      </p:pic>
      <p:sp>
        <p:nvSpPr>
          <p:cNvPr id="24" name="矩形 23">
            <a:extLst>
              <a:ext uri="{FF2B5EF4-FFF2-40B4-BE49-F238E27FC236}">
                <a16:creationId xmlns:a16="http://schemas.microsoft.com/office/drawing/2014/main" id="{D1517194-AB00-4E36-A164-3C8ECA49F81C}"/>
              </a:ext>
            </a:extLst>
          </p:cNvPr>
          <p:cNvSpPr/>
          <p:nvPr/>
        </p:nvSpPr>
        <p:spPr>
          <a:xfrm>
            <a:off x="4709154" y="6164758"/>
            <a:ext cx="2588630" cy="307777"/>
          </a:xfrm>
          <a:prstGeom prst="rect">
            <a:avLst/>
          </a:prstGeom>
        </p:spPr>
        <p:txBody>
          <a:bodyPr wrap="square">
            <a:spAutoFit/>
          </a:bodyPr>
          <a:lstStyle/>
          <a:p>
            <a:pPr algn="ctr"/>
            <a:r>
              <a:rPr lang="en-US" altLang="zh-CN" sz="1400" dirty="0"/>
              <a:t>SNPP/ATMS (50-60 GHz )</a:t>
            </a:r>
          </a:p>
        </p:txBody>
      </p:sp>
      <p:sp>
        <p:nvSpPr>
          <p:cNvPr id="25" name="矩形 24">
            <a:extLst>
              <a:ext uri="{FF2B5EF4-FFF2-40B4-BE49-F238E27FC236}">
                <a16:creationId xmlns:a16="http://schemas.microsoft.com/office/drawing/2014/main" id="{58DD1BBB-3DE0-47D9-A488-E2B24F85042B}"/>
              </a:ext>
            </a:extLst>
          </p:cNvPr>
          <p:cNvSpPr/>
          <p:nvPr/>
        </p:nvSpPr>
        <p:spPr>
          <a:xfrm>
            <a:off x="8403548" y="6157077"/>
            <a:ext cx="2639304" cy="307777"/>
          </a:xfrm>
          <a:prstGeom prst="rect">
            <a:avLst/>
          </a:prstGeom>
        </p:spPr>
        <p:txBody>
          <a:bodyPr wrap="square">
            <a:spAutoFit/>
          </a:bodyPr>
          <a:lstStyle/>
          <a:p>
            <a:pPr algn="ctr"/>
            <a:r>
              <a:rPr lang="en-US" altLang="zh-CN" sz="1400" dirty="0"/>
              <a:t>FY-3C/MWHTS(118 GHz)</a:t>
            </a:r>
            <a:endParaRPr lang="zh-CN" altLang="en-US" sz="1400" dirty="0"/>
          </a:p>
        </p:txBody>
      </p:sp>
      <p:sp>
        <p:nvSpPr>
          <p:cNvPr id="4" name="Content Placeholder 4">
            <a:extLst>
              <a:ext uri="{FF2B5EF4-FFF2-40B4-BE49-F238E27FC236}">
                <a16:creationId xmlns:a16="http://schemas.microsoft.com/office/drawing/2014/main" id="{04E859A7-283A-2A18-97F4-2B264C285636}"/>
              </a:ext>
            </a:extLst>
          </p:cNvPr>
          <p:cNvSpPr txBox="1">
            <a:spLocks/>
          </p:cNvSpPr>
          <p:nvPr/>
        </p:nvSpPr>
        <p:spPr>
          <a:xfrm>
            <a:off x="159704" y="167523"/>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200515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127874" y="1129949"/>
            <a:ext cx="8661400" cy="699817"/>
          </a:xfrm>
        </p:spPr>
        <p:txBody>
          <a:bodyPr>
            <a:normAutofit/>
          </a:bodyPr>
          <a:lstStyle/>
          <a:p>
            <a:r>
              <a:rPr lang="en-US" altLang="zh-CN" sz="2400" dirty="0"/>
              <a:t>Advantages of the new technique</a:t>
            </a:r>
            <a:endParaRPr lang="zh-CN" altLang="en-US" sz="2400" dirty="0"/>
          </a:p>
        </p:txBody>
      </p:sp>
      <p:sp>
        <p:nvSpPr>
          <p:cNvPr id="3" name="灯片编号占位符 8">
            <a:extLst>
              <a:ext uri="{FF2B5EF4-FFF2-40B4-BE49-F238E27FC236}">
                <a16:creationId xmlns:a16="http://schemas.microsoft.com/office/drawing/2014/main" id="{86D68E00-9CB4-4185-8092-99A04C0383D7}"/>
              </a:ext>
            </a:extLst>
          </p:cNvPr>
          <p:cNvSpPr txBox="1">
            <a:spLocks/>
          </p:cNvSpPr>
          <p:nvPr/>
        </p:nvSpPr>
        <p:spPr>
          <a:xfrm>
            <a:off x="5382581" y="5845222"/>
            <a:ext cx="346364"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sp>
        <p:nvSpPr>
          <p:cNvPr id="6" name="文本框 5">
            <a:extLst>
              <a:ext uri="{FF2B5EF4-FFF2-40B4-BE49-F238E27FC236}">
                <a16:creationId xmlns:a16="http://schemas.microsoft.com/office/drawing/2014/main" id="{7B856A66-264D-461D-9E36-E3ABDCC23065}"/>
              </a:ext>
            </a:extLst>
          </p:cNvPr>
          <p:cNvSpPr txBox="1"/>
          <p:nvPr/>
        </p:nvSpPr>
        <p:spPr>
          <a:xfrm>
            <a:off x="151522" y="1786006"/>
            <a:ext cx="5898909" cy="1846659"/>
          </a:xfrm>
          <a:prstGeom prst="rect">
            <a:avLst/>
          </a:prstGeom>
          <a:noFill/>
        </p:spPr>
        <p:txBody>
          <a:bodyPr wrap="square" rtlCol="0">
            <a:spAutoFit/>
          </a:bodyPr>
          <a:lstStyle/>
          <a:p>
            <a:r>
              <a:rPr lang="en-US" altLang="zh-CN" sz="1800" b="1" dirty="0">
                <a:solidFill>
                  <a:schemeClr val="tx1"/>
                </a:solidFill>
                <a:latin typeface="Arial" panose="020B0604020202020204" pitchFamily="34" charset="0"/>
                <a:cs typeface="Arial" panose="020B0604020202020204" pitchFamily="34" charset="0"/>
              </a:rPr>
              <a:t>Advantages:</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All weather capability </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Day and night capability </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High spatiotemporal resolution (&lt;3h, ~16km by multi-satellite joint observation) </a:t>
            </a:r>
          </a:p>
          <a:p>
            <a:pPr marL="285750" indent="-28575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rPr>
              <a:t>Wide swath observations  (several thousand km): fast, continuous and stable global observations capability</a:t>
            </a:r>
            <a:endParaRPr lang="en-US" altLang="zh-CN" sz="1800" dirty="0">
              <a:solidFill>
                <a:schemeClr val="tx1"/>
              </a:solidFill>
              <a:latin typeface="Arial" panose="020B0604020202020204" pitchFamily="34" charset="0"/>
              <a:cs typeface="Arial" panose="020B0604020202020204" pitchFamily="34" charset="0"/>
            </a:endParaRPr>
          </a:p>
        </p:txBody>
      </p:sp>
      <p:pic>
        <p:nvPicPr>
          <p:cNvPr id="7" name="图片 6" descr="upload_873762852">
            <a:extLst>
              <a:ext uri="{FF2B5EF4-FFF2-40B4-BE49-F238E27FC236}">
                <a16:creationId xmlns:a16="http://schemas.microsoft.com/office/drawing/2014/main" id="{A4982964-8BE2-4A45-8D6C-29212EFCBF32}"/>
              </a:ext>
            </a:extLst>
          </p:cNvPr>
          <p:cNvPicPr>
            <a:picLocks noChangeAspect="1"/>
          </p:cNvPicPr>
          <p:nvPr/>
        </p:nvPicPr>
        <p:blipFill>
          <a:blip r:embed="rId2"/>
          <a:stretch>
            <a:fillRect/>
          </a:stretch>
        </p:blipFill>
        <p:spPr>
          <a:xfrm>
            <a:off x="-32860" y="4173416"/>
            <a:ext cx="1896412" cy="1422309"/>
          </a:xfrm>
          <a:prstGeom prst="rect">
            <a:avLst/>
          </a:prstGeom>
        </p:spPr>
      </p:pic>
      <p:pic>
        <p:nvPicPr>
          <p:cNvPr id="8" name="图片 7" descr="upload_238726621">
            <a:extLst>
              <a:ext uri="{FF2B5EF4-FFF2-40B4-BE49-F238E27FC236}">
                <a16:creationId xmlns:a16="http://schemas.microsoft.com/office/drawing/2014/main" id="{8A5A7B32-0848-4F87-9082-87958C1E290D}"/>
              </a:ext>
            </a:extLst>
          </p:cNvPr>
          <p:cNvPicPr>
            <a:picLocks noChangeAspect="1"/>
          </p:cNvPicPr>
          <p:nvPr/>
        </p:nvPicPr>
        <p:blipFill rotWithShape="1">
          <a:blip r:embed="rId3"/>
          <a:srcRect t="1917" b="1"/>
          <a:stretch/>
        </p:blipFill>
        <p:spPr>
          <a:xfrm>
            <a:off x="2025027" y="3771180"/>
            <a:ext cx="4025404" cy="2632155"/>
          </a:xfrm>
          <a:prstGeom prst="rect">
            <a:avLst/>
          </a:prstGeom>
        </p:spPr>
      </p:pic>
      <p:sp>
        <p:nvSpPr>
          <p:cNvPr id="9" name="椭圆 8">
            <a:extLst>
              <a:ext uri="{FF2B5EF4-FFF2-40B4-BE49-F238E27FC236}">
                <a16:creationId xmlns:a16="http://schemas.microsoft.com/office/drawing/2014/main" id="{54FECC49-2E3E-4B21-ADC2-517C213DA0B0}"/>
              </a:ext>
            </a:extLst>
          </p:cNvPr>
          <p:cNvSpPr/>
          <p:nvPr/>
        </p:nvSpPr>
        <p:spPr>
          <a:xfrm>
            <a:off x="2884237" y="4798845"/>
            <a:ext cx="313087" cy="187852"/>
          </a:xfrm>
          <a:prstGeom prst="ellipse">
            <a:avLst/>
          </a:prstGeom>
          <a:noFill/>
          <a:ln w="12700" cap="flat" cmpd="sng" algn="ctr">
            <a:solidFill>
              <a:srgbClr val="FF000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cxnSp>
        <p:nvCxnSpPr>
          <p:cNvPr id="10" name="直接箭头连接符 9">
            <a:extLst>
              <a:ext uri="{FF2B5EF4-FFF2-40B4-BE49-F238E27FC236}">
                <a16:creationId xmlns:a16="http://schemas.microsoft.com/office/drawing/2014/main" id="{EF8F621B-0F68-43E5-8AC0-A17539D6F0FE}"/>
              </a:ext>
            </a:extLst>
          </p:cNvPr>
          <p:cNvCxnSpPr/>
          <p:nvPr/>
        </p:nvCxnSpPr>
        <p:spPr>
          <a:xfrm flipH="1">
            <a:off x="1792625" y="4900179"/>
            <a:ext cx="1028714" cy="0"/>
          </a:xfrm>
          <a:prstGeom prst="straightConnector1">
            <a:avLst/>
          </a:prstGeom>
          <a:ln w="6350" cap="flat" cmpd="sng" algn="ctr">
            <a:solidFill>
              <a:srgbClr val="000000">
                <a:alpha val="100000"/>
              </a:srgbClr>
            </a:solidFill>
            <a:prstDash val="solid"/>
            <a:miter lim="800000"/>
            <a:tailEnd type="arrow"/>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D5B9DA41-C294-42BD-B1F4-463E38A184C4}"/>
              </a:ext>
            </a:extLst>
          </p:cNvPr>
          <p:cNvSpPr/>
          <p:nvPr/>
        </p:nvSpPr>
        <p:spPr>
          <a:xfrm>
            <a:off x="5843847" y="1319660"/>
            <a:ext cx="6348153" cy="1477328"/>
          </a:xfrm>
          <a:prstGeom prst="rect">
            <a:avLst/>
          </a:prstGeom>
          <a:noFill/>
        </p:spPr>
        <p:txBody>
          <a:bodyPr wrap="square" rtlCol="0">
            <a:spAutoFit/>
          </a:bodyPr>
          <a:lstStyle/>
          <a:p>
            <a:r>
              <a:rPr lang="en-US" altLang="zh-CN" sz="1800" b="1" dirty="0">
                <a:solidFill>
                  <a:schemeClr val="tx1"/>
                </a:solidFill>
                <a:latin typeface="Arial" panose="020B0604020202020204" pitchFamily="34" charset="0"/>
                <a:cs typeface="Arial" panose="020B0604020202020204" pitchFamily="34" charset="0"/>
              </a:rPr>
              <a:t>Applications:</a:t>
            </a:r>
          </a:p>
          <a:p>
            <a:pPr marL="285750" indent="-285750">
              <a:buFont typeface="Arial" panose="020B0604020202020204" pitchFamily="34" charset="0"/>
              <a:buChar char="•"/>
            </a:pPr>
            <a:r>
              <a:rPr lang="en-US" altLang="zh-CN" sz="1800" dirty="0">
                <a:solidFill>
                  <a:schemeClr val="tx1"/>
                </a:solidFill>
                <a:latin typeface="Arial" panose="020B0604020202020204" pitchFamily="34" charset="0"/>
                <a:cs typeface="Arial" panose="020B0604020202020204" pitchFamily="34" charset="0"/>
              </a:rPr>
              <a:t>Prediction and forecasting for disasters and extreme weather;</a:t>
            </a:r>
          </a:p>
          <a:p>
            <a:pPr marL="285750" indent="-285750">
              <a:buFont typeface="Arial" panose="020B0604020202020204" pitchFamily="34" charset="0"/>
              <a:buChar char="•"/>
            </a:pPr>
            <a:r>
              <a:rPr lang="en-US" altLang="zh-CN" sz="1800" dirty="0">
                <a:solidFill>
                  <a:schemeClr val="tx1"/>
                </a:solidFill>
                <a:latin typeface="Arial" panose="020B0604020202020204" pitchFamily="34" charset="0"/>
                <a:cs typeface="Arial" panose="020B0604020202020204" pitchFamily="34" charset="0"/>
              </a:rPr>
              <a:t>Numerical weather prediction (NWP);</a:t>
            </a:r>
          </a:p>
          <a:p>
            <a:pPr marL="285750" indent="-285750">
              <a:buFont typeface="Arial" panose="020B0604020202020204" pitchFamily="34" charset="0"/>
              <a:buChar char="•"/>
            </a:pPr>
            <a:r>
              <a:rPr lang="en-US" altLang="zh-CN" sz="1800" dirty="0">
                <a:solidFill>
                  <a:schemeClr val="tx1"/>
                </a:solidFill>
                <a:latin typeface="Arial" panose="020B0604020202020204" pitchFamily="34" charset="0"/>
                <a:cs typeface="Arial" panose="020B0604020202020204" pitchFamily="34" charset="0"/>
              </a:rPr>
              <a:t>Global climate change studies;</a:t>
            </a:r>
            <a:endParaRPr lang="zh-CN" altLang="en-US" sz="1800" dirty="0">
              <a:solidFill>
                <a:schemeClr val="tx1"/>
              </a:solidFill>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345213F1-DDD2-496A-8309-EA224C0E56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425" r="28103"/>
          <a:stretch/>
        </p:blipFill>
        <p:spPr>
          <a:xfrm>
            <a:off x="6240552" y="3432243"/>
            <a:ext cx="2548722" cy="2638207"/>
          </a:xfrm>
          <a:prstGeom prst="rect">
            <a:avLst/>
          </a:prstGeom>
        </p:spPr>
      </p:pic>
      <p:pic>
        <p:nvPicPr>
          <p:cNvPr id="17" name="图片 16">
            <a:extLst>
              <a:ext uri="{FF2B5EF4-FFF2-40B4-BE49-F238E27FC236}">
                <a16:creationId xmlns:a16="http://schemas.microsoft.com/office/drawing/2014/main" id="{08DCA168-5742-4410-BF6B-6CAF64F768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13" r="55125"/>
          <a:stretch/>
        </p:blipFill>
        <p:spPr>
          <a:xfrm>
            <a:off x="8789274" y="2782664"/>
            <a:ext cx="1656727" cy="1555215"/>
          </a:xfrm>
          <a:prstGeom prst="rect">
            <a:avLst/>
          </a:prstGeom>
        </p:spPr>
      </p:pic>
      <p:pic>
        <p:nvPicPr>
          <p:cNvPr id="18" name="图片 17">
            <a:extLst>
              <a:ext uri="{FF2B5EF4-FFF2-40B4-BE49-F238E27FC236}">
                <a16:creationId xmlns:a16="http://schemas.microsoft.com/office/drawing/2014/main" id="{7CDDAE1C-DDD7-4F49-9B55-F6697803F5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08" r="54642"/>
          <a:stretch/>
        </p:blipFill>
        <p:spPr>
          <a:xfrm>
            <a:off x="10482254" y="2976409"/>
            <a:ext cx="1555127" cy="1426640"/>
          </a:xfrm>
          <a:prstGeom prst="rect">
            <a:avLst/>
          </a:prstGeom>
        </p:spPr>
      </p:pic>
      <p:pic>
        <p:nvPicPr>
          <p:cNvPr id="19" name="图片 18">
            <a:extLst>
              <a:ext uri="{FF2B5EF4-FFF2-40B4-BE49-F238E27FC236}">
                <a16:creationId xmlns:a16="http://schemas.microsoft.com/office/drawing/2014/main" id="{C2EE5254-9BC0-4CF9-B20B-A5B21FEF6C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237" r="55113"/>
          <a:stretch/>
        </p:blipFill>
        <p:spPr>
          <a:xfrm>
            <a:off x="10535780" y="4592911"/>
            <a:ext cx="1567224" cy="1440541"/>
          </a:xfrm>
          <a:prstGeom prst="rect">
            <a:avLst/>
          </a:prstGeom>
        </p:spPr>
      </p:pic>
      <p:pic>
        <p:nvPicPr>
          <p:cNvPr id="20" name="图片 19">
            <a:extLst>
              <a:ext uri="{FF2B5EF4-FFF2-40B4-BE49-F238E27FC236}">
                <a16:creationId xmlns:a16="http://schemas.microsoft.com/office/drawing/2014/main" id="{260CD3F8-4294-4E3E-B9F6-1AC049B0A3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15" r="53332"/>
          <a:stretch/>
        </p:blipFill>
        <p:spPr>
          <a:xfrm>
            <a:off x="8802967" y="5098343"/>
            <a:ext cx="1656728" cy="1441485"/>
          </a:xfrm>
          <a:prstGeom prst="rect">
            <a:avLst/>
          </a:prstGeom>
        </p:spPr>
      </p:pic>
      <p:cxnSp>
        <p:nvCxnSpPr>
          <p:cNvPr id="22" name="直接箭头连接符 21">
            <a:extLst>
              <a:ext uri="{FF2B5EF4-FFF2-40B4-BE49-F238E27FC236}">
                <a16:creationId xmlns:a16="http://schemas.microsoft.com/office/drawing/2014/main" id="{D7893148-ADEC-438D-BCBE-56A12EA369A9}"/>
              </a:ext>
            </a:extLst>
          </p:cNvPr>
          <p:cNvCxnSpPr>
            <a:cxnSpLocks/>
          </p:cNvCxnSpPr>
          <p:nvPr/>
        </p:nvCxnSpPr>
        <p:spPr>
          <a:xfrm>
            <a:off x="7165446" y="5274165"/>
            <a:ext cx="1712728" cy="93330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24" name="直接箭头连接符 23">
            <a:extLst>
              <a:ext uri="{FF2B5EF4-FFF2-40B4-BE49-F238E27FC236}">
                <a16:creationId xmlns:a16="http://schemas.microsoft.com/office/drawing/2014/main" id="{E8B7B92C-B60A-4770-AC3A-A4092F44EF98}"/>
              </a:ext>
            </a:extLst>
          </p:cNvPr>
          <p:cNvCxnSpPr>
            <a:cxnSpLocks/>
          </p:cNvCxnSpPr>
          <p:nvPr/>
        </p:nvCxnSpPr>
        <p:spPr>
          <a:xfrm>
            <a:off x="7083963" y="4952177"/>
            <a:ext cx="3451817" cy="75648"/>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26" name="直接箭头连接符 25">
            <a:extLst>
              <a:ext uri="{FF2B5EF4-FFF2-40B4-BE49-F238E27FC236}">
                <a16:creationId xmlns:a16="http://schemas.microsoft.com/office/drawing/2014/main" id="{708876A3-C4CE-4C45-8608-36261D4A9F4D}"/>
              </a:ext>
            </a:extLst>
          </p:cNvPr>
          <p:cNvCxnSpPr>
            <a:cxnSpLocks/>
          </p:cNvCxnSpPr>
          <p:nvPr/>
        </p:nvCxnSpPr>
        <p:spPr>
          <a:xfrm flipV="1">
            <a:off x="7220824" y="4279469"/>
            <a:ext cx="3428356" cy="609797"/>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cxnSp>
        <p:nvCxnSpPr>
          <p:cNvPr id="30" name="直接箭头连接符 29">
            <a:extLst>
              <a:ext uri="{FF2B5EF4-FFF2-40B4-BE49-F238E27FC236}">
                <a16:creationId xmlns:a16="http://schemas.microsoft.com/office/drawing/2014/main" id="{E4FA27C3-C9C5-4C33-80E1-4A582B8E6CA6}"/>
              </a:ext>
            </a:extLst>
          </p:cNvPr>
          <p:cNvCxnSpPr>
            <a:cxnSpLocks/>
          </p:cNvCxnSpPr>
          <p:nvPr/>
        </p:nvCxnSpPr>
        <p:spPr>
          <a:xfrm flipV="1">
            <a:off x="6834430" y="3818641"/>
            <a:ext cx="1968537" cy="1141140"/>
          </a:xfrm>
          <a:prstGeom prst="straightConnector1">
            <a:avLst/>
          </a:prstGeom>
          <a:ln w="28575">
            <a:solidFill>
              <a:srgbClr val="FF0000"/>
            </a:solidFill>
            <a:tailEnd type="triangle"/>
          </a:ln>
        </p:spPr>
        <p:style>
          <a:lnRef idx="1">
            <a:schemeClr val="accent4"/>
          </a:lnRef>
          <a:fillRef idx="0">
            <a:schemeClr val="accent4"/>
          </a:fillRef>
          <a:effectRef idx="0">
            <a:schemeClr val="accent4"/>
          </a:effectRef>
          <a:fontRef idx="minor">
            <a:schemeClr val="tx1"/>
          </a:fontRef>
        </p:style>
      </p:cxnSp>
      <p:sp>
        <p:nvSpPr>
          <p:cNvPr id="4" name="Content Placeholder 4">
            <a:extLst>
              <a:ext uri="{FF2B5EF4-FFF2-40B4-BE49-F238E27FC236}">
                <a16:creationId xmlns:a16="http://schemas.microsoft.com/office/drawing/2014/main" id="{9A2C79D6-3D7B-4851-FCC4-899154DC5E00}"/>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21479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965157"/>
            <a:ext cx="11289680" cy="2927685"/>
          </a:xfrm>
        </p:spPr>
        <p:txBody>
          <a:bodyPr>
            <a:normAutofit/>
          </a:bodyPr>
          <a:lstStyle/>
          <a:p>
            <a:pPr marL="342900" lvl="1" indent="-342900" algn="just">
              <a:spcAft>
                <a:spcPts val="600"/>
              </a:spcAft>
              <a:buFont typeface="Arial" panose="020B0604020202020204" pitchFamily="34" charset="0"/>
              <a:buChar char="•"/>
            </a:pPr>
            <a:r>
              <a:rPr lang="en-US" altLang="zh-CN" sz="2400" dirty="0">
                <a:solidFill>
                  <a:schemeClr val="tx1"/>
                </a:solidFill>
              </a:rPr>
              <a:t>To develop and optimize the retrieval models and algorithms for sea surface pressure by passive microwave observations. </a:t>
            </a:r>
          </a:p>
          <a:p>
            <a:pPr marL="342900" lvl="1" indent="-342900" algn="just">
              <a:spcAft>
                <a:spcPts val="600"/>
              </a:spcAft>
              <a:buFont typeface="Arial" panose="020B0604020202020204" pitchFamily="34" charset="0"/>
              <a:buChar char="•"/>
            </a:pPr>
            <a:r>
              <a:rPr lang="en-US" altLang="zh-CN" sz="2400" dirty="0">
                <a:solidFill>
                  <a:schemeClr val="tx1"/>
                </a:solidFill>
              </a:rPr>
              <a:t>To validate and assess the sea surface pressure data products using collocated in situ measurement data.</a:t>
            </a:r>
          </a:p>
          <a:p>
            <a:pPr marL="342900" lvl="1" indent="-342900" algn="just">
              <a:spcAft>
                <a:spcPts val="600"/>
              </a:spcAft>
              <a:buFont typeface="Arial" panose="020B0604020202020204" pitchFamily="34" charset="0"/>
              <a:buChar char="•"/>
            </a:pPr>
            <a:r>
              <a:rPr lang="en-US" altLang="zh-CN" sz="2400" dirty="0">
                <a:solidFill>
                  <a:schemeClr val="tx1"/>
                </a:solidFill>
              </a:rPr>
              <a:t>To deliver the all-weather sea surface pressure data product from passive microwave observations.</a:t>
            </a:r>
          </a:p>
        </p:txBody>
      </p:sp>
      <p:sp>
        <p:nvSpPr>
          <p:cNvPr id="7" name="TextBox 6"/>
          <p:cNvSpPr txBox="1"/>
          <p:nvPr/>
        </p:nvSpPr>
        <p:spPr>
          <a:xfrm>
            <a:off x="411540" y="1192037"/>
            <a:ext cx="1569660" cy="461665"/>
          </a:xfrm>
          <a:prstGeom prst="rect">
            <a:avLst/>
          </a:prstGeom>
          <a:noFill/>
        </p:spPr>
        <p:txBody>
          <a:bodyPr wrap="none" rtlCol="0">
            <a:spAutoFit/>
          </a:bodyPr>
          <a:lstStyle>
            <a:defPPr marR="0" lvl="0" algn="l" rtl="0">
              <a:lnSpc>
                <a:spcPct val="100000"/>
              </a:lnSpc>
              <a:spcBef>
                <a:spcPts val="0"/>
              </a:spcBef>
              <a:spcAft>
                <a:spcPts val="0"/>
              </a:spcAft>
            </a:defPPr>
            <a:lvl1pPr>
              <a:defRPr sz="2800" b="1"/>
            </a:lvl1pPr>
          </a:lstStyle>
          <a:p>
            <a:r>
              <a:rPr lang="en-US" altLang="zh-CN" dirty="0"/>
              <a:t>Objective</a:t>
            </a:r>
            <a:endParaRPr lang="zh-CN" altLang="en-US" dirty="0"/>
          </a:p>
        </p:txBody>
      </p:sp>
      <p:sp>
        <p:nvSpPr>
          <p:cNvPr id="2" name="Content Placeholder 4">
            <a:extLst>
              <a:ext uri="{FF2B5EF4-FFF2-40B4-BE49-F238E27FC236}">
                <a16:creationId xmlns:a16="http://schemas.microsoft.com/office/drawing/2014/main" id="{4A6FE2E3-E801-C454-ED36-FDD11D2B4D67}"/>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5" name="文本框 4">
            <a:extLst>
              <a:ext uri="{FF2B5EF4-FFF2-40B4-BE49-F238E27FC236}">
                <a16:creationId xmlns:a16="http://schemas.microsoft.com/office/drawing/2014/main" id="{B53CAD01-E300-3C30-DA60-B8DEB942A653}"/>
              </a:ext>
            </a:extLst>
          </p:cNvPr>
          <p:cNvSpPr txBox="1"/>
          <p:nvPr/>
        </p:nvSpPr>
        <p:spPr>
          <a:xfrm>
            <a:off x="25831" y="4892842"/>
            <a:ext cx="12166169" cy="954107"/>
          </a:xfrm>
          <a:prstGeom prst="rect">
            <a:avLst/>
          </a:prstGeom>
          <a:noFill/>
        </p:spPr>
        <p:txBody>
          <a:bodyPr wrap="square">
            <a:spAutoFit/>
          </a:bodyPr>
          <a:lstStyle/>
          <a:p>
            <a:pPr algn="ctr"/>
            <a:r>
              <a:rPr lang="en-US" altLang="zh-CN" sz="2800" b="1" dirty="0">
                <a:solidFill>
                  <a:schemeClr val="tx1"/>
                </a:solidFill>
              </a:rPr>
              <a:t>Towards all-weather quality  ocean surface atmospheric pressure product</a:t>
            </a:r>
            <a:endParaRPr lang="en-US" sz="2800" dirty="0"/>
          </a:p>
        </p:txBody>
      </p:sp>
    </p:spTree>
    <p:extLst>
      <p:ext uri="{BB962C8B-B14F-4D97-AF65-F5344CB8AC3E}">
        <p14:creationId xmlns:p14="http://schemas.microsoft.com/office/powerpoint/2010/main" val="377492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027" y="1362519"/>
            <a:ext cx="3023585" cy="523220"/>
          </a:xfrm>
          <a:prstGeom prst="rect">
            <a:avLst/>
          </a:prstGeom>
          <a:noFill/>
        </p:spPr>
        <p:txBody>
          <a:bodyPr wrap="none" rtlCol="0">
            <a:spAutoFit/>
          </a:bodyPr>
          <a:lstStyle/>
          <a:p>
            <a:r>
              <a:rPr lang="en-US" altLang="zh-CN" sz="2800" b="1" dirty="0"/>
              <a:t>Task team</a:t>
            </a:r>
            <a:r>
              <a:rPr lang="zh-CN" altLang="en-US" sz="2800" b="1" dirty="0"/>
              <a:t> </a:t>
            </a:r>
            <a:r>
              <a:rPr lang="en-US" altLang="zh-CN" sz="2800" b="1" dirty="0"/>
              <a:t>(TBC)</a:t>
            </a:r>
            <a:endParaRPr lang="zh-CN" altLang="en-US" sz="2800" b="1" dirty="0"/>
          </a:p>
        </p:txBody>
      </p:sp>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2213246"/>
            <a:ext cx="11433945" cy="3567622"/>
          </a:xfrm>
        </p:spPr>
        <p:txBody>
          <a:bodyPr>
            <a:normAutofit/>
          </a:bodyPr>
          <a:lstStyle/>
          <a:p>
            <a:pPr marL="342900" lvl="1" indent="-342900" algn="just">
              <a:lnSpc>
                <a:spcPct val="150000"/>
              </a:lnSpc>
              <a:buFont typeface="Arial" panose="020B0604020202020204" pitchFamily="34" charset="0"/>
              <a:buChar char="•"/>
            </a:pPr>
            <a:r>
              <a:rPr lang="en-US" altLang="zh-CN" sz="2400" dirty="0">
                <a:solidFill>
                  <a:schemeClr val="tx1"/>
                </a:solidFill>
              </a:rPr>
              <a:t>National Space Science Center (NSSC); </a:t>
            </a:r>
            <a:r>
              <a:rPr lang="en-US" altLang="zh-CN" sz="2400" dirty="0">
                <a:solidFill>
                  <a:srgbClr val="0000FF"/>
                </a:solidFill>
              </a:rPr>
              <a:t>(Task lead &amp; retrieval algorithm)</a:t>
            </a:r>
          </a:p>
          <a:p>
            <a:pPr marL="342900" lvl="1" indent="-342900" algn="just">
              <a:lnSpc>
                <a:spcPct val="150000"/>
              </a:lnSpc>
              <a:buFont typeface="Arial" panose="020B0604020202020204" pitchFamily="34" charset="0"/>
              <a:buChar char="•"/>
            </a:pPr>
            <a:r>
              <a:rPr lang="en-US" altLang="zh-CN" sz="2400" dirty="0">
                <a:solidFill>
                  <a:schemeClr val="tx1"/>
                </a:solidFill>
              </a:rPr>
              <a:t>Shanghai Typhoon Institute (</a:t>
            </a:r>
            <a:r>
              <a:rPr lang="en-US" altLang="zh-CN" sz="2400" dirty="0">
                <a:solidFill>
                  <a:srgbClr val="0000FF"/>
                </a:solidFill>
              </a:rPr>
              <a:t>TC data analysis);</a:t>
            </a:r>
            <a:endParaRPr lang="en-US" altLang="zh-CN" sz="2400" dirty="0">
              <a:solidFill>
                <a:schemeClr val="tx1"/>
              </a:solidFill>
            </a:endParaRPr>
          </a:p>
          <a:p>
            <a:pPr marL="342900" lvl="1" indent="-342900" algn="just">
              <a:lnSpc>
                <a:spcPct val="150000"/>
              </a:lnSpc>
              <a:buFont typeface="Arial" panose="020B0604020202020204" pitchFamily="34" charset="0"/>
              <a:buChar char="•"/>
            </a:pPr>
            <a:r>
              <a:rPr lang="en-US" altLang="zh-CN" sz="2400" dirty="0">
                <a:solidFill>
                  <a:schemeClr val="tx1"/>
                </a:solidFill>
              </a:rPr>
              <a:t>National Satellite Meteorological Center (NSMC/CMA); </a:t>
            </a:r>
            <a:r>
              <a:rPr lang="en-US" altLang="zh-CN" sz="2400" dirty="0">
                <a:solidFill>
                  <a:srgbClr val="0000FF"/>
                </a:solidFill>
              </a:rPr>
              <a:t>(MWHT/MWHT data)</a:t>
            </a:r>
          </a:p>
          <a:p>
            <a:pPr marL="342900" lvl="1" indent="-342900" algn="just">
              <a:lnSpc>
                <a:spcPct val="150000"/>
              </a:lnSpc>
              <a:buFont typeface="Arial" panose="020B0604020202020204" pitchFamily="34" charset="0"/>
              <a:buChar char="•"/>
            </a:pPr>
            <a:r>
              <a:rPr lang="en-US" altLang="zh-CN" sz="2400" dirty="0">
                <a:solidFill>
                  <a:schemeClr val="tx1"/>
                </a:solidFill>
              </a:rPr>
              <a:t>National Ocean Satellite Application Center (NSOAS); </a:t>
            </a:r>
            <a:r>
              <a:rPr lang="en-US" altLang="zh-CN" sz="2400" dirty="0">
                <a:solidFill>
                  <a:srgbClr val="0000FF"/>
                </a:solidFill>
              </a:rPr>
              <a:t>(SCAT wind data);</a:t>
            </a:r>
          </a:p>
          <a:p>
            <a:pPr marL="342900" lvl="1" indent="-342900" algn="just">
              <a:lnSpc>
                <a:spcPct val="150000"/>
              </a:lnSpc>
              <a:buFont typeface="Arial" panose="020B0604020202020204" pitchFamily="34" charset="0"/>
              <a:buChar char="•"/>
            </a:pPr>
            <a:r>
              <a:rPr lang="en-US" altLang="zh-CN" sz="2400" dirty="0">
                <a:solidFill>
                  <a:schemeClr val="tx1"/>
                </a:solidFill>
              </a:rPr>
              <a:t>Hong Kong Observatory</a:t>
            </a:r>
            <a:r>
              <a:rPr lang="zh-CN" altLang="en-US" sz="2400" dirty="0">
                <a:solidFill>
                  <a:schemeClr val="tx1"/>
                </a:solidFill>
              </a:rPr>
              <a:t> </a:t>
            </a:r>
            <a:r>
              <a:rPr lang="en-US" altLang="zh-CN" sz="2400" dirty="0">
                <a:solidFill>
                  <a:srgbClr val="0000FF"/>
                </a:solidFill>
              </a:rPr>
              <a:t>(in situ data)</a:t>
            </a:r>
          </a:p>
          <a:p>
            <a:pPr marL="342900" lvl="1" indent="-342900" algn="just">
              <a:lnSpc>
                <a:spcPct val="150000"/>
              </a:lnSpc>
              <a:buFont typeface="Arial" panose="020B0604020202020204" pitchFamily="34" charset="0"/>
              <a:buChar char="•"/>
            </a:pPr>
            <a:r>
              <a:rPr lang="en-US" altLang="zh-CN" sz="2400" dirty="0">
                <a:solidFill>
                  <a:schemeClr val="tx1"/>
                </a:solidFill>
              </a:rPr>
              <a:t>Other potential contributors</a:t>
            </a:r>
          </a:p>
        </p:txBody>
      </p:sp>
      <p:sp>
        <p:nvSpPr>
          <p:cNvPr id="2" name="Content Placeholder 4">
            <a:extLst>
              <a:ext uri="{FF2B5EF4-FFF2-40B4-BE49-F238E27FC236}">
                <a16:creationId xmlns:a16="http://schemas.microsoft.com/office/drawing/2014/main" id="{7AEA9E87-1C07-034F-04EB-6F788E026645}"/>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a:t>
            </a:r>
            <a:r>
              <a:rPr lang="en-US" altLang="zh-CN" sz="3600" dirty="0">
                <a:solidFill>
                  <a:schemeClr val="bg1"/>
                </a:solidFill>
              </a:rPr>
              <a:t>6</a:t>
            </a:r>
            <a:endParaRPr lang="en-US" sz="36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38063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3759965" y="1135346"/>
            <a:ext cx="7491804" cy="699817"/>
          </a:xfrm>
        </p:spPr>
        <p:txBody>
          <a:bodyPr>
            <a:normAutofit/>
          </a:bodyPr>
          <a:lstStyle/>
          <a:p>
            <a:r>
              <a:rPr lang="en-US" altLang="zh-CN" sz="2400" dirty="0"/>
              <a:t>Development of retrieval algorithms</a:t>
            </a:r>
            <a:endParaRPr lang="zh-CN" altLang="en-US" sz="2400" dirty="0"/>
          </a:p>
        </p:txBody>
      </p:sp>
      <p:pic>
        <p:nvPicPr>
          <p:cNvPr id="4" name="图片 3">
            <a:extLst>
              <a:ext uri="{FF2B5EF4-FFF2-40B4-BE49-F238E27FC236}">
                <a16:creationId xmlns:a16="http://schemas.microsoft.com/office/drawing/2014/main" id="{765B7AC5-EECA-4F2E-927F-7E8927C0D44E}"/>
              </a:ext>
            </a:extLst>
          </p:cNvPr>
          <p:cNvPicPr>
            <a:picLocks noChangeAspect="1"/>
          </p:cNvPicPr>
          <p:nvPr/>
        </p:nvPicPr>
        <p:blipFill>
          <a:blip r:embed="rId2"/>
          <a:stretch>
            <a:fillRect/>
          </a:stretch>
        </p:blipFill>
        <p:spPr>
          <a:xfrm>
            <a:off x="123868" y="1719520"/>
            <a:ext cx="8308168" cy="4712414"/>
          </a:xfrm>
          <a:prstGeom prst="rect">
            <a:avLst/>
          </a:prstGeom>
        </p:spPr>
      </p:pic>
      <p:sp>
        <p:nvSpPr>
          <p:cNvPr id="7" name="矩形 6">
            <a:extLst>
              <a:ext uri="{FF2B5EF4-FFF2-40B4-BE49-F238E27FC236}">
                <a16:creationId xmlns:a16="http://schemas.microsoft.com/office/drawing/2014/main" id="{D067A96D-22C8-404C-8FA8-E1A31124BAF9}"/>
              </a:ext>
            </a:extLst>
          </p:cNvPr>
          <p:cNvSpPr/>
          <p:nvPr/>
        </p:nvSpPr>
        <p:spPr>
          <a:xfrm>
            <a:off x="8432036" y="1719520"/>
            <a:ext cx="3424777" cy="4478149"/>
          </a:xfrm>
          <a:prstGeom prst="rect">
            <a:avLst/>
          </a:prstGeom>
          <a:ln w="19050">
            <a:solidFill>
              <a:srgbClr val="00B0F0"/>
            </a:solidFill>
          </a:ln>
        </p:spPr>
        <p:txBody>
          <a:bodyPr wrap="square">
            <a:spAutoFit/>
          </a:bodyPr>
          <a:lstStyle/>
          <a:p>
            <a:pPr marL="342900" indent="-342900">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 backpropagation neural network </a:t>
            </a:r>
            <a:r>
              <a:rPr lang="en-US" altLang="zh-CN" sz="2000" b="1" dirty="0">
                <a:latin typeface="Arial" panose="020B0604020202020204" pitchFamily="34" charset="0"/>
                <a:cs typeface="Arial" panose="020B0604020202020204" pitchFamily="34" charset="0"/>
              </a:rPr>
              <a:t>(BPNN) based retrieval algorithm</a:t>
            </a:r>
            <a:r>
              <a:rPr lang="en-US" altLang="zh-CN" sz="2000" dirty="0">
                <a:latin typeface="Arial" panose="020B0604020202020204" pitchFamily="34" charset="0"/>
                <a:cs typeface="Arial" panose="020B0604020202020204" pitchFamily="34" charset="0"/>
              </a:rPr>
              <a:t> was established and used to retrieve surface pressure from the input TB data. </a:t>
            </a:r>
          </a:p>
          <a:p>
            <a:pPr marL="342900" indent="-342900">
              <a:spcAft>
                <a:spcPts val="600"/>
              </a:spcAft>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The priori information is not required</a:t>
            </a:r>
            <a:r>
              <a:rPr lang="en-US" altLang="zh-CN" sz="2000" dirty="0">
                <a:latin typeface="Arial" panose="020B0604020202020204" pitchFamily="34" charset="0"/>
                <a:cs typeface="Arial" panose="020B0604020202020204" pitchFamily="34" charset="0"/>
              </a:rPr>
              <a:t> as input of the algorithm. Ocean surface atmospheric pressure data can be </a:t>
            </a:r>
            <a:r>
              <a:rPr lang="en-US" altLang="zh-CN" sz="2000" b="1" dirty="0">
                <a:latin typeface="Arial" panose="020B0604020202020204" pitchFamily="34" charset="0"/>
                <a:cs typeface="Arial" panose="020B0604020202020204" pitchFamily="34" charset="0"/>
              </a:rPr>
              <a:t>rapidly and directly </a:t>
            </a:r>
            <a:r>
              <a:rPr lang="en-US" altLang="zh-CN" sz="2000" dirty="0">
                <a:latin typeface="Arial" panose="020B0604020202020204" pitchFamily="34" charset="0"/>
                <a:cs typeface="Arial" panose="020B0604020202020204" pitchFamily="34" charset="0"/>
              </a:rPr>
              <a:t>retrieved from radiometric observations. </a:t>
            </a:r>
          </a:p>
        </p:txBody>
      </p:sp>
      <p:sp>
        <p:nvSpPr>
          <p:cNvPr id="2" name="Content Placeholder 4">
            <a:extLst>
              <a:ext uri="{FF2B5EF4-FFF2-40B4-BE49-F238E27FC236}">
                <a16:creationId xmlns:a16="http://schemas.microsoft.com/office/drawing/2014/main" id="{9940AA88-AA6B-4C45-54C4-A5298C28A559}"/>
              </a:ext>
            </a:extLst>
          </p:cNvPr>
          <p:cNvSpPr txBox="1">
            <a:spLocks/>
          </p:cNvSpPr>
          <p:nvPr/>
        </p:nvSpPr>
        <p:spPr>
          <a:xfrm>
            <a:off x="123868" y="159366"/>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3" name="TextBox 3">
            <a:extLst>
              <a:ext uri="{FF2B5EF4-FFF2-40B4-BE49-F238E27FC236}">
                <a16:creationId xmlns:a16="http://schemas.microsoft.com/office/drawing/2014/main" id="{7F111963-93D6-1681-8CC4-7BC1C38A582E}"/>
              </a:ext>
            </a:extLst>
          </p:cNvPr>
          <p:cNvSpPr txBox="1"/>
          <p:nvPr/>
        </p:nvSpPr>
        <p:spPr>
          <a:xfrm>
            <a:off x="123868" y="1135346"/>
            <a:ext cx="1519968" cy="461665"/>
          </a:xfrm>
          <a:prstGeom prst="rect">
            <a:avLst/>
          </a:prstGeom>
          <a:noFill/>
        </p:spPr>
        <p:txBody>
          <a:bodyPr wrap="none" rtlCol="0">
            <a:spAutoFit/>
          </a:bodyPr>
          <a:lstStyle/>
          <a:p>
            <a:r>
              <a:rPr lang="en-US" altLang="zh-CN" sz="2400" b="1" dirty="0"/>
              <a:t>Progress</a:t>
            </a:r>
            <a:endParaRPr lang="zh-CN" altLang="en-US" sz="2400" b="1" dirty="0"/>
          </a:p>
        </p:txBody>
      </p:sp>
    </p:spTree>
    <p:extLst>
      <p:ext uri="{BB962C8B-B14F-4D97-AF65-F5344CB8AC3E}">
        <p14:creationId xmlns:p14="http://schemas.microsoft.com/office/powerpoint/2010/main" val="2904416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5727" y="998553"/>
            <a:ext cx="8661400" cy="699817"/>
          </a:xfrm>
        </p:spPr>
        <p:txBody>
          <a:bodyPr>
            <a:normAutofit/>
          </a:bodyPr>
          <a:lstStyle/>
          <a:p>
            <a:r>
              <a:rPr lang="en-US" altLang="zh-CN" sz="2400" dirty="0"/>
              <a:t>Assessment of  the retrieval accuracy</a:t>
            </a:r>
            <a:endParaRPr lang="zh-CN" altLang="en-US" sz="2400" dirty="0"/>
          </a:p>
        </p:txBody>
      </p:sp>
      <mc:AlternateContent xmlns:mc="http://schemas.openxmlformats.org/markup-compatibility/2006">
        <mc:Choice xmlns:a14="http://schemas.microsoft.com/office/drawing/2010/main" Requires="a14">
          <p:sp>
            <p:nvSpPr>
              <p:cNvPr id="34" name="矩形 33">
                <a:extLst>
                  <a:ext uri="{FF2B5EF4-FFF2-40B4-BE49-F238E27FC236}">
                    <a16:creationId xmlns:a16="http://schemas.microsoft.com/office/drawing/2014/main" id="{D7D004DA-8EFD-4E9F-8931-F367C4DF6364}"/>
                  </a:ext>
                </a:extLst>
              </p:cNvPr>
              <p:cNvSpPr/>
              <p:nvPr/>
            </p:nvSpPr>
            <p:spPr>
              <a:xfrm>
                <a:off x="7392128" y="5214675"/>
                <a:ext cx="3583027" cy="1382751"/>
              </a:xfrm>
              <a:prstGeom prst="rect">
                <a:avLst/>
              </a:prstGeom>
              <a:ln w="19050">
                <a:solidFill>
                  <a:srgbClr val="00B0F0"/>
                </a:solidFill>
              </a:ln>
            </p:spPr>
            <p:txBody>
              <a:bodyPr wrap="square">
                <a:spAutoFit/>
              </a:bodyPr>
              <a:lstStyle/>
              <a:p>
                <a:pPr algn="ctr" latinLnBrk="1">
                  <a:lnSpc>
                    <a:spcPct val="150000"/>
                  </a:lnSpc>
                  <a:spcAft>
                    <a:spcPts val="0"/>
                  </a:spcAft>
                </a:pPr>
                <a14:m>
                  <m:oMath xmlns:m="http://schemas.openxmlformats.org/officeDocument/2006/math">
                    <m:r>
                      <m:rPr>
                        <m:sty m:val="p"/>
                      </m:rPr>
                      <a:rPr lang="en-US" altLang="zh-CN" sz="1200" kern="100">
                        <a:latin typeface="Cambria Math" panose="02040503050406030204" pitchFamily="18" charset="0"/>
                      </a:rPr>
                      <m:t>Bias</m:t>
                    </m:r>
                    <m:r>
                      <a:rPr lang="en-US" altLang="zh-CN" sz="1200" kern="100">
                        <a:latin typeface="Cambria Math" panose="02040503050406030204" pitchFamily="18" charset="0"/>
                      </a:rPr>
                      <m:t>=</m:t>
                    </m:r>
                    <m:f>
                      <m:fPr>
                        <m:ctrlPr>
                          <a:rPr lang="zh-CN" altLang="zh-CN" sz="1200" i="1" kern="100">
                            <a:effectLst/>
                            <a:latin typeface="Cambria Math" panose="02040503050406030204" pitchFamily="18" charset="0"/>
                            <a:ea typeface="Cambria Math" panose="02040503050406030204" pitchFamily="18" charset="0"/>
                          </a:rPr>
                        </m:ctrlPr>
                      </m:fPr>
                      <m:num>
                        <m:r>
                          <a:rPr lang="en-US" altLang="zh-CN" sz="1200" kern="100">
                            <a:latin typeface="Cambria Math" panose="02040503050406030204" pitchFamily="18" charset="0"/>
                          </a:rPr>
                          <m:t>1</m:t>
                        </m:r>
                      </m:num>
                      <m:den>
                        <m:r>
                          <a:rPr lang="en-US" altLang="zh-CN" sz="1200" i="1" kern="100">
                            <a:latin typeface="Cambria Math" panose="02040503050406030204" pitchFamily="18" charset="0"/>
                          </a:rPr>
                          <m:t>𝑛</m:t>
                        </m:r>
                      </m:den>
                    </m:f>
                    <m:nary>
                      <m:naryPr>
                        <m:chr m:val="∑"/>
                        <m:limLoc m:val="undOvr"/>
                        <m:ctrlPr>
                          <a:rPr lang="zh-CN" altLang="zh-CN" sz="1200" i="1" kern="100">
                            <a:effectLst/>
                            <a:latin typeface="Cambria Math" panose="02040503050406030204" pitchFamily="18" charset="0"/>
                            <a:ea typeface="Cambria Math" panose="02040503050406030204" pitchFamily="18" charset="0"/>
                          </a:rPr>
                        </m:ctrlPr>
                      </m:naryPr>
                      <m:sub>
                        <m:r>
                          <a:rPr lang="en-US" altLang="zh-CN" sz="1200" i="1" kern="100">
                            <a:latin typeface="Cambria Math" panose="02040503050406030204" pitchFamily="18" charset="0"/>
                          </a:rPr>
                          <m:t>𝑖</m:t>
                        </m:r>
                        <m:r>
                          <a:rPr lang="en-US" altLang="zh-CN" sz="1200" kern="100">
                            <a:latin typeface="Cambria Math" panose="02040503050406030204" pitchFamily="18" charset="0"/>
                          </a:rPr>
                          <m:t>=1</m:t>
                        </m:r>
                      </m:sub>
                      <m:sup>
                        <m:r>
                          <a:rPr lang="en-US" altLang="zh-CN" sz="1200" i="1" kern="100">
                            <a:latin typeface="Cambria Math" panose="02040503050406030204" pitchFamily="18" charset="0"/>
                          </a:rPr>
                          <m:t>𝑛</m:t>
                        </m:r>
                      </m:sup>
                      <m:e>
                        <m:r>
                          <a:rPr lang="en-US" altLang="zh-CN" sz="1200" kern="100">
                            <a:latin typeface="Cambria Math" panose="02040503050406030204" pitchFamily="18" charset="0"/>
                          </a:rPr>
                          <m:t>(</m:t>
                        </m:r>
                        <m:sSub>
                          <m:sSubPr>
                            <m:ctrlPr>
                              <a:rPr lang="zh-CN" altLang="zh-CN" sz="1200" i="1" kern="100">
                                <a:effectLst/>
                                <a:latin typeface="Cambria Math" panose="02040503050406030204" pitchFamily="18" charset="0"/>
                                <a:ea typeface="Cambria Math" panose="02040503050406030204" pitchFamily="18" charset="0"/>
                              </a:rPr>
                            </m:ctrlPr>
                          </m:sSubPr>
                          <m:e>
                            <m:r>
                              <a:rPr lang="en-US" altLang="zh-CN" sz="1200" i="1" kern="100">
                                <a:latin typeface="Cambria Math" panose="02040503050406030204" pitchFamily="18" charset="0"/>
                              </a:rPr>
                              <m:t>𝑥</m:t>
                            </m:r>
                          </m:e>
                          <m:sub>
                            <m:r>
                              <a:rPr lang="en-US" altLang="zh-CN" sz="1200" i="1" kern="100">
                                <a:latin typeface="Cambria Math" panose="02040503050406030204" pitchFamily="18" charset="0"/>
                              </a:rPr>
                              <m:t>𝑜𝑝</m:t>
                            </m:r>
                          </m:sub>
                        </m:sSub>
                      </m:e>
                    </m:nary>
                  </m:oMath>
                </a14:m>
                <a:r>
                  <a:rPr lang="en-US" altLang="zh-CN" sz="1200" kern="100" dirty="0">
                    <a:latin typeface="Times New Roman" panose="02020603050405020304" pitchFamily="18" charset="0"/>
                  </a:rPr>
                  <a:t>-</a:t>
                </a:r>
                <a14:m>
                  <m:oMath xmlns:m="http://schemas.openxmlformats.org/officeDocument/2006/math">
                    <m:sSub>
                      <m:sSubPr>
                        <m:ctrlPr>
                          <a:rPr lang="zh-CN" altLang="zh-CN" sz="1200" i="1" kern="100">
                            <a:effectLst/>
                            <a:latin typeface="Cambria Math" panose="02040503050406030204" pitchFamily="18" charset="0"/>
                            <a:ea typeface="Cambria Math" panose="02040503050406030204" pitchFamily="18" charset="0"/>
                          </a:rPr>
                        </m:ctrlPr>
                      </m:sSubPr>
                      <m:e>
                        <m:r>
                          <a:rPr lang="en-US" altLang="zh-CN" sz="1200" i="1" kern="100">
                            <a:latin typeface="Cambria Math" panose="02040503050406030204" pitchFamily="18" charset="0"/>
                          </a:rPr>
                          <m:t>𝑥</m:t>
                        </m:r>
                      </m:e>
                      <m:sub>
                        <m:r>
                          <a:rPr lang="en-US" altLang="zh-CN" sz="1200" i="1" kern="100">
                            <a:latin typeface="Cambria Math" panose="02040503050406030204" pitchFamily="18" charset="0"/>
                          </a:rPr>
                          <m:t>𝑟𝑝</m:t>
                        </m:r>
                      </m:sub>
                    </m:sSub>
                    <m:r>
                      <a:rPr lang="en-US" altLang="zh-CN" sz="1200" kern="100">
                        <a:latin typeface="Cambria Math" panose="02040503050406030204" pitchFamily="18" charset="0"/>
                      </a:rPr>
                      <m:t>)</m:t>
                    </m:r>
                  </m:oMath>
                </a14:m>
                <a:r>
                  <a:rPr lang="en-US" altLang="zh-CN" sz="1200" kern="100" dirty="0">
                    <a:latin typeface="Times New Roman" panose="02020603050405020304" pitchFamily="18" charset="0"/>
                  </a:rPr>
                  <a:t> </a:t>
                </a:r>
                <a:endParaRPr lang="en-US" altLang="zh-CN" sz="1200" kern="100" dirty="0">
                  <a:latin typeface="Cambria Math" panose="02040503050406030204" pitchFamily="18" charset="0"/>
                </a:endParaRPr>
              </a:p>
              <a:p>
                <a:pPr algn="ctr" latinLnBrk="1">
                  <a:lnSpc>
                    <a:spcPts val="7000"/>
                  </a:lnSpc>
                  <a:spcAft>
                    <a:spcPts val="0"/>
                  </a:spcAft>
                </a:pPr>
                <a14:m>
                  <m:oMathPara xmlns:m="http://schemas.openxmlformats.org/officeDocument/2006/math">
                    <m:oMathParaPr>
                      <m:jc m:val="centerGroup"/>
                    </m:oMathParaPr>
                    <m:oMath xmlns:m="http://schemas.openxmlformats.org/officeDocument/2006/math">
                      <m:r>
                        <m:rPr>
                          <m:sty m:val="p"/>
                        </m:rPr>
                        <a:rPr lang="en-US" altLang="zh-CN" sz="1200" kern="100">
                          <a:latin typeface="Cambria Math" panose="02040503050406030204" pitchFamily="18" charset="0"/>
                        </a:rPr>
                        <m:t>RMSE</m:t>
                      </m:r>
                      <m:r>
                        <a:rPr lang="en-US" altLang="zh-CN" sz="1200" kern="100">
                          <a:latin typeface="Cambria Math" panose="02040503050406030204" pitchFamily="18" charset="0"/>
                        </a:rPr>
                        <m:t>=</m:t>
                      </m:r>
                      <m:rad>
                        <m:radPr>
                          <m:degHide m:val="on"/>
                          <m:ctrlPr>
                            <a:rPr lang="zh-CN" altLang="zh-CN" sz="1200" i="1" kern="100">
                              <a:effectLst/>
                              <a:latin typeface="Cambria Math" panose="02040503050406030204" pitchFamily="18" charset="0"/>
                              <a:ea typeface="Cambria Math" panose="02040503050406030204" pitchFamily="18" charset="0"/>
                            </a:rPr>
                          </m:ctrlPr>
                        </m:radPr>
                        <m:deg/>
                        <m:e>
                          <m:f>
                            <m:fPr>
                              <m:ctrlPr>
                                <a:rPr lang="zh-CN" altLang="zh-CN" sz="1200" i="1" kern="100">
                                  <a:effectLst/>
                                  <a:latin typeface="Cambria Math" panose="02040503050406030204" pitchFamily="18" charset="0"/>
                                  <a:ea typeface="Cambria Math" panose="02040503050406030204" pitchFamily="18" charset="0"/>
                                </a:rPr>
                              </m:ctrlPr>
                            </m:fPr>
                            <m:num>
                              <m:r>
                                <a:rPr lang="en-US" altLang="zh-CN" sz="1200" kern="100">
                                  <a:latin typeface="Cambria Math" panose="02040503050406030204" pitchFamily="18" charset="0"/>
                                </a:rPr>
                                <m:t>1</m:t>
                              </m:r>
                            </m:num>
                            <m:den>
                              <m:r>
                                <a:rPr lang="en-US" altLang="zh-CN" sz="1200" i="1" kern="100">
                                  <a:latin typeface="Cambria Math" panose="02040503050406030204" pitchFamily="18" charset="0"/>
                                </a:rPr>
                                <m:t>𝑛</m:t>
                              </m:r>
                            </m:den>
                          </m:f>
                          <m:nary>
                            <m:naryPr>
                              <m:chr m:val="∑"/>
                              <m:limLoc m:val="undOvr"/>
                              <m:ctrlPr>
                                <a:rPr lang="zh-CN" altLang="zh-CN" sz="1200" i="1" kern="100">
                                  <a:effectLst/>
                                  <a:latin typeface="Cambria Math" panose="02040503050406030204" pitchFamily="18" charset="0"/>
                                  <a:ea typeface="Cambria Math" panose="02040503050406030204" pitchFamily="18" charset="0"/>
                                </a:rPr>
                              </m:ctrlPr>
                            </m:naryPr>
                            <m:sub>
                              <m:r>
                                <a:rPr lang="en-US" altLang="zh-CN" sz="1200" i="1" kern="100">
                                  <a:latin typeface="Cambria Math" panose="02040503050406030204" pitchFamily="18" charset="0"/>
                                </a:rPr>
                                <m:t>𝑖</m:t>
                              </m:r>
                              <m:r>
                                <a:rPr lang="en-US" altLang="zh-CN" sz="1200" kern="100">
                                  <a:latin typeface="Cambria Math" panose="02040503050406030204" pitchFamily="18" charset="0"/>
                                </a:rPr>
                                <m:t>=1</m:t>
                              </m:r>
                            </m:sub>
                            <m:sup>
                              <m:r>
                                <a:rPr lang="en-US" altLang="zh-CN" sz="1200" i="1" kern="100">
                                  <a:latin typeface="Cambria Math" panose="02040503050406030204" pitchFamily="18" charset="0"/>
                                </a:rPr>
                                <m:t>𝑛</m:t>
                              </m:r>
                            </m:sup>
                            <m:e>
                              <m:r>
                                <a:rPr lang="en-US" altLang="zh-CN" sz="1200" kern="100">
                                  <a:latin typeface="Cambria Math" panose="02040503050406030204" pitchFamily="18" charset="0"/>
                                </a:rPr>
                                <m:t>(</m:t>
                              </m:r>
                              <m:sSub>
                                <m:sSubPr>
                                  <m:ctrlPr>
                                    <a:rPr lang="zh-CN" altLang="zh-CN" sz="1200" i="1" kern="100">
                                      <a:effectLst/>
                                      <a:latin typeface="Cambria Math" panose="02040503050406030204" pitchFamily="18" charset="0"/>
                                      <a:ea typeface="Cambria Math" panose="02040503050406030204" pitchFamily="18" charset="0"/>
                                    </a:rPr>
                                  </m:ctrlPr>
                                </m:sSubPr>
                                <m:e>
                                  <m:r>
                                    <a:rPr lang="en-US" altLang="zh-CN" sz="1200" i="1" kern="100">
                                      <a:latin typeface="Cambria Math" panose="02040503050406030204" pitchFamily="18" charset="0"/>
                                    </a:rPr>
                                    <m:t>𝑥</m:t>
                                  </m:r>
                                </m:e>
                                <m:sub>
                                  <m:r>
                                    <a:rPr lang="en-US" altLang="zh-CN" sz="1200" i="1" kern="100">
                                      <a:latin typeface="Cambria Math" panose="02040503050406030204" pitchFamily="18" charset="0"/>
                                    </a:rPr>
                                    <m:t>𝑜𝑝</m:t>
                                  </m:r>
                                </m:sub>
                              </m:sSub>
                            </m:e>
                          </m:nary>
                          <m:r>
                            <a:rPr lang="en-US" altLang="zh-CN" sz="1200" i="1" kern="100">
                              <a:latin typeface="Cambria Math" panose="02040503050406030204" pitchFamily="18" charset="0"/>
                            </a:rPr>
                            <m:t>−</m:t>
                          </m:r>
                          <m:sSub>
                            <m:sSubPr>
                              <m:ctrlPr>
                                <a:rPr lang="zh-CN" altLang="zh-CN" sz="1200" i="1" kern="100">
                                  <a:effectLst/>
                                  <a:latin typeface="Cambria Math" panose="02040503050406030204" pitchFamily="18" charset="0"/>
                                  <a:ea typeface="Cambria Math" panose="02040503050406030204" pitchFamily="18" charset="0"/>
                                </a:rPr>
                              </m:ctrlPr>
                            </m:sSubPr>
                            <m:e>
                              <m:r>
                                <a:rPr lang="en-US" altLang="zh-CN" sz="1200" i="1" kern="100">
                                  <a:latin typeface="Cambria Math" panose="02040503050406030204" pitchFamily="18" charset="0"/>
                                </a:rPr>
                                <m:t>𝑥</m:t>
                              </m:r>
                            </m:e>
                            <m:sub>
                              <m:r>
                                <a:rPr lang="en-US" altLang="zh-CN" sz="1200" i="1" kern="100">
                                  <a:latin typeface="Cambria Math" panose="02040503050406030204" pitchFamily="18" charset="0"/>
                                </a:rPr>
                                <m:t>𝑟𝑝</m:t>
                              </m:r>
                            </m:sub>
                          </m:sSub>
                          <m:sSup>
                            <m:sSupPr>
                              <m:ctrlPr>
                                <a:rPr lang="zh-CN" altLang="zh-CN" sz="1200" i="1" kern="100">
                                  <a:effectLst/>
                                  <a:latin typeface="Cambria Math" panose="02040503050406030204" pitchFamily="18" charset="0"/>
                                  <a:ea typeface="Cambria Math" panose="02040503050406030204" pitchFamily="18" charset="0"/>
                                </a:rPr>
                              </m:ctrlPr>
                            </m:sSupPr>
                            <m:e>
                              <m:r>
                                <a:rPr lang="en-US" altLang="zh-CN" sz="1200" kern="100">
                                  <a:latin typeface="Cambria Math" panose="02040503050406030204" pitchFamily="18" charset="0"/>
                                </a:rPr>
                                <m:t>)</m:t>
                              </m:r>
                            </m:e>
                            <m:sup>
                              <m:r>
                                <a:rPr lang="en-US" altLang="zh-CN" sz="1200" kern="100">
                                  <a:latin typeface="Cambria Math" panose="02040503050406030204" pitchFamily="18" charset="0"/>
                                </a:rPr>
                                <m:t>2</m:t>
                              </m:r>
                            </m:sup>
                          </m:sSup>
                        </m:e>
                      </m:rad>
                    </m:oMath>
                  </m:oMathPara>
                </a14:m>
                <a:endParaRPr lang="zh-CN" altLang="zh-CN" sz="1200" kern="100" dirty="0">
                  <a:latin typeface="Times New Roman" panose="02020603050405020304" pitchFamily="18" charset="0"/>
                </a:endParaRPr>
              </a:p>
            </p:txBody>
          </p:sp>
        </mc:Choice>
        <mc:Fallback>
          <p:sp>
            <p:nvSpPr>
              <p:cNvPr id="34" name="矩形 33">
                <a:extLst>
                  <a:ext uri="{FF2B5EF4-FFF2-40B4-BE49-F238E27FC236}">
                    <a16:creationId xmlns:a16="http://schemas.microsoft.com/office/drawing/2014/main" id="{D7D004DA-8EFD-4E9F-8931-F367C4DF6364}"/>
                  </a:ext>
                </a:extLst>
              </p:cNvPr>
              <p:cNvSpPr>
                <a:spLocks noRot="1" noChangeAspect="1" noMove="1" noResize="1" noEditPoints="1" noAdjustHandles="1" noChangeArrowheads="1" noChangeShapeType="1" noTextEdit="1"/>
              </p:cNvSpPr>
              <p:nvPr/>
            </p:nvSpPr>
            <p:spPr>
              <a:xfrm>
                <a:off x="7392128" y="5214675"/>
                <a:ext cx="3583027" cy="1382751"/>
              </a:xfrm>
              <a:prstGeom prst="rect">
                <a:avLst/>
              </a:prstGeom>
              <a:blipFill>
                <a:blip r:embed="rId2"/>
                <a:stretch>
                  <a:fillRect t="-8036" b="-54464"/>
                </a:stretch>
              </a:blipFill>
              <a:ln w="19050">
                <a:solidFill>
                  <a:srgbClr val="00B0F0"/>
                </a:solidFill>
              </a:ln>
            </p:spPr>
            <p:txBody>
              <a:bodyPr/>
              <a:lstStyle/>
              <a:p>
                <a:r>
                  <a:rPr lang="en-US">
                    <a:noFill/>
                  </a:rPr>
                  <a:t> </a:t>
                </a:r>
              </a:p>
            </p:txBody>
          </p:sp>
        </mc:Fallback>
      </mc:AlternateContent>
      <p:pic>
        <p:nvPicPr>
          <p:cNvPr id="36" name="图片 35">
            <a:extLst>
              <a:ext uri="{FF2B5EF4-FFF2-40B4-BE49-F238E27FC236}">
                <a16:creationId xmlns:a16="http://schemas.microsoft.com/office/drawing/2014/main" id="{7CD452BD-DDC4-40AB-82EB-AC6D9AB3E1C1}"/>
              </a:ext>
            </a:extLst>
          </p:cNvPr>
          <p:cNvPicPr>
            <a:picLocks noChangeAspect="1"/>
          </p:cNvPicPr>
          <p:nvPr/>
        </p:nvPicPr>
        <p:blipFill>
          <a:blip r:embed="rId3"/>
          <a:stretch>
            <a:fillRect/>
          </a:stretch>
        </p:blipFill>
        <p:spPr>
          <a:xfrm>
            <a:off x="55483" y="1495528"/>
            <a:ext cx="5943600" cy="5038051"/>
          </a:xfrm>
          <a:prstGeom prst="rect">
            <a:avLst/>
          </a:prstGeom>
        </p:spPr>
      </p:pic>
      <p:cxnSp>
        <p:nvCxnSpPr>
          <p:cNvPr id="37" name="直接箭头连接符 36">
            <a:extLst>
              <a:ext uri="{FF2B5EF4-FFF2-40B4-BE49-F238E27FC236}">
                <a16:creationId xmlns:a16="http://schemas.microsoft.com/office/drawing/2014/main" id="{FD9A72FB-86B1-4CC7-A1A2-0B07BCDD7D57}"/>
              </a:ext>
            </a:extLst>
          </p:cNvPr>
          <p:cNvCxnSpPr>
            <a:cxnSpLocks/>
          </p:cNvCxnSpPr>
          <p:nvPr/>
        </p:nvCxnSpPr>
        <p:spPr>
          <a:xfrm>
            <a:off x="3656574" y="6289232"/>
            <a:ext cx="3415208" cy="0"/>
          </a:xfrm>
          <a:prstGeom prst="straightConnector1">
            <a:avLst/>
          </a:prstGeom>
          <a:ln w="15875">
            <a:tailEnd type="triangle"/>
          </a:ln>
        </p:spPr>
        <p:style>
          <a:lnRef idx="1">
            <a:schemeClr val="accent6"/>
          </a:lnRef>
          <a:fillRef idx="0">
            <a:schemeClr val="accent6"/>
          </a:fillRef>
          <a:effectRef idx="0">
            <a:schemeClr val="accent6"/>
          </a:effectRef>
          <a:fontRef idx="minor">
            <a:schemeClr val="tx1"/>
          </a:fontRef>
        </p:style>
      </p:cxnSp>
      <p:sp>
        <p:nvSpPr>
          <p:cNvPr id="39" name="文本框 38">
            <a:extLst>
              <a:ext uri="{FF2B5EF4-FFF2-40B4-BE49-F238E27FC236}">
                <a16:creationId xmlns:a16="http://schemas.microsoft.com/office/drawing/2014/main" id="{90238A26-279B-48D3-804A-25D1A0A4C978}"/>
              </a:ext>
            </a:extLst>
          </p:cNvPr>
          <p:cNvSpPr txBox="1"/>
          <p:nvPr/>
        </p:nvSpPr>
        <p:spPr>
          <a:xfrm>
            <a:off x="6242921" y="998553"/>
            <a:ext cx="5881442" cy="4524315"/>
          </a:xfrm>
          <a:prstGeom prst="rect">
            <a:avLst/>
          </a:prstGeom>
          <a:noFill/>
        </p:spPr>
        <p:txBody>
          <a:bodyPr wrap="square" rtlCol="0">
            <a:spAutoFit/>
          </a:bodyPr>
          <a:lstStyle/>
          <a:p>
            <a:r>
              <a:rPr lang="en-US" altLang="zh-CN" sz="1800" b="1" dirty="0">
                <a:solidFill>
                  <a:schemeClr val="tx1"/>
                </a:solidFill>
                <a:latin typeface="Arial" panose="020B0604020202020204" pitchFamily="34" charset="0"/>
                <a:cs typeface="Arial" panose="020B0604020202020204" pitchFamily="34" charset="0"/>
              </a:rPr>
              <a:t>Brightness temperature data of spaceborne microwave radiometer -  input of the algorithm </a:t>
            </a:r>
          </a:p>
          <a:p>
            <a:r>
              <a:rPr lang="en-US" altLang="zh-CN" sz="1800" b="1" dirty="0">
                <a:solidFill>
                  <a:schemeClr val="tx1"/>
                </a:solidFill>
                <a:latin typeface="Arial" panose="020B0604020202020204" pitchFamily="34" charset="0"/>
                <a:cs typeface="Arial" panose="020B0604020202020204" pitchFamily="34" charset="0"/>
              </a:rPr>
              <a:t>  </a:t>
            </a:r>
            <a:r>
              <a:rPr lang="en-US" altLang="zh-CN" sz="1800" dirty="0">
                <a:solidFill>
                  <a:schemeClr val="tx1"/>
                </a:solidFill>
                <a:latin typeface="Arial" panose="020B0604020202020204" pitchFamily="34" charset="0"/>
                <a:ea typeface="宋体"/>
                <a:cs typeface="Arial" panose="020B0604020202020204" pitchFamily="34" charset="0"/>
              </a:rPr>
              <a:t>- Spatial resolution (nadir): 32 km (SNPP/ATMS and      FY-3D/MWTS-II), 16 km (FY-3D/MWHTS, FY-3D/MWHTS)</a:t>
            </a:r>
          </a:p>
          <a:p>
            <a:r>
              <a:rPr lang="en-US" altLang="zh-CN" sz="1800" dirty="0">
                <a:solidFill>
                  <a:schemeClr val="tx1"/>
                </a:solidFill>
                <a:latin typeface="Arial" panose="020B0604020202020204" pitchFamily="34" charset="0"/>
                <a:ea typeface="宋体"/>
                <a:cs typeface="Arial" panose="020B0604020202020204" pitchFamily="34" charset="0"/>
              </a:rPr>
              <a:t>  - Temporal resolution: </a:t>
            </a:r>
            <a:r>
              <a:rPr lang="en-US" altLang="zh-CN" sz="1800" dirty="0">
                <a:solidFill>
                  <a:schemeClr val="tx1"/>
                </a:solidFill>
                <a:latin typeface="Arial" panose="020B0604020202020204" pitchFamily="34" charset="0"/>
                <a:cs typeface="Arial" panose="020B0604020202020204" pitchFamily="34" charset="0"/>
              </a:rPr>
              <a:t>2 times/day</a:t>
            </a:r>
          </a:p>
          <a:p>
            <a:r>
              <a:rPr lang="en-US" altLang="zh-CN" sz="1800" b="1" dirty="0">
                <a:solidFill>
                  <a:schemeClr val="tx1"/>
                </a:solidFill>
                <a:latin typeface="Arial" panose="020B0604020202020204" pitchFamily="34" charset="0"/>
                <a:cs typeface="Arial" panose="020B0604020202020204" pitchFamily="34" charset="0"/>
              </a:rPr>
              <a:t>ECMWF reanalysis surface pressure data or NCEP GDAS/FNL surface pressure analysis fields</a:t>
            </a:r>
            <a:r>
              <a:rPr lang="mr-IN" altLang="zh-CN" sz="1800" b="1" dirty="0">
                <a:solidFill>
                  <a:schemeClr val="tx1"/>
                </a:solidFill>
                <a:latin typeface="Arial" panose="020B0604020202020204" pitchFamily="34" charset="0"/>
              </a:rPr>
              <a:t>–</a:t>
            </a:r>
            <a:r>
              <a:rPr lang="en-US" altLang="zh-CN" sz="1800" b="1" dirty="0">
                <a:solidFill>
                  <a:schemeClr val="tx1"/>
                </a:solidFill>
                <a:latin typeface="Arial" panose="020B0604020202020204" pitchFamily="34" charset="0"/>
                <a:cs typeface="Arial" panose="020B0604020202020204" pitchFamily="34" charset="0"/>
              </a:rPr>
              <a:t> to develop and test the algorithm</a:t>
            </a:r>
          </a:p>
          <a:p>
            <a:r>
              <a:rPr lang="en-US" altLang="zh-CN" sz="1800" dirty="0">
                <a:solidFill>
                  <a:schemeClr val="tx1"/>
                </a:solidFill>
                <a:latin typeface="Arial" panose="020B0604020202020204" pitchFamily="34" charset="0"/>
                <a:ea typeface="宋体"/>
                <a:cs typeface="Arial" panose="020B0604020202020204" pitchFamily="34" charset="0"/>
              </a:rPr>
              <a:t>  - Spatial resolution: 0.25º</a:t>
            </a:r>
            <a:r>
              <a:rPr lang="en-US" altLang="zh-CN" sz="1600" dirty="0">
                <a:solidFill>
                  <a:schemeClr val="tx1"/>
                </a:solidFill>
                <a:latin typeface="Arial" panose="020B0604020202020204" pitchFamily="34" charset="0"/>
                <a:ea typeface="宋体"/>
                <a:cs typeface="Arial" panose="020B0604020202020204" pitchFamily="34" charset="0"/>
              </a:rPr>
              <a:t>☓ </a:t>
            </a:r>
            <a:r>
              <a:rPr lang="en-US" altLang="zh-CN" sz="1800" dirty="0">
                <a:solidFill>
                  <a:schemeClr val="tx1"/>
                </a:solidFill>
                <a:latin typeface="Arial" panose="020B0604020202020204" pitchFamily="34" charset="0"/>
                <a:ea typeface="宋体"/>
                <a:cs typeface="Arial" panose="020B0604020202020204" pitchFamily="34" charset="0"/>
              </a:rPr>
              <a:t>0.25º</a:t>
            </a:r>
          </a:p>
          <a:p>
            <a:r>
              <a:rPr lang="en-US" altLang="zh-CN" sz="1800" dirty="0">
                <a:solidFill>
                  <a:schemeClr val="tx1"/>
                </a:solidFill>
                <a:latin typeface="Arial" panose="020B0604020202020204" pitchFamily="34" charset="0"/>
                <a:ea typeface="宋体"/>
                <a:cs typeface="Arial" panose="020B0604020202020204" pitchFamily="34" charset="0"/>
              </a:rPr>
              <a:t>  - Temporal resolution: 6 hours</a:t>
            </a:r>
          </a:p>
          <a:p>
            <a:r>
              <a:rPr lang="en-US" altLang="zh-CN" sz="1800" dirty="0">
                <a:solidFill>
                  <a:schemeClr val="tx1"/>
                </a:solidFill>
                <a:latin typeface="Arial" panose="020B0604020202020204" pitchFamily="34" charset="0"/>
                <a:ea typeface="宋体"/>
                <a:cs typeface="Arial" panose="020B0604020202020204" pitchFamily="34" charset="0"/>
              </a:rPr>
              <a:t>  - The last eight days data of each month are used for              independent testing.</a:t>
            </a:r>
          </a:p>
          <a:p>
            <a:r>
              <a:rPr lang="en-US" altLang="zh-CN" sz="1800" b="1" dirty="0">
                <a:solidFill>
                  <a:schemeClr val="tx1"/>
                </a:solidFill>
                <a:latin typeface="Arial" panose="020B0604020202020204" pitchFamily="34" charset="0"/>
                <a:cs typeface="Arial" panose="020B0604020202020204" pitchFamily="34" charset="0"/>
              </a:rPr>
              <a:t>In situ surface pressure data (buoys, ships and dropsondes) </a:t>
            </a:r>
            <a:r>
              <a:rPr lang="mr-IN" altLang="zh-CN" sz="1800" b="1" dirty="0">
                <a:solidFill>
                  <a:schemeClr val="tx1"/>
                </a:solidFill>
                <a:latin typeface="Arial" panose="020B0604020202020204" pitchFamily="34" charset="0"/>
              </a:rPr>
              <a:t>–</a:t>
            </a:r>
            <a:r>
              <a:rPr lang="en-US" altLang="zh-CN" sz="1800" b="1" dirty="0">
                <a:solidFill>
                  <a:schemeClr val="tx1"/>
                </a:solidFill>
                <a:latin typeface="Arial" panose="020B0604020202020204" pitchFamily="34" charset="0"/>
                <a:cs typeface="Arial" panose="020B0604020202020204" pitchFamily="34" charset="0"/>
              </a:rPr>
              <a:t> to test the algorithm</a:t>
            </a:r>
          </a:p>
          <a:p>
            <a:r>
              <a:rPr lang="en-US" altLang="zh-CN" sz="1800" dirty="0">
                <a:solidFill>
                  <a:schemeClr val="tx1"/>
                </a:solidFill>
                <a:latin typeface="Arial" panose="020B0604020202020204" pitchFamily="34" charset="0"/>
                <a:ea typeface="宋体"/>
                <a:cs typeface="Arial" panose="020B0604020202020204" pitchFamily="34" charset="0"/>
              </a:rPr>
              <a:t>  </a:t>
            </a:r>
            <a:endParaRPr lang="en-US" altLang="zh-CN" sz="1800" dirty="0">
              <a:solidFill>
                <a:schemeClr val="tx1"/>
              </a:solidFill>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5B5F67AB-E6F2-E9F6-1B96-CAE4BA78FC50}"/>
              </a:ext>
            </a:extLst>
          </p:cNvPr>
          <p:cNvSpPr txBox="1">
            <a:spLocks/>
          </p:cNvSpPr>
          <p:nvPr/>
        </p:nvSpPr>
        <p:spPr>
          <a:xfrm>
            <a:off x="0" y="216666"/>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2932759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578673" y="2238653"/>
            <a:ext cx="4737313" cy="1436013"/>
          </a:xfrm>
        </p:spPr>
        <p:txBody>
          <a:bodyPr>
            <a:noAutofit/>
          </a:bodyPr>
          <a:lstStyle/>
          <a:p>
            <a:r>
              <a:rPr lang="en-US" altLang="zh-CN" sz="2400" dirty="0"/>
              <a:t>Preliminary assessment of by comparing the retrievals from SNPP/ATMS data with ERA-Interim reanalysis</a:t>
            </a:r>
            <a:endParaRPr lang="zh-CN" altLang="en-US" sz="2400" dirty="0"/>
          </a:p>
        </p:txBody>
      </p:sp>
      <p:sp>
        <p:nvSpPr>
          <p:cNvPr id="3" name="矩形 2">
            <a:extLst>
              <a:ext uri="{FF2B5EF4-FFF2-40B4-BE49-F238E27FC236}">
                <a16:creationId xmlns:a16="http://schemas.microsoft.com/office/drawing/2014/main" id="{45803597-9D9E-41F4-9410-6F245E1E683E}"/>
              </a:ext>
            </a:extLst>
          </p:cNvPr>
          <p:cNvSpPr/>
          <p:nvPr/>
        </p:nvSpPr>
        <p:spPr>
          <a:xfrm>
            <a:off x="7578672" y="4314541"/>
            <a:ext cx="4432513" cy="101566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fontAlgn="auto">
              <a:spcBef>
                <a:spcPts val="0"/>
              </a:spcBef>
              <a:spcAft>
                <a:spcPts val="0"/>
              </a:spcAft>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Retrievals correlate well with the ERA-Interim reanalysis surface pressure data.</a:t>
            </a:r>
            <a:endPar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4" name="矩形 3">
            <a:extLst>
              <a:ext uri="{FF2B5EF4-FFF2-40B4-BE49-F238E27FC236}">
                <a16:creationId xmlns:a16="http://schemas.microsoft.com/office/drawing/2014/main" id="{5F25325A-DEEB-4BB6-986F-F186FA349983}"/>
              </a:ext>
            </a:extLst>
          </p:cNvPr>
          <p:cNvSpPr/>
          <p:nvPr/>
        </p:nvSpPr>
        <p:spPr>
          <a:xfrm>
            <a:off x="153881" y="6156586"/>
            <a:ext cx="10059502" cy="400110"/>
          </a:xfrm>
          <a:prstGeom prst="rect">
            <a:avLst/>
          </a:prstGeom>
        </p:spPr>
        <p:txBody>
          <a:bodyPr wrap="square">
            <a:spAutoFit/>
          </a:bodyPr>
          <a:lstStyle/>
          <a:p>
            <a:pPr lvl="0" indent="266700" algn="just" fontAlgn="auto">
              <a:spcBef>
                <a:spcPts val="0"/>
              </a:spcBef>
              <a:spcAft>
                <a:spcPts val="0"/>
              </a:spcAft>
              <a:defRPr/>
            </a:pPr>
            <a:r>
              <a:rPr lang="en-US" altLang="zh-CN" sz="2000" dirty="0">
                <a:solidFill>
                  <a:srgbClr val="000000"/>
                </a:solidFill>
                <a:latin typeface="Arial" panose="020B0604020202020204" pitchFamily="34" charset="0"/>
                <a:ea typeface="等线" panose="02010600030101010101" pitchFamily="2" charset="-122"/>
                <a:cs typeface="Arial" panose="020B0604020202020204" pitchFamily="34" charset="0"/>
              </a:rPr>
              <a:t>Retrieval results using the SNPP/ATMS ascending data in August 16, 2016.</a:t>
            </a:r>
            <a:endParaRPr lang="zh-CN" altLang="en-US" sz="2000" dirty="0">
              <a:solidFill>
                <a:srgbClr val="000000"/>
              </a:solidFill>
              <a:latin typeface="Arial" panose="020B0604020202020204" pitchFamily="34" charset="0"/>
              <a:ea typeface="等线" panose="02010600030101010101" pitchFamily="2" charset="-122"/>
              <a:cs typeface="Arial" panose="020B0604020202020204" pitchFamily="34" charset="0"/>
            </a:endParaRPr>
          </a:p>
        </p:txBody>
      </p:sp>
      <p:pic>
        <p:nvPicPr>
          <p:cNvPr id="6" name="图片 5">
            <a:extLst>
              <a:ext uri="{FF2B5EF4-FFF2-40B4-BE49-F238E27FC236}">
                <a16:creationId xmlns:a16="http://schemas.microsoft.com/office/drawing/2014/main" id="{BB93AD64-7C91-4A46-91B9-451018FFDB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50" t="26901" r="5428" b="32150"/>
          <a:stretch/>
        </p:blipFill>
        <p:spPr>
          <a:xfrm>
            <a:off x="339863" y="2106887"/>
            <a:ext cx="6928842" cy="4078816"/>
          </a:xfrm>
          <a:prstGeom prst="rect">
            <a:avLst/>
          </a:prstGeom>
        </p:spPr>
      </p:pic>
      <p:sp>
        <p:nvSpPr>
          <p:cNvPr id="2" name="Content Placeholder 4">
            <a:extLst>
              <a:ext uri="{FF2B5EF4-FFF2-40B4-BE49-F238E27FC236}">
                <a16:creationId xmlns:a16="http://schemas.microsoft.com/office/drawing/2014/main" id="{E3A770BC-D2E8-1A79-D81C-70F85ED1A6AA}"/>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7" name="TextBox 3">
            <a:extLst>
              <a:ext uri="{FF2B5EF4-FFF2-40B4-BE49-F238E27FC236}">
                <a16:creationId xmlns:a16="http://schemas.microsoft.com/office/drawing/2014/main" id="{547C5D28-A067-3320-B5AC-57A738FD60A8}"/>
              </a:ext>
            </a:extLst>
          </p:cNvPr>
          <p:cNvSpPr txBox="1"/>
          <p:nvPr/>
        </p:nvSpPr>
        <p:spPr>
          <a:xfrm>
            <a:off x="379027" y="1235892"/>
            <a:ext cx="1519968" cy="461665"/>
          </a:xfrm>
          <a:prstGeom prst="rect">
            <a:avLst/>
          </a:prstGeom>
          <a:noFill/>
        </p:spPr>
        <p:txBody>
          <a:bodyPr wrap="none" rtlCol="0">
            <a:spAutoFit/>
          </a:bodyPr>
          <a:lstStyle/>
          <a:p>
            <a:r>
              <a:rPr lang="en-US" altLang="zh-CN" sz="2400" b="1" dirty="0"/>
              <a:t>Progress</a:t>
            </a:r>
            <a:endParaRPr lang="zh-CN" altLang="en-US" sz="2400" b="1" dirty="0"/>
          </a:p>
        </p:txBody>
      </p:sp>
    </p:spTree>
    <p:extLst>
      <p:ext uri="{BB962C8B-B14F-4D97-AF65-F5344CB8AC3E}">
        <p14:creationId xmlns:p14="http://schemas.microsoft.com/office/powerpoint/2010/main" val="1375956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348290" y="1502962"/>
            <a:ext cx="4464339" cy="1400091"/>
          </a:xfrm>
        </p:spPr>
        <p:txBody>
          <a:bodyPr>
            <a:noAutofit/>
          </a:bodyPr>
          <a:lstStyle/>
          <a:p>
            <a:r>
              <a:rPr lang="en-US" altLang="zh-CN" sz="2000" dirty="0"/>
              <a:t>Preliminary assessment by comparing the retrievals from SNPP/ATMS data with NCEP GDAS/FNL analysis data</a:t>
            </a:r>
            <a:endParaRPr lang="zh-CN" altLang="en-US" sz="2000" dirty="0"/>
          </a:p>
        </p:txBody>
      </p:sp>
      <p:sp>
        <p:nvSpPr>
          <p:cNvPr id="3" name="灯片编号占位符 8">
            <a:extLst>
              <a:ext uri="{FF2B5EF4-FFF2-40B4-BE49-F238E27FC236}">
                <a16:creationId xmlns:a16="http://schemas.microsoft.com/office/drawing/2014/main" id="{D81CD479-1393-41B2-A75E-FD72C8C1C7FB}"/>
              </a:ext>
            </a:extLst>
          </p:cNvPr>
          <p:cNvSpPr txBox="1">
            <a:spLocks/>
          </p:cNvSpPr>
          <p:nvPr/>
        </p:nvSpPr>
        <p:spPr>
          <a:xfrm>
            <a:off x="11389983" y="6296727"/>
            <a:ext cx="642136" cy="40767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sp>
        <p:nvSpPr>
          <p:cNvPr id="4" name="矩形 3">
            <a:extLst>
              <a:ext uri="{FF2B5EF4-FFF2-40B4-BE49-F238E27FC236}">
                <a16:creationId xmlns:a16="http://schemas.microsoft.com/office/drawing/2014/main" id="{2C4F3958-7B1A-474D-ADAA-FDC27D1A8BFE}"/>
              </a:ext>
            </a:extLst>
          </p:cNvPr>
          <p:cNvSpPr/>
          <p:nvPr/>
        </p:nvSpPr>
        <p:spPr>
          <a:xfrm>
            <a:off x="7327026" y="3398353"/>
            <a:ext cx="4762458" cy="2246769"/>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342900" indent="-342900" fontAlgn="auto">
              <a:buFont typeface="Arial" panose="020B0604020202020204" pitchFamily="34" charset="0"/>
              <a:buChar cha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Retrievals correlate well with the NCEP GDAS/FNL surface pressure analysis data.</a:t>
            </a:r>
          </a:p>
          <a:p>
            <a:pPr marL="342900" indent="-342900" fontAlgn="auto">
              <a:buFont typeface="Arial" panose="020B0604020202020204" pitchFamily="34" charset="0"/>
              <a:buChar cha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The TC structure described by the retrieved surface pressure fields agree well with that described by the NCEP GDAS/FNL 10m wind speeds. </a:t>
            </a:r>
            <a:endPar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7" name="图片 6">
            <a:extLst>
              <a:ext uri="{FF2B5EF4-FFF2-40B4-BE49-F238E27FC236}">
                <a16:creationId xmlns:a16="http://schemas.microsoft.com/office/drawing/2014/main" id="{7FE162F0-AC67-43A2-9D1D-BB107B3912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72" t="4666" r="8366"/>
          <a:stretch/>
        </p:blipFill>
        <p:spPr>
          <a:xfrm>
            <a:off x="525176" y="1384912"/>
            <a:ext cx="2747950" cy="2307128"/>
          </a:xfrm>
          <a:prstGeom prst="rect">
            <a:avLst/>
          </a:prstGeom>
        </p:spPr>
      </p:pic>
      <p:pic>
        <p:nvPicPr>
          <p:cNvPr id="8" name="图片 7">
            <a:extLst>
              <a:ext uri="{FF2B5EF4-FFF2-40B4-BE49-F238E27FC236}">
                <a16:creationId xmlns:a16="http://schemas.microsoft.com/office/drawing/2014/main" id="{4FDF0DDF-F565-425A-9056-03E7D21497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05" t="4667" r="8206"/>
          <a:stretch/>
        </p:blipFill>
        <p:spPr>
          <a:xfrm>
            <a:off x="4079459" y="1384912"/>
            <a:ext cx="2792519" cy="2292670"/>
          </a:xfrm>
          <a:prstGeom prst="rect">
            <a:avLst/>
          </a:prstGeom>
        </p:spPr>
      </p:pic>
      <p:pic>
        <p:nvPicPr>
          <p:cNvPr id="9" name="图片 8">
            <a:extLst>
              <a:ext uri="{FF2B5EF4-FFF2-40B4-BE49-F238E27FC236}">
                <a16:creationId xmlns:a16="http://schemas.microsoft.com/office/drawing/2014/main" id="{680DC1EC-CA94-461C-AC61-51C53DB943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24" r="7563" b="4977"/>
          <a:stretch/>
        </p:blipFill>
        <p:spPr>
          <a:xfrm>
            <a:off x="300172" y="3777724"/>
            <a:ext cx="2972953" cy="2080924"/>
          </a:xfrm>
          <a:prstGeom prst="rect">
            <a:avLst/>
          </a:prstGeom>
        </p:spPr>
      </p:pic>
      <p:pic>
        <p:nvPicPr>
          <p:cNvPr id="10" name="图片 9">
            <a:extLst>
              <a:ext uri="{FF2B5EF4-FFF2-40B4-BE49-F238E27FC236}">
                <a16:creationId xmlns:a16="http://schemas.microsoft.com/office/drawing/2014/main" id="{CFB65E7D-E5DB-47CE-9E6C-B061C64E3D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30" r="7170"/>
          <a:stretch/>
        </p:blipFill>
        <p:spPr>
          <a:xfrm>
            <a:off x="3947095" y="3777724"/>
            <a:ext cx="2940348" cy="2210985"/>
          </a:xfrm>
          <a:prstGeom prst="rect">
            <a:avLst/>
          </a:prstGeom>
        </p:spPr>
      </p:pic>
      <p:sp>
        <p:nvSpPr>
          <p:cNvPr id="2" name="文本框 1">
            <a:extLst>
              <a:ext uri="{FF2B5EF4-FFF2-40B4-BE49-F238E27FC236}">
                <a16:creationId xmlns:a16="http://schemas.microsoft.com/office/drawing/2014/main" id="{F10F5CB6-9474-49A3-A7B4-BB4A19C6EC3F}"/>
              </a:ext>
            </a:extLst>
          </p:cNvPr>
          <p:cNvSpPr txBox="1"/>
          <p:nvPr/>
        </p:nvSpPr>
        <p:spPr>
          <a:xfrm>
            <a:off x="1341925" y="1100138"/>
            <a:ext cx="1682750" cy="307777"/>
          </a:xfrm>
          <a:prstGeom prst="rect">
            <a:avLst/>
          </a:prstGeom>
          <a:noFill/>
        </p:spPr>
        <p:txBody>
          <a:bodyPr wrap="square" rtlCol="0">
            <a:spAutoFit/>
          </a:bodyPr>
          <a:lstStyle/>
          <a:p>
            <a:r>
              <a:rPr lang="en-US" altLang="zh-CN" sz="1400" dirty="0"/>
              <a:t>Retrievals</a:t>
            </a:r>
            <a:endParaRPr lang="zh-CN" altLang="en-US" sz="1600" dirty="0"/>
          </a:p>
        </p:txBody>
      </p:sp>
      <p:sp>
        <p:nvSpPr>
          <p:cNvPr id="13" name="文本框 12">
            <a:extLst>
              <a:ext uri="{FF2B5EF4-FFF2-40B4-BE49-F238E27FC236}">
                <a16:creationId xmlns:a16="http://schemas.microsoft.com/office/drawing/2014/main" id="{22C30F50-EB79-4B0E-9A85-4CF9DF39E597}"/>
              </a:ext>
            </a:extLst>
          </p:cNvPr>
          <p:cNvSpPr txBox="1"/>
          <p:nvPr/>
        </p:nvSpPr>
        <p:spPr>
          <a:xfrm>
            <a:off x="4793552" y="3548923"/>
            <a:ext cx="2554738" cy="307777"/>
          </a:xfrm>
          <a:prstGeom prst="rect">
            <a:avLst/>
          </a:prstGeom>
          <a:noFill/>
        </p:spPr>
        <p:txBody>
          <a:bodyPr wrap="square" rtlCol="0">
            <a:spAutoFit/>
          </a:bodyPr>
          <a:lstStyle/>
          <a:p>
            <a:r>
              <a:rPr lang="en-US" altLang="zh-CN" sz="1400" dirty="0"/>
              <a:t>NCEP analysis</a:t>
            </a:r>
            <a:endParaRPr lang="zh-CN" altLang="en-US" sz="1400" dirty="0"/>
          </a:p>
        </p:txBody>
      </p:sp>
      <p:sp>
        <p:nvSpPr>
          <p:cNvPr id="14" name="文本框 13">
            <a:extLst>
              <a:ext uri="{FF2B5EF4-FFF2-40B4-BE49-F238E27FC236}">
                <a16:creationId xmlns:a16="http://schemas.microsoft.com/office/drawing/2014/main" id="{7A4785DA-2252-4D96-9A6C-1C70A1CDC92C}"/>
              </a:ext>
            </a:extLst>
          </p:cNvPr>
          <p:cNvSpPr txBox="1"/>
          <p:nvPr/>
        </p:nvSpPr>
        <p:spPr>
          <a:xfrm>
            <a:off x="1290008" y="3574523"/>
            <a:ext cx="1682750" cy="307777"/>
          </a:xfrm>
          <a:prstGeom prst="rect">
            <a:avLst/>
          </a:prstGeom>
          <a:noFill/>
        </p:spPr>
        <p:txBody>
          <a:bodyPr wrap="square" rtlCol="0">
            <a:spAutoFit/>
          </a:bodyPr>
          <a:lstStyle/>
          <a:p>
            <a:r>
              <a:rPr lang="en-US" altLang="zh-CN" sz="1400" dirty="0"/>
              <a:t>Retrievals</a:t>
            </a:r>
            <a:endParaRPr lang="zh-CN" altLang="en-US" sz="1400" dirty="0"/>
          </a:p>
        </p:txBody>
      </p:sp>
      <p:sp>
        <p:nvSpPr>
          <p:cNvPr id="15" name="文本框 14">
            <a:extLst>
              <a:ext uri="{FF2B5EF4-FFF2-40B4-BE49-F238E27FC236}">
                <a16:creationId xmlns:a16="http://schemas.microsoft.com/office/drawing/2014/main" id="{9C623A8C-1551-429E-B427-E43DFA93A7E8}"/>
              </a:ext>
            </a:extLst>
          </p:cNvPr>
          <p:cNvSpPr txBox="1"/>
          <p:nvPr/>
        </p:nvSpPr>
        <p:spPr>
          <a:xfrm>
            <a:off x="4935797" y="1061835"/>
            <a:ext cx="2554738" cy="338554"/>
          </a:xfrm>
          <a:prstGeom prst="rect">
            <a:avLst/>
          </a:prstGeom>
          <a:noFill/>
        </p:spPr>
        <p:txBody>
          <a:bodyPr wrap="square" rtlCol="0">
            <a:spAutoFit/>
          </a:bodyPr>
          <a:lstStyle/>
          <a:p>
            <a:r>
              <a:rPr lang="en-US" altLang="zh-CN" sz="1600" dirty="0"/>
              <a:t>NCEP </a:t>
            </a:r>
            <a:r>
              <a:rPr lang="en-US" altLang="zh-CN" sz="1400" dirty="0"/>
              <a:t>analysis</a:t>
            </a:r>
            <a:endParaRPr lang="zh-CN" altLang="en-US" sz="1600" dirty="0"/>
          </a:p>
        </p:txBody>
      </p:sp>
      <p:sp>
        <p:nvSpPr>
          <p:cNvPr id="16" name="矩形 15">
            <a:extLst>
              <a:ext uri="{FF2B5EF4-FFF2-40B4-BE49-F238E27FC236}">
                <a16:creationId xmlns:a16="http://schemas.microsoft.com/office/drawing/2014/main" id="{BA0F4913-E927-4F21-9B2F-128DCE68546A}"/>
              </a:ext>
            </a:extLst>
          </p:cNvPr>
          <p:cNvSpPr/>
          <p:nvPr/>
        </p:nvSpPr>
        <p:spPr>
          <a:xfrm>
            <a:off x="300172" y="5901045"/>
            <a:ext cx="10944465" cy="646331"/>
          </a:xfrm>
          <a:prstGeom prst="rect">
            <a:avLst/>
          </a:prstGeom>
        </p:spPr>
        <p:txBody>
          <a:bodyPr wrap="square">
            <a:spAutoFit/>
          </a:bodyPr>
          <a:lstStyle/>
          <a:p>
            <a:pPr algn="ctr"/>
            <a:r>
              <a:rPr lang="en-US" altLang="zh-CN" sz="1800" b="1" dirty="0">
                <a:latin typeface="Arial" panose="020B0604020202020204" pitchFamily="34" charset="0"/>
                <a:cs typeface="Arial" panose="020B0604020202020204" pitchFamily="34" charset="0"/>
              </a:rPr>
              <a:t>Retrieved surface pressure shown using contour, and NCEP GDAS/FNL 10m wind speeds shown using shade </a:t>
            </a:r>
            <a:r>
              <a:rPr lang="en-US" altLang="zh-CN" sz="1800" dirty="0">
                <a:latin typeface="Arial" panose="020B0604020202020204" pitchFamily="34" charset="0"/>
                <a:cs typeface="Arial" panose="020B0604020202020204" pitchFamily="34" charset="0"/>
              </a:rPr>
              <a:t>for </a:t>
            </a:r>
            <a:r>
              <a:rPr lang="en-US" altLang="zh-CN" sz="1800" b="1" dirty="0">
                <a:latin typeface="Arial" panose="020B0604020202020204" pitchFamily="34" charset="0"/>
                <a:cs typeface="Arial" panose="020B0604020202020204" pitchFamily="34" charset="0"/>
              </a:rPr>
              <a:t>t</a:t>
            </a:r>
            <a:r>
              <a:rPr lang="en-US" altLang="zh-CN" sz="1800" dirty="0">
                <a:latin typeface="Arial" panose="020B0604020202020204" pitchFamily="34" charset="0"/>
                <a:cs typeface="Arial" panose="020B0604020202020204" pitchFamily="34" charset="0"/>
              </a:rPr>
              <a:t>ropical storm </a:t>
            </a:r>
            <a:r>
              <a:rPr lang="en-US" altLang="zh-CN" sz="1800" dirty="0" err="1">
                <a:latin typeface="Arial" panose="020B0604020202020204" pitchFamily="34" charset="0"/>
                <a:cs typeface="Arial" panose="020B0604020202020204" pitchFamily="34" charset="0"/>
              </a:rPr>
              <a:t>Jebi</a:t>
            </a:r>
            <a:r>
              <a:rPr lang="en-US" altLang="zh-CN" sz="1800" dirty="0">
                <a:latin typeface="Arial" panose="020B0604020202020204" pitchFamily="34" charset="0"/>
                <a:cs typeface="Arial" panose="020B0604020202020204" pitchFamily="34" charset="0"/>
              </a:rPr>
              <a:t> at 0604 UTC (top) and 1835 UTC (bottom)1 August 2013. </a:t>
            </a:r>
            <a:endParaRPr lang="zh-CN" altLang="en-US" sz="1800" dirty="0">
              <a:latin typeface="Arial" panose="020B0604020202020204" pitchFamily="34" charset="0"/>
              <a:cs typeface="Arial" panose="020B0604020202020204" pitchFamily="34" charset="0"/>
            </a:endParaRPr>
          </a:p>
        </p:txBody>
      </p:sp>
      <p:sp>
        <p:nvSpPr>
          <p:cNvPr id="11" name="Content Placeholder 4">
            <a:extLst>
              <a:ext uri="{FF2B5EF4-FFF2-40B4-BE49-F238E27FC236}">
                <a16:creationId xmlns:a16="http://schemas.microsoft.com/office/drawing/2014/main" id="{A3A8D59E-C302-5FD4-5A49-E0DCEB292168}"/>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2327930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7845639" y="1328928"/>
            <a:ext cx="4090455" cy="2493255"/>
          </a:xfrm>
        </p:spPr>
        <p:txBody>
          <a:bodyPr>
            <a:noAutofit/>
          </a:bodyPr>
          <a:lstStyle/>
          <a:p>
            <a:r>
              <a:rPr lang="en-US" altLang="zh-CN" sz="2000" dirty="0"/>
              <a:t>Preliminary assessment by comparing the retrieved surface pressure and pressure gradients from FY-3C/MWHTS data with NCEP 10m wind analysis data</a:t>
            </a:r>
            <a:endParaRPr lang="zh-CN" altLang="en-US" sz="2000" dirty="0"/>
          </a:p>
        </p:txBody>
      </p:sp>
      <p:sp>
        <p:nvSpPr>
          <p:cNvPr id="3" name="灯片编号占位符 8">
            <a:extLst>
              <a:ext uri="{FF2B5EF4-FFF2-40B4-BE49-F238E27FC236}">
                <a16:creationId xmlns:a16="http://schemas.microsoft.com/office/drawing/2014/main" id="{F6DA0BF9-1F16-4F30-8BDE-FD2C94818C75}"/>
              </a:ext>
            </a:extLst>
          </p:cNvPr>
          <p:cNvSpPr txBox="1">
            <a:spLocks/>
          </p:cNvSpPr>
          <p:nvPr/>
        </p:nvSpPr>
        <p:spPr>
          <a:xfrm>
            <a:off x="11591040" y="6495757"/>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pic>
        <p:nvPicPr>
          <p:cNvPr id="4" name="图片 3">
            <a:extLst>
              <a:ext uri="{FF2B5EF4-FFF2-40B4-BE49-F238E27FC236}">
                <a16:creationId xmlns:a16="http://schemas.microsoft.com/office/drawing/2014/main" id="{22949AD4-00A9-47A7-B63A-FDD4E68189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2612"/>
            <a:ext cx="2608888" cy="2089182"/>
          </a:xfrm>
          <a:prstGeom prst="rect">
            <a:avLst/>
          </a:prstGeom>
        </p:spPr>
      </p:pic>
      <p:pic>
        <p:nvPicPr>
          <p:cNvPr id="6" name="图片 5">
            <a:extLst>
              <a:ext uri="{FF2B5EF4-FFF2-40B4-BE49-F238E27FC236}">
                <a16:creationId xmlns:a16="http://schemas.microsoft.com/office/drawing/2014/main" id="{8506AB97-F013-4C35-96F1-2005F24C9D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42" b="3384"/>
          <a:stretch/>
        </p:blipFill>
        <p:spPr>
          <a:xfrm>
            <a:off x="-30365" y="3403368"/>
            <a:ext cx="2714555" cy="2100072"/>
          </a:xfrm>
          <a:prstGeom prst="rect">
            <a:avLst/>
          </a:prstGeom>
        </p:spPr>
      </p:pic>
      <p:pic>
        <p:nvPicPr>
          <p:cNvPr id="7" name="图片 6">
            <a:extLst>
              <a:ext uri="{FF2B5EF4-FFF2-40B4-BE49-F238E27FC236}">
                <a16:creationId xmlns:a16="http://schemas.microsoft.com/office/drawing/2014/main" id="{DECC4FF7-AD76-47A0-994E-FE86A85CE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314" y="3406629"/>
            <a:ext cx="2949977" cy="2212324"/>
          </a:xfrm>
          <a:prstGeom prst="rect">
            <a:avLst/>
          </a:prstGeom>
        </p:spPr>
      </p:pic>
      <p:pic>
        <p:nvPicPr>
          <p:cNvPr id="8" name="图片 7">
            <a:extLst>
              <a:ext uri="{FF2B5EF4-FFF2-40B4-BE49-F238E27FC236}">
                <a16:creationId xmlns:a16="http://schemas.microsoft.com/office/drawing/2014/main" id="{76B10D6B-6014-4A87-8EFF-58897380A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565" y="3429000"/>
            <a:ext cx="2800295" cy="2100072"/>
          </a:xfrm>
          <a:prstGeom prst="rect">
            <a:avLst/>
          </a:prstGeom>
        </p:spPr>
      </p:pic>
      <p:sp>
        <p:nvSpPr>
          <p:cNvPr id="9" name="矩形 8">
            <a:extLst>
              <a:ext uri="{FF2B5EF4-FFF2-40B4-BE49-F238E27FC236}">
                <a16:creationId xmlns:a16="http://schemas.microsoft.com/office/drawing/2014/main" id="{DB436591-F23E-429F-A41B-25F95A2C1059}"/>
              </a:ext>
            </a:extLst>
          </p:cNvPr>
          <p:cNvSpPr/>
          <p:nvPr/>
        </p:nvSpPr>
        <p:spPr>
          <a:xfrm>
            <a:off x="124789" y="5507219"/>
            <a:ext cx="7720850" cy="923330"/>
          </a:xfrm>
          <a:prstGeom prst="rect">
            <a:avLst/>
          </a:prstGeom>
        </p:spPr>
        <p:txBody>
          <a:bodyPr wrap="square">
            <a:spAutoFit/>
          </a:bodyPr>
          <a:lstStyle/>
          <a:p>
            <a:pPr algn="ctr"/>
            <a:r>
              <a:rPr lang="en-US" altLang="zh-CN" sz="1800" dirty="0">
                <a:latin typeface="Arial" panose="020B0604020202020204" pitchFamily="34" charset="0"/>
                <a:cs typeface="Arial" panose="020B0604020202020204" pitchFamily="34" charset="0"/>
              </a:rPr>
              <a:t>Retrieved surface pressure (top) shown using contour, surface pressure gradients (bottom) shown using vector and NCEP GDAS/FNL 10m wind speeds shown using shade for </a:t>
            </a:r>
            <a:r>
              <a:rPr lang="en-US" altLang="zh-CN" sz="1800" b="1" dirty="0">
                <a:latin typeface="Arial" panose="020B0604020202020204" pitchFamily="34" charset="0"/>
                <a:cs typeface="Arial" panose="020B0604020202020204" pitchFamily="34" charset="0"/>
              </a:rPr>
              <a:t>typhoon </a:t>
            </a:r>
            <a:r>
              <a:rPr lang="en-US" altLang="zh-CN" sz="1800" b="1" dirty="0" err="1">
                <a:latin typeface="Arial" panose="020B0604020202020204" pitchFamily="34" charset="0"/>
                <a:cs typeface="Arial" panose="020B0604020202020204" pitchFamily="34" charset="0"/>
              </a:rPr>
              <a:t>lekima</a:t>
            </a:r>
            <a:r>
              <a:rPr lang="en-US" altLang="zh-CN" sz="1800" b="1" dirty="0">
                <a:latin typeface="Arial" panose="020B0604020202020204" pitchFamily="34" charset="0"/>
                <a:cs typeface="Arial" panose="020B0604020202020204" pitchFamily="34" charset="0"/>
              </a:rPr>
              <a:t> (1909)</a:t>
            </a:r>
            <a:r>
              <a:rPr lang="en-US" altLang="zh-CN" sz="1800" dirty="0">
                <a:latin typeface="Arial" panose="020B0604020202020204" pitchFamily="34" charset="0"/>
                <a:cs typeface="Arial" panose="020B0604020202020204" pitchFamily="34" charset="0"/>
              </a:rPr>
              <a:t>. </a:t>
            </a:r>
          </a:p>
        </p:txBody>
      </p:sp>
      <p:sp>
        <p:nvSpPr>
          <p:cNvPr id="11" name="矩形 10">
            <a:extLst>
              <a:ext uri="{FF2B5EF4-FFF2-40B4-BE49-F238E27FC236}">
                <a16:creationId xmlns:a16="http://schemas.microsoft.com/office/drawing/2014/main" id="{ACC34545-60C6-4DFA-B1CC-68B59A75857E}"/>
              </a:ext>
            </a:extLst>
          </p:cNvPr>
          <p:cNvSpPr/>
          <p:nvPr/>
        </p:nvSpPr>
        <p:spPr>
          <a:xfrm>
            <a:off x="7905233" y="3876004"/>
            <a:ext cx="4240273" cy="2554545"/>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marL="342900" indent="-342900" fontAlgn="auto">
              <a:buFont typeface="Arial" panose="020B0604020202020204" pitchFamily="34" charset="0"/>
              <a:buChar cha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The TC structural features described by the retrieved surface pressure fields agree well with that described by the NCEP 10m wind speeds. </a:t>
            </a:r>
          </a:p>
          <a:p>
            <a:pPr marL="342900" indent="-342900" fontAlgn="auto">
              <a:buFont typeface="Arial" panose="020B0604020202020204" pitchFamily="34" charset="0"/>
              <a:buChar char="•"/>
            </a:pPr>
            <a:r>
              <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The retrieved surface pressure gradients correlate well with surface winds. </a:t>
            </a:r>
            <a:endParaRPr lang="zh-CN" altLang="en-US" sz="20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12" name="图片 11">
            <a:extLst>
              <a:ext uri="{FF2B5EF4-FFF2-40B4-BE49-F238E27FC236}">
                <a16:creationId xmlns:a16="http://schemas.microsoft.com/office/drawing/2014/main" id="{EEFA9E16-0869-425C-BFBB-571E1EF55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3960" y="1292868"/>
            <a:ext cx="2466525" cy="2008670"/>
          </a:xfrm>
          <a:prstGeom prst="rect">
            <a:avLst/>
          </a:prstGeom>
        </p:spPr>
      </p:pic>
      <p:pic>
        <p:nvPicPr>
          <p:cNvPr id="13" name="图片 12">
            <a:extLst>
              <a:ext uri="{FF2B5EF4-FFF2-40B4-BE49-F238E27FC236}">
                <a16:creationId xmlns:a16="http://schemas.microsoft.com/office/drawing/2014/main" id="{7B33DCBE-9A27-4A51-A300-072550409B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6679" y="1252612"/>
            <a:ext cx="2607646" cy="2054644"/>
          </a:xfrm>
          <a:prstGeom prst="rect">
            <a:avLst/>
          </a:prstGeom>
        </p:spPr>
      </p:pic>
      <p:sp>
        <p:nvSpPr>
          <p:cNvPr id="15" name="Content Placeholder 4">
            <a:extLst>
              <a:ext uri="{FF2B5EF4-FFF2-40B4-BE49-F238E27FC236}">
                <a16:creationId xmlns:a16="http://schemas.microsoft.com/office/drawing/2014/main" id="{04D0A7E1-D3E1-9FAE-1FCB-B1600A05F2BF}"/>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673405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288207" y="1389888"/>
            <a:ext cx="11360256" cy="954564"/>
          </a:xfrm>
        </p:spPr>
        <p:txBody>
          <a:bodyPr>
            <a:noAutofit/>
          </a:bodyPr>
          <a:lstStyle/>
          <a:p>
            <a:r>
              <a:rPr lang="en-US" altLang="zh-CN" sz="2000" dirty="0"/>
              <a:t>Preliminary assessment by comparing the retrievals from SNPP/ATMS data with in situ data</a:t>
            </a:r>
            <a:endParaRPr lang="zh-CN" altLang="en-US" sz="2000" dirty="0"/>
          </a:p>
        </p:txBody>
      </p:sp>
      <p:pic>
        <p:nvPicPr>
          <p:cNvPr id="4" name="图片 3" descr="C:\Users\zijin\Desktop\组会报告\毕业答辩\图片\compareretrieval_insitu_atms.jpg">
            <a:extLst>
              <a:ext uri="{FF2B5EF4-FFF2-40B4-BE49-F238E27FC236}">
                <a16:creationId xmlns:a16="http://schemas.microsoft.com/office/drawing/2014/main" id="{9CAC1264-D51E-4045-BD12-69DBF9082B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169" y="2088041"/>
            <a:ext cx="5560194" cy="4183598"/>
          </a:xfrm>
          <a:prstGeom prst="rect">
            <a:avLst/>
          </a:prstGeom>
          <a:noFill/>
          <a:ln>
            <a:noFill/>
          </a:ln>
        </p:spPr>
      </p:pic>
      <p:pic>
        <p:nvPicPr>
          <p:cNvPr id="10" name="图片 9" descr="C:\Users\zijin\Desktop\ATMS insitu.jpg">
            <a:extLst>
              <a:ext uri="{FF2B5EF4-FFF2-40B4-BE49-F238E27FC236}">
                <a16:creationId xmlns:a16="http://schemas.microsoft.com/office/drawing/2014/main" id="{7FA49753-A381-4D17-8B69-12BA12336CD1}"/>
              </a:ext>
            </a:extLst>
          </p:cNvPr>
          <p:cNvPicPr>
            <a:picLocks noChangeAspect="1"/>
          </p:cNvPicPr>
          <p:nvPr/>
        </p:nvPicPr>
        <p:blipFill rotWithShape="1">
          <a:blip r:embed="rId3">
            <a:extLst>
              <a:ext uri="{28A0092B-C50C-407E-A947-70E740481C1C}">
                <a14:useLocalDpi xmlns:a14="http://schemas.microsoft.com/office/drawing/2010/main" val="0"/>
              </a:ext>
            </a:extLst>
          </a:blip>
          <a:srcRect r="50827"/>
          <a:stretch/>
        </p:blipFill>
        <p:spPr bwMode="auto">
          <a:xfrm>
            <a:off x="5968335" y="1833294"/>
            <a:ext cx="3042702" cy="2491955"/>
          </a:xfrm>
          <a:prstGeom prst="rect">
            <a:avLst/>
          </a:prstGeom>
          <a:noFill/>
          <a:ln>
            <a:noFill/>
          </a:ln>
        </p:spPr>
      </p:pic>
      <p:pic>
        <p:nvPicPr>
          <p:cNvPr id="11" name="图片 10" descr="C:\Users\zijin\Desktop\ATMS insitu.jpg">
            <a:extLst>
              <a:ext uri="{FF2B5EF4-FFF2-40B4-BE49-F238E27FC236}">
                <a16:creationId xmlns:a16="http://schemas.microsoft.com/office/drawing/2014/main" id="{F561FAFE-05AB-415B-A1CD-73E64C6F9D99}"/>
              </a:ext>
            </a:extLst>
          </p:cNvPr>
          <p:cNvPicPr>
            <a:picLocks noChangeAspect="1"/>
          </p:cNvPicPr>
          <p:nvPr/>
        </p:nvPicPr>
        <p:blipFill rotWithShape="1">
          <a:blip r:embed="rId3">
            <a:extLst>
              <a:ext uri="{28A0092B-C50C-407E-A947-70E740481C1C}">
                <a14:useLocalDpi xmlns:a14="http://schemas.microsoft.com/office/drawing/2010/main" val="0"/>
              </a:ext>
            </a:extLst>
          </a:blip>
          <a:srcRect l="51187"/>
          <a:stretch/>
        </p:blipFill>
        <p:spPr bwMode="auto">
          <a:xfrm>
            <a:off x="6254548" y="4179839"/>
            <a:ext cx="2897461" cy="2390504"/>
          </a:xfrm>
          <a:prstGeom prst="rect">
            <a:avLst/>
          </a:prstGeom>
          <a:noFill/>
          <a:ln>
            <a:noFill/>
          </a:ln>
        </p:spPr>
      </p:pic>
      <p:sp>
        <p:nvSpPr>
          <p:cNvPr id="12" name="文本框 11">
            <a:extLst>
              <a:ext uri="{FF2B5EF4-FFF2-40B4-BE49-F238E27FC236}">
                <a16:creationId xmlns:a16="http://schemas.microsoft.com/office/drawing/2014/main" id="{085AD40E-2E28-4FE6-8A77-F581F83EE7A0}"/>
              </a:ext>
            </a:extLst>
          </p:cNvPr>
          <p:cNvSpPr txBox="1"/>
          <p:nvPr/>
        </p:nvSpPr>
        <p:spPr>
          <a:xfrm>
            <a:off x="9374880" y="2733830"/>
            <a:ext cx="2257018" cy="400110"/>
          </a:xfrm>
          <a:prstGeom prst="rect">
            <a:avLst/>
          </a:prstGeom>
          <a:noFill/>
        </p:spPr>
        <p:txBody>
          <a:bodyPr wrap="square" rtlCol="0">
            <a:spAutoFit/>
          </a:bodyPr>
          <a:lstStyle/>
          <a:p>
            <a:r>
              <a:rPr lang="en-US" altLang="zh-CN" sz="2000" dirty="0"/>
              <a:t>TC centers</a:t>
            </a:r>
            <a:endParaRPr lang="zh-CN" altLang="en-US" sz="2000" dirty="0"/>
          </a:p>
        </p:txBody>
      </p:sp>
      <p:sp>
        <p:nvSpPr>
          <p:cNvPr id="13" name="文本框 12">
            <a:extLst>
              <a:ext uri="{FF2B5EF4-FFF2-40B4-BE49-F238E27FC236}">
                <a16:creationId xmlns:a16="http://schemas.microsoft.com/office/drawing/2014/main" id="{51D09500-87B1-43F7-B842-AFFF3D57DB86}"/>
              </a:ext>
            </a:extLst>
          </p:cNvPr>
          <p:cNvSpPr txBox="1"/>
          <p:nvPr/>
        </p:nvSpPr>
        <p:spPr>
          <a:xfrm>
            <a:off x="9374880" y="4867260"/>
            <a:ext cx="2709768" cy="1015663"/>
          </a:xfrm>
          <a:prstGeom prst="rect">
            <a:avLst/>
          </a:prstGeom>
          <a:noFill/>
        </p:spPr>
        <p:txBody>
          <a:bodyPr wrap="square" rtlCol="0">
            <a:spAutoFit/>
          </a:bodyPr>
          <a:lstStyle/>
          <a:p>
            <a:r>
              <a:rPr lang="en-US" altLang="zh-CN" sz="2000" dirty="0"/>
              <a:t>TC core area</a:t>
            </a:r>
          </a:p>
          <a:p>
            <a:r>
              <a:rPr lang="en-US" altLang="zh-CN" sz="2000" dirty="0"/>
              <a:t> (&lt;2</a:t>
            </a:r>
            <a:r>
              <a:rPr lang="en-US" altLang="zh-CN" sz="2000" kern="500" baseline="30000" dirty="0"/>
              <a:t>o </a:t>
            </a:r>
            <a:r>
              <a:rPr lang="en-US" altLang="zh-CN" sz="2000" dirty="0"/>
              <a:t>radius from center) </a:t>
            </a:r>
            <a:endParaRPr lang="zh-CN" altLang="en-US" sz="2000" dirty="0"/>
          </a:p>
        </p:txBody>
      </p:sp>
      <p:sp>
        <p:nvSpPr>
          <p:cNvPr id="3" name="Content Placeholder 4">
            <a:extLst>
              <a:ext uri="{FF2B5EF4-FFF2-40B4-BE49-F238E27FC236}">
                <a16:creationId xmlns:a16="http://schemas.microsoft.com/office/drawing/2014/main" id="{B66C7DD1-4573-1344-9E14-4777A357A2E6}"/>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2868438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180109" y="1017678"/>
            <a:ext cx="8964591" cy="3291457"/>
          </a:xfrm>
        </p:spPr>
        <p:txBody>
          <a:bodyPr/>
          <a:lstStyle/>
          <a:p>
            <a:pPr eaLnBrk="1" hangingPunct="1">
              <a:lnSpc>
                <a:spcPct val="120000"/>
              </a:lnSpc>
            </a:pPr>
            <a:r>
              <a:rPr lang="en-US" altLang="zh-CN" sz="2400" dirty="0">
                <a:ea typeface="宋体" charset="0"/>
              </a:rPr>
              <a:t>Completed tasks:</a:t>
            </a:r>
          </a:p>
          <a:p>
            <a:pPr lvl="1"/>
            <a:r>
              <a:rPr lang="en-US" altLang="zh-CN" sz="2400" dirty="0">
                <a:solidFill>
                  <a:schemeClr val="tx1"/>
                </a:solidFill>
                <a:latin typeface="Arial" panose="020B0604020202020204" pitchFamily="34" charset="0"/>
                <a:ea typeface="宋体" charset="0"/>
              </a:rPr>
              <a:t>Radar </a:t>
            </a:r>
            <a:r>
              <a:rPr lang="en-US" altLang="zh-CN" sz="2400" dirty="0" err="1">
                <a:solidFill>
                  <a:schemeClr val="tx1"/>
                </a:solidFill>
                <a:latin typeface="Arial" panose="020B0604020202020204" pitchFamily="34" charset="0"/>
                <a:ea typeface="宋体" charset="0"/>
              </a:rPr>
              <a:t>Scatterometers</a:t>
            </a:r>
            <a:r>
              <a:rPr lang="en-US" altLang="zh-CN" sz="2400" dirty="0">
                <a:solidFill>
                  <a:schemeClr val="tx1"/>
                </a:solidFill>
                <a:latin typeface="Arial" panose="020B0604020202020204" pitchFamily="34" charset="0"/>
                <a:ea typeface="宋体" charset="0"/>
              </a:rPr>
              <a:t> (Active Microwave)</a:t>
            </a:r>
          </a:p>
          <a:p>
            <a:pPr marL="757238"/>
            <a:r>
              <a:rPr lang="en-US" altLang="zh-CN" dirty="0">
                <a:solidFill>
                  <a:schemeClr val="tx1"/>
                </a:solidFill>
                <a:latin typeface="Arial" panose="020B0604020202020204" pitchFamily="34" charset="0"/>
                <a:ea typeface="宋体" charset="0"/>
              </a:rPr>
              <a:t>CEOS task </a:t>
            </a:r>
            <a:r>
              <a:rPr lang="en-US" altLang="zh-CN" dirty="0">
                <a:solidFill>
                  <a:schemeClr val="tx1"/>
                </a:solidFill>
                <a:latin typeface="Arial" panose="020B0604020202020204" pitchFamily="34" charset="0"/>
              </a:rPr>
              <a:t>CV-20-05: Standards and Metrics for </a:t>
            </a:r>
            <a:r>
              <a:rPr lang="en-US" altLang="zh-CN" dirty="0" err="1">
                <a:solidFill>
                  <a:schemeClr val="tx1"/>
                </a:solidFill>
                <a:latin typeface="Arial" panose="020B0604020202020204" pitchFamily="34" charset="0"/>
              </a:rPr>
              <a:t>Scatterometers</a:t>
            </a:r>
            <a:r>
              <a:rPr lang="en-US" altLang="zh-CN" dirty="0">
                <a:solidFill>
                  <a:schemeClr val="tx1"/>
                </a:solidFill>
                <a:latin typeface="Arial" panose="020B0604020202020204" pitchFamily="34" charset="0"/>
              </a:rPr>
              <a:t> and Wind Retrievals</a:t>
            </a:r>
          </a:p>
          <a:p>
            <a:pPr marL="757238"/>
            <a:r>
              <a:rPr lang="en-US" altLang="zh-CN" dirty="0">
                <a:solidFill>
                  <a:schemeClr val="tx1"/>
                </a:solidFill>
                <a:latin typeface="Arial" panose="020B0604020202020204" pitchFamily="34" charset="0"/>
              </a:rPr>
              <a:t>(ISO-TS initiated in TC-211 plenary in May, 2023)</a:t>
            </a:r>
          </a:p>
          <a:p>
            <a:pPr lvl="1"/>
            <a:r>
              <a:rPr lang="en-US" altLang="zh-CN" sz="2400" dirty="0">
                <a:solidFill>
                  <a:schemeClr val="tx1"/>
                </a:solidFill>
                <a:latin typeface="Arial" panose="020B0604020202020204" pitchFamily="34" charset="0"/>
                <a:ea typeface="宋体" charset="0"/>
              </a:rPr>
              <a:t>Microwave Radiometers (Passive Microwave)</a:t>
            </a:r>
          </a:p>
          <a:p>
            <a:pPr marL="757238" algn="l"/>
            <a:r>
              <a:rPr lang="en-US" altLang="zh-CN" dirty="0">
                <a:solidFill>
                  <a:schemeClr val="tx1"/>
                </a:solidFill>
                <a:latin typeface="Arial" panose="020B0604020202020204" pitchFamily="34" charset="0"/>
                <a:hlinkClick r:id="rId2">
                  <a:extLst>
                    <a:ext uri="{A12FA001-AC4F-418D-AE19-62706E023703}">
                      <ahyp:hlinkClr xmlns:ahyp="http://schemas.microsoft.com/office/drawing/2018/hyperlinkcolor" val="tx"/>
                    </a:ext>
                  </a:extLst>
                </a:hlinkClick>
              </a:rPr>
              <a:t>ISO/TS 19159-4:2022</a:t>
            </a:r>
            <a:r>
              <a:rPr lang="en-US" altLang="zh-CN" dirty="0">
                <a:solidFill>
                  <a:schemeClr val="tx1"/>
                </a:solidFill>
                <a:latin typeface="Arial" panose="020B0604020202020204" pitchFamily="34" charset="0"/>
              </a:rPr>
              <a:t> (published in November 2022)</a:t>
            </a:r>
          </a:p>
          <a:p>
            <a:pPr marL="757238" algn="l"/>
            <a:r>
              <a:rPr lang="en-US" altLang="zh-CN" dirty="0">
                <a:solidFill>
                  <a:schemeClr val="tx1"/>
                </a:solidFill>
                <a:latin typeface="Arial" panose="020B0604020202020204" pitchFamily="34" charset="0"/>
              </a:rPr>
              <a:t>Geographic information — Calibration and validation of remote sensing imagery sensors and data — Part 4: Space-borne passive microwave radiometers (ISO TC-211 19159-series)</a:t>
            </a:r>
          </a:p>
        </p:txBody>
      </p:sp>
      <p:sp>
        <p:nvSpPr>
          <p:cNvPr id="5" name="Content Placeholder 4"/>
          <p:cNvSpPr>
            <a:spLocks noGrp="1"/>
          </p:cNvSpPr>
          <p:nvPr>
            <p:ph sz="quarter" idx="11"/>
          </p:nvPr>
        </p:nvSpPr>
        <p:spPr>
          <a:xfrm>
            <a:off x="379027" y="160648"/>
            <a:ext cx="8024502" cy="533400"/>
          </a:xfrm>
        </p:spPr>
        <p:txBody>
          <a:bodyPr/>
          <a:lstStyle/>
          <a:p>
            <a:r>
              <a:rPr lang="en-US" sz="3600" dirty="0"/>
              <a:t>Recent Tasks of MSSG</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12"/>
          </p:nvPr>
        </p:nvSpPr>
        <p:spPr>
          <a:xfrm>
            <a:off x="11605491" y="6579708"/>
            <a:ext cx="406400" cy="187285"/>
          </a:xfrm>
        </p:spPr>
        <p:txBody>
          <a:bodyPr/>
          <a:lstStyle/>
          <a:p>
            <a:pPr defTabSz="914400"/>
            <a:fld id="{86CB4B4D-7CA3-9044-876B-883B54F8677D}" type="slidenum">
              <a:rPr lang="en-US" smtClean="0">
                <a:solidFill>
                  <a:srgbClr val="1F497D"/>
                </a:solidFill>
              </a:rPr>
              <a:pPr defTabSz="914400"/>
              <a:t>3</a:t>
            </a:fld>
            <a:endParaRPr lang="en-US" dirty="0">
              <a:solidFill>
                <a:srgbClr val="1F497D"/>
              </a:solidFill>
            </a:endParaRPr>
          </a:p>
        </p:txBody>
      </p:sp>
      <p:pic>
        <p:nvPicPr>
          <p:cNvPr id="3" name="图片 2">
            <a:extLst>
              <a:ext uri="{FF2B5EF4-FFF2-40B4-BE49-F238E27FC236}">
                <a16:creationId xmlns:a16="http://schemas.microsoft.com/office/drawing/2014/main" id="{026E1E51-0B5B-809E-15B7-A630913CC0E7}"/>
              </a:ext>
            </a:extLst>
          </p:cNvPr>
          <p:cNvPicPr>
            <a:picLocks noChangeAspect="1"/>
          </p:cNvPicPr>
          <p:nvPr/>
        </p:nvPicPr>
        <p:blipFill>
          <a:blip r:embed="rId3"/>
          <a:stretch>
            <a:fillRect/>
          </a:stretch>
        </p:blipFill>
        <p:spPr>
          <a:xfrm>
            <a:off x="9086770" y="1281874"/>
            <a:ext cx="2865551" cy="3177391"/>
          </a:xfrm>
          <a:prstGeom prst="rect">
            <a:avLst/>
          </a:prstGeom>
        </p:spPr>
      </p:pic>
      <p:sp>
        <p:nvSpPr>
          <p:cNvPr id="9" name="文本框 8">
            <a:extLst>
              <a:ext uri="{FF2B5EF4-FFF2-40B4-BE49-F238E27FC236}">
                <a16:creationId xmlns:a16="http://schemas.microsoft.com/office/drawing/2014/main" id="{26884D2C-8E0F-EF88-3BFF-5F405E87D249}"/>
              </a:ext>
            </a:extLst>
          </p:cNvPr>
          <p:cNvSpPr txBox="1"/>
          <p:nvPr/>
        </p:nvSpPr>
        <p:spPr>
          <a:xfrm>
            <a:off x="180109" y="4513057"/>
            <a:ext cx="11631935" cy="1766637"/>
          </a:xfrm>
          <a:prstGeom prst="rect">
            <a:avLst/>
          </a:prstGeom>
          <a:noFill/>
        </p:spPr>
        <p:txBody>
          <a:bodyPr wrap="square">
            <a:spAutoFit/>
          </a:bodyPr>
          <a:lstStyle>
            <a:defPPr marR="0" lvl="0" algn="l" rtl="0">
              <a:lnSpc>
                <a:spcPct val="100000"/>
              </a:lnSpc>
              <a:spcBef>
                <a:spcPts val="0"/>
              </a:spcBef>
              <a:spcAft>
                <a:spcPts val="0"/>
              </a:spcAft>
            </a:defPPr>
            <a:lvl1pPr eaLnBrk="1" hangingPunct="1">
              <a:lnSpc>
                <a:spcPct val="120000"/>
              </a:lnSpc>
              <a:defRPr sz="2400">
                <a:ea typeface="宋体" charset="0"/>
              </a:defRPr>
            </a:lvl1pPr>
            <a:lvl2pPr marL="768927" indent="-311727">
              <a:buFont typeface="Courier New" panose="02070309020205020404" pitchFamily="49" charset="0"/>
              <a:buChar char="o"/>
              <a:defRPr sz="2400">
                <a:solidFill>
                  <a:schemeClr val="tx1"/>
                </a:solidFill>
                <a:latin typeface="Arial" panose="020B0604020202020204" pitchFamily="34" charset="0"/>
                <a:ea typeface="宋体" charset="0"/>
                <a:cs typeface="Arial" panose="020B0604020202020204" pitchFamily="34" charset="0"/>
              </a:defRPr>
            </a:lvl2pPr>
          </a:lstStyle>
          <a:p>
            <a:r>
              <a:rPr lang="en-US" altLang="zh-CN" dirty="0"/>
              <a:t>On-going tasks:</a:t>
            </a:r>
          </a:p>
          <a:p>
            <a:pPr lvl="1"/>
            <a:r>
              <a:rPr lang="en-US" altLang="zh-CN" sz="2000" dirty="0"/>
              <a:t>CV-23-05 Retrieval and validation with high winds with combined active-passive microwave measurements (2025 Q2)</a:t>
            </a:r>
          </a:p>
          <a:p>
            <a:pPr lvl="1"/>
            <a:r>
              <a:rPr lang="en-US" altLang="zh-CN" sz="2000" dirty="0"/>
              <a:t>CV-23-06 Retrieval and validation of sea surface atmospheric pressure with microwave remote sensing (2025 Q2)</a:t>
            </a:r>
          </a:p>
        </p:txBody>
      </p:sp>
    </p:spTree>
    <p:extLst>
      <p:ext uri="{BB962C8B-B14F-4D97-AF65-F5344CB8AC3E}">
        <p14:creationId xmlns:p14="http://schemas.microsoft.com/office/powerpoint/2010/main" val="76036332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168492" y="1248836"/>
            <a:ext cx="11610220" cy="699817"/>
          </a:xfrm>
        </p:spPr>
        <p:txBody>
          <a:bodyPr>
            <a:noAutofit/>
          </a:bodyPr>
          <a:lstStyle/>
          <a:p>
            <a:r>
              <a:rPr lang="en-US" altLang="zh-CN" sz="2000" dirty="0"/>
              <a:t>Preliminary assessment by comparing the retrievals from FY-3C/MWHTS data with in situ data</a:t>
            </a:r>
            <a:endParaRPr lang="zh-CN" altLang="en-US" sz="2000" dirty="0"/>
          </a:p>
        </p:txBody>
      </p:sp>
      <p:pic>
        <p:nvPicPr>
          <p:cNvPr id="4" name="图片 3" descr="C:\Users\zijin\Desktop\气象学报\compare_retrieveandICOADS.jpg">
            <a:extLst>
              <a:ext uri="{FF2B5EF4-FFF2-40B4-BE49-F238E27FC236}">
                <a16:creationId xmlns:a16="http://schemas.microsoft.com/office/drawing/2014/main" id="{BEF879FD-5A09-4C93-A30E-883CE31085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492" y="2119358"/>
            <a:ext cx="5488389" cy="4236728"/>
          </a:xfrm>
          <a:prstGeom prst="rect">
            <a:avLst/>
          </a:prstGeom>
          <a:noFill/>
          <a:ln>
            <a:noFill/>
          </a:ln>
        </p:spPr>
      </p:pic>
      <p:pic>
        <p:nvPicPr>
          <p:cNvPr id="6" name="图片 5" descr="C:\Users\zijin\Desktop\MWHTS insitu.jpg">
            <a:extLst>
              <a:ext uri="{FF2B5EF4-FFF2-40B4-BE49-F238E27FC236}">
                <a16:creationId xmlns:a16="http://schemas.microsoft.com/office/drawing/2014/main" id="{803F22C8-982B-4E84-A4C2-8911BECB21F5}"/>
              </a:ext>
            </a:extLst>
          </p:cNvPr>
          <p:cNvPicPr>
            <a:picLocks noChangeAspect="1"/>
          </p:cNvPicPr>
          <p:nvPr/>
        </p:nvPicPr>
        <p:blipFill rotWithShape="1">
          <a:blip r:embed="rId3">
            <a:extLst>
              <a:ext uri="{28A0092B-C50C-407E-A947-70E740481C1C}">
                <a14:useLocalDpi xmlns:a14="http://schemas.microsoft.com/office/drawing/2010/main" val="0"/>
              </a:ext>
            </a:extLst>
          </a:blip>
          <a:srcRect r="51049"/>
          <a:stretch/>
        </p:blipFill>
        <p:spPr bwMode="auto">
          <a:xfrm>
            <a:off x="5819658" y="1841222"/>
            <a:ext cx="3233069" cy="2532776"/>
          </a:xfrm>
          <a:prstGeom prst="rect">
            <a:avLst/>
          </a:prstGeom>
          <a:noFill/>
          <a:ln>
            <a:noFill/>
          </a:ln>
        </p:spPr>
      </p:pic>
      <p:pic>
        <p:nvPicPr>
          <p:cNvPr id="7" name="图片 6" descr="C:\Users\zijin\Desktop\MWHTS insitu.jpg">
            <a:extLst>
              <a:ext uri="{FF2B5EF4-FFF2-40B4-BE49-F238E27FC236}">
                <a16:creationId xmlns:a16="http://schemas.microsoft.com/office/drawing/2014/main" id="{CDD29B8B-F4CF-48DA-9E28-FBCDCD15E030}"/>
              </a:ext>
            </a:extLst>
          </p:cNvPr>
          <p:cNvPicPr>
            <a:picLocks noChangeAspect="1"/>
          </p:cNvPicPr>
          <p:nvPr/>
        </p:nvPicPr>
        <p:blipFill rotWithShape="1">
          <a:blip r:embed="rId3">
            <a:extLst>
              <a:ext uri="{28A0092B-C50C-407E-A947-70E740481C1C}">
                <a14:useLocalDpi xmlns:a14="http://schemas.microsoft.com/office/drawing/2010/main" val="0"/>
              </a:ext>
            </a:extLst>
          </a:blip>
          <a:srcRect l="51329"/>
          <a:stretch/>
        </p:blipFill>
        <p:spPr bwMode="auto">
          <a:xfrm>
            <a:off x="5972226" y="4087254"/>
            <a:ext cx="3129610" cy="2337564"/>
          </a:xfrm>
          <a:prstGeom prst="rect">
            <a:avLst/>
          </a:prstGeom>
          <a:noFill/>
          <a:ln>
            <a:noFill/>
          </a:ln>
        </p:spPr>
      </p:pic>
      <p:sp>
        <p:nvSpPr>
          <p:cNvPr id="8" name="文本框 7">
            <a:extLst>
              <a:ext uri="{FF2B5EF4-FFF2-40B4-BE49-F238E27FC236}">
                <a16:creationId xmlns:a16="http://schemas.microsoft.com/office/drawing/2014/main" id="{D6D66252-DF76-4524-8062-F94C761FC86A}"/>
              </a:ext>
            </a:extLst>
          </p:cNvPr>
          <p:cNvSpPr txBox="1"/>
          <p:nvPr/>
        </p:nvSpPr>
        <p:spPr>
          <a:xfrm>
            <a:off x="9215504" y="2813550"/>
            <a:ext cx="2257018" cy="400110"/>
          </a:xfrm>
          <a:prstGeom prst="rect">
            <a:avLst/>
          </a:prstGeom>
          <a:noFill/>
        </p:spPr>
        <p:txBody>
          <a:bodyPr wrap="square" rtlCol="0">
            <a:spAutoFit/>
          </a:bodyPr>
          <a:lstStyle/>
          <a:p>
            <a:r>
              <a:rPr lang="en-US" altLang="zh-CN" sz="2000" dirty="0"/>
              <a:t>TC centers</a:t>
            </a:r>
            <a:endParaRPr lang="zh-CN" altLang="en-US" sz="2000" dirty="0"/>
          </a:p>
        </p:txBody>
      </p:sp>
      <p:sp>
        <p:nvSpPr>
          <p:cNvPr id="9" name="文本框 8">
            <a:extLst>
              <a:ext uri="{FF2B5EF4-FFF2-40B4-BE49-F238E27FC236}">
                <a16:creationId xmlns:a16="http://schemas.microsoft.com/office/drawing/2014/main" id="{F6BD4615-5D7A-4801-B384-A01DEBBED47F}"/>
              </a:ext>
            </a:extLst>
          </p:cNvPr>
          <p:cNvSpPr txBox="1"/>
          <p:nvPr/>
        </p:nvSpPr>
        <p:spPr>
          <a:xfrm>
            <a:off x="9101836" y="4816769"/>
            <a:ext cx="2518730" cy="1015663"/>
          </a:xfrm>
          <a:prstGeom prst="rect">
            <a:avLst/>
          </a:prstGeom>
          <a:noFill/>
        </p:spPr>
        <p:txBody>
          <a:bodyPr wrap="square" rtlCol="0">
            <a:spAutoFit/>
          </a:bodyPr>
          <a:lstStyle/>
          <a:p>
            <a:r>
              <a:rPr lang="en-US" altLang="zh-CN" sz="2000" dirty="0"/>
              <a:t>TC core area </a:t>
            </a:r>
          </a:p>
          <a:p>
            <a:r>
              <a:rPr lang="en-US" altLang="zh-CN" sz="2000" dirty="0"/>
              <a:t>(&lt;2</a:t>
            </a:r>
            <a:r>
              <a:rPr lang="en-US" altLang="zh-CN" sz="2000" kern="500" baseline="30000" dirty="0"/>
              <a:t>o </a:t>
            </a:r>
            <a:r>
              <a:rPr lang="en-US" altLang="zh-CN" sz="2000" dirty="0"/>
              <a:t>radius from center) </a:t>
            </a:r>
            <a:endParaRPr lang="zh-CN" altLang="en-US" sz="2000" dirty="0"/>
          </a:p>
        </p:txBody>
      </p:sp>
      <p:sp>
        <p:nvSpPr>
          <p:cNvPr id="2" name="Content Placeholder 4">
            <a:extLst>
              <a:ext uri="{FF2B5EF4-FFF2-40B4-BE49-F238E27FC236}">
                <a16:creationId xmlns:a16="http://schemas.microsoft.com/office/drawing/2014/main" id="{98EA87BF-2A7D-6E45-4E11-5204EEA69A7C}"/>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791583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A922F75E-89EC-463B-A0DF-91BA7EDF51B9}"/>
              </a:ext>
            </a:extLst>
          </p:cNvPr>
          <p:cNvSpPr>
            <a:spLocks noGrp="1"/>
          </p:cNvSpPr>
          <p:nvPr>
            <p:ph type="title"/>
          </p:nvPr>
        </p:nvSpPr>
        <p:spPr>
          <a:xfrm>
            <a:off x="330494" y="1354102"/>
            <a:ext cx="11531011" cy="699817"/>
          </a:xfrm>
        </p:spPr>
        <p:txBody>
          <a:bodyPr>
            <a:noAutofit/>
          </a:bodyPr>
          <a:lstStyle/>
          <a:p>
            <a:r>
              <a:rPr lang="en-US" altLang="zh-CN" sz="2800" dirty="0"/>
              <a:t>Summary of the preliminary assessment comparison results between retrievals and In situ data </a:t>
            </a:r>
            <a:endParaRPr lang="zh-CN" altLang="en-US" sz="2800" dirty="0"/>
          </a:p>
        </p:txBody>
      </p:sp>
      <p:graphicFrame>
        <p:nvGraphicFramePr>
          <p:cNvPr id="6" name="表格 5">
            <a:extLst>
              <a:ext uri="{FF2B5EF4-FFF2-40B4-BE49-F238E27FC236}">
                <a16:creationId xmlns:a16="http://schemas.microsoft.com/office/drawing/2014/main" id="{B75FFE5C-6B5F-4D5B-B56C-FEEF788AD98C}"/>
              </a:ext>
            </a:extLst>
          </p:cNvPr>
          <p:cNvGraphicFramePr>
            <a:graphicFrameLocks noGrp="1"/>
          </p:cNvGraphicFramePr>
          <p:nvPr>
            <p:extLst>
              <p:ext uri="{D42A27DB-BD31-4B8C-83A1-F6EECF244321}">
                <p14:modId xmlns:p14="http://schemas.microsoft.com/office/powerpoint/2010/main" val="1145309904"/>
              </p:ext>
            </p:extLst>
          </p:nvPr>
        </p:nvGraphicFramePr>
        <p:xfrm>
          <a:off x="330494" y="2719674"/>
          <a:ext cx="11531011" cy="2334895"/>
        </p:xfrm>
        <a:graphic>
          <a:graphicData uri="http://schemas.openxmlformats.org/drawingml/2006/table">
            <a:tbl>
              <a:tblPr firstRow="1" firstCol="1" bandRow="1"/>
              <a:tblGrid>
                <a:gridCol w="2625287">
                  <a:extLst>
                    <a:ext uri="{9D8B030D-6E8A-4147-A177-3AD203B41FA5}">
                      <a16:colId xmlns:a16="http://schemas.microsoft.com/office/drawing/2014/main" val="3194863747"/>
                    </a:ext>
                  </a:extLst>
                </a:gridCol>
                <a:gridCol w="1172109">
                  <a:extLst>
                    <a:ext uri="{9D8B030D-6E8A-4147-A177-3AD203B41FA5}">
                      <a16:colId xmlns:a16="http://schemas.microsoft.com/office/drawing/2014/main" val="3704014867"/>
                    </a:ext>
                  </a:extLst>
                </a:gridCol>
                <a:gridCol w="1207271">
                  <a:extLst>
                    <a:ext uri="{9D8B030D-6E8A-4147-A177-3AD203B41FA5}">
                      <a16:colId xmlns:a16="http://schemas.microsoft.com/office/drawing/2014/main" val="3072023180"/>
                    </a:ext>
                  </a:extLst>
                </a:gridCol>
                <a:gridCol w="1013082">
                  <a:extLst>
                    <a:ext uri="{9D8B030D-6E8A-4147-A177-3AD203B41FA5}">
                      <a16:colId xmlns:a16="http://schemas.microsoft.com/office/drawing/2014/main" val="2547130592"/>
                    </a:ext>
                  </a:extLst>
                </a:gridCol>
                <a:gridCol w="1451770">
                  <a:extLst>
                    <a:ext uri="{9D8B030D-6E8A-4147-A177-3AD203B41FA5}">
                      <a16:colId xmlns:a16="http://schemas.microsoft.com/office/drawing/2014/main" val="3650798973"/>
                    </a:ext>
                  </a:extLst>
                </a:gridCol>
                <a:gridCol w="1232426">
                  <a:extLst>
                    <a:ext uri="{9D8B030D-6E8A-4147-A177-3AD203B41FA5}">
                      <a16:colId xmlns:a16="http://schemas.microsoft.com/office/drawing/2014/main" val="979534042"/>
                    </a:ext>
                  </a:extLst>
                </a:gridCol>
                <a:gridCol w="1423259">
                  <a:extLst>
                    <a:ext uri="{9D8B030D-6E8A-4147-A177-3AD203B41FA5}">
                      <a16:colId xmlns:a16="http://schemas.microsoft.com/office/drawing/2014/main" val="3150719325"/>
                    </a:ext>
                  </a:extLst>
                </a:gridCol>
                <a:gridCol w="1405807">
                  <a:extLst>
                    <a:ext uri="{9D8B030D-6E8A-4147-A177-3AD203B41FA5}">
                      <a16:colId xmlns:a16="http://schemas.microsoft.com/office/drawing/2014/main" val="1652147913"/>
                    </a:ext>
                  </a:extLst>
                </a:gridCol>
              </a:tblGrid>
              <a:tr h="277156">
                <a:tc rowSpan="2">
                  <a:txBody>
                    <a:bodyPr/>
                    <a:lstStyle/>
                    <a:p>
                      <a:pPr marL="0" algn="ctr" defTabSz="1087725" rtl="0" eaLnBrk="1" latinLnBrk="0" hangingPunct="1">
                        <a:spcAft>
                          <a:spcPts val="0"/>
                        </a:spcAft>
                      </a:pPr>
                      <a:r>
                        <a:rPr lang="en-US" alt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Data source</a:t>
                      </a:r>
                      <a:endParaRPr lang="zh-CN" alt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algn="ctr">
                        <a:spcAft>
                          <a:spcPts val="0"/>
                        </a:spcAft>
                      </a:pPr>
                      <a:r>
                        <a:rPr 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RMSE (</a:t>
                      </a:r>
                      <a:r>
                        <a:rPr lang="en-US" sz="2000" b="1" kern="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hPa</a:t>
                      </a:r>
                      <a:r>
                        <a:rPr 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pPr algn="ctr">
                        <a:spcAft>
                          <a:spcPts val="0"/>
                        </a:spcAft>
                      </a:pPr>
                      <a:endParaRPr lang="zh-CN" sz="16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CN" sz="16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CN" sz="16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zh-CN" sz="1600" kern="1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331464"/>
                  </a:ext>
                </a:extLst>
              </a:tr>
              <a:tr h="563936">
                <a:tc vMerge="1">
                  <a:txBody>
                    <a:bodyPr/>
                    <a:lstStyle/>
                    <a:p>
                      <a:endParaRPr lang="zh-CN" altLang="en-US"/>
                    </a:p>
                  </a:txBody>
                  <a:tcPr/>
                </a:tc>
                <a:tc>
                  <a:txBody>
                    <a:bodyPr/>
                    <a:lstStyle/>
                    <a:p>
                      <a:pPr marL="0" algn="ctr" defTabSz="1087725" rtl="0" eaLnBrk="1" latinLnBrk="0" hangingPunct="1">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Clear sky</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Cloudy</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Rainy</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algn="ctr" defTabSz="1087725" rtl="0" eaLnBrk="1" latinLnBrk="0" hangingPunct="1">
                        <a:spcAft>
                          <a:spcPts val="0"/>
                        </a:spcAft>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TC centers</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algn="ctr" defTabSz="1087725" rtl="0" eaLnBrk="1" latinLnBrk="0" hangingPunct="1">
                        <a:spcAft>
                          <a:spcPts val="0"/>
                        </a:spcAft>
                      </a:pPr>
                      <a:endParaRPr lang="zh-CN" altLang="en-US" sz="1600" kern="100" dirty="0">
                        <a:solidFill>
                          <a:srgbClr val="000000"/>
                        </a:solidFill>
                        <a:effectLst/>
                        <a:latin typeface="Times New Roman" panose="02020603050405020304" pitchFamily="18" charset="0"/>
                        <a:ea typeface="宋体" panose="02010600030101010101" pitchFamily="2" charset="-122"/>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algn="ctr" defTabSz="1087725" rtl="0" eaLnBrk="1" latinLnBrk="0" hangingPunct="1">
                        <a:spcAft>
                          <a:spcPts val="0"/>
                        </a:spcAft>
                      </a:pPr>
                      <a:endParaRPr lang="zh-CN" altLang="en-US" sz="1600" kern="100" dirty="0">
                        <a:solidFill>
                          <a:srgbClr val="000000"/>
                        </a:solidFill>
                        <a:effectLst/>
                        <a:latin typeface="Times New Roman" panose="02020603050405020304" pitchFamily="18" charset="0"/>
                        <a:ea typeface="宋体" panose="02010600030101010101" pitchFamily="2" charset="-122"/>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1087725" rtl="0" eaLnBrk="1" fontAlgn="auto" latinLnBrk="0" hangingPunct="1">
                        <a:lnSpc>
                          <a:spcPct val="100000"/>
                        </a:lnSpc>
                        <a:spcBef>
                          <a:spcPts val="0"/>
                        </a:spcBef>
                        <a:spcAft>
                          <a:spcPts val="0"/>
                        </a:spcAft>
                        <a:buClrTx/>
                        <a:buSzTx/>
                        <a:buFontTx/>
                        <a:buNone/>
                        <a:tabLst/>
                        <a:defRPr/>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TC core area</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051404"/>
                  </a:ext>
                </a:extLst>
              </a:tr>
              <a:tr h="554313">
                <a:tc>
                  <a:txBody>
                    <a:bodyPr/>
                    <a:lstStyle/>
                    <a:p>
                      <a:pPr marL="0" algn="ctr" defTabSz="1087725" rtl="0" eaLnBrk="1" latinLnBrk="0" hangingPunct="1">
                        <a:spcAft>
                          <a:spcPts val="0"/>
                        </a:spcAft>
                      </a:pPr>
                      <a:endParaRPr lang="zh-CN" alt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TD and TS</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TY and HU</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altLang="zh-CN"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STY and Major HU</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0962679"/>
                  </a:ext>
                </a:extLst>
              </a:tr>
              <a:tr h="365949">
                <a:tc>
                  <a:txBody>
                    <a:bodyPr/>
                    <a:lstStyle/>
                    <a:p>
                      <a:pPr marL="0" algn="ctr" defTabSz="1087725" rtl="0" eaLnBrk="1" latinLnBrk="0" hangingPunct="1">
                        <a:spcAft>
                          <a:spcPts val="0"/>
                        </a:spcAft>
                      </a:pPr>
                      <a:r>
                        <a:rPr lang="en-US" alt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SNPP/ATMS</a:t>
                      </a:r>
                      <a:endParaRPr lang="zh-CN" alt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1.97 </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2.97</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3.41</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4.26</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6.38</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9.61</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000" kern="100" dirty="0">
                          <a:effectLst/>
                          <a:latin typeface="Arial" panose="020B0604020202020204" pitchFamily="34" charset="0"/>
                          <a:ea typeface="宋体" panose="02010600030101010101" pitchFamily="2" charset="-122"/>
                          <a:cs typeface="Arial" panose="020B0604020202020204" pitchFamily="34" charset="0"/>
                        </a:rPr>
                        <a:t>3.13</a:t>
                      </a:r>
                      <a:endParaRPr lang="zh-CN" alt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0987357"/>
                  </a:ext>
                </a:extLst>
              </a:tr>
              <a:tr h="365949">
                <a:tc>
                  <a:txBody>
                    <a:bodyPr/>
                    <a:lstStyle/>
                    <a:p>
                      <a:pPr marL="0" algn="ctr" defTabSz="1087725" rtl="0" eaLnBrk="1" latinLnBrk="0" hangingPunct="1">
                        <a:spcAft>
                          <a:spcPts val="0"/>
                        </a:spcAft>
                      </a:pPr>
                      <a:r>
                        <a:rPr lang="en-US" altLang="zh-CN"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FY-3C/MWHTS</a:t>
                      </a:r>
                      <a:endParaRPr lang="zh-CN" altLang="en-US" sz="2000" b="1"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1.93</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3.01</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lnSpc>
                          <a:spcPct val="150000"/>
                        </a:lnSpc>
                        <a:spcAft>
                          <a:spcPts val="0"/>
                        </a:spcAft>
                      </a:pPr>
                      <a:r>
                        <a:rPr 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3.54</a:t>
                      </a:r>
                      <a:endParaRPr lang="zh-CN" altLang="en-US" sz="20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3.62</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7.98</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kern="100" dirty="0">
                          <a:effectLst/>
                          <a:latin typeface="Arial" panose="020B0604020202020204" pitchFamily="34" charset="0"/>
                          <a:ea typeface="宋体" panose="02010600030101010101" pitchFamily="2" charset="-122"/>
                          <a:cs typeface="Arial" panose="020B0604020202020204" pitchFamily="34" charset="0"/>
                        </a:rPr>
                        <a:t>9.68 </a:t>
                      </a:r>
                      <a:endParaRPr 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altLang="zh-CN" sz="2000" kern="100" dirty="0">
                          <a:effectLst/>
                          <a:latin typeface="Arial" panose="020B0604020202020204" pitchFamily="34" charset="0"/>
                          <a:ea typeface="宋体" panose="02010600030101010101" pitchFamily="2" charset="-122"/>
                          <a:cs typeface="Arial" panose="020B0604020202020204" pitchFamily="34" charset="0"/>
                        </a:rPr>
                        <a:t>4.43</a:t>
                      </a:r>
                      <a:endParaRPr lang="zh-CN" altLang="zh-CN" sz="2000" kern="1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4382465"/>
                  </a:ext>
                </a:extLst>
              </a:tr>
            </a:tbl>
          </a:graphicData>
        </a:graphic>
      </p:graphicFrame>
      <p:sp>
        <p:nvSpPr>
          <p:cNvPr id="13" name="矩形 12">
            <a:extLst>
              <a:ext uri="{FF2B5EF4-FFF2-40B4-BE49-F238E27FC236}">
                <a16:creationId xmlns:a16="http://schemas.microsoft.com/office/drawing/2014/main" id="{72B220BB-0D9D-4E40-8FF5-8021A484D808}"/>
              </a:ext>
            </a:extLst>
          </p:cNvPr>
          <p:cNvSpPr/>
          <p:nvPr/>
        </p:nvSpPr>
        <p:spPr>
          <a:xfrm>
            <a:off x="274595" y="5365845"/>
            <a:ext cx="11531011" cy="1015663"/>
          </a:xfrm>
          <a:prstGeom prst="rect">
            <a:avLst/>
          </a:prstGeom>
          <a:noFill/>
        </p:spPr>
        <p:txBody>
          <a:bodyPr wrap="square">
            <a:spAutoFit/>
          </a:bodyPr>
          <a:lstStyle/>
          <a:p>
            <a:pPr lvl="0" algn="just">
              <a:spcBef>
                <a:spcPts val="0"/>
              </a:spcBef>
            </a:pPr>
            <a:r>
              <a:rPr lang="en-US" altLang="zh-CN" sz="2000" b="1" kern="100" dirty="0">
                <a:latin typeface="Arial" panose="020B0604020202020204" pitchFamily="34" charset="0"/>
                <a:ea typeface="宋体"/>
                <a:cs typeface="Arial" panose="020B0604020202020204" pitchFamily="34" charset="0"/>
              </a:rPr>
              <a:t>50-60 and 118 GHz microwave radiometer has a similar surface pressure sounding ability</a:t>
            </a:r>
            <a:r>
              <a:rPr lang="zh-CN" altLang="en-US" sz="2000" b="1" kern="100" dirty="0">
                <a:latin typeface="Arial" panose="020B0604020202020204" pitchFamily="34" charset="0"/>
                <a:ea typeface="宋体"/>
                <a:cs typeface="Arial" panose="020B0604020202020204" pitchFamily="34" charset="0"/>
              </a:rPr>
              <a:t>？</a:t>
            </a:r>
            <a:endParaRPr lang="en-US" altLang="zh-CN" sz="2000" b="1" kern="100" dirty="0">
              <a:latin typeface="Arial" panose="020B0604020202020204" pitchFamily="34" charset="0"/>
              <a:ea typeface="宋体"/>
              <a:cs typeface="Arial" panose="020B0604020202020204" pitchFamily="34" charset="0"/>
            </a:endParaRPr>
          </a:p>
          <a:p>
            <a:pPr lvl="0" algn="just">
              <a:spcBef>
                <a:spcPts val="0"/>
              </a:spcBef>
            </a:pPr>
            <a:r>
              <a:rPr lang="en-US" altLang="zh-CN" sz="2000" b="1" dirty="0">
                <a:latin typeface="Arial" panose="020B0604020202020204" pitchFamily="34" charset="0"/>
                <a:ea typeface="Times New Roman" charset="0"/>
                <a:cs typeface="Arial" panose="020B0604020202020204" pitchFamily="34" charset="0"/>
              </a:rPr>
              <a:t> (Requires further validation because </a:t>
            </a:r>
            <a:r>
              <a:rPr lang="en-US" altLang="zh-CN" sz="2000" b="1" dirty="0">
                <a:latin typeface="Arial" panose="020B0604020202020204" pitchFamily="34" charset="0"/>
                <a:cs typeface="Arial" panose="020B0604020202020204" pitchFamily="34" charset="0"/>
              </a:rPr>
              <a:t>the FOVs of </a:t>
            </a:r>
            <a:r>
              <a:rPr lang="en-US" altLang="zh-CN" sz="2000" b="1" kern="100" dirty="0">
                <a:latin typeface="Arial" panose="020B0604020202020204" pitchFamily="34" charset="0"/>
                <a:ea typeface="宋体" panose="02010600030101010101" pitchFamily="2" charset="-122"/>
                <a:cs typeface="Arial" panose="020B0604020202020204" pitchFamily="34" charset="0"/>
              </a:rPr>
              <a:t>SNPP/ATMS</a:t>
            </a:r>
            <a:r>
              <a:rPr lang="en-US" altLang="zh-CN" sz="2000" b="1" dirty="0">
                <a:latin typeface="Arial" panose="020B0604020202020204" pitchFamily="34" charset="0"/>
                <a:ea typeface="Times New Roman" charset="0"/>
                <a:cs typeface="Arial" panose="020B0604020202020204" pitchFamily="34" charset="0"/>
              </a:rPr>
              <a:t> and </a:t>
            </a:r>
            <a:r>
              <a:rPr lang="en-US" altLang="zh-CN" sz="2000" b="1" kern="100" dirty="0">
                <a:latin typeface="Arial" panose="020B0604020202020204" pitchFamily="34" charset="0"/>
                <a:ea typeface="宋体" panose="02010600030101010101" pitchFamily="2" charset="-122"/>
                <a:cs typeface="Arial" panose="020B0604020202020204" pitchFamily="34" charset="0"/>
              </a:rPr>
              <a:t>FY-3C/MWHTS</a:t>
            </a:r>
            <a:r>
              <a:rPr lang="en-US" altLang="zh-CN" sz="2000" b="1" dirty="0">
                <a:latin typeface="Arial" panose="020B0604020202020204" pitchFamily="34" charset="0"/>
                <a:ea typeface="Times New Roman"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are not overlap)</a:t>
            </a:r>
            <a:endParaRPr lang="en-US" altLang="zh-CN" sz="2000" b="1" kern="100" dirty="0">
              <a:latin typeface="Arial" panose="020B0604020202020204" pitchFamily="34" charset="0"/>
              <a:ea typeface="宋体"/>
              <a:cs typeface="Arial" panose="020B0604020202020204" pitchFamily="34" charset="0"/>
            </a:endParaRPr>
          </a:p>
        </p:txBody>
      </p:sp>
      <p:sp>
        <p:nvSpPr>
          <p:cNvPr id="14" name="下箭头 32">
            <a:extLst>
              <a:ext uri="{FF2B5EF4-FFF2-40B4-BE49-F238E27FC236}">
                <a16:creationId xmlns:a16="http://schemas.microsoft.com/office/drawing/2014/main" id="{F446DA65-BCA3-440C-B5E9-D39932E594F0}"/>
              </a:ext>
            </a:extLst>
          </p:cNvPr>
          <p:cNvSpPr/>
          <p:nvPr/>
        </p:nvSpPr>
        <p:spPr>
          <a:xfrm>
            <a:off x="5762620" y="5117890"/>
            <a:ext cx="277480" cy="24795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6000" b="1">
                <a:solidFill>
                  <a:schemeClr val="tx1"/>
                </a:solidFill>
                <a:latin typeface="Times New Roman" panose="02020603050405020304" pitchFamily="18" charset="0"/>
              </a:defRPr>
            </a:lvl1pPr>
            <a:lvl2pPr marL="742950" indent="-285750">
              <a:defRPr sz="6000" b="1">
                <a:solidFill>
                  <a:schemeClr val="tx1"/>
                </a:solidFill>
                <a:latin typeface="Times New Roman" panose="02020603050405020304" pitchFamily="18" charset="0"/>
              </a:defRPr>
            </a:lvl2pPr>
            <a:lvl3pPr marL="1143000" indent="-228600">
              <a:defRPr sz="6000" b="1">
                <a:solidFill>
                  <a:schemeClr val="tx1"/>
                </a:solidFill>
                <a:latin typeface="Times New Roman" panose="02020603050405020304" pitchFamily="18" charset="0"/>
              </a:defRPr>
            </a:lvl3pPr>
            <a:lvl4pPr marL="1600200" indent="-228600">
              <a:defRPr sz="6000" b="1">
                <a:solidFill>
                  <a:schemeClr val="tx1"/>
                </a:solidFill>
                <a:latin typeface="Times New Roman" panose="02020603050405020304" pitchFamily="18" charset="0"/>
              </a:defRPr>
            </a:lvl4pPr>
            <a:lvl5pPr marL="2057400" indent="-228600">
              <a:defRPr sz="6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2" name="Content Placeholder 4">
            <a:extLst>
              <a:ext uri="{FF2B5EF4-FFF2-40B4-BE49-F238E27FC236}">
                <a16:creationId xmlns:a16="http://schemas.microsoft.com/office/drawing/2014/main" id="{A437AC0D-E446-EC3D-95EB-C22E8F8A2CFD}"/>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66547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1146424" y="437783"/>
            <a:ext cx="7584826" cy="699817"/>
          </a:xfrm>
        </p:spPr>
        <p:txBody>
          <a:bodyPr>
            <a:normAutofit fontScale="90000"/>
          </a:bodyPr>
          <a:lstStyle/>
          <a:p>
            <a:br>
              <a:rPr lang="en-US" altLang="zh-CN" dirty="0"/>
            </a:br>
            <a:endParaRPr lang="zh-CN" altLang="en-US" dirty="0"/>
          </a:p>
        </p:txBody>
      </p:sp>
      <p:sp>
        <p:nvSpPr>
          <p:cNvPr id="17" name="文本框 16">
            <a:extLst>
              <a:ext uri="{FF2B5EF4-FFF2-40B4-BE49-F238E27FC236}">
                <a16:creationId xmlns:a16="http://schemas.microsoft.com/office/drawing/2014/main" id="{D89393E8-3F86-4F17-83C1-F63E0FB311BB}"/>
              </a:ext>
            </a:extLst>
          </p:cNvPr>
          <p:cNvSpPr txBox="1"/>
          <p:nvPr/>
        </p:nvSpPr>
        <p:spPr>
          <a:xfrm>
            <a:off x="390644" y="1088357"/>
            <a:ext cx="11767023" cy="424732"/>
          </a:xfrm>
          <a:prstGeom prst="rect">
            <a:avLst/>
          </a:prstGeom>
          <a:solidFill>
            <a:srgbClr val="FFFFFF"/>
          </a:solidFill>
        </p:spPr>
        <p:txBody>
          <a:bodyPr wrap="square" rtlCol="0">
            <a:spAutoFit/>
          </a:bodyPr>
          <a:lstStyle/>
          <a:p>
            <a:pPr>
              <a:lnSpc>
                <a:spcPct val="90000"/>
              </a:lnSpc>
              <a:spcBef>
                <a:spcPct val="0"/>
              </a:spcBef>
            </a:pPr>
            <a:r>
              <a:rPr lang="en-US" altLang="zh-CN" sz="2400" b="1" dirty="0">
                <a:latin typeface="Arial" panose="020B0604020202020204" pitchFamily="34" charset="0"/>
                <a:ea typeface="+mj-ea"/>
                <a:cs typeface="Arial" panose="020B0604020202020204" pitchFamily="34" charset="0"/>
              </a:rPr>
              <a:t>Comparison of retrievals using FY-3D/MWTS-II and  FY-3D/MWHTS data</a:t>
            </a:r>
          </a:p>
        </p:txBody>
      </p:sp>
      <p:sp>
        <p:nvSpPr>
          <p:cNvPr id="18" name="矩形 17">
            <a:extLst>
              <a:ext uri="{FF2B5EF4-FFF2-40B4-BE49-F238E27FC236}">
                <a16:creationId xmlns:a16="http://schemas.microsoft.com/office/drawing/2014/main" id="{883AE95F-2924-420F-8A82-BFFA4D5FA60F}"/>
              </a:ext>
            </a:extLst>
          </p:cNvPr>
          <p:cNvSpPr/>
          <p:nvPr/>
        </p:nvSpPr>
        <p:spPr>
          <a:xfrm>
            <a:off x="120543" y="5281050"/>
            <a:ext cx="11859584" cy="1323439"/>
          </a:xfrm>
          <a:prstGeom prst="rect">
            <a:avLst/>
          </a:prstGeom>
          <a:noFill/>
        </p:spPr>
        <p:txBody>
          <a:bodyPr wrap="square">
            <a:spAutoFit/>
          </a:bodyPr>
          <a:lstStyle/>
          <a:p>
            <a:pPr marL="342900" indent="-342900" algn="just">
              <a:buFont typeface="Arial" panose="020B0604020202020204" pitchFamily="34" charset="0"/>
              <a:buChar char="•"/>
            </a:pPr>
            <a:r>
              <a:rPr lang="en-US" altLang="zh-CN" sz="2000" b="1" kern="100" dirty="0">
                <a:latin typeface="Arial" panose="020B0604020202020204" pitchFamily="34" charset="0"/>
                <a:ea typeface="宋体"/>
                <a:cs typeface="Arial" panose="020B0604020202020204" pitchFamily="34" charset="0"/>
              </a:rPr>
              <a:t>50-60 and 118 GHz microwave radiometer, which has a better surface pressure sounding ability</a:t>
            </a:r>
            <a:r>
              <a:rPr lang="zh-CN" altLang="en-US" sz="2000" b="1" kern="100" dirty="0">
                <a:latin typeface="Arial" panose="020B0604020202020204" pitchFamily="34" charset="0"/>
                <a:ea typeface="宋体"/>
                <a:cs typeface="Arial" panose="020B0604020202020204" pitchFamily="34" charset="0"/>
              </a:rPr>
              <a:t>？</a:t>
            </a:r>
            <a:endParaRPr lang="en-US" altLang="zh-CN" sz="2000" b="1" kern="100" dirty="0">
              <a:latin typeface="Arial" panose="020B0604020202020204" pitchFamily="34" charset="0"/>
              <a:ea typeface="宋体"/>
              <a:cs typeface="Arial" panose="020B0604020202020204" pitchFamily="34" charset="0"/>
            </a:endParaRPr>
          </a:p>
          <a:p>
            <a:pPr marL="342900" indent="-342900" algn="just">
              <a:buFont typeface="Arial" panose="020B0604020202020204" pitchFamily="34" charset="0"/>
              <a:buChar char="•"/>
            </a:pPr>
            <a:r>
              <a:rPr lang="en-US" altLang="zh-CN" sz="2000" b="1" kern="100" dirty="0">
                <a:latin typeface="Arial" panose="020B0604020202020204" pitchFamily="34" charset="0"/>
                <a:ea typeface="宋体"/>
                <a:cs typeface="Arial" panose="020B0604020202020204" pitchFamily="34" charset="0"/>
              </a:rPr>
              <a:t>Using the joint passive microwave observations of 50-60 and 118 GHz for surface pressure retrieval, can retrieval accuracy be improved?</a:t>
            </a:r>
          </a:p>
        </p:txBody>
      </p:sp>
      <p:pic>
        <p:nvPicPr>
          <p:cNvPr id="19" name="图片 18" descr="I:\毕业答辩\O2andwatervapor.jpg">
            <a:extLst>
              <a:ext uri="{FF2B5EF4-FFF2-40B4-BE49-F238E27FC236}">
                <a16:creationId xmlns:a16="http://schemas.microsoft.com/office/drawing/2014/main" id="{B7E15276-2717-4672-84F7-210E710A85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32" y="1798703"/>
            <a:ext cx="6624736" cy="2571649"/>
          </a:xfrm>
          <a:prstGeom prst="rect">
            <a:avLst/>
          </a:prstGeom>
          <a:noFill/>
          <a:ln>
            <a:noFill/>
          </a:ln>
        </p:spPr>
      </p:pic>
      <p:sp>
        <p:nvSpPr>
          <p:cNvPr id="20" name="矩形 19">
            <a:extLst>
              <a:ext uri="{FF2B5EF4-FFF2-40B4-BE49-F238E27FC236}">
                <a16:creationId xmlns:a16="http://schemas.microsoft.com/office/drawing/2014/main" id="{7EF13D9F-03FB-4CF1-A896-657E6F57FCD0}"/>
              </a:ext>
            </a:extLst>
          </p:cNvPr>
          <p:cNvSpPr/>
          <p:nvPr/>
        </p:nvSpPr>
        <p:spPr>
          <a:xfrm>
            <a:off x="6468621" y="4032840"/>
            <a:ext cx="2685954" cy="307777"/>
          </a:xfrm>
          <a:prstGeom prst="rect">
            <a:avLst/>
          </a:prstGeom>
        </p:spPr>
        <p:txBody>
          <a:bodyPr wrap="square">
            <a:spAutoFit/>
          </a:bodyPr>
          <a:lstStyle/>
          <a:p>
            <a:pPr algn="ctr"/>
            <a:r>
              <a:rPr lang="en-US" altLang="zh-CN" sz="1400" dirty="0">
                <a:latin typeface="Arial" panose="020B0604020202020204" pitchFamily="34" charset="0"/>
                <a:cs typeface="Arial" panose="020B0604020202020204" pitchFamily="34" charset="0"/>
              </a:rPr>
              <a:t>FY-3D/MWTS-II (50-60 GHz )</a:t>
            </a:r>
          </a:p>
        </p:txBody>
      </p:sp>
      <p:sp>
        <p:nvSpPr>
          <p:cNvPr id="21" name="矩形 20">
            <a:extLst>
              <a:ext uri="{FF2B5EF4-FFF2-40B4-BE49-F238E27FC236}">
                <a16:creationId xmlns:a16="http://schemas.microsoft.com/office/drawing/2014/main" id="{F3AC0CBA-62C2-4562-9919-94ACBBC3D7CD}"/>
              </a:ext>
            </a:extLst>
          </p:cNvPr>
          <p:cNvSpPr/>
          <p:nvPr/>
        </p:nvSpPr>
        <p:spPr>
          <a:xfrm>
            <a:off x="9340823" y="4017933"/>
            <a:ext cx="2639304" cy="307777"/>
          </a:xfrm>
          <a:prstGeom prst="rect">
            <a:avLst/>
          </a:prstGeom>
        </p:spPr>
        <p:txBody>
          <a:bodyPr wrap="square">
            <a:spAutoFit/>
          </a:bodyPr>
          <a:lstStyle/>
          <a:p>
            <a:pPr algn="ctr"/>
            <a:r>
              <a:rPr lang="en-US" altLang="zh-CN" sz="1400" dirty="0">
                <a:latin typeface="Arial" panose="020B0604020202020204" pitchFamily="34" charset="0"/>
                <a:cs typeface="Arial" panose="020B0604020202020204" pitchFamily="34" charset="0"/>
              </a:rPr>
              <a:t>FY-3D/MWHTS(118 GHz)</a:t>
            </a:r>
            <a:endParaRPr lang="zh-CN" altLang="en-US" sz="1400" dirty="0">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43C2B897-7E9F-42F4-9AE7-0ED9C6658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192" y="1963834"/>
            <a:ext cx="2588631" cy="1882640"/>
          </a:xfrm>
          <a:prstGeom prst="rect">
            <a:avLst/>
          </a:prstGeom>
        </p:spPr>
      </p:pic>
      <p:pic>
        <p:nvPicPr>
          <p:cNvPr id="23" name="图片 22">
            <a:extLst>
              <a:ext uri="{FF2B5EF4-FFF2-40B4-BE49-F238E27FC236}">
                <a16:creationId xmlns:a16="http://schemas.microsoft.com/office/drawing/2014/main" id="{536A2084-D675-40E6-B6BF-88A47E47A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6259" y="2007998"/>
            <a:ext cx="2639305" cy="1882641"/>
          </a:xfrm>
          <a:prstGeom prst="rect">
            <a:avLst/>
          </a:prstGeom>
        </p:spPr>
      </p:pic>
      <p:sp>
        <p:nvSpPr>
          <p:cNvPr id="24" name="矩形 23">
            <a:extLst>
              <a:ext uri="{FF2B5EF4-FFF2-40B4-BE49-F238E27FC236}">
                <a16:creationId xmlns:a16="http://schemas.microsoft.com/office/drawing/2014/main" id="{4DD9735D-31F4-4DE6-92D3-62A12E634550}"/>
              </a:ext>
            </a:extLst>
          </p:cNvPr>
          <p:cNvSpPr/>
          <p:nvPr/>
        </p:nvSpPr>
        <p:spPr>
          <a:xfrm>
            <a:off x="7811598" y="4508970"/>
            <a:ext cx="3600402" cy="338554"/>
          </a:xfrm>
          <a:prstGeom prst="rect">
            <a:avLst/>
          </a:prstGeom>
        </p:spPr>
        <p:txBody>
          <a:bodyPr wrap="square">
            <a:spAutoFit/>
          </a:bodyPr>
          <a:lstStyle/>
          <a:p>
            <a:r>
              <a:rPr lang="en-US" altLang="zh-CN" sz="1600" dirty="0">
                <a:solidFill>
                  <a:srgbClr val="FF0000"/>
                </a:solidFill>
                <a:latin typeface="Arial" panose="020B0604020202020204" pitchFamily="34" charset="0"/>
                <a:cs typeface="Arial" panose="020B0604020202020204" pitchFamily="34" charset="0"/>
              </a:rPr>
              <a:t>Their FOVs are partially overlap</a:t>
            </a:r>
            <a:endParaRPr lang="zh-CN" altLang="en-US" sz="1600" dirty="0">
              <a:solidFill>
                <a:srgbClr val="FF0000"/>
              </a:solidFill>
              <a:latin typeface="Arial" panose="020B0604020202020204" pitchFamily="34" charset="0"/>
              <a:cs typeface="Arial" panose="020B0604020202020204" pitchFamily="34" charset="0"/>
            </a:endParaRPr>
          </a:p>
        </p:txBody>
      </p:sp>
      <p:sp>
        <p:nvSpPr>
          <p:cNvPr id="25" name="下箭头 32">
            <a:extLst>
              <a:ext uri="{FF2B5EF4-FFF2-40B4-BE49-F238E27FC236}">
                <a16:creationId xmlns:a16="http://schemas.microsoft.com/office/drawing/2014/main" id="{C49F1A17-AD45-4C05-B277-27AB8AB59314}"/>
              </a:ext>
            </a:extLst>
          </p:cNvPr>
          <p:cNvSpPr/>
          <p:nvPr/>
        </p:nvSpPr>
        <p:spPr>
          <a:xfrm>
            <a:off x="5818941" y="5050460"/>
            <a:ext cx="277480" cy="24795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6000" b="1">
                <a:solidFill>
                  <a:schemeClr val="tx1"/>
                </a:solidFill>
                <a:latin typeface="Times New Roman" panose="02020603050405020304" pitchFamily="18" charset="0"/>
              </a:defRPr>
            </a:lvl1pPr>
            <a:lvl2pPr marL="742950" indent="-285750">
              <a:defRPr sz="6000" b="1">
                <a:solidFill>
                  <a:schemeClr val="tx1"/>
                </a:solidFill>
                <a:latin typeface="Times New Roman" panose="02020603050405020304" pitchFamily="18" charset="0"/>
              </a:defRPr>
            </a:lvl2pPr>
            <a:lvl3pPr marL="1143000" indent="-228600">
              <a:defRPr sz="6000" b="1">
                <a:solidFill>
                  <a:schemeClr val="tx1"/>
                </a:solidFill>
                <a:latin typeface="Times New Roman" panose="02020603050405020304" pitchFamily="18" charset="0"/>
              </a:defRPr>
            </a:lvl3pPr>
            <a:lvl4pPr marL="1600200" indent="-228600">
              <a:defRPr sz="6000" b="1">
                <a:solidFill>
                  <a:schemeClr val="tx1"/>
                </a:solidFill>
                <a:latin typeface="Times New Roman" panose="02020603050405020304" pitchFamily="18" charset="0"/>
              </a:defRPr>
            </a:lvl4pPr>
            <a:lvl5pPr marL="2057400" indent="-228600">
              <a:defRPr sz="6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矩形 25">
            <a:extLst>
              <a:ext uri="{FF2B5EF4-FFF2-40B4-BE49-F238E27FC236}">
                <a16:creationId xmlns:a16="http://schemas.microsoft.com/office/drawing/2014/main" id="{8C919445-A468-4AE3-9931-381B1E8A9271}"/>
              </a:ext>
            </a:extLst>
          </p:cNvPr>
          <p:cNvSpPr/>
          <p:nvPr/>
        </p:nvSpPr>
        <p:spPr>
          <a:xfrm>
            <a:off x="756069" y="4521768"/>
            <a:ext cx="5688632" cy="369332"/>
          </a:xfrm>
          <a:prstGeom prst="rect">
            <a:avLst/>
          </a:prstGeom>
        </p:spPr>
        <p:txBody>
          <a:bodyPr wrap="square">
            <a:spAutoFit/>
          </a:bodyPr>
          <a:lstStyle/>
          <a:p>
            <a:r>
              <a:rPr lang="en-US" altLang="zh-CN" sz="1800" dirty="0">
                <a:latin typeface="Arial" panose="020B0604020202020204" pitchFamily="34" charset="0"/>
                <a:cs typeface="Arial" panose="020B0604020202020204" pitchFamily="34" charset="0"/>
              </a:rPr>
              <a:t>The oxygen absorption characteristics are different</a:t>
            </a:r>
            <a:endParaRPr lang="zh-CN" altLang="en-US" sz="1800" dirty="0">
              <a:latin typeface="Arial" panose="020B0604020202020204" pitchFamily="34" charset="0"/>
              <a:cs typeface="Arial" panose="020B0604020202020204" pitchFamily="34" charset="0"/>
            </a:endParaRPr>
          </a:p>
        </p:txBody>
      </p:sp>
      <p:sp>
        <p:nvSpPr>
          <p:cNvPr id="27" name="左大括号 26">
            <a:extLst>
              <a:ext uri="{FF2B5EF4-FFF2-40B4-BE49-F238E27FC236}">
                <a16:creationId xmlns:a16="http://schemas.microsoft.com/office/drawing/2014/main" id="{9E683917-D154-48BD-8BFF-70B6D85EFFBA}"/>
              </a:ext>
            </a:extLst>
          </p:cNvPr>
          <p:cNvSpPr/>
          <p:nvPr/>
        </p:nvSpPr>
        <p:spPr>
          <a:xfrm rot="16200000">
            <a:off x="3070871" y="2645525"/>
            <a:ext cx="260386" cy="3600401"/>
          </a:xfrm>
          <a:prstGeom prst="leftBrace">
            <a:avLst/>
          </a:prstGeom>
          <a:no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左大括号 27">
            <a:extLst>
              <a:ext uri="{FF2B5EF4-FFF2-40B4-BE49-F238E27FC236}">
                <a16:creationId xmlns:a16="http://schemas.microsoft.com/office/drawing/2014/main" id="{0B2F0A88-1D34-46CB-B521-F964E9A827A3}"/>
              </a:ext>
            </a:extLst>
          </p:cNvPr>
          <p:cNvSpPr/>
          <p:nvPr/>
        </p:nvSpPr>
        <p:spPr>
          <a:xfrm rot="16200000">
            <a:off x="9149446" y="3165564"/>
            <a:ext cx="260386" cy="2466263"/>
          </a:xfrm>
          <a:prstGeom prst="leftBrace">
            <a:avLst/>
          </a:prstGeom>
          <a:no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9" name="左大括号 28">
            <a:extLst>
              <a:ext uri="{FF2B5EF4-FFF2-40B4-BE49-F238E27FC236}">
                <a16:creationId xmlns:a16="http://schemas.microsoft.com/office/drawing/2014/main" id="{2D4C328B-5A08-4C2A-A334-476909DD6D75}"/>
              </a:ext>
            </a:extLst>
          </p:cNvPr>
          <p:cNvSpPr/>
          <p:nvPr/>
        </p:nvSpPr>
        <p:spPr>
          <a:xfrm rot="16200000">
            <a:off x="5827488" y="1659523"/>
            <a:ext cx="260386" cy="6505600"/>
          </a:xfrm>
          <a:prstGeom prst="leftBrace">
            <a:avLst/>
          </a:prstGeom>
          <a:no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F2CB8A9C-5DB7-E75E-116B-3B1108E829C8}"/>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3222740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358514" y="983302"/>
            <a:ext cx="11474972" cy="699817"/>
          </a:xfrm>
        </p:spPr>
        <p:txBody>
          <a:bodyPr>
            <a:noAutofit/>
          </a:bodyPr>
          <a:lstStyle/>
          <a:p>
            <a:r>
              <a:rPr lang="en-US" altLang="zh-CN" sz="2400" dirty="0"/>
              <a:t>Comparison the retrievals from FY-3D/MWTS-II and FY-3D/MWHTS data with ERA-Interim reanalysis</a:t>
            </a:r>
            <a:endParaRPr lang="zh-CN" altLang="en-US" sz="2400" dirty="0"/>
          </a:p>
        </p:txBody>
      </p:sp>
      <p:sp>
        <p:nvSpPr>
          <p:cNvPr id="3" name="灯片编号占位符 8">
            <a:extLst>
              <a:ext uri="{FF2B5EF4-FFF2-40B4-BE49-F238E27FC236}">
                <a16:creationId xmlns:a16="http://schemas.microsoft.com/office/drawing/2014/main" id="{1FB2F88D-17F9-46B7-BAA8-7AB01CB2F1BD}"/>
              </a:ext>
            </a:extLst>
          </p:cNvPr>
          <p:cNvSpPr txBox="1">
            <a:spLocks/>
          </p:cNvSpPr>
          <p:nvPr/>
        </p:nvSpPr>
        <p:spPr>
          <a:xfrm>
            <a:off x="11566684" y="6080671"/>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pic>
        <p:nvPicPr>
          <p:cNvPr id="4" name="图片 3" descr="C:\Users\Administrator\Desktop\IGARSS_photo1.jpg">
            <a:extLst>
              <a:ext uri="{FF2B5EF4-FFF2-40B4-BE49-F238E27FC236}">
                <a16:creationId xmlns:a16="http://schemas.microsoft.com/office/drawing/2014/main" id="{9808717D-076A-4A43-B00F-D1F15639D181}"/>
              </a:ext>
            </a:extLst>
          </p:cNvPr>
          <p:cNvPicPr/>
          <p:nvPr/>
        </p:nvPicPr>
        <p:blipFill>
          <a:blip r:embed="rId2"/>
          <a:srcRect/>
          <a:stretch>
            <a:fillRect/>
          </a:stretch>
        </p:blipFill>
        <p:spPr bwMode="auto">
          <a:xfrm>
            <a:off x="1609654" y="1919787"/>
            <a:ext cx="8226492" cy="4571671"/>
          </a:xfrm>
          <a:prstGeom prst="rect">
            <a:avLst/>
          </a:prstGeom>
          <a:noFill/>
          <a:ln w="9525">
            <a:noFill/>
            <a:miter lim="800000"/>
            <a:headEnd/>
            <a:tailEnd/>
          </a:ln>
        </p:spPr>
      </p:pic>
      <p:sp>
        <p:nvSpPr>
          <p:cNvPr id="9" name="矩形 8">
            <a:extLst>
              <a:ext uri="{FF2B5EF4-FFF2-40B4-BE49-F238E27FC236}">
                <a16:creationId xmlns:a16="http://schemas.microsoft.com/office/drawing/2014/main" id="{9CA033C9-6CBA-4801-8319-8123850B213A}"/>
              </a:ext>
            </a:extLst>
          </p:cNvPr>
          <p:cNvSpPr/>
          <p:nvPr/>
        </p:nvSpPr>
        <p:spPr>
          <a:xfrm>
            <a:off x="5537726" y="3408000"/>
            <a:ext cx="1191432" cy="307777"/>
          </a:xfrm>
          <a:prstGeom prst="rect">
            <a:avLst/>
          </a:prstGeom>
          <a:ln w="19050">
            <a:solidFill>
              <a:srgbClr val="7030A0"/>
            </a:solidFill>
          </a:ln>
        </p:spPr>
        <p:txBody>
          <a:bodyPr wrap="square">
            <a:spAutoFit/>
          </a:bodyPr>
          <a:lstStyle/>
          <a:p>
            <a:pPr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MWTS-II</a:t>
            </a:r>
          </a:p>
        </p:txBody>
      </p:sp>
      <p:sp>
        <p:nvSpPr>
          <p:cNvPr id="10" name="矩形 9">
            <a:extLst>
              <a:ext uri="{FF2B5EF4-FFF2-40B4-BE49-F238E27FC236}">
                <a16:creationId xmlns:a16="http://schemas.microsoft.com/office/drawing/2014/main" id="{247AC1B6-7413-42A6-9A06-F459749382A0}"/>
              </a:ext>
            </a:extLst>
          </p:cNvPr>
          <p:cNvSpPr/>
          <p:nvPr/>
        </p:nvSpPr>
        <p:spPr>
          <a:xfrm>
            <a:off x="5617593" y="5584025"/>
            <a:ext cx="1152177" cy="307777"/>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MWHTS</a:t>
            </a:r>
            <a:endParaRPr lang="en-US" altLang="zh-CN" sz="1400" dirty="0">
              <a:latin typeface="Times New Roman" panose="02020503050405090304" pitchFamily="18" charset="0"/>
              <a:cs typeface="Times New Roman" panose="02020503050405090304" pitchFamily="18" charset="0"/>
            </a:endParaRPr>
          </a:p>
        </p:txBody>
      </p:sp>
      <p:sp>
        <p:nvSpPr>
          <p:cNvPr id="13" name="矩形 12">
            <a:extLst>
              <a:ext uri="{FF2B5EF4-FFF2-40B4-BE49-F238E27FC236}">
                <a16:creationId xmlns:a16="http://schemas.microsoft.com/office/drawing/2014/main" id="{78A76676-A8C6-4D3C-92A7-05B01D7F6BE5}"/>
              </a:ext>
            </a:extLst>
          </p:cNvPr>
          <p:cNvSpPr/>
          <p:nvPr/>
        </p:nvSpPr>
        <p:spPr>
          <a:xfrm>
            <a:off x="2918388" y="3407999"/>
            <a:ext cx="1191432" cy="307777"/>
          </a:xfrm>
          <a:prstGeom prst="rect">
            <a:avLst/>
          </a:prstGeom>
          <a:ln w="19050">
            <a:solidFill>
              <a:srgbClr val="7030A0"/>
            </a:solidFill>
          </a:ln>
        </p:spPr>
        <p:txBody>
          <a:bodyPr wrap="square">
            <a:spAutoFit/>
          </a:bodyPr>
          <a:lstStyle/>
          <a:p>
            <a:pPr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MWTS-II</a:t>
            </a:r>
          </a:p>
        </p:txBody>
      </p:sp>
      <p:sp>
        <p:nvSpPr>
          <p:cNvPr id="14" name="矩形 13">
            <a:extLst>
              <a:ext uri="{FF2B5EF4-FFF2-40B4-BE49-F238E27FC236}">
                <a16:creationId xmlns:a16="http://schemas.microsoft.com/office/drawing/2014/main" id="{37CBB4BA-0544-4BEB-BFFA-559356F1DDB4}"/>
              </a:ext>
            </a:extLst>
          </p:cNvPr>
          <p:cNvSpPr/>
          <p:nvPr/>
        </p:nvSpPr>
        <p:spPr>
          <a:xfrm>
            <a:off x="8341632" y="3410248"/>
            <a:ext cx="1191432" cy="307777"/>
          </a:xfrm>
          <a:prstGeom prst="rect">
            <a:avLst/>
          </a:prstGeom>
          <a:ln w="19050">
            <a:solidFill>
              <a:srgbClr val="7030A0"/>
            </a:solidFill>
          </a:ln>
        </p:spPr>
        <p:txBody>
          <a:bodyPr wrap="square">
            <a:spAutoFit/>
          </a:bodyPr>
          <a:lstStyle/>
          <a:p>
            <a:pPr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MWTS-II</a:t>
            </a:r>
          </a:p>
        </p:txBody>
      </p:sp>
      <p:sp>
        <p:nvSpPr>
          <p:cNvPr id="15" name="矩形 14">
            <a:extLst>
              <a:ext uri="{FF2B5EF4-FFF2-40B4-BE49-F238E27FC236}">
                <a16:creationId xmlns:a16="http://schemas.microsoft.com/office/drawing/2014/main" id="{833090CF-6C7B-433A-AD11-3BA7FE7E49BB}"/>
              </a:ext>
            </a:extLst>
          </p:cNvPr>
          <p:cNvSpPr/>
          <p:nvPr/>
        </p:nvSpPr>
        <p:spPr>
          <a:xfrm>
            <a:off x="2957643" y="5597070"/>
            <a:ext cx="1152177" cy="307777"/>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MWHTS</a:t>
            </a:r>
            <a:endParaRPr lang="en-US" altLang="zh-CN" sz="1400" dirty="0">
              <a:latin typeface="Times New Roman" panose="02020503050405090304" pitchFamily="18" charset="0"/>
              <a:cs typeface="Times New Roman" panose="02020503050405090304" pitchFamily="18" charset="0"/>
            </a:endParaRPr>
          </a:p>
        </p:txBody>
      </p:sp>
      <p:sp>
        <p:nvSpPr>
          <p:cNvPr id="16" name="矩形 15">
            <a:extLst>
              <a:ext uri="{FF2B5EF4-FFF2-40B4-BE49-F238E27FC236}">
                <a16:creationId xmlns:a16="http://schemas.microsoft.com/office/drawing/2014/main" id="{AAE9CBFA-85E6-4787-97CB-BE321191B655}"/>
              </a:ext>
            </a:extLst>
          </p:cNvPr>
          <p:cNvSpPr/>
          <p:nvPr/>
        </p:nvSpPr>
        <p:spPr>
          <a:xfrm>
            <a:off x="8341632" y="5597070"/>
            <a:ext cx="1152177" cy="307777"/>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400" b="1" dirty="0">
                <a:latin typeface="Times New Roman" panose="02020503050405090304" pitchFamily="18" charset="0"/>
                <a:cs typeface="Times New Roman" panose="02020503050405090304" pitchFamily="18" charset="0"/>
              </a:rPr>
              <a:t>MWHTS</a:t>
            </a:r>
            <a:endParaRPr lang="en-US" altLang="zh-CN" sz="1400" dirty="0">
              <a:latin typeface="Times New Roman" panose="02020503050405090304" pitchFamily="18" charset="0"/>
              <a:cs typeface="Times New Roman" panose="02020503050405090304" pitchFamily="18" charset="0"/>
            </a:endParaRPr>
          </a:p>
        </p:txBody>
      </p:sp>
      <p:sp>
        <p:nvSpPr>
          <p:cNvPr id="2" name="Content Placeholder 4">
            <a:extLst>
              <a:ext uri="{FF2B5EF4-FFF2-40B4-BE49-F238E27FC236}">
                <a16:creationId xmlns:a16="http://schemas.microsoft.com/office/drawing/2014/main" id="{BCDA3E15-D144-4B80-B35B-D75777EAADA9}"/>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756809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5971268" y="1720494"/>
            <a:ext cx="5977925" cy="1500700"/>
          </a:xfrm>
        </p:spPr>
        <p:txBody>
          <a:bodyPr>
            <a:noAutofit/>
          </a:bodyPr>
          <a:lstStyle/>
          <a:p>
            <a:r>
              <a:rPr lang="en-US" altLang="zh-CN" sz="2400" dirty="0"/>
              <a:t>Compare the retrievals from FY-3D/MWTS-II and  FY-3D/MWHTS data with ERA-Interim reanalysis</a:t>
            </a:r>
            <a:endParaRPr lang="zh-CN" altLang="en-US" sz="2400" dirty="0"/>
          </a:p>
        </p:txBody>
      </p:sp>
      <p:sp>
        <p:nvSpPr>
          <p:cNvPr id="3" name="灯片编号占位符 8">
            <a:extLst>
              <a:ext uri="{FF2B5EF4-FFF2-40B4-BE49-F238E27FC236}">
                <a16:creationId xmlns:a16="http://schemas.microsoft.com/office/drawing/2014/main" id="{1FB2F88D-17F9-46B7-BAA8-7AB01CB2F1BD}"/>
              </a:ext>
            </a:extLst>
          </p:cNvPr>
          <p:cNvSpPr txBox="1">
            <a:spLocks/>
          </p:cNvSpPr>
          <p:nvPr/>
        </p:nvSpPr>
        <p:spPr>
          <a:xfrm>
            <a:off x="11591040" y="6495757"/>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sp>
        <p:nvSpPr>
          <p:cNvPr id="6" name="矩形 5">
            <a:extLst>
              <a:ext uri="{FF2B5EF4-FFF2-40B4-BE49-F238E27FC236}">
                <a16:creationId xmlns:a16="http://schemas.microsoft.com/office/drawing/2014/main" id="{DB0A8B05-45A2-47A6-91DD-75734ED93775}"/>
              </a:ext>
            </a:extLst>
          </p:cNvPr>
          <p:cNvSpPr/>
          <p:nvPr/>
        </p:nvSpPr>
        <p:spPr>
          <a:xfrm>
            <a:off x="6096000" y="3429000"/>
            <a:ext cx="5495040" cy="1708160"/>
          </a:xfrm>
          <a:prstGeom prst="rect">
            <a:avLst/>
          </a:prstGeom>
          <a:ln w="19050">
            <a:solidFill>
              <a:srgbClr val="00B0F0"/>
            </a:solidFill>
          </a:ln>
        </p:spPr>
        <p:txBody>
          <a:bodyPr wrap="square">
            <a:spAutoFit/>
          </a:bodyPr>
          <a:lstStyle/>
          <a:p>
            <a:pPr marL="285750" lvl="0" indent="-285750" fontAlgn="auto">
              <a:spcBef>
                <a:spcPts val="600"/>
              </a:spcBef>
              <a:spcAft>
                <a:spcPts val="0"/>
              </a:spcAft>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For </a:t>
            </a:r>
            <a:r>
              <a:rPr lang="en-US" altLang="zh-CN" sz="2000" b="1" dirty="0">
                <a:latin typeface="Arial" panose="020B0604020202020204" pitchFamily="34" charset="0"/>
                <a:cs typeface="Arial" panose="020B0604020202020204" pitchFamily="34" charset="0"/>
              </a:rPr>
              <a:t>clear-sky</a:t>
            </a:r>
            <a:r>
              <a:rPr lang="en-US" altLang="zh-CN" sz="2000" dirty="0">
                <a:latin typeface="Arial" panose="020B0604020202020204" pitchFamily="34" charset="0"/>
                <a:cs typeface="Arial" panose="020B0604020202020204" pitchFamily="34" charset="0"/>
              </a:rPr>
              <a:t> condition, the retrieval performance are </a:t>
            </a:r>
            <a:r>
              <a:rPr lang="en-US" altLang="zh-CN" sz="2000" b="1" dirty="0">
                <a:latin typeface="Arial" panose="020B0604020202020204" pitchFamily="34" charset="0"/>
                <a:cs typeface="Arial" panose="020B0604020202020204" pitchFamily="34" charset="0"/>
              </a:rPr>
              <a:t>similar</a:t>
            </a:r>
            <a:r>
              <a:rPr lang="en-US" altLang="zh-CN" sz="2000" dirty="0">
                <a:latin typeface="Arial" panose="020B0604020202020204" pitchFamily="34" charset="0"/>
                <a:cs typeface="Arial" panose="020B0604020202020204" pitchFamily="34" charset="0"/>
              </a:rPr>
              <a:t>;</a:t>
            </a:r>
          </a:p>
          <a:p>
            <a:pPr marL="285750" lvl="0" indent="-285750" fontAlgn="auto">
              <a:spcBef>
                <a:spcPts val="600"/>
              </a:spcBef>
              <a:spcAft>
                <a:spcPts val="0"/>
              </a:spcAft>
              <a:buFont typeface="Wingdings" panose="05000000000000000000" pitchFamily="2" charset="2"/>
              <a:buChar char="Ø"/>
            </a:pPr>
            <a:r>
              <a:rPr lang="en-US" altLang="zh-CN" sz="2000" dirty="0">
                <a:latin typeface="Arial" panose="020B0604020202020204" pitchFamily="34" charset="0"/>
                <a:cs typeface="Arial" panose="020B0604020202020204" pitchFamily="34" charset="0"/>
              </a:rPr>
              <a:t>For </a:t>
            </a:r>
            <a:r>
              <a:rPr lang="en-US" altLang="zh-CN" sz="2000" b="1" dirty="0">
                <a:latin typeface="Arial" panose="020B0604020202020204" pitchFamily="34" charset="0"/>
                <a:cs typeface="Arial" panose="020B0604020202020204" pitchFamily="34" charset="0"/>
              </a:rPr>
              <a:t>cloudy and rainy </a:t>
            </a:r>
            <a:r>
              <a:rPr lang="en-US" altLang="zh-CN" sz="2000" dirty="0">
                <a:latin typeface="Arial" panose="020B0604020202020204" pitchFamily="34" charset="0"/>
                <a:cs typeface="Arial" panose="020B0604020202020204" pitchFamily="34" charset="0"/>
              </a:rPr>
              <a:t>conditions, the retrieval performance of </a:t>
            </a:r>
            <a:r>
              <a:rPr lang="en-US" altLang="zh-CN" sz="2000" b="1" dirty="0">
                <a:latin typeface="Arial" panose="020B0604020202020204" pitchFamily="34" charset="0"/>
                <a:cs typeface="Arial" panose="020B0604020202020204" pitchFamily="34" charset="0"/>
              </a:rPr>
              <a:t>MWTS-II is better than MWHTS</a:t>
            </a:r>
          </a:p>
        </p:txBody>
      </p:sp>
      <p:sp>
        <p:nvSpPr>
          <p:cNvPr id="7" name="矩形 6">
            <a:extLst>
              <a:ext uri="{FF2B5EF4-FFF2-40B4-BE49-F238E27FC236}">
                <a16:creationId xmlns:a16="http://schemas.microsoft.com/office/drawing/2014/main" id="{0DD94C1F-F42E-4AF7-8FED-DFAA676EA477}"/>
              </a:ext>
            </a:extLst>
          </p:cNvPr>
          <p:cNvSpPr/>
          <p:nvPr/>
        </p:nvSpPr>
        <p:spPr>
          <a:xfrm>
            <a:off x="6508635" y="5343017"/>
            <a:ext cx="4348193" cy="1015663"/>
          </a:xfrm>
          <a:prstGeom prst="rect">
            <a:avLst/>
          </a:prstGeom>
          <a:ln w="19050">
            <a:solidFill>
              <a:srgbClr val="00B050"/>
            </a:solidFill>
            <a:prstDash val="solid"/>
          </a:ln>
        </p:spPr>
        <p:txBody>
          <a:bodyPr wrap="square" anchor="ctr">
            <a:spAutoFit/>
          </a:bodyPr>
          <a:lstStyle/>
          <a:p>
            <a:pPr lvl="0" algn="just" fontAlgn="auto">
              <a:spcBef>
                <a:spcPts val="0"/>
              </a:spcBef>
              <a:spcAft>
                <a:spcPts val="0"/>
              </a:spcAft>
            </a:pPr>
            <a:r>
              <a:rPr lang="en-US" altLang="zh-CN" sz="2000" dirty="0">
                <a:latin typeface="Arial" panose="020B0604020202020204" pitchFamily="34" charset="0"/>
                <a:cs typeface="Arial" panose="020B0604020202020204" pitchFamily="34" charset="0"/>
              </a:rPr>
              <a:t>      MWTS-II</a:t>
            </a:r>
          </a:p>
          <a:p>
            <a:pPr marL="342900" lvl="0" indent="-342900" algn="just" fontAlgn="auto">
              <a:spcBef>
                <a:spcPts val="0"/>
              </a:spcBef>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higher information content </a:t>
            </a:r>
          </a:p>
          <a:p>
            <a:pPr marL="342900" lvl="0" indent="-342900" algn="just" fontAlgn="auto">
              <a:spcBef>
                <a:spcPts val="0"/>
              </a:spcBef>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less sensitive to cloud and rain</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endParaRPr>
          </a:p>
        </p:txBody>
      </p:sp>
      <p:sp>
        <p:nvSpPr>
          <p:cNvPr id="8" name="下箭头 32">
            <a:extLst>
              <a:ext uri="{FF2B5EF4-FFF2-40B4-BE49-F238E27FC236}">
                <a16:creationId xmlns:a16="http://schemas.microsoft.com/office/drawing/2014/main" id="{AF13ABD4-7974-46B2-B406-AC26C48F7C4E}"/>
              </a:ext>
            </a:extLst>
          </p:cNvPr>
          <p:cNvSpPr/>
          <p:nvPr/>
        </p:nvSpPr>
        <p:spPr>
          <a:xfrm rot="16200000">
            <a:off x="6049605" y="5496981"/>
            <a:ext cx="277480" cy="43415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6000" b="1">
                <a:solidFill>
                  <a:schemeClr val="tx1"/>
                </a:solidFill>
                <a:latin typeface="Times New Roman" panose="02020603050405020304" pitchFamily="18" charset="0"/>
              </a:defRPr>
            </a:lvl1pPr>
            <a:lvl2pPr marL="742950" indent="-285750">
              <a:defRPr sz="6000" b="1">
                <a:solidFill>
                  <a:schemeClr val="tx1"/>
                </a:solidFill>
                <a:latin typeface="Times New Roman" panose="02020603050405020304" pitchFamily="18" charset="0"/>
              </a:defRPr>
            </a:lvl2pPr>
            <a:lvl3pPr marL="1143000" indent="-228600">
              <a:defRPr sz="6000" b="1">
                <a:solidFill>
                  <a:schemeClr val="tx1"/>
                </a:solidFill>
                <a:latin typeface="Times New Roman" panose="02020603050405020304" pitchFamily="18" charset="0"/>
              </a:defRPr>
            </a:lvl3pPr>
            <a:lvl4pPr marL="1600200" indent="-228600">
              <a:defRPr sz="6000" b="1">
                <a:solidFill>
                  <a:schemeClr val="tx1"/>
                </a:solidFill>
                <a:latin typeface="Times New Roman" panose="02020603050405020304" pitchFamily="18" charset="0"/>
              </a:defRPr>
            </a:lvl4pPr>
            <a:lvl5pPr marL="2057400" indent="-228600">
              <a:defRPr sz="6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pic>
        <p:nvPicPr>
          <p:cNvPr id="12" name="图片 11">
            <a:extLst>
              <a:ext uri="{FF2B5EF4-FFF2-40B4-BE49-F238E27FC236}">
                <a16:creationId xmlns:a16="http://schemas.microsoft.com/office/drawing/2014/main" id="{F4176384-683A-431D-8E97-B5FD9139F0C1}"/>
              </a:ext>
            </a:extLst>
          </p:cNvPr>
          <p:cNvPicPr>
            <a:picLocks noChangeAspect="1"/>
          </p:cNvPicPr>
          <p:nvPr/>
        </p:nvPicPr>
        <p:blipFill>
          <a:blip r:embed="rId2"/>
          <a:stretch>
            <a:fillRect/>
          </a:stretch>
        </p:blipFill>
        <p:spPr>
          <a:xfrm>
            <a:off x="286695" y="1146369"/>
            <a:ext cx="5581360" cy="5349388"/>
          </a:xfrm>
          <a:prstGeom prst="rect">
            <a:avLst/>
          </a:prstGeom>
        </p:spPr>
      </p:pic>
      <p:sp>
        <p:nvSpPr>
          <p:cNvPr id="2" name="Content Placeholder 4">
            <a:extLst>
              <a:ext uri="{FF2B5EF4-FFF2-40B4-BE49-F238E27FC236}">
                <a16:creationId xmlns:a16="http://schemas.microsoft.com/office/drawing/2014/main" id="{56F41C98-451B-7644-07E4-483DC4098C97}"/>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953332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8177673" y="1102498"/>
            <a:ext cx="3937235" cy="1399991"/>
          </a:xfrm>
        </p:spPr>
        <p:txBody>
          <a:bodyPr>
            <a:noAutofit/>
          </a:bodyPr>
          <a:lstStyle/>
          <a:p>
            <a:r>
              <a:rPr lang="en-US" altLang="zh-CN" sz="2000" dirty="0"/>
              <a:t>Comparison of  the retrievals from FY-3D/MWTS-II and FY-3D/MWHTS data with NCEP analysis data</a:t>
            </a:r>
            <a:endParaRPr lang="zh-CN" altLang="en-US" sz="2000" dirty="0"/>
          </a:p>
        </p:txBody>
      </p:sp>
      <p:sp>
        <p:nvSpPr>
          <p:cNvPr id="3" name="灯片编号占位符 8">
            <a:extLst>
              <a:ext uri="{FF2B5EF4-FFF2-40B4-BE49-F238E27FC236}">
                <a16:creationId xmlns:a16="http://schemas.microsoft.com/office/drawing/2014/main" id="{1FB2F88D-17F9-46B7-BAA8-7AB01CB2F1BD}"/>
              </a:ext>
            </a:extLst>
          </p:cNvPr>
          <p:cNvSpPr txBox="1">
            <a:spLocks/>
          </p:cNvSpPr>
          <p:nvPr/>
        </p:nvSpPr>
        <p:spPr>
          <a:xfrm>
            <a:off x="11591040" y="6495757"/>
            <a:ext cx="625316" cy="362243"/>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800" b="0" i="0" u="none" strike="noStrike" kern="1200" cap="none" spc="0" normalizeH="0" baseline="0" noProof="0" smtClean="0">
                <a:ln>
                  <a:noFill/>
                </a:ln>
                <a:solidFill>
                  <a:prstClr val="black"/>
                </a:solidFill>
                <a:effectLst/>
                <a:uLnTx/>
                <a:uFillTx/>
                <a:latin typeface="Arial"/>
                <a:ea typeface="宋体"/>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zh-CN" altLang="en-US" sz="1800" b="0" i="0" u="none" strike="noStrike" kern="1200" cap="none" spc="0" normalizeH="0" baseline="0" noProof="0" dirty="0">
              <a:ln>
                <a:noFill/>
              </a:ln>
              <a:solidFill>
                <a:prstClr val="black"/>
              </a:solidFill>
              <a:effectLst/>
              <a:uLnTx/>
              <a:uFillTx/>
              <a:latin typeface="Arial"/>
              <a:ea typeface="宋体"/>
              <a:cs typeface="+mn-cs"/>
            </a:endParaRPr>
          </a:p>
        </p:txBody>
      </p:sp>
      <p:pic>
        <p:nvPicPr>
          <p:cNvPr id="11" name="图片 10">
            <a:extLst>
              <a:ext uri="{FF2B5EF4-FFF2-40B4-BE49-F238E27FC236}">
                <a16:creationId xmlns:a16="http://schemas.microsoft.com/office/drawing/2014/main" id="{4C660C94-7E20-4A7E-8491-D2BB61E046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13" r="55125"/>
          <a:stretch/>
        </p:blipFill>
        <p:spPr>
          <a:xfrm>
            <a:off x="6139171" y="3099497"/>
            <a:ext cx="1667713" cy="1565527"/>
          </a:xfrm>
          <a:prstGeom prst="rect">
            <a:avLst/>
          </a:prstGeom>
        </p:spPr>
      </p:pic>
      <p:pic>
        <p:nvPicPr>
          <p:cNvPr id="12" name="图片 11">
            <a:extLst>
              <a:ext uri="{FF2B5EF4-FFF2-40B4-BE49-F238E27FC236}">
                <a16:creationId xmlns:a16="http://schemas.microsoft.com/office/drawing/2014/main" id="{EDC6F285-6C32-4790-BEF3-8025D38B72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08" r="54642"/>
          <a:stretch/>
        </p:blipFill>
        <p:spPr>
          <a:xfrm>
            <a:off x="4266441" y="3104556"/>
            <a:ext cx="1627398" cy="1492941"/>
          </a:xfrm>
          <a:prstGeom prst="rect">
            <a:avLst/>
          </a:prstGeom>
        </p:spPr>
      </p:pic>
      <p:pic>
        <p:nvPicPr>
          <p:cNvPr id="13" name="图片 12">
            <a:extLst>
              <a:ext uri="{FF2B5EF4-FFF2-40B4-BE49-F238E27FC236}">
                <a16:creationId xmlns:a16="http://schemas.microsoft.com/office/drawing/2014/main" id="{4DC0A9EA-B0C6-4455-8E45-6BA539D67A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37" r="55113"/>
          <a:stretch/>
        </p:blipFill>
        <p:spPr>
          <a:xfrm>
            <a:off x="2431903" y="3068264"/>
            <a:ext cx="1703201" cy="1565527"/>
          </a:xfrm>
          <a:prstGeom prst="rect">
            <a:avLst/>
          </a:prstGeom>
        </p:spPr>
      </p:pic>
      <p:pic>
        <p:nvPicPr>
          <p:cNvPr id="14" name="图片 13">
            <a:extLst>
              <a:ext uri="{FF2B5EF4-FFF2-40B4-BE49-F238E27FC236}">
                <a16:creationId xmlns:a16="http://schemas.microsoft.com/office/drawing/2014/main" id="{7BA46A31-5957-48C0-9384-D2323C93FB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25" r="54326"/>
          <a:stretch/>
        </p:blipFill>
        <p:spPr>
          <a:xfrm>
            <a:off x="2495642" y="1382487"/>
            <a:ext cx="1655193" cy="1516311"/>
          </a:xfrm>
          <a:prstGeom prst="rect">
            <a:avLst/>
          </a:prstGeom>
        </p:spPr>
      </p:pic>
      <p:pic>
        <p:nvPicPr>
          <p:cNvPr id="15" name="图片 14">
            <a:extLst>
              <a:ext uri="{FF2B5EF4-FFF2-40B4-BE49-F238E27FC236}">
                <a16:creationId xmlns:a16="http://schemas.microsoft.com/office/drawing/2014/main" id="{5B683B4E-B554-4174-8FAE-AFDEB32174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855" r="10496"/>
          <a:stretch/>
        </p:blipFill>
        <p:spPr>
          <a:xfrm>
            <a:off x="2416552" y="4657893"/>
            <a:ext cx="1759342" cy="1611721"/>
          </a:xfrm>
          <a:prstGeom prst="rect">
            <a:avLst/>
          </a:prstGeom>
        </p:spPr>
      </p:pic>
      <p:pic>
        <p:nvPicPr>
          <p:cNvPr id="16" name="图片 15">
            <a:extLst>
              <a:ext uri="{FF2B5EF4-FFF2-40B4-BE49-F238E27FC236}">
                <a16:creationId xmlns:a16="http://schemas.microsoft.com/office/drawing/2014/main" id="{4138B1BC-358E-4D6A-BD98-2D9E81ACF9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24" r="53538"/>
          <a:stretch/>
        </p:blipFill>
        <p:spPr>
          <a:xfrm>
            <a:off x="4369329" y="1453383"/>
            <a:ext cx="1655194" cy="1482552"/>
          </a:xfrm>
          <a:prstGeom prst="rect">
            <a:avLst/>
          </a:prstGeom>
        </p:spPr>
      </p:pic>
      <p:pic>
        <p:nvPicPr>
          <p:cNvPr id="17" name="图片 16">
            <a:extLst>
              <a:ext uri="{FF2B5EF4-FFF2-40B4-BE49-F238E27FC236}">
                <a16:creationId xmlns:a16="http://schemas.microsoft.com/office/drawing/2014/main" id="{259BC66E-2B55-4B7F-B17D-2DD8DDB7395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538" t="4039" r="10025"/>
          <a:stretch/>
        </p:blipFill>
        <p:spPr>
          <a:xfrm>
            <a:off x="4317255" y="4766118"/>
            <a:ext cx="1759342" cy="1514398"/>
          </a:xfrm>
          <a:prstGeom prst="rect">
            <a:avLst/>
          </a:prstGeom>
        </p:spPr>
      </p:pic>
      <p:pic>
        <p:nvPicPr>
          <p:cNvPr id="18" name="图片 17">
            <a:extLst>
              <a:ext uri="{FF2B5EF4-FFF2-40B4-BE49-F238E27FC236}">
                <a16:creationId xmlns:a16="http://schemas.microsoft.com/office/drawing/2014/main" id="{7F3544D2-FD4C-4B62-8815-09DC7A56C7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014" r="55124"/>
          <a:stretch/>
        </p:blipFill>
        <p:spPr>
          <a:xfrm>
            <a:off x="6158191" y="1454630"/>
            <a:ext cx="1612174" cy="1506211"/>
          </a:xfrm>
          <a:prstGeom prst="rect">
            <a:avLst/>
          </a:prstGeom>
        </p:spPr>
      </p:pic>
      <p:pic>
        <p:nvPicPr>
          <p:cNvPr id="19" name="图片 18">
            <a:extLst>
              <a:ext uri="{FF2B5EF4-FFF2-40B4-BE49-F238E27FC236}">
                <a16:creationId xmlns:a16="http://schemas.microsoft.com/office/drawing/2014/main" id="{EEA315B3-D11A-4C79-8469-F69843FFF7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855" r="10496"/>
          <a:stretch/>
        </p:blipFill>
        <p:spPr>
          <a:xfrm>
            <a:off x="6167614" y="4711620"/>
            <a:ext cx="1698262" cy="1557994"/>
          </a:xfrm>
          <a:prstGeom prst="rect">
            <a:avLst/>
          </a:prstGeom>
        </p:spPr>
      </p:pic>
      <p:sp>
        <p:nvSpPr>
          <p:cNvPr id="20" name="矩形 19">
            <a:extLst>
              <a:ext uri="{FF2B5EF4-FFF2-40B4-BE49-F238E27FC236}">
                <a16:creationId xmlns:a16="http://schemas.microsoft.com/office/drawing/2014/main" id="{E8E1D92C-32E0-4024-8E1C-80AFEBF8E07F}"/>
              </a:ext>
            </a:extLst>
          </p:cNvPr>
          <p:cNvSpPr/>
          <p:nvPr/>
        </p:nvSpPr>
        <p:spPr>
          <a:xfrm>
            <a:off x="1922202" y="6251299"/>
            <a:ext cx="2515541"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1750 UTC, 15 Sep 2019</a:t>
            </a:r>
            <a:endParaRPr lang="zh-CN" altLang="en-US" sz="1400"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DF053EA3-A230-4F25-AA8B-A58937DFA6A3}"/>
              </a:ext>
            </a:extLst>
          </p:cNvPr>
          <p:cNvSpPr/>
          <p:nvPr/>
        </p:nvSpPr>
        <p:spPr>
          <a:xfrm>
            <a:off x="4081745" y="6251298"/>
            <a:ext cx="2201411"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0614 UTC, 16 Sep 2019</a:t>
            </a:r>
            <a:endParaRPr lang="zh-CN" altLang="en-US" sz="1400"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DFB3F51F-56E3-4BD7-B22C-83D513CD1D80}"/>
              </a:ext>
            </a:extLst>
          </p:cNvPr>
          <p:cNvSpPr/>
          <p:nvPr/>
        </p:nvSpPr>
        <p:spPr>
          <a:xfrm>
            <a:off x="6174951" y="6269614"/>
            <a:ext cx="2201410" cy="307777"/>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1731 UTC, 16 Sep 2019</a:t>
            </a:r>
            <a:endParaRPr lang="zh-CN" altLang="en-US" sz="1400" dirty="0">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1F374FE2-9008-45BF-937E-B3366CFEB9C4}"/>
              </a:ext>
            </a:extLst>
          </p:cNvPr>
          <p:cNvSpPr/>
          <p:nvPr/>
        </p:nvSpPr>
        <p:spPr>
          <a:xfrm>
            <a:off x="198348" y="1828105"/>
            <a:ext cx="1816432" cy="1477328"/>
          </a:xfrm>
          <a:prstGeom prst="rect">
            <a:avLst/>
          </a:prstGeom>
          <a:ln w="19050">
            <a:solidFill>
              <a:srgbClr val="7030A0"/>
            </a:solidFill>
          </a:ln>
        </p:spPr>
        <p:txBody>
          <a:bodyPr wrap="square">
            <a:spAutoFit/>
          </a:bodyPr>
          <a:lstStyle/>
          <a:p>
            <a:pPr algn="ctr" fontAlgn="auto">
              <a:spcBef>
                <a:spcPts val="600"/>
              </a:spcBef>
              <a:spcAft>
                <a:spcPts val="0"/>
              </a:spcAft>
            </a:pPr>
            <a:r>
              <a:rPr lang="en-US" altLang="zh-CN" sz="1800" dirty="0">
                <a:latin typeface="Arial" panose="020B0604020202020204" pitchFamily="34" charset="0"/>
                <a:cs typeface="Arial" panose="020B0604020202020204" pitchFamily="34" charset="0"/>
              </a:rPr>
              <a:t>Retrievals using </a:t>
            </a:r>
            <a:r>
              <a:rPr lang="en-US" altLang="zh-CN" sz="1800" b="1" dirty="0">
                <a:latin typeface="Arial" panose="020B0604020202020204" pitchFamily="34" charset="0"/>
                <a:cs typeface="Arial" panose="020B0604020202020204" pitchFamily="34" charset="0"/>
              </a:rPr>
              <a:t>MWTS-II</a:t>
            </a:r>
            <a:r>
              <a:rPr lang="en-US" altLang="zh-CN" sz="1800" dirty="0">
                <a:latin typeface="Arial" panose="020B0604020202020204" pitchFamily="34" charset="0"/>
                <a:cs typeface="Arial" panose="020B0604020202020204" pitchFamily="34" charset="0"/>
              </a:rPr>
              <a:t> data for hurricane Humberto (AL092019). </a:t>
            </a:r>
          </a:p>
        </p:txBody>
      </p:sp>
      <p:sp>
        <p:nvSpPr>
          <p:cNvPr id="24" name="矩形 23">
            <a:extLst>
              <a:ext uri="{FF2B5EF4-FFF2-40B4-BE49-F238E27FC236}">
                <a16:creationId xmlns:a16="http://schemas.microsoft.com/office/drawing/2014/main" id="{E314DA74-6C98-470A-A8C3-6BF986FD6188}"/>
              </a:ext>
            </a:extLst>
          </p:cNvPr>
          <p:cNvSpPr/>
          <p:nvPr/>
        </p:nvSpPr>
        <p:spPr>
          <a:xfrm>
            <a:off x="198349" y="3792542"/>
            <a:ext cx="1816431" cy="646331"/>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800" dirty="0">
                <a:latin typeface="Arial" panose="020B0604020202020204" pitchFamily="34" charset="0"/>
                <a:cs typeface="Arial" panose="020B0604020202020204" pitchFamily="34" charset="0"/>
              </a:rPr>
              <a:t>Retrievals using </a:t>
            </a:r>
            <a:r>
              <a:rPr lang="en-US" altLang="zh-CN" sz="1800" b="1" dirty="0">
                <a:latin typeface="Arial" panose="020B0604020202020204" pitchFamily="34" charset="0"/>
                <a:cs typeface="Arial" panose="020B0604020202020204" pitchFamily="34" charset="0"/>
              </a:rPr>
              <a:t>MWHTS </a:t>
            </a:r>
            <a:r>
              <a:rPr lang="en-US" altLang="zh-CN" sz="1800" dirty="0">
                <a:latin typeface="Arial" panose="020B0604020202020204" pitchFamily="34" charset="0"/>
                <a:cs typeface="Arial" panose="020B0604020202020204" pitchFamily="34" charset="0"/>
              </a:rPr>
              <a:t>data</a:t>
            </a:r>
          </a:p>
        </p:txBody>
      </p:sp>
      <p:sp>
        <p:nvSpPr>
          <p:cNvPr id="25" name="矩形 24">
            <a:extLst>
              <a:ext uri="{FF2B5EF4-FFF2-40B4-BE49-F238E27FC236}">
                <a16:creationId xmlns:a16="http://schemas.microsoft.com/office/drawing/2014/main" id="{99FC91E9-4769-4599-9CFE-9EA0D5344164}"/>
              </a:ext>
            </a:extLst>
          </p:cNvPr>
          <p:cNvSpPr/>
          <p:nvPr/>
        </p:nvSpPr>
        <p:spPr>
          <a:xfrm>
            <a:off x="198348" y="5128807"/>
            <a:ext cx="1816430" cy="646331"/>
          </a:xfrm>
          <a:prstGeom prst="rect">
            <a:avLst/>
          </a:prstGeom>
          <a:ln w="19050">
            <a:solidFill>
              <a:srgbClr val="7030A0"/>
            </a:solidFill>
          </a:ln>
        </p:spPr>
        <p:txBody>
          <a:bodyPr wrap="square">
            <a:spAutoFit/>
          </a:bodyPr>
          <a:lstStyle/>
          <a:p>
            <a:pPr lvl="0" algn="ctr" fontAlgn="auto">
              <a:spcBef>
                <a:spcPts val="600"/>
              </a:spcBef>
              <a:spcAft>
                <a:spcPts val="0"/>
              </a:spcAft>
            </a:pPr>
            <a:r>
              <a:rPr lang="en-US" altLang="zh-CN" sz="1800" b="1" dirty="0">
                <a:latin typeface="Arial" panose="020B0604020202020204" pitchFamily="34" charset="0"/>
                <a:cs typeface="Arial" panose="020B0604020202020204" pitchFamily="34" charset="0"/>
              </a:rPr>
              <a:t>NCEP GDAS analysis</a:t>
            </a:r>
          </a:p>
        </p:txBody>
      </p:sp>
      <p:sp>
        <p:nvSpPr>
          <p:cNvPr id="26" name="矩形 25">
            <a:extLst>
              <a:ext uri="{FF2B5EF4-FFF2-40B4-BE49-F238E27FC236}">
                <a16:creationId xmlns:a16="http://schemas.microsoft.com/office/drawing/2014/main" id="{6009E295-6002-41A6-81B9-85AF0D182B1B}"/>
              </a:ext>
            </a:extLst>
          </p:cNvPr>
          <p:cNvSpPr/>
          <p:nvPr/>
        </p:nvSpPr>
        <p:spPr>
          <a:xfrm>
            <a:off x="8241358" y="2502489"/>
            <a:ext cx="3853151" cy="2015936"/>
          </a:xfrm>
          <a:prstGeom prst="rect">
            <a:avLst/>
          </a:prstGeom>
          <a:ln w="19050">
            <a:solidFill>
              <a:srgbClr val="00B050"/>
            </a:solidFill>
            <a:prstDash val="solid"/>
          </a:ln>
        </p:spPr>
        <p:txBody>
          <a:bodyPr wrap="square" anchor="ctr">
            <a:spAutoFit/>
          </a:bodyPr>
          <a:lstStyle/>
          <a:p>
            <a:pPr marL="342900" indent="-34290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For tropical depressions, the performance are similar. </a:t>
            </a:r>
          </a:p>
          <a:p>
            <a:pPr marL="342900" indent="-34290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For tropical storms, typhoons and hurricanes, the retrieval performance of MWTS-II is slightly better than MWHTS.</a:t>
            </a:r>
          </a:p>
        </p:txBody>
      </p:sp>
      <p:sp>
        <p:nvSpPr>
          <p:cNvPr id="28" name="矩形 27">
            <a:extLst>
              <a:ext uri="{FF2B5EF4-FFF2-40B4-BE49-F238E27FC236}">
                <a16:creationId xmlns:a16="http://schemas.microsoft.com/office/drawing/2014/main" id="{8C422B62-0BDB-4B39-8D9F-67BDA59FFBDD}"/>
              </a:ext>
            </a:extLst>
          </p:cNvPr>
          <p:cNvSpPr/>
          <p:nvPr/>
        </p:nvSpPr>
        <p:spPr>
          <a:xfrm>
            <a:off x="8250424" y="4557028"/>
            <a:ext cx="3847280" cy="1938992"/>
          </a:xfrm>
          <a:prstGeom prst="rect">
            <a:avLst/>
          </a:prstGeom>
          <a:ln w="19050">
            <a:solidFill>
              <a:srgbClr val="00B050"/>
            </a:solidFill>
            <a:prstDash val="solid"/>
          </a:ln>
        </p:spPr>
        <p:txBody>
          <a:bodyPr wrap="square" anchor="ctr">
            <a:spAutoFit/>
          </a:bodyPr>
          <a:lstStyle/>
          <a:p>
            <a:pPr lvl="0" algn="just" fontAlgn="auto">
              <a:spcBef>
                <a:spcPts val="600"/>
              </a:spcBef>
              <a:spcAft>
                <a:spcPts val="0"/>
              </a:spcAft>
            </a:pPr>
            <a:r>
              <a:rPr lang="en-US" altLang="zh-CN" sz="2000" dirty="0">
                <a:latin typeface="Arial" panose="020B0604020202020204" pitchFamily="34" charset="0"/>
                <a:cs typeface="Arial" panose="020B0604020202020204" pitchFamily="34" charset="0"/>
              </a:rPr>
              <a:t> MWTS-II</a:t>
            </a:r>
          </a:p>
          <a:p>
            <a:pPr marL="342900" lvl="0" indent="-342900" algn="just" fontAlgn="auto">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Higher surface pressure information content </a:t>
            </a:r>
          </a:p>
          <a:p>
            <a:pPr marL="342900" lvl="0" indent="-342900" algn="just" fontAlgn="auto">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Less sensitive to cloud and rain</a:t>
            </a:r>
          </a:p>
          <a:p>
            <a:pPr marL="342900" lvl="0" indent="-342900" algn="just" fontAlgn="auto">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Lower spatial resolution</a:t>
            </a:r>
            <a:endParaRPr lang="zh-CN" altLang="en-US" sz="2000" dirty="0">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5F34BE0B-F5CD-C5C0-4F24-87C19A0B3845}"/>
              </a:ext>
            </a:extLst>
          </p:cNvPr>
          <p:cNvSpPr txBox="1">
            <a:spLocks/>
          </p:cNvSpPr>
          <p:nvPr/>
        </p:nvSpPr>
        <p:spPr>
          <a:xfrm>
            <a:off x="216856" y="237420"/>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2955965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210185" y="1719794"/>
            <a:ext cx="4436297" cy="2178884"/>
          </a:xfrm>
        </p:spPr>
        <p:txBody>
          <a:bodyPr>
            <a:noAutofit/>
          </a:bodyPr>
          <a:lstStyle/>
          <a:p>
            <a:r>
              <a:rPr lang="en-US" altLang="zh-CN" sz="2400" dirty="0"/>
              <a:t>Combined retrieval with the 50-60 and 118 GHz  observations for surface pressure retrieval</a:t>
            </a:r>
            <a:endParaRPr lang="zh-CN" altLang="en-US" sz="2800" dirty="0"/>
          </a:p>
        </p:txBody>
      </p:sp>
      <p:sp>
        <p:nvSpPr>
          <p:cNvPr id="3" name="矩形 2">
            <a:extLst>
              <a:ext uri="{FF2B5EF4-FFF2-40B4-BE49-F238E27FC236}">
                <a16:creationId xmlns:a16="http://schemas.microsoft.com/office/drawing/2014/main" id="{363B8E2A-D286-4EA0-98D1-2EAE78BF9B0D}"/>
              </a:ext>
            </a:extLst>
          </p:cNvPr>
          <p:cNvSpPr/>
          <p:nvPr/>
        </p:nvSpPr>
        <p:spPr>
          <a:xfrm>
            <a:off x="199148" y="3429000"/>
            <a:ext cx="4646482" cy="2554545"/>
          </a:xfrm>
          <a:prstGeom prst="rect">
            <a:avLst/>
          </a:prstGeom>
          <a:ln w="19050">
            <a:solidFill>
              <a:srgbClr val="00B050"/>
            </a:solidFill>
            <a:prstDash val="solid"/>
          </a:ln>
        </p:spPr>
        <p:txBody>
          <a:bodyPr wrap="square" anchor="ctr">
            <a:spAutoFit/>
          </a:bodyPr>
          <a:lstStyle/>
          <a:p>
            <a:pPr marL="285750" lvl="0" indent="-285750" fontAlgn="auto">
              <a:spcBef>
                <a:spcPts val="0"/>
              </a:spcBef>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Channels used for joint retrieval were selected based on the information content;</a:t>
            </a:r>
          </a:p>
          <a:p>
            <a:pPr marL="285750" lvl="0" indent="-285750" fontAlgn="auto">
              <a:spcBef>
                <a:spcPts val="0"/>
              </a:spcBef>
              <a:spcAft>
                <a:spcPts val="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weighted average method was used to match the FY-3D/MWHTS observations (~16km) to the FY-3D/MWTS-II (~32 km) resolution level</a:t>
            </a:r>
            <a:r>
              <a:rPr lang="en-US" altLang="zh-CN" sz="2000" dirty="0">
                <a:solidFill>
                  <a:srgbClr val="000000"/>
                </a:solidFill>
                <a:latin typeface="Arial" panose="020B0604020202020204" pitchFamily="34" charset="0"/>
                <a:ea typeface="黑体" panose="02010609060101010101" pitchFamily="49" charset="-122"/>
                <a:cs typeface="Arial" panose="020B0604020202020204" pitchFamily="34" charset="0"/>
              </a:rPr>
              <a:t>;</a:t>
            </a:r>
            <a:endParaRPr lang="zh-CN" altLang="en-US" sz="2000" dirty="0">
              <a:solidFill>
                <a:srgbClr val="000000"/>
              </a:solidFill>
              <a:latin typeface="Arial" panose="020B0604020202020204" pitchFamily="34" charset="0"/>
              <a:ea typeface="黑体" panose="02010609060101010101" pitchFamily="49" charset="-122"/>
              <a:cs typeface="Arial" panose="020B0604020202020204" pitchFamily="34" charset="0"/>
            </a:endParaRPr>
          </a:p>
        </p:txBody>
      </p:sp>
      <p:graphicFrame>
        <p:nvGraphicFramePr>
          <p:cNvPr id="4" name="表格 3">
            <a:extLst>
              <a:ext uri="{FF2B5EF4-FFF2-40B4-BE49-F238E27FC236}">
                <a16:creationId xmlns:a16="http://schemas.microsoft.com/office/drawing/2014/main" id="{40937C43-63E5-4C0E-ACEB-C98314779098}"/>
              </a:ext>
            </a:extLst>
          </p:cNvPr>
          <p:cNvGraphicFramePr>
            <a:graphicFrameLocks noGrp="1"/>
          </p:cNvGraphicFramePr>
          <p:nvPr>
            <p:extLst>
              <p:ext uri="{D42A27DB-BD31-4B8C-83A1-F6EECF244321}">
                <p14:modId xmlns:p14="http://schemas.microsoft.com/office/powerpoint/2010/main" val="3232454594"/>
              </p:ext>
            </p:extLst>
          </p:nvPr>
        </p:nvGraphicFramePr>
        <p:xfrm>
          <a:off x="5044777" y="1197673"/>
          <a:ext cx="6937037" cy="3635989"/>
        </p:xfrm>
        <a:graphic>
          <a:graphicData uri="http://schemas.openxmlformats.org/drawingml/2006/table">
            <a:tbl>
              <a:tblPr firstRow="1" firstCol="1" bandRow="1"/>
              <a:tblGrid>
                <a:gridCol w="1122096">
                  <a:extLst>
                    <a:ext uri="{9D8B030D-6E8A-4147-A177-3AD203B41FA5}">
                      <a16:colId xmlns:a16="http://schemas.microsoft.com/office/drawing/2014/main" val="118131290"/>
                    </a:ext>
                  </a:extLst>
                </a:gridCol>
                <a:gridCol w="1535785">
                  <a:extLst>
                    <a:ext uri="{9D8B030D-6E8A-4147-A177-3AD203B41FA5}">
                      <a16:colId xmlns:a16="http://schemas.microsoft.com/office/drawing/2014/main" val="814087324"/>
                    </a:ext>
                  </a:extLst>
                </a:gridCol>
                <a:gridCol w="821410">
                  <a:extLst>
                    <a:ext uri="{9D8B030D-6E8A-4147-A177-3AD203B41FA5}">
                      <a16:colId xmlns:a16="http://schemas.microsoft.com/office/drawing/2014/main" val="3099996690"/>
                    </a:ext>
                  </a:extLst>
                </a:gridCol>
                <a:gridCol w="1084881">
                  <a:extLst>
                    <a:ext uri="{9D8B030D-6E8A-4147-A177-3AD203B41FA5}">
                      <a16:colId xmlns:a16="http://schemas.microsoft.com/office/drawing/2014/main" val="352065233"/>
                    </a:ext>
                  </a:extLst>
                </a:gridCol>
                <a:gridCol w="1242565">
                  <a:extLst>
                    <a:ext uri="{9D8B030D-6E8A-4147-A177-3AD203B41FA5}">
                      <a16:colId xmlns:a16="http://schemas.microsoft.com/office/drawing/2014/main" val="1366685416"/>
                    </a:ext>
                  </a:extLst>
                </a:gridCol>
                <a:gridCol w="1130300">
                  <a:extLst>
                    <a:ext uri="{9D8B030D-6E8A-4147-A177-3AD203B41FA5}">
                      <a16:colId xmlns:a16="http://schemas.microsoft.com/office/drawing/2014/main" val="4011698272"/>
                    </a:ext>
                  </a:extLst>
                </a:gridCol>
              </a:tblGrid>
              <a:tr h="966691">
                <a:tc>
                  <a:txBody>
                    <a:bodyPr/>
                    <a:lstStyle/>
                    <a:p>
                      <a:pPr algn="ctr">
                        <a:lnSpc>
                          <a:spcPts val="1500"/>
                        </a:lnSpc>
                        <a:spcAft>
                          <a:spcPts val="0"/>
                        </a:spcAft>
                      </a:pPr>
                      <a:r>
                        <a:rPr lang="en-US" altLang="zh-CN" sz="2000" b="0" kern="1200" dirty="0">
                          <a:solidFill>
                            <a:schemeClr val="tx1"/>
                          </a:solidFill>
                          <a:effectLst/>
                          <a:latin typeface="Times New Roman" panose="02020603050405020304" pitchFamily="18" charset="0"/>
                          <a:ea typeface="+mn-ea"/>
                          <a:cs typeface="Times New Roman" panose="02020603050405020304" pitchFamily="18" charset="0"/>
                        </a:rPr>
                        <a:t>Sensor</a:t>
                      </a:r>
                      <a:endParaRPr lang="zh-CN" altLang="en-US" sz="20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Central Frequency</a:t>
                      </a:r>
                      <a:endParaRPr lang="zh-CN" sz="2400" dirty="0">
                        <a:solidFill>
                          <a:schemeClr val="tx1"/>
                        </a:solidFill>
                        <a:effectLst/>
                        <a:latin typeface="Times New Roman" panose="02020603050405020304" pitchFamily="18" charset="0"/>
                        <a:cs typeface="Times New Roman" panose="02020603050405020304" pitchFamily="18" charset="0"/>
                      </a:endParaRPr>
                    </a:p>
                    <a:p>
                      <a:pPr algn="ctr">
                        <a:lnSpc>
                          <a:spcPts val="15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(GHz)</a:t>
                      </a:r>
                      <a:endParaRPr lang="zh-C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BW</a:t>
                      </a:r>
                      <a:endParaRPr lang="zh-CN" sz="2400" dirty="0">
                        <a:solidFill>
                          <a:schemeClr val="tx1"/>
                        </a:solidFill>
                        <a:effectLst/>
                        <a:latin typeface="Times New Roman" panose="02020603050405020304" pitchFamily="18" charset="0"/>
                        <a:cs typeface="Times New Roman" panose="02020603050405020304" pitchFamily="18" charset="0"/>
                      </a:endParaRPr>
                    </a:p>
                    <a:p>
                      <a:pPr algn="ctr">
                        <a:lnSpc>
                          <a:spcPts val="1500"/>
                        </a:lnSpc>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(MHz)</a:t>
                      </a:r>
                      <a:endParaRPr lang="zh-C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Sensitivity (K)</a:t>
                      </a:r>
                      <a:endParaRPr lang="zh-C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Information content of single channel</a:t>
                      </a:r>
                      <a:endParaRPr lang="zh-CN"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ts val="15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Cumulative information content</a:t>
                      </a:r>
                      <a:endParaRPr lang="zh-CN"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698" marR="346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3076351"/>
                  </a:ext>
                </a:extLst>
              </a:tr>
              <a:tr h="203005">
                <a:tc rowSpan="12">
                  <a:txBody>
                    <a:bodyPr/>
                    <a:lstStyle/>
                    <a:p>
                      <a:pPr algn="ctr">
                        <a:spcAft>
                          <a:spcPts val="0"/>
                        </a:spcAft>
                      </a:pPr>
                      <a:r>
                        <a:rPr lang="en-US"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MWTS-II</a:t>
                      </a:r>
                    </a:p>
                    <a:p>
                      <a:pPr algn="ctr">
                        <a:spcAft>
                          <a:spcPts val="0"/>
                        </a:spcAft>
                      </a:pPr>
                      <a:r>
                        <a:rPr lang="en-US"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+MWHTS</a:t>
                      </a:r>
                      <a:endParaRPr lang="zh-CN"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algn="ctr">
                        <a:spcAft>
                          <a:spcPts val="0"/>
                        </a:spcAft>
                      </a:pPr>
                      <a:r>
                        <a:rPr lang="en-US"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sz="18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51.76</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0.28</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1.7164</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1.7164</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47322"/>
                  </a:ext>
                </a:extLst>
              </a:tr>
              <a:tr h="203005">
                <a:tc vMerge="1">
                  <a:txBody>
                    <a:bodyPr/>
                    <a:lstStyle/>
                    <a:p>
                      <a:endParaRPr lang="zh-CN" altLang="en-US"/>
                    </a:p>
                  </a:txBody>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50.3</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180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0.37</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0.2517</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1.9681</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0347558"/>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118.75±5.0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0.0932</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2.0613</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491940"/>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118.75±3.0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1000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0.27</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0.0543</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2.1155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600401"/>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52.8</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0.21</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0.0344</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2.1500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5189149"/>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54.4</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0.19</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0.0285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2.1785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690872"/>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54.94</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0.19</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0.0148</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2.1932</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459659"/>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53.596</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400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0.18</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0.0085</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2.2017</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1718811"/>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118.75±2.5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0.49</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0.0071</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2.2088</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4093883"/>
                  </a:ext>
                </a:extLst>
              </a:tr>
              <a:tr h="203005">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118.75±1.1</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0.52</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0.0035</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2.2123</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930589"/>
                  </a:ext>
                </a:extLst>
              </a:tr>
              <a:tr h="230898">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55.5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330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0.23</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0.0028</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2.2152</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8938376"/>
                  </a:ext>
                </a:extLst>
              </a:tr>
              <a:tr h="270673">
                <a:tc vMerge="1">
                  <a:txBody>
                    <a:bodyPr/>
                    <a:lstStyle/>
                    <a:p>
                      <a:endParaRPr lang="zh-CN" altLang="en-US"/>
                    </a:p>
                  </a:txBody>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118.75±0.8</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a:t>
                      </a:r>
                      <a:endParaRPr lang="zh-CN" sz="1400" kern="22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0.65</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0.0021</a:t>
                      </a:r>
                      <a:endParaRPr lang="zh-CN" sz="1400" kern="22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2000" b="1" kern="22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rPr>
                        <a:t>2.2172</a:t>
                      </a:r>
                      <a:endParaRPr lang="zh-CN" altLang="en-US" sz="2000" b="1" kern="2200" dirty="0">
                        <a:solidFill>
                          <a:srgbClr val="FF0000"/>
                        </a:solidFill>
                        <a:effectLst/>
                        <a:latin typeface="黑体" panose="02010609060101010101" pitchFamily="49" charset="-122"/>
                        <a:ea typeface="黑体" panose="02010609060101010101" pitchFamily="49" charset="-122"/>
                        <a:cs typeface="Times New Roman" panose="02020603050405020304" pitchFamily="18" charset="0"/>
                      </a:endParaRPr>
                    </a:p>
                  </a:txBody>
                  <a:tcPr marL="38696" marR="386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762199"/>
                  </a:ext>
                </a:extLst>
              </a:tr>
            </a:tbl>
          </a:graphicData>
        </a:graphic>
      </p:graphicFrame>
      <p:sp>
        <p:nvSpPr>
          <p:cNvPr id="7" name="矩形 6">
            <a:extLst>
              <a:ext uri="{FF2B5EF4-FFF2-40B4-BE49-F238E27FC236}">
                <a16:creationId xmlns:a16="http://schemas.microsoft.com/office/drawing/2014/main" id="{9DD18359-1216-4742-AD0D-4C91731217D4}"/>
              </a:ext>
            </a:extLst>
          </p:cNvPr>
          <p:cNvSpPr/>
          <p:nvPr/>
        </p:nvSpPr>
        <p:spPr>
          <a:xfrm>
            <a:off x="5044777" y="4987461"/>
            <a:ext cx="6937037" cy="1477328"/>
          </a:xfrm>
          <a:prstGeom prst="rect">
            <a:avLst/>
          </a:prstGeom>
          <a:ln w="19050">
            <a:solidFill>
              <a:srgbClr val="00B0F0"/>
            </a:solidFill>
          </a:ln>
        </p:spPr>
        <p:txBody>
          <a:bodyPr wrap="square">
            <a:spAutoFit/>
          </a:bodyPr>
          <a:lstStyle/>
          <a:p>
            <a:pPr marL="285750" lvl="0" indent="-285750">
              <a:buFont typeface="Arial" panose="020B0604020202020204" pitchFamily="34" charset="0"/>
              <a:buChar char="•"/>
              <a:defRPr/>
            </a:pPr>
            <a:r>
              <a:rPr lang="en-US" altLang="zh-CN" sz="1800" kern="100" dirty="0">
                <a:solidFill>
                  <a:prstClr val="black"/>
                </a:solidFill>
                <a:latin typeface="Arial" panose="020B0604020202020204" pitchFamily="34" charset="0"/>
                <a:ea typeface="黑体" panose="02010609060101010101" pitchFamily="49" charset="-122"/>
                <a:cs typeface="Arial" panose="020B0604020202020204" pitchFamily="34" charset="0"/>
              </a:rPr>
              <a:t>Using the 60 and 118.75 GHz oxygen absorption bands </a:t>
            </a:r>
            <a:r>
              <a:rPr lang="en-US" altLang="zh-CN" sz="1800" b="1" kern="100" dirty="0">
                <a:solidFill>
                  <a:prstClr val="black"/>
                </a:solidFill>
                <a:latin typeface="Arial" panose="020B0604020202020204" pitchFamily="34" charset="0"/>
                <a:ea typeface="黑体" panose="02010609060101010101" pitchFamily="49" charset="-122"/>
                <a:cs typeface="Arial" panose="020B0604020202020204" pitchFamily="34" charset="0"/>
              </a:rPr>
              <a:t>together</a:t>
            </a:r>
            <a:r>
              <a:rPr lang="en-US" altLang="zh-CN" sz="1800" kern="100" dirty="0">
                <a:solidFill>
                  <a:prstClr val="black"/>
                </a:solidFill>
                <a:latin typeface="Arial" panose="020B0604020202020204" pitchFamily="34" charset="0"/>
                <a:ea typeface="黑体" panose="02010609060101010101" pitchFamily="49" charset="-122"/>
                <a:cs typeface="Arial" panose="020B0604020202020204" pitchFamily="34" charset="0"/>
              </a:rPr>
              <a:t> for surface pressure retrieval, </a:t>
            </a:r>
            <a:r>
              <a:rPr lang="en-US" altLang="zh-CN" sz="1800" b="1" kern="100" dirty="0">
                <a:solidFill>
                  <a:prstClr val="black"/>
                </a:solidFill>
                <a:latin typeface="Arial" panose="020B0604020202020204" pitchFamily="34" charset="0"/>
                <a:ea typeface="黑体" panose="02010609060101010101" pitchFamily="49" charset="-122"/>
                <a:cs typeface="Arial" panose="020B0604020202020204" pitchFamily="34" charset="0"/>
              </a:rPr>
              <a:t>more surface pressure information can be obtained</a:t>
            </a:r>
            <a:r>
              <a:rPr lang="en-US" altLang="zh-CN" sz="1800" kern="100" dirty="0">
                <a:solidFill>
                  <a:prstClr val="black"/>
                </a:solidFill>
                <a:latin typeface="Arial" panose="020B0604020202020204" pitchFamily="34" charset="0"/>
                <a:ea typeface="黑体" panose="02010609060101010101" pitchFamily="49" charset="-122"/>
                <a:cs typeface="Arial" panose="020B0604020202020204" pitchFamily="34" charset="0"/>
              </a:rPr>
              <a:t>;</a:t>
            </a:r>
          </a:p>
          <a:p>
            <a:pPr marL="285750" indent="-285750">
              <a:buFont typeface="Arial" panose="020B0604020202020204" pitchFamily="34" charset="0"/>
              <a:buChar char="•"/>
              <a:defRPr/>
            </a:pPr>
            <a:r>
              <a:rPr lang="en-US" altLang="zh-CN" sz="1800" dirty="0">
                <a:solidFill>
                  <a:prstClr val="black"/>
                </a:solidFill>
                <a:latin typeface="Arial" panose="020B0604020202020204" pitchFamily="34" charset="0"/>
                <a:ea typeface="黑体" panose="02010609060101010101" pitchFamily="49" charset="-122"/>
                <a:cs typeface="Arial" panose="020B0604020202020204" pitchFamily="34" charset="0"/>
              </a:rPr>
              <a:t>The selected channel set is mainly composed of channels </a:t>
            </a:r>
            <a:r>
              <a:rPr lang="en-US" altLang="zh-CN" sz="1800" b="1" dirty="0">
                <a:solidFill>
                  <a:prstClr val="black"/>
                </a:solidFill>
                <a:latin typeface="Arial" panose="020B0604020202020204" pitchFamily="34" charset="0"/>
                <a:ea typeface="黑体" panose="02010609060101010101" pitchFamily="49" charset="-122"/>
                <a:cs typeface="Arial" panose="020B0604020202020204" pitchFamily="34" charset="0"/>
              </a:rPr>
              <a:t>centered at the wing of the oxygen absorption band</a:t>
            </a:r>
            <a:r>
              <a:rPr lang="zh-CN" altLang="en-US" sz="1800" kern="100" dirty="0">
                <a:solidFill>
                  <a:prstClr val="black"/>
                </a:solidFill>
                <a:latin typeface="Arial" panose="020B0604020202020204" pitchFamily="34" charset="0"/>
                <a:ea typeface="黑体" panose="02010609060101010101" pitchFamily="49" charset="-122"/>
                <a:cs typeface="Arial" panose="020B0604020202020204" pitchFamily="34" charset="0"/>
              </a:rPr>
              <a:t>；</a:t>
            </a:r>
            <a:endParaRPr lang="en-US" altLang="zh-CN" sz="1800" kern="1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2" name="Content Placeholder 4">
            <a:extLst>
              <a:ext uri="{FF2B5EF4-FFF2-40B4-BE49-F238E27FC236}">
                <a16:creationId xmlns:a16="http://schemas.microsoft.com/office/drawing/2014/main" id="{D1614D82-19D6-2BC6-06BE-1CBEC56506E5}"/>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1255249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2E476FA0-F296-45B1-BC09-3AFD7F4E018D}"/>
              </a:ext>
            </a:extLst>
          </p:cNvPr>
          <p:cNvSpPr>
            <a:spLocks noGrp="1"/>
          </p:cNvSpPr>
          <p:nvPr>
            <p:ph type="title"/>
          </p:nvPr>
        </p:nvSpPr>
        <p:spPr>
          <a:xfrm>
            <a:off x="395470" y="1033798"/>
            <a:ext cx="10936686" cy="945757"/>
          </a:xfrm>
        </p:spPr>
        <p:txBody>
          <a:bodyPr>
            <a:noAutofit/>
          </a:bodyPr>
          <a:lstStyle/>
          <a:p>
            <a:r>
              <a:rPr lang="en-US" altLang="zh-CN" sz="2400" dirty="0"/>
              <a:t>Comparison of the retrievals from FY-3D/MWTS-II + FY-3D/MWHTS data with ERA-Interim reanalysis</a:t>
            </a:r>
            <a:endParaRPr lang="zh-CN" altLang="en-US" sz="2400" dirty="0"/>
          </a:p>
        </p:txBody>
      </p:sp>
      <p:pic>
        <p:nvPicPr>
          <p:cNvPr id="3" name="图片 2">
            <a:extLst>
              <a:ext uri="{FF2B5EF4-FFF2-40B4-BE49-F238E27FC236}">
                <a16:creationId xmlns:a16="http://schemas.microsoft.com/office/drawing/2014/main" id="{2D5DBFD3-E029-4DBF-B902-4A083AC608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906" y="1979555"/>
            <a:ext cx="11189815" cy="2897737"/>
          </a:xfrm>
          <a:prstGeom prst="rect">
            <a:avLst/>
          </a:prstGeom>
          <a:noFill/>
          <a:ln>
            <a:noFill/>
          </a:ln>
        </p:spPr>
      </p:pic>
      <p:graphicFrame>
        <p:nvGraphicFramePr>
          <p:cNvPr id="4" name="表格 3">
            <a:extLst>
              <a:ext uri="{FF2B5EF4-FFF2-40B4-BE49-F238E27FC236}">
                <a16:creationId xmlns:a16="http://schemas.microsoft.com/office/drawing/2014/main" id="{39197D17-08C3-4B73-94C8-4B6B9B0BB43B}"/>
              </a:ext>
            </a:extLst>
          </p:cNvPr>
          <p:cNvGraphicFramePr>
            <a:graphicFrameLocks noGrp="1"/>
          </p:cNvGraphicFramePr>
          <p:nvPr>
            <p:extLst>
              <p:ext uri="{D42A27DB-BD31-4B8C-83A1-F6EECF244321}">
                <p14:modId xmlns:p14="http://schemas.microsoft.com/office/powerpoint/2010/main" val="300004064"/>
              </p:ext>
            </p:extLst>
          </p:nvPr>
        </p:nvGraphicFramePr>
        <p:xfrm>
          <a:off x="177690" y="5164445"/>
          <a:ext cx="4843761" cy="1228725"/>
        </p:xfrm>
        <a:graphic>
          <a:graphicData uri="http://schemas.openxmlformats.org/drawingml/2006/table">
            <a:tbl>
              <a:tblPr firstRow="1" firstCol="1" bandRow="1"/>
              <a:tblGrid>
                <a:gridCol w="1868086">
                  <a:extLst>
                    <a:ext uri="{9D8B030D-6E8A-4147-A177-3AD203B41FA5}">
                      <a16:colId xmlns:a16="http://schemas.microsoft.com/office/drawing/2014/main" val="3194863747"/>
                    </a:ext>
                  </a:extLst>
                </a:gridCol>
                <a:gridCol w="1239865">
                  <a:extLst>
                    <a:ext uri="{9D8B030D-6E8A-4147-A177-3AD203B41FA5}">
                      <a16:colId xmlns:a16="http://schemas.microsoft.com/office/drawing/2014/main" val="3704014867"/>
                    </a:ext>
                  </a:extLst>
                </a:gridCol>
                <a:gridCol w="852406">
                  <a:extLst>
                    <a:ext uri="{9D8B030D-6E8A-4147-A177-3AD203B41FA5}">
                      <a16:colId xmlns:a16="http://schemas.microsoft.com/office/drawing/2014/main" val="3072023180"/>
                    </a:ext>
                  </a:extLst>
                </a:gridCol>
                <a:gridCol w="883404">
                  <a:extLst>
                    <a:ext uri="{9D8B030D-6E8A-4147-A177-3AD203B41FA5}">
                      <a16:colId xmlns:a16="http://schemas.microsoft.com/office/drawing/2014/main" val="2547130592"/>
                    </a:ext>
                  </a:extLst>
                </a:gridCol>
              </a:tblGrid>
              <a:tr h="217291">
                <a:tc rowSpan="2">
                  <a:txBody>
                    <a:bodyPr/>
                    <a:lstStyle/>
                    <a:p>
                      <a:pPr marL="0" algn="ctr" defTabSz="1087725" rtl="0" eaLnBrk="1" latinLnBrk="0" hangingPunct="1">
                        <a:spcAft>
                          <a:spcPts val="0"/>
                        </a:spcAft>
                      </a:pPr>
                      <a:r>
                        <a:rPr lang="en-US" altLang="zh-CN"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Data source</a:t>
                      </a:r>
                      <a:endParaRPr lang="zh-CN" altLang="zh-CN"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RMSE (</a:t>
                      </a:r>
                      <a:r>
                        <a:rPr lang="en-US" sz="1600" kern="10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hPa</a:t>
                      </a: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a:t>
                      </a:r>
                      <a:endParaRPr lang="zh-CN"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473331464"/>
                  </a:ext>
                </a:extLst>
              </a:tr>
              <a:tr h="215900">
                <a:tc vMerge="1">
                  <a:txBody>
                    <a:bodyPr/>
                    <a:lstStyle/>
                    <a:p>
                      <a:endParaRPr lang="zh-CN" altLang="en-US"/>
                    </a:p>
                  </a:txBody>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Clear sky</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Cloudy</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Rainy</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051404"/>
                  </a:ext>
                </a:extLst>
              </a:tr>
              <a:tr h="215900">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MWTS-II</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1.95</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2.77</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3.47</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3307642"/>
                  </a:ext>
                </a:extLst>
              </a:tr>
              <a:tr h="215900">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MWHTS</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1.98</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2.91</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3.53</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2918996"/>
                  </a:ext>
                </a:extLst>
              </a:tr>
              <a:tr h="215900">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MWTS-II+MWHTS</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rPr>
                        <a:t>1.86</a:t>
                      </a:r>
                      <a:endParaRPr lang="zh-CN" altLang="en-US" sz="1600" kern="10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2.34</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1087725" rtl="0" eaLnBrk="1" latinLnBrk="0" hangingPunct="1">
                        <a:spcAft>
                          <a:spcPts val="0"/>
                        </a:spcAft>
                      </a:pPr>
                      <a:r>
                        <a:rPr 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3.20</a:t>
                      </a:r>
                      <a:endParaRPr lang="zh-CN" altLang="en-US" sz="16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2588613"/>
                  </a:ext>
                </a:extLst>
              </a:tr>
            </a:tbl>
          </a:graphicData>
        </a:graphic>
      </p:graphicFrame>
      <p:sp>
        <p:nvSpPr>
          <p:cNvPr id="6" name="矩形 5">
            <a:extLst>
              <a:ext uri="{FF2B5EF4-FFF2-40B4-BE49-F238E27FC236}">
                <a16:creationId xmlns:a16="http://schemas.microsoft.com/office/drawing/2014/main" id="{848E8D42-C73E-4725-94E4-A2CA23E9CA13}"/>
              </a:ext>
            </a:extLst>
          </p:cNvPr>
          <p:cNvSpPr/>
          <p:nvPr/>
        </p:nvSpPr>
        <p:spPr>
          <a:xfrm>
            <a:off x="5129939" y="4877292"/>
            <a:ext cx="6793155" cy="1631216"/>
          </a:xfrm>
          <a:prstGeom prst="rect">
            <a:avLst/>
          </a:prstGeom>
          <a:ln w="19050">
            <a:solidFill>
              <a:srgbClr val="00B0F0"/>
            </a:solidFill>
          </a:ln>
        </p:spPr>
        <p:txBody>
          <a:bodyPr wrap="square">
            <a:spAutoFit/>
          </a:bodyPr>
          <a:lstStyle/>
          <a:p>
            <a:pPr marL="342900" indent="-342900">
              <a:buFont typeface="Arial" panose="020B0604020202020204" pitchFamily="34" charset="0"/>
              <a:buChar char="•"/>
            </a:pPr>
            <a:r>
              <a:rPr lang="en-US" altLang="zh-CN" sz="2000" dirty="0">
                <a:solidFill>
                  <a:srgbClr val="FF0000"/>
                </a:solidFill>
                <a:latin typeface="Arial" panose="020B0604020202020204" pitchFamily="34" charset="0"/>
                <a:cs typeface="Arial" panose="020B0604020202020204" pitchFamily="34" charset="0"/>
              </a:rPr>
              <a:t>MWTS-II+MWHTS achieves better retrieval accuracy. </a:t>
            </a:r>
          </a:p>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Using the 50-60 and 118 GHz passive microwave observations together for surface pressure retrieval, more surface pressure information can be obtained, and better retrieval accuracy can be achieved.</a:t>
            </a:r>
            <a:endParaRPr lang="zh-CN" altLang="zh-CN" sz="2000" dirty="0">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6A387F49-67B7-2DD0-7412-C40F010F286C}"/>
              </a:ext>
            </a:extLst>
          </p:cNvPr>
          <p:cNvSpPr txBox="1">
            <a:spLocks/>
          </p:cNvSpPr>
          <p:nvPr/>
        </p:nvSpPr>
        <p:spPr>
          <a:xfrm>
            <a:off x="379027" y="160648"/>
            <a:ext cx="8024502" cy="5334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Tree>
    <p:extLst>
      <p:ext uri="{BB962C8B-B14F-4D97-AF65-F5344CB8AC3E}">
        <p14:creationId xmlns:p14="http://schemas.microsoft.com/office/powerpoint/2010/main" val="3276431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id="{B05B47EE-488C-4F0B-A673-538E4FA023E5}"/>
              </a:ext>
            </a:extLst>
          </p:cNvPr>
          <p:cNvSpPr txBox="1">
            <a:spLocks noChangeArrowheads="1"/>
          </p:cNvSpPr>
          <p:nvPr/>
        </p:nvSpPr>
        <p:spPr bwMode="auto">
          <a:xfrm>
            <a:off x="256274" y="1769320"/>
            <a:ext cx="11276496"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indent="-34290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Ocean surface atmospheric pressure data with high spatiotemporal resolution can be retrieved from satellite passive microwave observations for both low and high wind conditions. In situ comparison demonstrates that the retrieval accuracy is better than 2.0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clear-sky,  3.0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cloudy, and 3.5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rainy, 6.0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TD and TS centers, 8.0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TY and HU centers, and 10.0 </a:t>
            </a:r>
            <a:r>
              <a:rPr lang="en-US" altLang="zh-CN" sz="2000" dirty="0" err="1">
                <a:latin typeface="Arial" panose="020B0604020202020204" pitchFamily="34" charset="0"/>
                <a:cs typeface="Arial" panose="020B0604020202020204" pitchFamily="34" charset="0"/>
              </a:rPr>
              <a:t>hPa</a:t>
            </a:r>
            <a:r>
              <a:rPr lang="en-US" altLang="zh-CN" sz="2000" dirty="0">
                <a:latin typeface="Arial" panose="020B0604020202020204" pitchFamily="34" charset="0"/>
                <a:cs typeface="Arial" panose="020B0604020202020204" pitchFamily="34" charset="0"/>
              </a:rPr>
              <a:t> for STY and Major HU centers, respectively; a joint retrieval algorithm is proposed to retrieve surface pressure over oceans using the observations of FY-3D/MWTS-II and FY-3D/ MWHTS together, which shows  better retrieval accuracy;</a:t>
            </a:r>
          </a:p>
          <a:p>
            <a:pPr marL="342900" indent="-34290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Further optimization of the retrieval model and algorithm still needed;</a:t>
            </a:r>
          </a:p>
          <a:p>
            <a:pPr marL="342900" indent="-34290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Validation methodology and data sets need to be developed.</a:t>
            </a:r>
          </a:p>
        </p:txBody>
      </p:sp>
      <p:sp>
        <p:nvSpPr>
          <p:cNvPr id="2" name="Content Placeholder 4">
            <a:extLst>
              <a:ext uri="{FF2B5EF4-FFF2-40B4-BE49-F238E27FC236}">
                <a16:creationId xmlns:a16="http://schemas.microsoft.com/office/drawing/2014/main" id="{C2A3769A-9042-D423-B532-E3E71D720176}"/>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CV-23-06</a:t>
            </a:r>
          </a:p>
          <a:p>
            <a:endParaRPr lang="en-US" dirty="0">
              <a:solidFill>
                <a:schemeClr val="bg1"/>
              </a:solidFill>
            </a:endParaRPr>
          </a:p>
        </p:txBody>
      </p:sp>
      <p:sp>
        <p:nvSpPr>
          <p:cNvPr id="3" name="TextBox 3">
            <a:extLst>
              <a:ext uri="{FF2B5EF4-FFF2-40B4-BE49-F238E27FC236}">
                <a16:creationId xmlns:a16="http://schemas.microsoft.com/office/drawing/2014/main" id="{E763E965-A691-A140-092B-E9AD1F1A36A2}"/>
              </a:ext>
            </a:extLst>
          </p:cNvPr>
          <p:cNvSpPr txBox="1"/>
          <p:nvPr/>
        </p:nvSpPr>
        <p:spPr>
          <a:xfrm>
            <a:off x="379027" y="1175677"/>
            <a:ext cx="3911648" cy="461665"/>
          </a:xfrm>
          <a:prstGeom prst="rect">
            <a:avLst/>
          </a:prstGeom>
          <a:noFill/>
        </p:spPr>
        <p:txBody>
          <a:bodyPr wrap="none" rtlCol="0">
            <a:spAutoFit/>
          </a:bodyPr>
          <a:lstStyle/>
          <a:p>
            <a:r>
              <a:rPr lang="en-US" altLang="zh-CN" sz="2400" b="1" dirty="0"/>
              <a:t>Main development issues</a:t>
            </a:r>
            <a:endParaRPr lang="zh-CN" altLang="en-US" sz="2400" b="1" dirty="0"/>
          </a:p>
        </p:txBody>
      </p:sp>
      <p:sp>
        <p:nvSpPr>
          <p:cNvPr id="6" name="TextBox 3">
            <a:extLst>
              <a:ext uri="{FF2B5EF4-FFF2-40B4-BE49-F238E27FC236}">
                <a16:creationId xmlns:a16="http://schemas.microsoft.com/office/drawing/2014/main" id="{9EA0306E-41F0-629A-1A36-A8ED36134DE3}"/>
              </a:ext>
            </a:extLst>
          </p:cNvPr>
          <p:cNvSpPr txBox="1"/>
          <p:nvPr/>
        </p:nvSpPr>
        <p:spPr>
          <a:xfrm>
            <a:off x="534010" y="5160581"/>
            <a:ext cx="1571264" cy="461665"/>
          </a:xfrm>
          <a:prstGeom prst="rect">
            <a:avLst/>
          </a:prstGeom>
          <a:noFill/>
        </p:spPr>
        <p:txBody>
          <a:bodyPr wrap="none" rtlCol="0">
            <a:spAutoFit/>
          </a:bodyPr>
          <a:lstStyle/>
          <a:p>
            <a:r>
              <a:rPr lang="en-US" altLang="zh-CN" sz="2400" b="1" dirty="0"/>
              <a:t>Next step</a:t>
            </a:r>
            <a:endParaRPr lang="zh-CN" altLang="en-US" sz="2400" b="1" dirty="0"/>
          </a:p>
        </p:txBody>
      </p:sp>
      <p:sp>
        <p:nvSpPr>
          <p:cNvPr id="7" name="3 CuadroTexto">
            <a:extLst>
              <a:ext uri="{FF2B5EF4-FFF2-40B4-BE49-F238E27FC236}">
                <a16:creationId xmlns:a16="http://schemas.microsoft.com/office/drawing/2014/main" id="{AB98CF35-2673-EAC2-F6D6-412C3AB34A5A}"/>
              </a:ext>
            </a:extLst>
          </p:cNvPr>
          <p:cNvSpPr txBox="1">
            <a:spLocks noChangeArrowheads="1"/>
          </p:cNvSpPr>
          <p:nvPr/>
        </p:nvSpPr>
        <p:spPr bwMode="auto">
          <a:xfrm>
            <a:off x="256274" y="5636120"/>
            <a:ext cx="11276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Aft>
                <a:spcPts val="900"/>
              </a:spcAft>
              <a:buFont typeface="Arial" panose="020B0604020202020204" pitchFamily="34" charset="0"/>
              <a:buChar char="•"/>
            </a:pPr>
            <a:r>
              <a:rPr lang="en-US" altLang="es-ES" sz="2000" dirty="0">
                <a:solidFill>
                  <a:srgbClr val="002060"/>
                </a:solidFill>
                <a:latin typeface="Arial" panose="020B0604020202020204" pitchFamily="34" charset="0"/>
                <a:cs typeface="Arial" panose="020B0604020202020204" pitchFamily="34" charset="0"/>
              </a:rPr>
              <a:t>Team organizing meeting for detailed workplan and deliverables</a:t>
            </a:r>
          </a:p>
        </p:txBody>
      </p:sp>
    </p:spTree>
    <p:extLst>
      <p:ext uri="{BB962C8B-B14F-4D97-AF65-F5344CB8AC3E}">
        <p14:creationId xmlns:p14="http://schemas.microsoft.com/office/powerpoint/2010/main" val="1143582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a:extLst>
              <a:ext uri="{FF2B5EF4-FFF2-40B4-BE49-F238E27FC236}">
                <a16:creationId xmlns:a16="http://schemas.microsoft.com/office/drawing/2014/main" id="{B05B47EE-488C-4F0B-A673-538E4FA023E5}"/>
              </a:ext>
            </a:extLst>
          </p:cNvPr>
          <p:cNvSpPr txBox="1">
            <a:spLocks noChangeArrowheads="1"/>
          </p:cNvSpPr>
          <p:nvPr/>
        </p:nvSpPr>
        <p:spPr bwMode="auto">
          <a:xfrm>
            <a:off x="209779" y="1490351"/>
            <a:ext cx="11276496"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200150" indent="-28575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indent="-342900" algn="just">
              <a:spcAft>
                <a:spcPts val="600"/>
              </a:spcAft>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Promote the ISO TS on calibration and retrievals of sea surface wind by radar </a:t>
            </a:r>
            <a:r>
              <a:rPr lang="en-US" altLang="zh-CN" sz="2400" dirty="0" err="1">
                <a:latin typeface="Arial" panose="020B0604020202020204" pitchFamily="34" charset="0"/>
                <a:cs typeface="Arial" panose="020B0604020202020204" pitchFamily="34" charset="0"/>
              </a:rPr>
              <a:t>scatterometry</a:t>
            </a:r>
            <a:r>
              <a:rPr lang="en-US" altLang="zh-CN" sz="2400" dirty="0">
                <a:latin typeface="Arial" panose="020B0604020202020204" pitchFamily="34" charset="0"/>
                <a:cs typeface="Arial" panose="020B0604020202020204" pitchFamily="34" charset="0"/>
              </a:rPr>
              <a:t>, which is the further deliverable of task </a:t>
            </a:r>
            <a:r>
              <a:rPr lang="en-US" altLang="zh-CN" sz="2400" dirty="0">
                <a:solidFill>
                  <a:schemeClr val="tx1"/>
                </a:solidFill>
                <a:latin typeface="Arial" panose="020B0604020202020204" pitchFamily="34" charset="0"/>
                <a:cs typeface="Arial" panose="020B0604020202020204" pitchFamily="34" charset="0"/>
              </a:rPr>
              <a:t>CV-20-05.</a:t>
            </a:r>
            <a:endParaRPr lang="en-US" altLang="zh-CN" sz="2400" dirty="0">
              <a:latin typeface="Arial" panose="020B0604020202020204" pitchFamily="34" charset="0"/>
              <a:cs typeface="Arial" panose="020B0604020202020204" pitchFamily="34" charset="0"/>
            </a:endParaRPr>
          </a:p>
          <a:p>
            <a:pPr marL="342900" indent="-342900" algn="just">
              <a:spcAft>
                <a:spcPts val="600"/>
              </a:spcAft>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CAL/VAL for GNSS-R.</a:t>
            </a:r>
          </a:p>
          <a:p>
            <a:pPr marL="342900" indent="-342900" algn="just">
              <a:spcAft>
                <a:spcPts val="600"/>
              </a:spcAft>
              <a:buFont typeface="Arial" panose="020B0604020202020204" pitchFamily="34" charset="0"/>
              <a:buChar char="•"/>
            </a:pPr>
            <a:endParaRPr lang="en-US" altLang="zh-CN" sz="2400" dirty="0">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C2A3769A-9042-D423-B532-E3E71D720176}"/>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Other work in preparation</a:t>
            </a:r>
          </a:p>
          <a:p>
            <a:endParaRPr lang="en-US" dirty="0">
              <a:solidFill>
                <a:schemeClr val="bg1"/>
              </a:solidFill>
            </a:endParaRPr>
          </a:p>
        </p:txBody>
      </p:sp>
    </p:spTree>
    <p:extLst>
      <p:ext uri="{BB962C8B-B14F-4D97-AF65-F5344CB8AC3E}">
        <p14:creationId xmlns:p14="http://schemas.microsoft.com/office/powerpoint/2010/main" val="2914888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79027" y="160648"/>
            <a:ext cx="8024502" cy="533400"/>
          </a:xfrm>
        </p:spPr>
        <p:txBody>
          <a:bodyPr/>
          <a:lstStyle/>
          <a:p>
            <a:r>
              <a:rPr lang="en-US" sz="3600" dirty="0"/>
              <a:t>Progress of task CV-23-05</a:t>
            </a:r>
          </a:p>
          <a:p>
            <a:endParaRPr lang="en-US" dirty="0"/>
          </a:p>
        </p:txBody>
      </p:sp>
      <p:sp>
        <p:nvSpPr>
          <p:cNvPr id="8" name="灯片编号占位符 7">
            <a:extLst>
              <a:ext uri="{FF2B5EF4-FFF2-40B4-BE49-F238E27FC236}">
                <a16:creationId xmlns:a16="http://schemas.microsoft.com/office/drawing/2014/main" id="{9E072888-5E8B-D346-98F2-A9CA2B10A013}"/>
              </a:ext>
            </a:extLst>
          </p:cNvPr>
          <p:cNvSpPr>
            <a:spLocks noGrp="1"/>
          </p:cNvSpPr>
          <p:nvPr>
            <p:ph type="sldNum" sz="quarter" idx="12"/>
          </p:nvPr>
        </p:nvSpPr>
        <p:spPr>
          <a:xfrm>
            <a:off x="11605491" y="6579708"/>
            <a:ext cx="406400" cy="187285"/>
          </a:xfrm>
        </p:spPr>
        <p:txBody>
          <a:bodyPr/>
          <a:lstStyle/>
          <a:p>
            <a:pPr defTabSz="914400"/>
            <a:fld id="{86CB4B4D-7CA3-9044-876B-883B54F8677D}" type="slidenum">
              <a:rPr lang="en-US" smtClean="0">
                <a:solidFill>
                  <a:srgbClr val="1F497D"/>
                </a:solidFill>
              </a:rPr>
              <a:pPr defTabSz="914400"/>
              <a:t>4</a:t>
            </a:fld>
            <a:endParaRPr lang="en-US" dirty="0">
              <a:solidFill>
                <a:srgbClr val="1F497D"/>
              </a:solidFill>
            </a:endParaRPr>
          </a:p>
        </p:txBody>
      </p:sp>
      <p:sp>
        <p:nvSpPr>
          <p:cNvPr id="10" name="文本框 9">
            <a:extLst>
              <a:ext uri="{FF2B5EF4-FFF2-40B4-BE49-F238E27FC236}">
                <a16:creationId xmlns:a16="http://schemas.microsoft.com/office/drawing/2014/main" id="{E9009518-C197-76F4-5AFE-DD4A9170DF57}"/>
              </a:ext>
            </a:extLst>
          </p:cNvPr>
          <p:cNvSpPr txBox="1"/>
          <p:nvPr/>
        </p:nvSpPr>
        <p:spPr>
          <a:xfrm>
            <a:off x="981069" y="1391219"/>
            <a:ext cx="9315326" cy="954107"/>
          </a:xfrm>
          <a:prstGeom prst="rect">
            <a:avLst/>
          </a:prstGeom>
          <a:noFill/>
        </p:spPr>
        <p:txBody>
          <a:bodyPr wrap="square">
            <a:spAutoFit/>
          </a:bodyPr>
          <a:lstStyle/>
          <a:p>
            <a:pPr algn="ctr"/>
            <a:r>
              <a:rPr lang="en-US" altLang="zh-CN" sz="2800" dirty="0"/>
              <a:t>CV-23-05: Retrieval and validation with high winds with combined active-passive microwave measurements </a:t>
            </a:r>
            <a:endParaRPr lang="en-US" sz="2800" dirty="0"/>
          </a:p>
        </p:txBody>
      </p:sp>
      <p:sp>
        <p:nvSpPr>
          <p:cNvPr id="11" name="文本框 10">
            <a:extLst>
              <a:ext uri="{FF2B5EF4-FFF2-40B4-BE49-F238E27FC236}">
                <a16:creationId xmlns:a16="http://schemas.microsoft.com/office/drawing/2014/main" id="{3B4C134B-B7CA-B625-745F-BD9724D28D7D}"/>
              </a:ext>
            </a:extLst>
          </p:cNvPr>
          <p:cNvSpPr txBox="1"/>
          <p:nvPr/>
        </p:nvSpPr>
        <p:spPr>
          <a:xfrm>
            <a:off x="981069" y="3042497"/>
            <a:ext cx="9315326" cy="1323439"/>
          </a:xfrm>
          <a:prstGeom prst="rect">
            <a:avLst/>
          </a:prstGeom>
          <a:noFill/>
        </p:spPr>
        <p:txBody>
          <a:bodyPr wrap="square">
            <a:spAutoFit/>
          </a:bodyPr>
          <a:lstStyle/>
          <a:p>
            <a:pPr algn="ctr"/>
            <a:r>
              <a:rPr lang="en-US" altLang="zh-CN" sz="2800" dirty="0"/>
              <a:t>Task lead: </a:t>
            </a:r>
          </a:p>
          <a:p>
            <a:pPr algn="ctr"/>
            <a:r>
              <a:rPr lang="en-US" altLang="zh-CN" sz="2800" dirty="0"/>
              <a:t>Prof. </a:t>
            </a:r>
            <a:r>
              <a:rPr lang="en-US" altLang="zh-CN" sz="2800" dirty="0" err="1"/>
              <a:t>Wenming</a:t>
            </a:r>
            <a:r>
              <a:rPr lang="en-US" altLang="zh-CN" sz="2800" dirty="0"/>
              <a:t> Lin</a:t>
            </a:r>
          </a:p>
          <a:p>
            <a:pPr algn="ctr"/>
            <a:r>
              <a:rPr lang="en-US" altLang="zh-CN" sz="2400" dirty="0"/>
              <a:t>Nanjing University of Information Science and Technology (NUIST)</a:t>
            </a:r>
            <a:endParaRPr lang="en-US" sz="2400" dirty="0"/>
          </a:p>
        </p:txBody>
      </p:sp>
    </p:spTree>
    <p:extLst>
      <p:ext uri="{BB962C8B-B14F-4D97-AF65-F5344CB8AC3E}">
        <p14:creationId xmlns:p14="http://schemas.microsoft.com/office/powerpoint/2010/main" val="253167305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38650" y="2934278"/>
            <a:ext cx="3063240" cy="1306252"/>
          </a:xfrm>
        </p:spPr>
        <p:txBody>
          <a:bodyPr>
            <a:normAutofit/>
          </a:bodyPr>
          <a:lstStyle/>
          <a:p>
            <a:r>
              <a:rPr lang="en-US" altLang="zh-CN" sz="6000" dirty="0"/>
              <a:t>Thanks!</a:t>
            </a:r>
          </a:p>
          <a:p>
            <a:r>
              <a:rPr lang="en-US" altLang="zh-CN" sz="1900" dirty="0"/>
              <a:t>dongxiaolong@mirslab.cn</a:t>
            </a:r>
            <a:endParaRPr lang="zh-CN" altLang="en-US" sz="1900" dirty="0"/>
          </a:p>
        </p:txBody>
      </p:sp>
    </p:spTree>
    <p:extLst>
      <p:ext uri="{BB962C8B-B14F-4D97-AF65-F5344CB8AC3E}">
        <p14:creationId xmlns:p14="http://schemas.microsoft.com/office/powerpoint/2010/main" val="4122274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928340"/>
            <a:ext cx="11070920" cy="3737623"/>
          </a:xfrm>
        </p:spPr>
        <p:txBody>
          <a:bodyPr>
            <a:normAutofit fontScale="92500" lnSpcReduction="10000"/>
          </a:bodyPr>
          <a:lstStyle/>
          <a:p>
            <a:pPr marL="342900" indent="-342900" algn="just">
              <a:spcAft>
                <a:spcPts val="600"/>
              </a:spcAft>
              <a:buFont typeface="Arial" panose="020B0604020202020204" pitchFamily="34" charset="0"/>
              <a:buChar char="•"/>
            </a:pPr>
            <a:r>
              <a:rPr lang="en-US" altLang="zh-CN" sz="2400" dirty="0">
                <a:solidFill>
                  <a:schemeClr val="tx1"/>
                </a:solidFill>
              </a:rPr>
              <a:t>An extreme wind warning is issued when sustained winds of 32.7 m/s or greater are expected.</a:t>
            </a:r>
          </a:p>
          <a:p>
            <a:pPr marL="342900" indent="-342900" algn="just">
              <a:spcAft>
                <a:spcPts val="600"/>
              </a:spcAft>
              <a:buFont typeface="Arial" panose="020B0604020202020204" pitchFamily="34" charset="0"/>
              <a:buChar char="•"/>
            </a:pPr>
            <a:r>
              <a:rPr lang="en-US" altLang="zh-CN" sz="2400" dirty="0">
                <a:solidFill>
                  <a:schemeClr val="tx1"/>
                </a:solidFill>
              </a:rPr>
              <a:t>Extreme sea surface winds may lead to storm surge, transportation disruptions, injury or death, damage to ships and coastal buildings, and etc.</a:t>
            </a:r>
          </a:p>
          <a:p>
            <a:pPr marL="342900" indent="-342900" algn="just">
              <a:spcAft>
                <a:spcPts val="600"/>
              </a:spcAft>
              <a:buFont typeface="Arial" panose="020B0604020202020204" pitchFamily="34" charset="0"/>
              <a:buChar char="•"/>
            </a:pPr>
            <a:r>
              <a:rPr lang="en-US" altLang="zh-CN" sz="2400" dirty="0">
                <a:solidFill>
                  <a:schemeClr val="tx1"/>
                </a:solidFill>
              </a:rPr>
              <a:t>Monitoring of sea surface extreme winds using satellite-based microwave sensors is of great significance to the Disaster Risk Management authorities in protecting lives and safeguarding property, also to support understanding the turbulent air-sea fluxes, the biogeochemistry and gas fluxes under extreme wind conditions.</a:t>
            </a:r>
          </a:p>
          <a:p>
            <a:pPr marL="342900" indent="-342900" algn="just">
              <a:spcAft>
                <a:spcPts val="600"/>
              </a:spcAft>
              <a:buFont typeface="Arial" panose="020B0604020202020204" pitchFamily="34" charset="0"/>
              <a:buChar char="•"/>
            </a:pPr>
            <a:r>
              <a:rPr lang="en-US" altLang="zh-CN" sz="2400" dirty="0">
                <a:solidFill>
                  <a:schemeClr val="tx1"/>
                </a:solidFill>
              </a:rPr>
              <a:t>The current satellite scatterometer or radiometer-derived extreme winds are far from the “truth”, requiring a re-calibration or re-process task in order to achieve a consistent multi-mission extreme winds.</a:t>
            </a:r>
          </a:p>
          <a:p>
            <a:pPr algn="just"/>
            <a:endParaRPr lang="en-US" altLang="zh-CN" sz="2400" dirty="0">
              <a:solidFill>
                <a:srgbClr val="0000FF"/>
              </a:solidFill>
            </a:endParaRPr>
          </a:p>
        </p:txBody>
      </p:sp>
      <p:sp>
        <p:nvSpPr>
          <p:cNvPr id="7" name="TextBox 6"/>
          <p:cNvSpPr txBox="1"/>
          <p:nvPr/>
        </p:nvSpPr>
        <p:spPr>
          <a:xfrm>
            <a:off x="379027" y="1192037"/>
            <a:ext cx="2281394" cy="523220"/>
          </a:xfrm>
          <a:prstGeom prst="rect">
            <a:avLst/>
          </a:prstGeom>
          <a:noFill/>
        </p:spPr>
        <p:txBody>
          <a:bodyPr wrap="none" rtlCol="0">
            <a:spAutoFit/>
          </a:bodyPr>
          <a:lstStyle/>
          <a:p>
            <a:r>
              <a:rPr lang="en-US" altLang="zh-CN" sz="2800" b="1" dirty="0"/>
              <a:t>Introduction</a:t>
            </a:r>
            <a:endParaRPr lang="zh-CN" altLang="en-US" sz="2800" b="1" dirty="0"/>
          </a:p>
        </p:txBody>
      </p:sp>
      <p:sp>
        <p:nvSpPr>
          <p:cNvPr id="2" name="Content Placeholder 4">
            <a:extLst>
              <a:ext uri="{FF2B5EF4-FFF2-40B4-BE49-F238E27FC236}">
                <a16:creationId xmlns:a16="http://schemas.microsoft.com/office/drawing/2014/main" id="{40EF264B-23B7-2B16-6EDD-001A6F2176D9}"/>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255453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88" descr="Immagine che contiene testo, mappa&#10;&#10;Descrizione generata automaticamente">
            <a:extLst>
              <a:ext uri="{FF2B5EF4-FFF2-40B4-BE49-F238E27FC236}">
                <a16:creationId xmlns:a16="http://schemas.microsoft.com/office/drawing/2014/main" id="{48AA163B-BD41-4045-9C7B-A5CF21E92AD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0690" y="2746283"/>
            <a:ext cx="5844706" cy="3650053"/>
          </a:xfrm>
          <a:prstGeom prst="rect">
            <a:avLst/>
          </a:prstGeom>
        </p:spPr>
      </p:pic>
      <p:sp>
        <p:nvSpPr>
          <p:cNvPr id="6" name="CuadroTexto 9">
            <a:extLst>
              <a:ext uri="{FF2B5EF4-FFF2-40B4-BE49-F238E27FC236}">
                <a16:creationId xmlns:a16="http://schemas.microsoft.com/office/drawing/2014/main" id="{0D3B7DCF-5A41-4C4D-A418-B2153D8D38D5}"/>
              </a:ext>
            </a:extLst>
          </p:cNvPr>
          <p:cNvSpPr txBox="1"/>
          <p:nvPr/>
        </p:nvSpPr>
        <p:spPr>
          <a:xfrm>
            <a:off x="3826283" y="3157439"/>
            <a:ext cx="1311640" cy="307777"/>
          </a:xfrm>
          <a:prstGeom prst="rect">
            <a:avLst/>
          </a:prstGeom>
          <a:noFill/>
        </p:spPr>
        <p:txBody>
          <a:bodyPr wrap="square" rtlCol="0">
            <a:spAutoFit/>
          </a:bodyPr>
          <a:lstStyle/>
          <a:p>
            <a:r>
              <a:rPr lang="es-ES" b="1" dirty="0" err="1">
                <a:solidFill>
                  <a:srgbClr val="CC00CC"/>
                </a:solidFill>
              </a:rPr>
              <a:t>Best</a:t>
            </a:r>
            <a:r>
              <a:rPr lang="es-ES" b="1" dirty="0">
                <a:solidFill>
                  <a:srgbClr val="CC00CC"/>
                </a:solidFill>
              </a:rPr>
              <a:t> </a:t>
            </a:r>
            <a:r>
              <a:rPr lang="es-ES" b="1" dirty="0" err="1">
                <a:solidFill>
                  <a:srgbClr val="CC00CC"/>
                </a:solidFill>
              </a:rPr>
              <a:t>track</a:t>
            </a:r>
            <a:endParaRPr lang="es-ES" b="1" dirty="0">
              <a:solidFill>
                <a:srgbClr val="CC00CC"/>
              </a:solidFill>
            </a:endParaRPr>
          </a:p>
        </p:txBody>
      </p:sp>
      <p:sp>
        <p:nvSpPr>
          <p:cNvPr id="7" name="CuadroTexto 10">
            <a:extLst>
              <a:ext uri="{FF2B5EF4-FFF2-40B4-BE49-F238E27FC236}">
                <a16:creationId xmlns:a16="http://schemas.microsoft.com/office/drawing/2014/main" id="{89390269-C77D-4808-9CE5-7A81990ED3DE}"/>
              </a:ext>
            </a:extLst>
          </p:cNvPr>
          <p:cNvSpPr txBox="1"/>
          <p:nvPr/>
        </p:nvSpPr>
        <p:spPr>
          <a:xfrm>
            <a:off x="917170" y="5238107"/>
            <a:ext cx="1311640" cy="523220"/>
          </a:xfrm>
          <a:prstGeom prst="rect">
            <a:avLst/>
          </a:prstGeom>
          <a:noFill/>
        </p:spPr>
        <p:txBody>
          <a:bodyPr wrap="square" rtlCol="0">
            <a:spAutoFit/>
          </a:bodyPr>
          <a:lstStyle/>
          <a:p>
            <a:r>
              <a:rPr lang="es-ES" b="1" dirty="0">
                <a:solidFill>
                  <a:schemeClr val="tx1"/>
                </a:solidFill>
              </a:rPr>
              <a:t>NOAA </a:t>
            </a:r>
            <a:r>
              <a:rPr lang="es-ES" b="1" dirty="0" err="1">
                <a:solidFill>
                  <a:schemeClr val="tx1"/>
                </a:solidFill>
              </a:rPr>
              <a:t>flight</a:t>
            </a:r>
            <a:r>
              <a:rPr lang="es-ES" b="1" dirty="0">
                <a:solidFill>
                  <a:schemeClr val="tx1"/>
                </a:solidFill>
              </a:rPr>
              <a:t> </a:t>
            </a:r>
            <a:r>
              <a:rPr lang="es-ES" b="1" dirty="0" err="1">
                <a:solidFill>
                  <a:schemeClr val="tx1"/>
                </a:solidFill>
              </a:rPr>
              <a:t>trajectory</a:t>
            </a:r>
            <a:endParaRPr lang="es-ES" b="1" dirty="0">
              <a:solidFill>
                <a:schemeClr val="tx1"/>
              </a:solidFill>
            </a:endParaRPr>
          </a:p>
        </p:txBody>
      </p:sp>
      <p:pic>
        <p:nvPicPr>
          <p:cNvPr id="8" name="Imagen 8">
            <a:extLst>
              <a:ext uri="{FF2B5EF4-FFF2-40B4-BE49-F238E27FC236}">
                <a16:creationId xmlns:a16="http://schemas.microsoft.com/office/drawing/2014/main" id="{8CE4E618-EC25-4FDC-A549-6DBBB3C664CC}"/>
              </a:ext>
            </a:extLst>
          </p:cNvPr>
          <p:cNvPicPr/>
          <p:nvPr/>
        </p:nvPicPr>
        <p:blipFill>
          <a:blip r:embed="rId3"/>
          <a:stretch>
            <a:fillRect/>
          </a:stretch>
        </p:blipFill>
        <p:spPr>
          <a:xfrm>
            <a:off x="5713013" y="1062437"/>
            <a:ext cx="3691315" cy="2889214"/>
          </a:xfrm>
          <a:prstGeom prst="rect">
            <a:avLst/>
          </a:prstGeom>
        </p:spPr>
      </p:pic>
      <p:sp>
        <p:nvSpPr>
          <p:cNvPr id="9" name="TextBox 8"/>
          <p:cNvSpPr txBox="1"/>
          <p:nvPr/>
        </p:nvSpPr>
        <p:spPr>
          <a:xfrm>
            <a:off x="379027" y="1304196"/>
            <a:ext cx="5139382" cy="1200329"/>
          </a:xfrm>
          <a:prstGeom prst="rect">
            <a:avLst/>
          </a:prstGeom>
          <a:noFill/>
        </p:spPr>
        <p:txBody>
          <a:bodyPr wrap="square" rtlCol="0">
            <a:spAutoFit/>
          </a:bodyPr>
          <a:lstStyle/>
          <a:p>
            <a:r>
              <a:rPr lang="en-US" altLang="zh-CN" sz="1800" dirty="0">
                <a:solidFill>
                  <a:schemeClr val="tx1"/>
                </a:solidFill>
                <a:latin typeface="Arial" panose="020B0604020202020204" pitchFamily="34" charset="0"/>
                <a:ea typeface="Arial Unicode MS" pitchFamily="34" charset="-122"/>
                <a:cs typeface="Arial" panose="020B0604020202020204" pitchFamily="34" charset="0"/>
              </a:rPr>
              <a:t>ASCAT high and extreme winds are much lower than the SFMR reference wind speed (other </a:t>
            </a:r>
            <a:r>
              <a:rPr lang="en-US" altLang="zh-CN" sz="1800" dirty="0" err="1">
                <a:solidFill>
                  <a:schemeClr val="tx1"/>
                </a:solidFill>
                <a:latin typeface="Arial" panose="020B0604020202020204" pitchFamily="34" charset="0"/>
                <a:ea typeface="Arial Unicode MS" pitchFamily="34" charset="-122"/>
                <a:cs typeface="Arial" panose="020B0604020202020204" pitchFamily="34" charset="0"/>
              </a:rPr>
              <a:t>SCATs’</a:t>
            </a:r>
            <a:r>
              <a:rPr lang="en-US" altLang="zh-CN" sz="1800" dirty="0">
                <a:solidFill>
                  <a:schemeClr val="tx1"/>
                </a:solidFill>
                <a:latin typeface="Arial" panose="020B0604020202020204" pitchFamily="34" charset="0"/>
                <a:ea typeface="Arial Unicode MS" pitchFamily="34" charset="-122"/>
                <a:cs typeface="Arial" panose="020B0604020202020204" pitchFamily="34" charset="0"/>
              </a:rPr>
              <a:t> winds are with similar results, see lower right panel)</a:t>
            </a:r>
            <a:endParaRPr lang="zh-CN" altLang="en-US" sz="1800" dirty="0">
              <a:solidFill>
                <a:schemeClr val="tx1"/>
              </a:solidFill>
              <a:latin typeface="Arial" panose="020B0604020202020204" pitchFamily="34" charset="0"/>
              <a:ea typeface="Arial Unicode MS" pitchFamily="34" charset="-122"/>
              <a:cs typeface="Arial" panose="020B0604020202020204" pitchFamily="34" charset="0"/>
            </a:endParaRPr>
          </a:p>
        </p:txBody>
      </p:sp>
      <p:pic>
        <p:nvPicPr>
          <p:cNvPr id="10" name="Imagen 6">
            <a:extLst>
              <a:ext uri="{FF2B5EF4-FFF2-40B4-BE49-F238E27FC236}">
                <a16:creationId xmlns:a16="http://schemas.microsoft.com/office/drawing/2014/main" id="{9CA7CD19-7D91-483F-846E-EF18E323F7AA}"/>
              </a:ext>
            </a:extLst>
          </p:cNvPr>
          <p:cNvPicPr/>
          <p:nvPr/>
        </p:nvPicPr>
        <p:blipFill>
          <a:blip r:embed="rId4"/>
          <a:stretch>
            <a:fillRect/>
          </a:stretch>
        </p:blipFill>
        <p:spPr>
          <a:xfrm>
            <a:off x="8843375" y="3611794"/>
            <a:ext cx="3221929" cy="2889214"/>
          </a:xfrm>
          <a:prstGeom prst="rect">
            <a:avLst/>
          </a:prstGeom>
        </p:spPr>
      </p:pic>
      <p:sp>
        <p:nvSpPr>
          <p:cNvPr id="2" name="Content Placeholder 4">
            <a:extLst>
              <a:ext uri="{FF2B5EF4-FFF2-40B4-BE49-F238E27FC236}">
                <a16:creationId xmlns:a16="http://schemas.microsoft.com/office/drawing/2014/main" id="{0CF22A25-3791-29E0-2518-F0DD2DBB7AAC}"/>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3016423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1">
            <a:extLst>
              <a:ext uri="{FF2B5EF4-FFF2-40B4-BE49-F238E27FC236}">
                <a16:creationId xmlns:a16="http://schemas.microsoft.com/office/drawing/2014/main" id="{71518BDE-C396-4987-BAF4-BC82408D2C71}"/>
              </a:ext>
            </a:extLst>
          </p:cNvPr>
          <p:cNvSpPr txBox="1"/>
          <p:nvPr/>
        </p:nvSpPr>
        <p:spPr>
          <a:xfrm>
            <a:off x="534288" y="5129938"/>
            <a:ext cx="11368410" cy="1200329"/>
          </a:xfrm>
          <a:prstGeom prst="rect">
            <a:avLst/>
          </a:prstGeom>
          <a:noFill/>
        </p:spPr>
        <p:txBody>
          <a:bodyPr wrap="square" rtlCol="0">
            <a:spAutoFit/>
          </a:bodyPr>
          <a:lstStyle/>
          <a:p>
            <a:pPr marL="285750" indent="-285750">
              <a:buFont typeface="Arial" panose="020B0604020202020204" pitchFamily="34" charset="0"/>
              <a:buChar char="•"/>
            </a:pPr>
            <a:r>
              <a:rPr lang="en-US" altLang="zh-CN" sz="2400" i="1" dirty="0" err="1"/>
              <a:t>Windsat</a:t>
            </a:r>
            <a:r>
              <a:rPr lang="en-US" altLang="zh-CN" sz="2400" i="1" dirty="0"/>
              <a:t> wind retrieval issues under TC conditions?</a:t>
            </a:r>
            <a:endParaRPr lang="es-ES" altLang="zh-CN" sz="2400" i="1" dirty="0"/>
          </a:p>
          <a:p>
            <a:pPr marL="285750" indent="-285750">
              <a:buFont typeface="Arial" panose="020B0604020202020204" pitchFamily="34" charset="0"/>
              <a:buChar char="•"/>
            </a:pPr>
            <a:r>
              <a:rPr lang="en-US" sz="2400" i="1" dirty="0"/>
              <a:t>ASCAT-A &amp; Windsat winds inconsistent in the range 10-15 m/s when collocated with SFMR</a:t>
            </a:r>
          </a:p>
        </p:txBody>
      </p:sp>
      <p:pic>
        <p:nvPicPr>
          <p:cNvPr id="12" name="Picture 5" descr="WINDSAT_contour">
            <a:extLst>
              <a:ext uri="{FF2B5EF4-FFF2-40B4-BE49-F238E27FC236}">
                <a16:creationId xmlns:a16="http://schemas.microsoft.com/office/drawing/2014/main" id="{CBD7EB95-59B1-4390-93BC-7615F4CFF95D}"/>
              </a:ext>
            </a:extLst>
          </p:cNvPr>
          <p:cNvPicPr/>
          <p:nvPr/>
        </p:nvPicPr>
        <p:blipFill>
          <a:blip r:embed="rId2"/>
          <a:stretch>
            <a:fillRect/>
          </a:stretch>
        </p:blipFill>
        <p:spPr>
          <a:xfrm>
            <a:off x="379027" y="1373017"/>
            <a:ext cx="4719915" cy="3597224"/>
          </a:xfrm>
          <a:prstGeom prst="rect">
            <a:avLst/>
          </a:prstGeom>
        </p:spPr>
      </p:pic>
      <p:pic>
        <p:nvPicPr>
          <p:cNvPr id="13" name="Imagen 12">
            <a:extLst>
              <a:ext uri="{FF2B5EF4-FFF2-40B4-BE49-F238E27FC236}">
                <a16:creationId xmlns:a16="http://schemas.microsoft.com/office/drawing/2014/main" id="{AF4B8CD3-F4D6-441B-A22B-A500054735F4}"/>
              </a:ext>
            </a:extLst>
          </p:cNvPr>
          <p:cNvPicPr/>
          <p:nvPr/>
        </p:nvPicPr>
        <p:blipFill rotWithShape="1">
          <a:blip r:embed="rId3"/>
          <a:srcRect t="6056" b="1658"/>
          <a:stretch/>
        </p:blipFill>
        <p:spPr bwMode="auto">
          <a:xfrm>
            <a:off x="5698735" y="1213321"/>
            <a:ext cx="4719915" cy="3916617"/>
          </a:xfrm>
          <a:prstGeom prst="rect">
            <a:avLst/>
          </a:prstGeom>
          <a:ln>
            <a:noFill/>
          </a:ln>
          <a:extLst>
            <a:ext uri="{53640926-AAD7-44D8-BBD7-CCE9431645EC}">
              <a14:shadowObscured xmlns:a14="http://schemas.microsoft.com/office/drawing/2010/main"/>
            </a:ext>
          </a:extLst>
        </p:spPr>
      </p:pic>
      <p:sp>
        <p:nvSpPr>
          <p:cNvPr id="2" name="Content Placeholder 4">
            <a:extLst>
              <a:ext uri="{FF2B5EF4-FFF2-40B4-BE49-F238E27FC236}">
                <a16:creationId xmlns:a16="http://schemas.microsoft.com/office/drawing/2014/main" id="{8C82E250-6A39-6CE3-2C21-9B413CD3DC0F}"/>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265312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965157"/>
            <a:ext cx="11289680" cy="2927685"/>
          </a:xfrm>
        </p:spPr>
        <p:txBody>
          <a:bodyPr>
            <a:normAutofit lnSpcReduction="10000"/>
          </a:bodyPr>
          <a:lstStyle/>
          <a:p>
            <a:pPr marL="342900" lvl="1" indent="-342900" algn="just">
              <a:spcAft>
                <a:spcPts val="600"/>
              </a:spcAft>
              <a:buFont typeface="Arial" panose="020B0604020202020204" pitchFamily="34" charset="0"/>
              <a:buChar char="•"/>
            </a:pPr>
            <a:r>
              <a:rPr lang="en-US" altLang="zh-CN" sz="2400" dirty="0">
                <a:solidFill>
                  <a:schemeClr val="tx1"/>
                </a:solidFill>
              </a:rPr>
              <a:t>To re-calibrate microwave radiometer brightness temperature, radar </a:t>
            </a:r>
            <a:r>
              <a:rPr lang="en-US" altLang="zh-CN" sz="2400" dirty="0" err="1">
                <a:solidFill>
                  <a:schemeClr val="tx1"/>
                </a:solidFill>
              </a:rPr>
              <a:t>scatterometer</a:t>
            </a:r>
            <a:r>
              <a:rPr lang="en-US" altLang="zh-CN" sz="2400" dirty="0">
                <a:solidFill>
                  <a:schemeClr val="tx1"/>
                </a:solidFill>
              </a:rPr>
              <a:t> and synthetic aperture radar (SAR) normalized radar cross section (NRCS, </a:t>
            </a:r>
            <a:r>
              <a:rPr lang="en-US" altLang="zh-CN" sz="2400" dirty="0">
                <a:solidFill>
                  <a:schemeClr val="tx1"/>
                </a:solidFill>
                <a:sym typeface="Symbol"/>
              </a:rPr>
              <a:t></a:t>
            </a:r>
            <a:r>
              <a:rPr lang="en-US" altLang="zh-CN" sz="2400" baseline="30000" dirty="0">
                <a:solidFill>
                  <a:schemeClr val="tx1"/>
                </a:solidFill>
                <a:sym typeface="Symbol"/>
              </a:rPr>
              <a:t>0</a:t>
            </a:r>
            <a:r>
              <a:rPr lang="en-US" altLang="zh-CN" sz="2400" dirty="0">
                <a:solidFill>
                  <a:schemeClr val="tx1"/>
                </a:solidFill>
              </a:rPr>
              <a:t>) product, and to derive a good inter-calibrated high and extreme sea surface wind product from all the mentioned satellite wind sensors. </a:t>
            </a:r>
          </a:p>
          <a:p>
            <a:pPr marL="342900" lvl="1" indent="-342900" algn="just">
              <a:spcAft>
                <a:spcPts val="600"/>
              </a:spcAft>
              <a:buFont typeface="Arial" panose="020B0604020202020204" pitchFamily="34" charset="0"/>
              <a:buChar char="•"/>
            </a:pPr>
            <a:r>
              <a:rPr lang="en-US" altLang="zh-CN" sz="2400" dirty="0">
                <a:solidFill>
                  <a:schemeClr val="tx1"/>
                </a:solidFill>
              </a:rPr>
              <a:t>To validate the high and extreme winds using collocated NOAA hurricane hunter Stepped Frequency Microwave </a:t>
            </a:r>
            <a:r>
              <a:rPr lang="en-US" altLang="zh-CN" sz="2400" dirty="0" err="1">
                <a:solidFill>
                  <a:schemeClr val="tx1"/>
                </a:solidFill>
              </a:rPr>
              <a:t>Radiomater</a:t>
            </a:r>
            <a:r>
              <a:rPr lang="en-US" altLang="zh-CN" sz="2400" dirty="0">
                <a:solidFill>
                  <a:schemeClr val="tx1"/>
                </a:solidFill>
              </a:rPr>
              <a:t> (SFMR) winds as reference.</a:t>
            </a:r>
          </a:p>
          <a:p>
            <a:pPr marL="342900" lvl="1" indent="-342900" algn="just">
              <a:spcAft>
                <a:spcPts val="600"/>
              </a:spcAft>
              <a:buFont typeface="Arial" panose="020B0604020202020204" pitchFamily="34" charset="0"/>
              <a:buChar char="•"/>
            </a:pPr>
            <a:r>
              <a:rPr lang="en-US" altLang="zh-CN" sz="2400" dirty="0">
                <a:solidFill>
                  <a:schemeClr val="tx1"/>
                </a:solidFill>
              </a:rPr>
              <a:t>To better understand the intrinsic characteristics (e.g., the true spatial scale of each wind source) of the satellite-derived high and extreme winds.</a:t>
            </a:r>
          </a:p>
        </p:txBody>
      </p:sp>
      <p:sp>
        <p:nvSpPr>
          <p:cNvPr id="7" name="TextBox 6"/>
          <p:cNvSpPr txBox="1"/>
          <p:nvPr/>
        </p:nvSpPr>
        <p:spPr>
          <a:xfrm>
            <a:off x="411540" y="1192037"/>
            <a:ext cx="1569660" cy="461665"/>
          </a:xfrm>
          <a:prstGeom prst="rect">
            <a:avLst/>
          </a:prstGeom>
          <a:noFill/>
        </p:spPr>
        <p:txBody>
          <a:bodyPr wrap="none" rtlCol="0">
            <a:spAutoFit/>
          </a:bodyPr>
          <a:lstStyle>
            <a:defPPr marR="0" lvl="0" algn="l" rtl="0">
              <a:lnSpc>
                <a:spcPct val="100000"/>
              </a:lnSpc>
              <a:spcBef>
                <a:spcPts val="0"/>
              </a:spcBef>
              <a:spcAft>
                <a:spcPts val="0"/>
              </a:spcAft>
            </a:defPPr>
            <a:lvl1pPr>
              <a:defRPr sz="2800" b="1"/>
            </a:lvl1pPr>
          </a:lstStyle>
          <a:p>
            <a:r>
              <a:rPr lang="en-US" altLang="zh-CN" dirty="0"/>
              <a:t>Objective</a:t>
            </a:r>
            <a:endParaRPr lang="zh-CN" altLang="en-US" dirty="0"/>
          </a:p>
        </p:txBody>
      </p:sp>
      <p:sp>
        <p:nvSpPr>
          <p:cNvPr id="2" name="Content Placeholder 4">
            <a:extLst>
              <a:ext uri="{FF2B5EF4-FFF2-40B4-BE49-F238E27FC236}">
                <a16:creationId xmlns:a16="http://schemas.microsoft.com/office/drawing/2014/main" id="{4A6FE2E3-E801-C454-ED36-FDD11D2B4D67}"/>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
        <p:nvSpPr>
          <p:cNvPr id="5" name="文本框 4">
            <a:extLst>
              <a:ext uri="{FF2B5EF4-FFF2-40B4-BE49-F238E27FC236}">
                <a16:creationId xmlns:a16="http://schemas.microsoft.com/office/drawing/2014/main" id="{B53CAD01-E300-3C30-DA60-B8DEB942A653}"/>
              </a:ext>
            </a:extLst>
          </p:cNvPr>
          <p:cNvSpPr txBox="1"/>
          <p:nvPr/>
        </p:nvSpPr>
        <p:spPr>
          <a:xfrm>
            <a:off x="25831" y="5404353"/>
            <a:ext cx="12166169" cy="523220"/>
          </a:xfrm>
          <a:prstGeom prst="rect">
            <a:avLst/>
          </a:prstGeom>
          <a:noFill/>
        </p:spPr>
        <p:txBody>
          <a:bodyPr wrap="square">
            <a:spAutoFit/>
          </a:bodyPr>
          <a:lstStyle/>
          <a:p>
            <a:pPr algn="ctr"/>
            <a:r>
              <a:rPr lang="en-US" altLang="zh-CN" sz="2800" b="1" dirty="0">
                <a:solidFill>
                  <a:schemeClr val="tx1"/>
                </a:solidFill>
              </a:rPr>
              <a:t>Towards a consistent multi-mission extreme sea surface wind product</a:t>
            </a:r>
            <a:endParaRPr lang="en-US" sz="2800" dirty="0"/>
          </a:p>
        </p:txBody>
      </p:sp>
    </p:spTree>
    <p:extLst>
      <p:ext uri="{BB962C8B-B14F-4D97-AF65-F5344CB8AC3E}">
        <p14:creationId xmlns:p14="http://schemas.microsoft.com/office/powerpoint/2010/main" val="3390980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9027" y="1130482"/>
            <a:ext cx="2404826" cy="523220"/>
          </a:xfrm>
          <a:prstGeom prst="rect">
            <a:avLst/>
          </a:prstGeom>
          <a:noFill/>
        </p:spPr>
        <p:txBody>
          <a:bodyPr wrap="none" rtlCol="0">
            <a:spAutoFit/>
          </a:bodyPr>
          <a:lstStyle/>
          <a:p>
            <a:r>
              <a:rPr lang="en-US" altLang="zh-CN" sz="2800" b="1" dirty="0"/>
              <a:t>Task content</a:t>
            </a:r>
            <a:endParaRPr lang="zh-CN" altLang="en-US" sz="2800" b="1" dirty="0"/>
          </a:p>
        </p:txBody>
      </p:sp>
      <p:sp>
        <p:nvSpPr>
          <p:cNvPr id="5" name="内容占位符 2">
            <a:extLst>
              <a:ext uri="{FF2B5EF4-FFF2-40B4-BE49-F238E27FC236}">
                <a16:creationId xmlns:a16="http://schemas.microsoft.com/office/drawing/2014/main" id="{68A49A4B-EF8A-554D-97AE-5E95CAFE9129}"/>
              </a:ext>
            </a:extLst>
          </p:cNvPr>
          <p:cNvSpPr>
            <a:spLocks noGrp="1"/>
          </p:cNvSpPr>
          <p:nvPr>
            <p:ph idx="1"/>
          </p:nvPr>
        </p:nvSpPr>
        <p:spPr>
          <a:xfrm>
            <a:off x="379027" y="1901676"/>
            <a:ext cx="11492675" cy="4685105"/>
          </a:xfrm>
        </p:spPr>
        <p:txBody>
          <a:bodyPr>
            <a:normAutofit lnSpcReduction="10000"/>
          </a:bodyPr>
          <a:lstStyle/>
          <a:p>
            <a:pPr lvl="1" algn="just">
              <a:spcAft>
                <a:spcPts val="600"/>
              </a:spcAft>
            </a:pPr>
            <a:r>
              <a:rPr lang="en-US" altLang="zh-CN" sz="2400" b="1" dirty="0">
                <a:solidFill>
                  <a:schemeClr val="tx1"/>
                </a:solidFill>
              </a:rPr>
              <a:t>Reference aspect:</a:t>
            </a:r>
          </a:p>
          <a:p>
            <a:pPr marL="342900" lvl="1" indent="-342900" algn="just">
              <a:spcAft>
                <a:spcPts val="600"/>
              </a:spcAft>
              <a:buFont typeface="Arial" panose="020B0604020202020204" pitchFamily="34" charset="0"/>
              <a:buChar char="•"/>
            </a:pPr>
            <a:r>
              <a:rPr lang="en-US" altLang="zh-CN" sz="2400" dirty="0">
                <a:solidFill>
                  <a:schemeClr val="tx1"/>
                </a:solidFill>
              </a:rPr>
              <a:t>Collocations in storm-centric coordinates: improve storm </a:t>
            </a:r>
            <a:r>
              <a:rPr lang="en-US" altLang="zh-CN" sz="2400" dirty="0" err="1">
                <a:solidFill>
                  <a:schemeClr val="tx1"/>
                </a:solidFill>
              </a:rPr>
              <a:t>centre</a:t>
            </a:r>
            <a:r>
              <a:rPr lang="en-US" altLang="zh-CN" sz="2400" dirty="0">
                <a:solidFill>
                  <a:schemeClr val="tx1"/>
                </a:solidFill>
              </a:rPr>
              <a:t> location.</a:t>
            </a:r>
          </a:p>
          <a:p>
            <a:pPr marL="342900" lvl="1" indent="-342900" algn="just">
              <a:spcAft>
                <a:spcPts val="600"/>
              </a:spcAft>
              <a:buFont typeface="Arial" panose="020B0604020202020204" pitchFamily="34" charset="0"/>
              <a:buChar char="•"/>
            </a:pPr>
            <a:r>
              <a:rPr lang="en-US" altLang="zh-CN" sz="2400" dirty="0">
                <a:solidFill>
                  <a:schemeClr val="tx1"/>
                </a:solidFill>
              </a:rPr>
              <a:t>Spatial representativeness: Look for suitable SFMR upscaling for each SAR, scatterometer &amp; radiometer.</a:t>
            </a:r>
          </a:p>
          <a:p>
            <a:pPr marL="342900" lvl="1" indent="-342900" algn="just">
              <a:spcAft>
                <a:spcPts val="600"/>
              </a:spcAft>
              <a:buFont typeface="Arial" panose="020B0604020202020204" pitchFamily="34" charset="0"/>
              <a:buChar char="•"/>
            </a:pPr>
            <a:endParaRPr lang="en-US" altLang="zh-CN" sz="2400" dirty="0">
              <a:solidFill>
                <a:schemeClr val="tx1"/>
              </a:solidFill>
            </a:endParaRPr>
          </a:p>
          <a:p>
            <a:pPr lvl="1" algn="just">
              <a:spcAft>
                <a:spcPts val="600"/>
              </a:spcAft>
            </a:pPr>
            <a:r>
              <a:rPr lang="en-US" altLang="zh-CN" sz="2400" b="1" dirty="0">
                <a:solidFill>
                  <a:schemeClr val="tx1"/>
                </a:solidFill>
              </a:rPr>
              <a:t>Satellite aspect:</a:t>
            </a:r>
          </a:p>
          <a:p>
            <a:pPr marL="342900" lvl="1" indent="-342900" algn="just">
              <a:spcAft>
                <a:spcPts val="600"/>
              </a:spcAft>
              <a:buFont typeface="Arial" panose="020B0604020202020204" pitchFamily="34" charset="0"/>
              <a:buChar char="•"/>
            </a:pPr>
            <a:r>
              <a:rPr lang="en-US" altLang="zh-CN" sz="2400" dirty="0">
                <a:solidFill>
                  <a:schemeClr val="tx1"/>
                </a:solidFill>
              </a:rPr>
              <a:t>Analyze the sensitivity of each sensor measurement under high and extreme wind conditions, improve the radiation and scattering models.</a:t>
            </a:r>
          </a:p>
          <a:p>
            <a:pPr marL="342900" lvl="1" indent="-342900" algn="just">
              <a:spcAft>
                <a:spcPts val="600"/>
              </a:spcAft>
              <a:buFont typeface="Arial" panose="020B0604020202020204" pitchFamily="34" charset="0"/>
              <a:buChar char="•"/>
            </a:pPr>
            <a:r>
              <a:rPr lang="en-US" altLang="zh-CN" sz="2400" dirty="0">
                <a:solidFill>
                  <a:schemeClr val="tx1"/>
                </a:solidFill>
              </a:rPr>
              <a:t>Re-calibration of radiometer brightness temperature, and radar NRCS.</a:t>
            </a:r>
          </a:p>
          <a:p>
            <a:pPr marL="342900" lvl="1" indent="-342900" algn="just">
              <a:spcAft>
                <a:spcPts val="600"/>
              </a:spcAft>
              <a:buFont typeface="Arial" panose="020B0604020202020204" pitchFamily="34" charset="0"/>
              <a:buChar char="•"/>
            </a:pPr>
            <a:r>
              <a:rPr lang="en-US" altLang="zh-CN" sz="2400" dirty="0">
                <a:solidFill>
                  <a:schemeClr val="tx1"/>
                </a:solidFill>
              </a:rPr>
              <a:t>Re-calibration and/or re-process the extreme winds from the mentioned sensors.</a:t>
            </a:r>
          </a:p>
          <a:p>
            <a:pPr marL="342900" lvl="1" indent="-342900" algn="just">
              <a:spcAft>
                <a:spcPts val="600"/>
              </a:spcAft>
              <a:buFont typeface="Arial" panose="020B0604020202020204" pitchFamily="34" charset="0"/>
              <a:buChar char="•"/>
            </a:pPr>
            <a:r>
              <a:rPr lang="en-US" altLang="zh-CN" sz="2400" dirty="0">
                <a:solidFill>
                  <a:schemeClr val="tx1"/>
                </a:solidFill>
              </a:rPr>
              <a:t>High and extreme wind validation using the reference data.</a:t>
            </a:r>
          </a:p>
          <a:p>
            <a:pPr lvl="1" algn="just">
              <a:spcAft>
                <a:spcPts val="600"/>
              </a:spcAft>
            </a:pPr>
            <a:endParaRPr lang="en-US" altLang="zh-CN" sz="2400" dirty="0">
              <a:solidFill>
                <a:schemeClr val="tx1"/>
              </a:solidFill>
            </a:endParaRPr>
          </a:p>
          <a:p>
            <a:pPr marL="342900" lvl="1" indent="-342900" algn="just">
              <a:spcAft>
                <a:spcPts val="600"/>
              </a:spcAft>
              <a:buFont typeface="Wingdings" pitchFamily="2" charset="2"/>
              <a:buChar char="l"/>
            </a:pPr>
            <a:endParaRPr lang="en-US" altLang="zh-CN" sz="2400" dirty="0">
              <a:solidFill>
                <a:schemeClr val="tx1"/>
              </a:solidFill>
            </a:endParaRPr>
          </a:p>
          <a:p>
            <a:pPr marL="342900" lvl="1" indent="-342900" algn="just">
              <a:spcAft>
                <a:spcPts val="600"/>
              </a:spcAft>
              <a:buFont typeface="Wingdings" pitchFamily="2" charset="2"/>
              <a:buChar char="l"/>
            </a:pPr>
            <a:endParaRPr lang="en-US" altLang="zh-CN" sz="2400" dirty="0">
              <a:solidFill>
                <a:schemeClr val="tx1"/>
              </a:solidFill>
            </a:endParaRPr>
          </a:p>
        </p:txBody>
      </p:sp>
      <p:sp>
        <p:nvSpPr>
          <p:cNvPr id="2" name="Content Placeholder 4">
            <a:extLst>
              <a:ext uri="{FF2B5EF4-FFF2-40B4-BE49-F238E27FC236}">
                <a16:creationId xmlns:a16="http://schemas.microsoft.com/office/drawing/2014/main" id="{24CC2424-2E8A-33F9-10A5-3B3A7DD3DCD2}"/>
              </a:ext>
            </a:extLst>
          </p:cNvPr>
          <p:cNvSpPr txBox="1">
            <a:spLocks/>
          </p:cNvSpPr>
          <p:nvPr/>
        </p:nvSpPr>
        <p:spPr>
          <a:xfrm>
            <a:off x="379027" y="160648"/>
            <a:ext cx="8024502" cy="533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bg1"/>
                </a:solidFill>
              </a:rPr>
              <a:t>Progress of task CV-23-05</a:t>
            </a:r>
          </a:p>
          <a:p>
            <a:endParaRPr lang="en-US" dirty="0">
              <a:solidFill>
                <a:schemeClr val="bg1"/>
              </a:solidFill>
            </a:endParaRPr>
          </a:p>
        </p:txBody>
      </p:sp>
    </p:spTree>
    <p:extLst>
      <p:ext uri="{BB962C8B-B14F-4D97-AF65-F5344CB8AC3E}">
        <p14:creationId xmlns:p14="http://schemas.microsoft.com/office/powerpoint/2010/main" val="2599458886"/>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2904</Words>
  <Application>Microsoft Macintosh PowerPoint</Application>
  <PresentationFormat>宽屏</PresentationFormat>
  <Paragraphs>414</Paragraphs>
  <Slides>40</Slides>
  <Notes>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40</vt:i4>
      </vt:variant>
    </vt:vector>
  </HeadingPairs>
  <TitlesOfParts>
    <vt:vector size="49" baseType="lpstr">
      <vt:lpstr>黑体</vt:lpstr>
      <vt:lpstr>Arial Unicode MS</vt:lpstr>
      <vt:lpstr>Noto Sans Symbols</vt:lpstr>
      <vt:lpstr>Arial</vt:lpstr>
      <vt:lpstr>Cambria Math</vt:lpstr>
      <vt:lpstr>Courier New</vt:lpstr>
      <vt:lpstr>Times New Roman</vt:lpstr>
      <vt:lpstr>Wingdings</vt:lpstr>
      <vt:lpstr>ceos</vt:lpstr>
      <vt:lpstr>WGCV-52 Presentation Template and Guidance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Overview of Existing Techniques</vt:lpstr>
      <vt:lpstr>PowerPoint 演示文稿</vt:lpstr>
      <vt:lpstr>Advantages of the new technique</vt:lpstr>
      <vt:lpstr>PowerPoint 演示文稿</vt:lpstr>
      <vt:lpstr>PowerPoint 演示文稿</vt:lpstr>
      <vt:lpstr>Development of retrieval algorithms</vt:lpstr>
      <vt:lpstr>Assessment of  the retrieval accuracy</vt:lpstr>
      <vt:lpstr>Preliminary assessment of by comparing the retrievals from SNPP/ATMS data with ERA-Interim reanalysis</vt:lpstr>
      <vt:lpstr>Preliminary assessment by comparing the retrievals from SNPP/ATMS data with NCEP GDAS/FNL analysis data</vt:lpstr>
      <vt:lpstr>Preliminary assessment by comparing the retrieved surface pressure and pressure gradients from FY-3C/MWHTS data with NCEP 10m wind analysis data</vt:lpstr>
      <vt:lpstr>Preliminary assessment by comparing the retrievals from SNPP/ATMS data with in situ data</vt:lpstr>
      <vt:lpstr>Preliminary assessment by comparing the retrievals from FY-3C/MWHTS data with in situ data</vt:lpstr>
      <vt:lpstr>Summary of the preliminary assessment comparison results between retrievals and In situ data </vt:lpstr>
      <vt:lpstr> </vt:lpstr>
      <vt:lpstr>Comparison the retrievals from FY-3D/MWTS-II and FY-3D/MWHTS data with ERA-Interim reanalysis</vt:lpstr>
      <vt:lpstr>Compare the retrievals from FY-3D/MWTS-II and  FY-3D/MWHTS data with ERA-Interim reanalysis</vt:lpstr>
      <vt:lpstr>Comparison of  the retrievals from FY-3D/MWTS-II and FY-3D/MWHTS data with NCEP analysis data</vt:lpstr>
      <vt:lpstr>Combined retrieval with the 50-60 and 118 GHz  observations for surface pressure retrieval</vt:lpstr>
      <vt:lpstr>Comparison of the retrievals from FY-3D/MWTS-II + FY-3D/MWHTS data with ERA-Interim reanalysis</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WGCV-52 Presentation Template and Guidance</dc:title>
  <dc:subject/>
  <dc:creator/>
  <cp:keywords/>
  <dc:description/>
  <cp:lastModifiedBy>Xiaolong Dong</cp:lastModifiedBy>
  <cp:revision>3</cp:revision>
  <dcterms:modified xsi:type="dcterms:W3CDTF">2023-06-06T00:20:15Z</dcterms:modified>
  <cp:category/>
</cp:coreProperties>
</file>