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1"/>
  </p:notesMasterIdLst>
  <p:sldIdLst>
    <p:sldId id="256" r:id="rId2"/>
    <p:sldId id="268" r:id="rId3"/>
    <p:sldId id="261" r:id="rId4"/>
    <p:sldId id="262" r:id="rId5"/>
    <p:sldId id="263" r:id="rId6"/>
    <p:sldId id="265" r:id="rId7"/>
    <p:sldId id="266" r:id="rId8"/>
    <p:sldId id="264" r:id="rId9"/>
    <p:sldId id="267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8629650" y="6574604"/>
            <a:ext cx="356146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GHG Cal/Val Networks  -  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accent1"/>
                </a:solidFill>
              </a:rPr>
              <a:t>WGCV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b="1" dirty="0">
                <a:solidFill>
                  <a:schemeClr val="accent1"/>
                </a:solidFill>
              </a:rPr>
              <a:t>52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1" dirty="0">
                <a:solidFill>
                  <a:schemeClr val="accent1"/>
                </a:solidFill>
              </a:rPr>
              <a:t>5-9 June 2023</a:t>
            </a: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278" y="0"/>
            <a:ext cx="9103125" cy="1143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4287-A535-B146-861C-249B7928B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5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3" Type="http://schemas.openxmlformats.org/officeDocument/2006/relationships/hyperlink" Target="http://mpc-vdaf.tropomi.eu/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hyperlink" Target="https://mpc-vdaf-server.tropomi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tccon.org/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://ndac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hyperlink" Target="http://www.imk-asf.kit.edu/english/COCCON.php" TargetMode="External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ccon.org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ndac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imk-asf.kit.edu/english/COCCON.ph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tccon.org/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://ndac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frm4ghg.aeronomie.be/" TargetMode="External"/><Relationship Id="rId4" Type="http://schemas.openxmlformats.org/officeDocument/2006/relationships/hyperlink" Target="http://www.imk-asf.kit.edu/english/COCCON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amt-2022-17" TargetMode="External"/><Relationship Id="rId2" Type="http://schemas.openxmlformats.org/officeDocument/2006/relationships/hyperlink" Target="https://doi.org/10.5194/amt-12-6125-20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m4ghg.aeronomie.b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841169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WGCV-52</a:t>
            </a:r>
            <a:endParaRPr sz="7500" dirty="0"/>
          </a:p>
          <a:p>
            <a:pPr lvl="0"/>
            <a:r>
              <a:rPr lang="en-GB" sz="3200" i="1" dirty="0" smtClean="0"/>
              <a:t/>
            </a:r>
            <a:br>
              <a:rPr lang="en-GB" sz="3200" i="1" dirty="0" smtClean="0"/>
            </a:br>
            <a:r>
              <a:rPr lang="en-GB" sz="3800" i="1" dirty="0" smtClean="0"/>
              <a:t>Greenhouse </a:t>
            </a:r>
            <a:r>
              <a:rPr lang="en-GB" sz="3800" i="1" dirty="0"/>
              <a:t>Gases Cal/Val Network </a:t>
            </a:r>
            <a:r>
              <a:rPr lang="en-GB" sz="3800" i="1" dirty="0" smtClean="0"/>
              <a:t>Updates and Future Requirements:</a:t>
            </a:r>
            <a:br>
              <a:rPr lang="en-GB" sz="3800" i="1" dirty="0" smtClean="0"/>
            </a:br>
            <a:r>
              <a:rPr lang="en-GB" sz="1800" i="1" dirty="0"/>
              <a:t/>
            </a:r>
            <a:br>
              <a:rPr lang="en-GB" sz="1800" i="1" dirty="0"/>
            </a:br>
            <a:r>
              <a:rPr lang="en-GB" sz="4400" i="1" dirty="0"/>
              <a:t>NDACC, TCCON, </a:t>
            </a:r>
            <a:r>
              <a:rPr lang="en-GB" sz="4400" i="1" dirty="0" smtClean="0"/>
              <a:t>COCCON</a:t>
            </a:r>
            <a:endParaRPr sz="40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6895476" y="4879299"/>
            <a:ext cx="5189733" cy="205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1"/>
              </a:solidFill>
            </a:endParaRPr>
          </a:p>
          <a:p>
            <a:pPr lvl="0" algn="r"/>
            <a:r>
              <a:rPr lang="en-GB" sz="1900" b="1" dirty="0" smtClean="0">
                <a:solidFill>
                  <a:schemeClr val="accent1"/>
                </a:solidFill>
              </a:rPr>
              <a:t>M.K. Sha, B. Langerock, M. De Mazière, </a:t>
            </a:r>
          </a:p>
          <a:p>
            <a:pPr lvl="0" algn="r"/>
            <a:r>
              <a:rPr lang="en-GB" sz="1900" b="1" dirty="0" smtClean="0">
                <a:solidFill>
                  <a:schemeClr val="accent1"/>
                </a:solidFill>
              </a:rPr>
              <a:t>and J</a:t>
            </a:r>
            <a:r>
              <a:rPr lang="en-GB" sz="1900" b="1" dirty="0">
                <a:solidFill>
                  <a:schemeClr val="accent1"/>
                </a:solidFill>
              </a:rPr>
              <a:t>.-C. </a:t>
            </a:r>
            <a:r>
              <a:rPr lang="en-GB" sz="1900" b="1" dirty="0" smtClean="0">
                <a:solidFill>
                  <a:schemeClr val="accent1"/>
                </a:solidFill>
              </a:rPr>
              <a:t>Lambert, BIRA-IASB</a:t>
            </a:r>
            <a:endParaRPr lang="en-GB" sz="1900" dirty="0"/>
          </a:p>
          <a:p>
            <a:pPr lvl="0" algn="r">
              <a:lnSpc>
                <a:spcPct val="150000"/>
              </a:lnSpc>
            </a:pPr>
            <a:r>
              <a:rPr lang="en-GB" sz="1900" b="1" dirty="0">
                <a:solidFill>
                  <a:schemeClr val="accent1"/>
                </a:solidFill>
              </a:rPr>
              <a:t>Agenda Item </a:t>
            </a:r>
            <a:r>
              <a:rPr lang="en-GB" sz="1900" b="1" dirty="0" smtClean="0">
                <a:solidFill>
                  <a:schemeClr val="accent1"/>
                </a:solidFill>
              </a:rPr>
              <a:t>2.8</a:t>
            </a:r>
            <a:endParaRPr lang="en-GB" sz="19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 smtClean="0">
                <a:solidFill>
                  <a:schemeClr val="accent1"/>
                </a:solidFill>
              </a:rPr>
              <a:t>WGCV-52</a:t>
            </a:r>
            <a:r>
              <a:rPr lang="en-GB" sz="1900" b="1" dirty="0">
                <a:solidFill>
                  <a:schemeClr val="accent1"/>
                </a:solidFill>
              </a:rPr>
              <a:t>, ESA/ESRIN, </a:t>
            </a:r>
            <a:r>
              <a:rPr lang="en-GB" sz="1900" b="1" dirty="0" smtClean="0">
                <a:solidFill>
                  <a:schemeClr val="accent1"/>
                </a:solidFill>
              </a:rPr>
              <a:t>Italy, 5-9 June </a:t>
            </a:r>
            <a:r>
              <a:rPr lang="en-GB" sz="1900" b="1" dirty="0">
                <a:solidFill>
                  <a:schemeClr val="accent1"/>
                </a:solidFill>
              </a:rPr>
              <a:t>2023</a:t>
            </a:r>
            <a:endParaRPr sz="1900" b="1" i="0" u="none" strike="noStrike" cap="none" dirty="0">
              <a:solidFill>
                <a:schemeClr val="accent1"/>
              </a:solidFill>
              <a:sym typeface="Arial"/>
            </a:endParaRPr>
          </a:p>
        </p:txBody>
      </p:sp>
      <p:pic>
        <p:nvPicPr>
          <p:cNvPr id="4" name="Picture 41" descr="logo-bira_iasb-2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526" y="4392386"/>
            <a:ext cx="1830684" cy="8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6048" y="246275"/>
            <a:ext cx="9386864" cy="779002"/>
          </a:xfrm>
        </p:spPr>
        <p:txBody>
          <a:bodyPr/>
          <a:lstStyle/>
          <a:p>
            <a:r>
              <a:rPr lang="en-US" sz="4000" dirty="0" smtClean="0"/>
              <a:t>GHG Cal/Val Networks in CEOS Pubs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377581" y="1678008"/>
            <a:ext cx="2404754" cy="4401205"/>
            <a:chOff x="3377581" y="1678008"/>
            <a:chExt cx="2404754" cy="44012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7581" y="2152836"/>
              <a:ext cx="2404754" cy="3378903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490025" y="1678008"/>
              <a:ext cx="2179865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TCCON only</a:t>
              </a: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2014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4692" y="1460556"/>
            <a:ext cx="2800240" cy="4616648"/>
            <a:chOff x="6174692" y="1460556"/>
            <a:chExt cx="2800240" cy="46166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9256" y="2156946"/>
              <a:ext cx="2591113" cy="3374793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174692" y="1460556"/>
              <a:ext cx="2800240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TCCON primarily, </a:t>
              </a:r>
            </a:p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EM27/SUN as extension </a:t>
              </a: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2018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73586" y="1460556"/>
            <a:ext cx="2800119" cy="4616648"/>
            <a:chOff x="9173586" y="1460556"/>
            <a:chExt cx="2800119" cy="4616648"/>
          </a:xfrm>
        </p:grpSpPr>
        <p:sp>
          <p:nvSpPr>
            <p:cNvPr id="10" name="TextBox 9"/>
            <p:cNvSpPr txBox="1"/>
            <p:nvPr/>
          </p:nvSpPr>
          <p:spPr>
            <a:xfrm>
              <a:off x="9173586" y="1460556"/>
              <a:ext cx="2800119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TCCON primarily, </a:t>
              </a:r>
            </a:p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EM27/SUN </a:t>
              </a:r>
              <a:r>
                <a:rPr lang="en-US" dirty="0">
                  <a:solidFill>
                    <a:srgbClr val="002060"/>
                  </a:solidFill>
                </a:rPr>
                <a:t>as extension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2020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6128" t="1668" r="5055" b="3439"/>
            <a:stretch/>
          </p:blipFill>
          <p:spPr>
            <a:xfrm>
              <a:off x="9360335" y="2152836"/>
              <a:ext cx="2426622" cy="334995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98" y="2152836"/>
            <a:ext cx="2462362" cy="345155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30660" y="1462565"/>
            <a:ext cx="26376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NDACC implicitly,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as </a:t>
            </a:r>
            <a:r>
              <a:rPr lang="en-US" dirty="0">
                <a:solidFill>
                  <a:srgbClr val="002060"/>
                </a:solidFill>
              </a:rPr>
              <a:t>a </a:t>
            </a:r>
            <a:r>
              <a:rPr lang="en-US" dirty="0" smtClean="0">
                <a:solidFill>
                  <a:srgbClr val="002060"/>
                </a:solidFill>
              </a:rPr>
              <a:t>contributor to WMO GAW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2013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9746" y="1036753"/>
            <a:ext cx="6280802" cy="5046784"/>
          </a:xfrm>
        </p:spPr>
        <p:txBody>
          <a:bodyPr/>
          <a:lstStyle/>
          <a:p>
            <a:pPr marL="50800" indent="0">
              <a:buNone/>
            </a:pPr>
            <a:r>
              <a:rPr lang="en-GB" sz="2300" dirty="0">
                <a:solidFill>
                  <a:srgbClr val="002060"/>
                </a:solidFill>
              </a:rPr>
              <a:t>Sentinel-5p </a:t>
            </a:r>
            <a:r>
              <a:rPr lang="en-GB" sz="2300" dirty="0" smtClean="0">
                <a:solidFill>
                  <a:srgbClr val="002060"/>
                </a:solidFill>
              </a:rPr>
              <a:t>TROPOMI </a:t>
            </a:r>
            <a:r>
              <a:rPr lang="en-GB" sz="2300" dirty="0">
                <a:solidFill>
                  <a:srgbClr val="002060"/>
                </a:solidFill>
              </a:rPr>
              <a:t>CH</a:t>
            </a:r>
            <a:r>
              <a:rPr lang="en-GB" sz="2300" baseline="-25000" dirty="0">
                <a:solidFill>
                  <a:srgbClr val="002060"/>
                </a:solidFill>
              </a:rPr>
              <a:t>4</a:t>
            </a:r>
            <a:r>
              <a:rPr lang="en-GB" sz="2300" dirty="0">
                <a:solidFill>
                  <a:srgbClr val="002060"/>
                </a:solidFill>
              </a:rPr>
              <a:t> </a:t>
            </a:r>
            <a:r>
              <a:rPr lang="en-GB" sz="2300" dirty="0" smtClean="0">
                <a:solidFill>
                  <a:srgbClr val="002060"/>
                </a:solidFill>
              </a:rPr>
              <a:t>and CO validation </a:t>
            </a:r>
            <a:r>
              <a:rPr lang="en-GB" sz="2300" dirty="0">
                <a:solidFill>
                  <a:srgbClr val="002060"/>
                </a:solidFill>
              </a:rPr>
              <a:t>relies on three GHG monitoring networks</a:t>
            </a:r>
            <a:r>
              <a:rPr lang="en-GB" sz="2300" dirty="0" smtClean="0">
                <a:solidFill>
                  <a:srgbClr val="002060"/>
                </a:solidFill>
              </a:rPr>
              <a:t>:</a:t>
            </a:r>
          </a:p>
          <a:p>
            <a:pPr marL="478800" lvl="2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15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78800" lvl="2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500" b="1" dirty="0" smtClean="0">
                <a:solidFill>
                  <a:schemeClr val="accent2">
                    <a:lumMod val="50000"/>
                  </a:schemeClr>
                </a:solidFill>
              </a:rPr>
              <a:t>NDACC </a:t>
            </a:r>
            <a:r>
              <a:rPr lang="en-GB" sz="1500" b="1" dirty="0">
                <a:solidFill>
                  <a:schemeClr val="accent2">
                    <a:lumMod val="50000"/>
                  </a:schemeClr>
                </a:solidFill>
              </a:rPr>
              <a:t>FTIR </a:t>
            </a:r>
            <a:r>
              <a:rPr lang="en-GB" sz="1500" dirty="0">
                <a:solidFill>
                  <a:schemeClr val="accent2">
                    <a:lumMod val="50000"/>
                  </a:schemeClr>
                </a:solidFill>
              </a:rPr>
              <a:t>: automated validation channel in ATM-MPC Automated Validation Server </a:t>
            </a:r>
            <a:r>
              <a:rPr lang="en-GB" sz="1200" dirty="0">
                <a:solidFill>
                  <a:srgbClr val="002060"/>
                </a:solidFill>
              </a:rPr>
              <a:t>(</a:t>
            </a:r>
            <a:r>
              <a:rPr lang="en-GB" sz="1200" dirty="0">
                <a:solidFill>
                  <a:srgbClr val="002060"/>
                </a:solidFill>
                <a:hlinkClick r:id="rId2"/>
              </a:rPr>
              <a:t>https://mpc-vdaf-server.tropomi.eu</a:t>
            </a:r>
            <a:r>
              <a:rPr lang="en-GB" sz="1200" dirty="0" smtClean="0">
                <a:solidFill>
                  <a:srgbClr val="002060"/>
                </a:solidFill>
              </a:rPr>
              <a:t>). </a:t>
            </a:r>
          </a:p>
          <a:p>
            <a:pPr marL="650250" lvl="3" indent="0">
              <a:lnSpc>
                <a:spcPct val="100000"/>
              </a:lnSpc>
              <a:buNone/>
            </a:pPr>
            <a:r>
              <a:rPr lang="en-GB" sz="1300" dirty="0" smtClean="0">
                <a:solidFill>
                  <a:schemeClr val="accent2">
                    <a:lumMod val="50000"/>
                  </a:schemeClr>
                </a:solidFill>
              </a:rPr>
              <a:t>Validation protocols </a:t>
            </a:r>
            <a:r>
              <a:rPr lang="en-GB" sz="1300" dirty="0">
                <a:solidFill>
                  <a:schemeClr val="accent2">
                    <a:lumMod val="50000"/>
                  </a:schemeClr>
                </a:solidFill>
              </a:rPr>
              <a:t>based </a:t>
            </a:r>
            <a:r>
              <a:rPr lang="en-GB" sz="1300" dirty="0" smtClean="0">
                <a:solidFill>
                  <a:schemeClr val="accent2">
                    <a:lumMod val="50000"/>
                  </a:schemeClr>
                </a:solidFill>
              </a:rPr>
              <a:t>on published experience with HALOE, MOPITT, SCIAMACHY, MIPAS, </a:t>
            </a:r>
            <a:r>
              <a:rPr lang="en-GB" sz="1300" dirty="0">
                <a:solidFill>
                  <a:schemeClr val="accent2">
                    <a:lumMod val="50000"/>
                  </a:schemeClr>
                </a:solidFill>
              </a:rPr>
              <a:t>ACE-FTS, </a:t>
            </a:r>
            <a:r>
              <a:rPr lang="en-GB" sz="1300" dirty="0" smtClean="0">
                <a:solidFill>
                  <a:schemeClr val="accent2">
                    <a:lumMod val="50000"/>
                  </a:schemeClr>
                </a:solidFill>
              </a:rPr>
              <a:t>IASI, GOSAT…</a:t>
            </a:r>
            <a:endParaRPr lang="en-GB" sz="1300" dirty="0">
              <a:solidFill>
                <a:schemeClr val="accent2">
                  <a:lumMod val="50000"/>
                </a:schemeClr>
              </a:solidFill>
            </a:endParaRPr>
          </a:p>
          <a:p>
            <a:pPr marL="478800" lvl="2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15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78800" lvl="2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500" b="1" dirty="0" smtClean="0">
                <a:solidFill>
                  <a:schemeClr val="accent3">
                    <a:lumMod val="75000"/>
                  </a:schemeClr>
                </a:solidFill>
              </a:rPr>
              <a:t>TCCON </a:t>
            </a:r>
            <a:r>
              <a:rPr lang="en-GB" sz="1500" b="1" dirty="0">
                <a:solidFill>
                  <a:schemeClr val="accent3">
                    <a:lumMod val="75000"/>
                  </a:schemeClr>
                </a:solidFill>
              </a:rPr>
              <a:t>FTIR </a:t>
            </a:r>
            <a:r>
              <a:rPr lang="en-GB" sz="1500" dirty="0">
                <a:solidFill>
                  <a:schemeClr val="accent3">
                    <a:lumMod val="75000"/>
                  </a:schemeClr>
                </a:solidFill>
              </a:rPr>
              <a:t>: manual validation </a:t>
            </a:r>
            <a:r>
              <a:rPr lang="en-GB" sz="1500" dirty="0" smtClean="0">
                <a:solidFill>
                  <a:schemeClr val="accent3">
                    <a:lumMod val="75000"/>
                  </a:schemeClr>
                </a:solidFill>
              </a:rPr>
              <a:t>channel in ATM-MPC,             ESA contract for operations support to </a:t>
            </a:r>
            <a:r>
              <a:rPr lang="en-GB" sz="1500" dirty="0">
                <a:solidFill>
                  <a:schemeClr val="accent3">
                    <a:lumMod val="75000"/>
                  </a:schemeClr>
                </a:solidFill>
              </a:rPr>
              <a:t>be placed in 2023</a:t>
            </a:r>
          </a:p>
          <a:p>
            <a:pPr marL="478800" lvl="2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15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78800" lvl="2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500" b="1" dirty="0" smtClean="0">
                <a:solidFill>
                  <a:schemeClr val="accent5">
                    <a:lumMod val="50000"/>
                  </a:schemeClr>
                </a:solidFill>
              </a:rPr>
              <a:t>COCCON </a:t>
            </a:r>
            <a:r>
              <a:rPr lang="en-GB" sz="1500" b="1" dirty="0">
                <a:solidFill>
                  <a:schemeClr val="accent5">
                    <a:lumMod val="50000"/>
                  </a:schemeClr>
                </a:solidFill>
              </a:rPr>
              <a:t>FTIR 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: manual validation </a:t>
            </a:r>
            <a:r>
              <a:rPr lang="en-GB" sz="1500" dirty="0" smtClean="0">
                <a:solidFill>
                  <a:schemeClr val="accent5">
                    <a:lumMod val="50000"/>
                  </a:schemeClr>
                </a:solidFill>
              </a:rPr>
              <a:t>channel in ATM-MPC, </a:t>
            </a:r>
            <a:r>
              <a:rPr lang="en-GB" sz="1500" dirty="0">
                <a:solidFill>
                  <a:schemeClr val="accent5">
                    <a:lumMod val="50000"/>
                  </a:schemeClr>
                </a:solidFill>
              </a:rPr>
              <a:t>automation in </a:t>
            </a:r>
            <a:r>
              <a:rPr lang="en-GB" sz="1500" dirty="0" smtClean="0">
                <a:solidFill>
                  <a:schemeClr val="accent5">
                    <a:lumMod val="50000"/>
                  </a:schemeClr>
                </a:solidFill>
              </a:rPr>
              <a:t>progress (ESA contract 2023-2027)</a:t>
            </a:r>
            <a:endParaRPr lang="en-GB" sz="1500" dirty="0">
              <a:solidFill>
                <a:schemeClr val="accent5">
                  <a:lumMod val="50000"/>
                </a:schemeClr>
              </a:solidFill>
            </a:endParaRPr>
          </a:p>
          <a:p>
            <a:pPr marL="50800" indent="0" algn="r">
              <a:buNone/>
            </a:pPr>
            <a:endParaRPr lang="en-GB" sz="1000" dirty="0" smtClean="0"/>
          </a:p>
          <a:p>
            <a:pPr marL="50800" indent="0" algn="r">
              <a:buNone/>
            </a:pPr>
            <a:endParaRPr lang="en-GB" sz="1050" dirty="0" smtClean="0"/>
          </a:p>
          <a:p>
            <a:pPr marL="50800" indent="0">
              <a:spcBef>
                <a:spcPts val="300"/>
              </a:spcBef>
              <a:buNone/>
            </a:pPr>
            <a:r>
              <a:rPr lang="en-GB" sz="1000" dirty="0" smtClean="0">
                <a:solidFill>
                  <a:srgbClr val="002060"/>
                </a:solidFill>
              </a:rPr>
              <a:t>S5P </a:t>
            </a:r>
            <a:r>
              <a:rPr lang="en-GB" sz="1000" dirty="0">
                <a:solidFill>
                  <a:srgbClr val="002060"/>
                </a:solidFill>
              </a:rPr>
              <a:t>TROPOMI CH</a:t>
            </a:r>
            <a:r>
              <a:rPr lang="en-GB" sz="700" dirty="0">
                <a:solidFill>
                  <a:srgbClr val="002060"/>
                </a:solidFill>
              </a:rPr>
              <a:t>4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en-GB" sz="1000" dirty="0" smtClean="0">
                <a:solidFill>
                  <a:srgbClr val="002060"/>
                </a:solidFill>
              </a:rPr>
              <a:t>&amp; CO validation </a:t>
            </a:r>
            <a:r>
              <a:rPr lang="en-GB" sz="1000" dirty="0">
                <a:solidFill>
                  <a:srgbClr val="002060"/>
                </a:solidFill>
              </a:rPr>
              <a:t>updated </a:t>
            </a:r>
            <a:r>
              <a:rPr lang="en-GB" sz="1000" dirty="0" smtClean="0">
                <a:solidFill>
                  <a:srgbClr val="002060"/>
                </a:solidFill>
              </a:rPr>
              <a:t>permanently vs.</a:t>
            </a:r>
            <a:r>
              <a:rPr lang="en-GB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000" b="1" dirty="0" smtClean="0">
                <a:solidFill>
                  <a:schemeClr val="accent2">
                    <a:lumMod val="50000"/>
                  </a:schemeClr>
                </a:solidFill>
              </a:rPr>
              <a:t>NDACC FTIRs</a:t>
            </a:r>
          </a:p>
          <a:p>
            <a:pPr marL="50800" indent="0">
              <a:spcBef>
                <a:spcPts val="300"/>
              </a:spcBef>
              <a:buNone/>
            </a:pPr>
            <a:r>
              <a:rPr lang="en-GB" sz="1000" dirty="0" smtClean="0">
                <a:solidFill>
                  <a:srgbClr val="002060"/>
                </a:solidFill>
              </a:rPr>
              <a:t>and monthly vs. </a:t>
            </a:r>
            <a:r>
              <a:rPr lang="en-GB" sz="1000" b="1" dirty="0" smtClean="0">
                <a:solidFill>
                  <a:schemeClr val="accent3">
                    <a:lumMod val="75000"/>
                  </a:schemeClr>
                </a:solidFill>
              </a:rPr>
              <a:t>TCCON</a:t>
            </a:r>
            <a:r>
              <a:rPr lang="en-GB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000" dirty="0" smtClean="0">
                <a:solidFill>
                  <a:srgbClr val="002060"/>
                </a:solidFill>
              </a:rPr>
              <a:t>&amp;</a:t>
            </a:r>
            <a:r>
              <a:rPr lang="en-GB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1000" b="1" dirty="0" smtClean="0">
                <a:solidFill>
                  <a:schemeClr val="accent5">
                    <a:lumMod val="50000"/>
                  </a:schemeClr>
                </a:solidFill>
              </a:rPr>
              <a:t>COCCON</a:t>
            </a:r>
            <a:r>
              <a:rPr lang="en-GB" sz="1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FTIRs</a:t>
            </a:r>
            <a:r>
              <a:rPr lang="en-GB" sz="1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GB" sz="1000" dirty="0">
              <a:solidFill>
                <a:schemeClr val="accent2">
                  <a:lumMod val="50000"/>
                </a:schemeClr>
              </a:solidFill>
            </a:endParaRPr>
          </a:p>
          <a:p>
            <a:pPr marL="50800" indent="0">
              <a:spcBef>
                <a:spcPts val="300"/>
              </a:spcBef>
              <a:buNone/>
            </a:pPr>
            <a:r>
              <a:rPr lang="en-GB" sz="1000" dirty="0" smtClean="0">
                <a:solidFill>
                  <a:srgbClr val="002060"/>
                </a:solidFill>
              </a:rPr>
              <a:t>Quarterly validation reports available </a:t>
            </a:r>
            <a:r>
              <a:rPr lang="en-GB" sz="1000" dirty="0">
                <a:solidFill>
                  <a:srgbClr val="002060"/>
                </a:solidFill>
              </a:rPr>
              <a:t>on </a:t>
            </a:r>
            <a:r>
              <a:rPr lang="en-GB" sz="1000" dirty="0">
                <a:solidFill>
                  <a:srgbClr val="002060"/>
                </a:solidFill>
                <a:hlinkClick r:id="rId3"/>
              </a:rPr>
              <a:t>http://mpc-vdaf.tropomi.eu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endParaRPr lang="en-GB" sz="1000" dirty="0" smtClean="0">
              <a:solidFill>
                <a:srgbClr val="002060"/>
              </a:solidFill>
            </a:endParaRPr>
          </a:p>
          <a:p>
            <a:pPr marL="50800" indent="0">
              <a:spcBef>
                <a:spcPts val="300"/>
              </a:spcBef>
              <a:buNone/>
            </a:pPr>
            <a:endParaRPr lang="en-GB" sz="1400" dirty="0">
              <a:solidFill>
                <a:srgbClr val="002060"/>
              </a:solidFill>
            </a:endParaRPr>
          </a:p>
          <a:p>
            <a:pPr marL="50800" indent="0" algn="r">
              <a:spcBef>
                <a:spcPts val="300"/>
              </a:spcBef>
              <a:buNone/>
            </a:pPr>
            <a:r>
              <a:rPr lang="en-GB" sz="1000" dirty="0" smtClean="0">
                <a:solidFill>
                  <a:srgbClr val="002060"/>
                </a:solidFill>
              </a:rPr>
              <a:t>Images courtesy </a:t>
            </a:r>
            <a:r>
              <a:rPr lang="en-GB" sz="1000" dirty="0">
                <a:solidFill>
                  <a:srgbClr val="002060"/>
                </a:solidFill>
              </a:rPr>
              <a:t>M.K. </a:t>
            </a:r>
            <a:r>
              <a:rPr lang="en-GB" sz="1000" dirty="0" smtClean="0">
                <a:solidFill>
                  <a:srgbClr val="002060"/>
                </a:solidFill>
              </a:rPr>
              <a:t>Sha</a:t>
            </a:r>
          </a:p>
          <a:p>
            <a:pPr marL="50800" indent="0" algn="r">
              <a:spcBef>
                <a:spcPts val="300"/>
              </a:spcBef>
              <a:buNone/>
            </a:pPr>
            <a:r>
              <a:rPr lang="en-GB" sz="1000" dirty="0" smtClean="0">
                <a:solidFill>
                  <a:srgbClr val="002060"/>
                </a:solidFill>
              </a:rPr>
              <a:t>ATM-MPC update April </a:t>
            </a:r>
            <a:r>
              <a:rPr lang="en-GB" sz="1000" dirty="0">
                <a:solidFill>
                  <a:srgbClr val="002060"/>
                </a:solidFill>
              </a:rPr>
              <a:t>2023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0304" y="8793"/>
            <a:ext cx="10560537" cy="1027960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45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fr-BE" sz="4000" dirty="0" smtClean="0">
                <a:latin typeface="+mn-lt"/>
              </a:rPr>
              <a:t>Sentinel-5p GHG Operational Validation</a:t>
            </a:r>
            <a:endParaRPr lang="fr-BE" sz="4000" dirty="0">
              <a:latin typeface="+mn-lt"/>
            </a:endParaRPr>
          </a:p>
        </p:txBody>
      </p:sp>
      <p:pic>
        <p:nvPicPr>
          <p:cNvPr id="15" name="Picture 35" descr="Picture 35"/>
          <p:cNvPicPr>
            <a:picLocks noChangeAspect="1"/>
          </p:cNvPicPr>
          <p:nvPr/>
        </p:nvPicPr>
        <p:blipFill rotWithShape="1">
          <a:blip r:embed="rId4">
            <a:extLst/>
          </a:blip>
          <a:srcRect/>
          <a:stretch/>
        </p:blipFill>
        <p:spPr>
          <a:xfrm>
            <a:off x="1146162" y="6026316"/>
            <a:ext cx="960048" cy="352017"/>
          </a:xfrm>
          <a:prstGeom prst="rect">
            <a:avLst/>
          </a:prstGeom>
          <a:ln w="12700">
            <a:miter lim="400000"/>
          </a:ln>
          <a:effectLst/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t="23963" r="15841" b="18526"/>
          <a:stretch/>
        </p:blipFill>
        <p:spPr>
          <a:xfrm>
            <a:off x="126510" y="5982356"/>
            <a:ext cx="946285" cy="516156"/>
          </a:xfrm>
          <a:prstGeom prst="rect">
            <a:avLst/>
          </a:prstGeom>
        </p:spPr>
      </p:pic>
      <p:pic>
        <p:nvPicPr>
          <p:cNvPr id="19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92249" y="5974249"/>
            <a:ext cx="530850" cy="4607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9"/>
          <p:cNvGrpSpPr/>
          <p:nvPr/>
        </p:nvGrpSpPr>
        <p:grpSpPr>
          <a:xfrm>
            <a:off x="5730595" y="1063869"/>
            <a:ext cx="6319890" cy="1780260"/>
            <a:chOff x="5730595" y="1063869"/>
            <a:chExt cx="6319890" cy="1780260"/>
          </a:xfrm>
        </p:grpSpPr>
        <p:pic>
          <p:nvPicPr>
            <p:cNvPr id="25" name="Picture 24" descr="W:\projects\FTIR\validation\s5p\ch4_validation\ndacc\rpro_offl_c3_bc\PLOTS\mosaicdiff-GB_with_SAT_prior_smooth_with_SAT_avk_dryairaveraged_priorscaled_on_GB-SAT_priorscaled_on_GB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5" r="12448"/>
            <a:stretch/>
          </p:blipFill>
          <p:spPr bwMode="auto">
            <a:xfrm>
              <a:off x="6682154" y="1075216"/>
              <a:ext cx="3906079" cy="175552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3952" y="1216309"/>
              <a:ext cx="632777" cy="466673"/>
            </a:xfrm>
            <a:prstGeom prst="rect">
              <a:avLst/>
            </a:prstGeom>
          </p:spPr>
        </p:pic>
        <p:pic>
          <p:nvPicPr>
            <p:cNvPr id="29" name="Picture 11" descr="Picture 1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15415" y="1163668"/>
              <a:ext cx="362577" cy="31467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6311756" y="1063869"/>
              <a:ext cx="5738729" cy="1780260"/>
            </a:xfrm>
            <a:prstGeom prst="round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626529" y="1782933"/>
              <a:ext cx="1364898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800" dirty="0" smtClean="0">
                  <a:solidFill>
                    <a:schemeClr val="accent2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Automated collection </a:t>
              </a:r>
              <a:r>
                <a:rPr lang="en-US" sz="800" dirty="0">
                  <a:solidFill>
                    <a:schemeClr val="accent2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of </a:t>
              </a:r>
              <a:r>
                <a:rPr lang="en-US" sz="800" dirty="0" smtClean="0">
                  <a:solidFill>
                    <a:schemeClr val="accent2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observations from 17 </a:t>
              </a:r>
            </a:p>
            <a:p>
              <a:pPr defTabSz="609585" latinLnBrk="1" hangingPunct="0"/>
              <a:r>
                <a:rPr lang="en-US" sz="800" dirty="0" smtClean="0">
                  <a:solidFill>
                    <a:schemeClr val="accent2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NDACC FTIR stations </a:t>
              </a:r>
            </a:p>
            <a:p>
              <a:pPr defTabSz="609585" latinLnBrk="1" hangingPunct="0"/>
              <a:r>
                <a:rPr lang="en-US" sz="800" dirty="0" smtClean="0">
                  <a:solidFill>
                    <a:schemeClr val="accent2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through EVDC =&gt; </a:t>
              </a:r>
            </a:p>
            <a:p>
              <a:pPr defTabSz="609585" latinLnBrk="1" hangingPunct="0"/>
              <a:r>
                <a:rPr lang="en-US" sz="800" dirty="0" smtClean="0">
                  <a:solidFill>
                    <a:schemeClr val="accent2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automated production of S5P Quality Indicators</a:t>
              </a:r>
              <a:endParaRPr lang="en-US" sz="800" dirty="0">
                <a:solidFill>
                  <a:schemeClr val="accent2">
                    <a:lumMod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defTabSz="609585" latinLnBrk="1" hangingPunct="0">
                <a:buClrTx/>
              </a:pPr>
              <a:endParaRPr lang="en-US" sz="800" dirty="0">
                <a:solidFill>
                  <a:schemeClr val="accent2">
                    <a:lumMod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730595" y="2345738"/>
              <a:ext cx="391945" cy="131885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30595" y="2931409"/>
            <a:ext cx="6380927" cy="1763684"/>
            <a:chOff x="5730595" y="2931409"/>
            <a:chExt cx="6380927" cy="1763684"/>
          </a:xfrm>
        </p:grpSpPr>
        <p:pic>
          <p:nvPicPr>
            <p:cNvPr id="26" name="Picture 25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728" y="2943496"/>
              <a:ext cx="3729553" cy="173038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019" y="3021299"/>
              <a:ext cx="890644" cy="5335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620825" y="3575744"/>
              <a:ext cx="1490697" cy="974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noAutofit/>
            </a:bodyPr>
            <a:lstStyle/>
            <a:p>
              <a:pPr defTabSz="609585" latinLnBrk="1" hangingPunct="0">
                <a:buClrTx/>
              </a:pPr>
              <a:r>
                <a:rPr lang="en-US" sz="800" dirty="0">
                  <a:solidFill>
                    <a:schemeClr val="accent6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TCCON GGG2020 data </a:t>
              </a:r>
              <a:endParaRPr lang="en-US" sz="800" dirty="0" smtClean="0">
                <a:solidFill>
                  <a:schemeClr val="accent6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defTabSz="609585" latinLnBrk="1" hangingPunct="0">
                <a:buClrTx/>
              </a:pPr>
              <a:r>
                <a:rPr lang="en-US" sz="800" dirty="0" smtClean="0">
                  <a:solidFill>
                    <a:schemeClr val="accent6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released 26 </a:t>
              </a:r>
              <a:r>
                <a:rPr lang="en-US" sz="800" dirty="0">
                  <a:solidFill>
                    <a:schemeClr val="accent6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April 2022</a:t>
              </a:r>
            </a:p>
            <a:p>
              <a:pPr defTabSz="609585" latinLnBrk="1" hangingPunct="0">
                <a:buClrTx/>
              </a:pPr>
              <a:endParaRPr lang="en-US" sz="800" dirty="0">
                <a:solidFill>
                  <a:schemeClr val="accent6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defTabSz="609585" latinLnBrk="1" hangingPunct="0">
                <a:buClrTx/>
              </a:pPr>
              <a:r>
                <a:rPr lang="en-US" sz="800" dirty="0">
                  <a:solidFill>
                    <a:schemeClr val="accent6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No/limited data submitted </a:t>
              </a:r>
              <a:endParaRPr lang="en-US" sz="800" dirty="0" smtClean="0">
                <a:solidFill>
                  <a:schemeClr val="accent6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defTabSz="609585" latinLnBrk="1" hangingPunct="0">
                <a:buClrTx/>
              </a:pPr>
              <a:r>
                <a:rPr lang="en-US" sz="800" dirty="0" smtClean="0">
                  <a:solidFill>
                    <a:schemeClr val="accent6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since early </a:t>
              </a:r>
              <a:r>
                <a:rPr lang="en-US" sz="800" dirty="0">
                  <a:solidFill>
                    <a:schemeClr val="accent6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2021 until the </a:t>
              </a:r>
              <a:endParaRPr lang="en-US" sz="800" dirty="0" smtClean="0">
                <a:solidFill>
                  <a:schemeClr val="accent6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defTabSz="609585" latinLnBrk="1" hangingPunct="0">
                <a:buClrTx/>
              </a:pPr>
              <a:r>
                <a:rPr lang="en-US" sz="800" dirty="0" smtClean="0">
                  <a:solidFill>
                    <a:schemeClr val="accent6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release </a:t>
              </a:r>
              <a:r>
                <a:rPr lang="en-US" sz="800" dirty="0">
                  <a:solidFill>
                    <a:schemeClr val="accent6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of new data version </a:t>
              </a:r>
              <a:endParaRPr lang="en-US" sz="800" dirty="0" smtClean="0">
                <a:solidFill>
                  <a:schemeClr val="accent6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defTabSz="609585" latinLnBrk="1" hangingPunct="0">
                <a:buClrTx/>
              </a:pPr>
              <a:r>
                <a:rPr lang="en-US" sz="800" dirty="0" smtClean="0">
                  <a:solidFill>
                    <a:schemeClr val="accent6">
                      <a:lumMod val="75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GGG2020</a:t>
              </a:r>
              <a:endParaRPr lang="en-US" sz="800" dirty="0">
                <a:solidFill>
                  <a:schemeClr val="accent6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311756" y="2931409"/>
              <a:ext cx="5738730" cy="1763684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11" descr="Picture 1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16694" y="3020394"/>
              <a:ext cx="362577" cy="31467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" name="Right Arrow 32"/>
            <p:cNvSpPr/>
            <p:nvPr/>
          </p:nvSpPr>
          <p:spPr>
            <a:xfrm>
              <a:off x="5730595" y="3592591"/>
              <a:ext cx="391945" cy="131885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32816" y="4755753"/>
            <a:ext cx="6664777" cy="1757312"/>
            <a:chOff x="5432816" y="4755753"/>
            <a:chExt cx="6664777" cy="175731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104" y="4799031"/>
              <a:ext cx="4019499" cy="170524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732695" y="5420023"/>
              <a:ext cx="1364898" cy="984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800" dirty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Collection of permanent </a:t>
              </a:r>
              <a:endParaRPr lang="en-US" sz="800" dirty="0" smtClean="0">
                <a:solidFill>
                  <a:schemeClr val="accent5">
                    <a:lumMod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defTabSz="609585" latinLnBrk="1" hangingPunct="0"/>
              <a:r>
                <a:rPr lang="en-US" sz="800" dirty="0" smtClean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and campaign </a:t>
              </a:r>
              <a:r>
                <a:rPr lang="en-US" sz="800" dirty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based </a:t>
              </a:r>
              <a:endParaRPr lang="en-US" sz="800" dirty="0" smtClean="0">
                <a:solidFill>
                  <a:schemeClr val="accent5">
                    <a:lumMod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defTabSz="609585" latinLnBrk="1" hangingPunct="0"/>
              <a:r>
                <a:rPr lang="en-US" sz="800" dirty="0" smtClean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observations</a:t>
              </a:r>
              <a:endParaRPr lang="en-US" sz="800" dirty="0">
                <a:solidFill>
                  <a:schemeClr val="accent5">
                    <a:lumMod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defTabSz="609585" latinLnBrk="1" hangingPunct="0">
                <a:buClrTx/>
              </a:pPr>
              <a:endParaRPr lang="en-US" sz="800" dirty="0">
                <a:solidFill>
                  <a:schemeClr val="accent5">
                    <a:lumMod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defTabSz="609585" latinLnBrk="1" hangingPunct="0">
                <a:buClrTx/>
              </a:pPr>
              <a:r>
                <a:rPr lang="en-US" sz="800" dirty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More COCCON stations </a:t>
              </a:r>
              <a:endParaRPr lang="en-US" sz="800" dirty="0" smtClean="0">
                <a:solidFill>
                  <a:schemeClr val="accent5">
                    <a:lumMod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defTabSz="609585" latinLnBrk="1" hangingPunct="0">
                <a:buClrTx/>
              </a:pPr>
              <a:r>
                <a:rPr lang="en-US" sz="800" dirty="0" smtClean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to </a:t>
              </a:r>
              <a:r>
                <a:rPr lang="en-US" sz="800" dirty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contribute in the </a:t>
              </a:r>
              <a:endParaRPr lang="en-US" sz="800" dirty="0" smtClean="0">
                <a:solidFill>
                  <a:schemeClr val="accent5">
                    <a:lumMod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defTabSz="609585" latinLnBrk="1" hangingPunct="0">
                <a:buClrTx/>
              </a:pPr>
              <a:r>
                <a:rPr lang="en-US" sz="800" dirty="0" smtClean="0">
                  <a:solidFill>
                    <a:schemeClr val="accent5">
                      <a:lumMod val="50000"/>
                    </a:schemeClr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coming months</a:t>
              </a:r>
              <a:endParaRPr lang="en-US" sz="800" dirty="0">
                <a:solidFill>
                  <a:schemeClr val="accent5">
                    <a:lumMod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11756" y="4771652"/>
              <a:ext cx="5738729" cy="1741413"/>
            </a:xfrm>
            <a:prstGeom prst="round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97922" y="4919198"/>
              <a:ext cx="1061244" cy="296305"/>
            </a:xfrm>
            <a:prstGeom prst="rect">
              <a:avLst/>
            </a:prstGeom>
          </p:spPr>
        </p:pic>
        <p:pic>
          <p:nvPicPr>
            <p:cNvPr id="32" name="Picture 11" descr="Picture 11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15415" y="4874625"/>
              <a:ext cx="362577" cy="31467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4" name="Right Arrow 33"/>
            <p:cNvSpPr/>
            <p:nvPr/>
          </p:nvSpPr>
          <p:spPr>
            <a:xfrm rot="1696198">
              <a:off x="5432816" y="4755753"/>
              <a:ext cx="862277" cy="130606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6" descr="Picture 6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192576" y="5999940"/>
            <a:ext cx="477053" cy="431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 2" descr="Picture 2"/>
          <p:cNvPicPr>
            <a:picLocks noChangeAspect="1"/>
          </p:cNvPicPr>
          <p:nvPr/>
        </p:nvPicPr>
        <p:blipFill rotWithShape="1">
          <a:blip r:embed="rId14">
            <a:extLst/>
          </a:blip>
          <a:srcRect l="27878" t="24243" b="13549"/>
          <a:stretch/>
        </p:blipFill>
        <p:spPr>
          <a:xfrm>
            <a:off x="2568149" y="6223652"/>
            <a:ext cx="701802" cy="154681"/>
          </a:xfrm>
          <a:prstGeom prst="rect">
            <a:avLst/>
          </a:prstGeom>
          <a:ln w="12700"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8670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048" y="193523"/>
            <a:ext cx="9386864" cy="779002"/>
          </a:xfrm>
        </p:spPr>
        <p:txBody>
          <a:bodyPr/>
          <a:lstStyle/>
          <a:p>
            <a:r>
              <a:rPr lang="en-US" dirty="0" smtClean="0"/>
              <a:t>GHG Cal/Val Networks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8375" y="1392582"/>
            <a:ext cx="345509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Font typeface="Noto Sans Symbols"/>
              <a:buNone/>
            </a:pPr>
            <a:r>
              <a:rPr lang="fr-BE" sz="2000" b="1" dirty="0" smtClean="0">
                <a:solidFill>
                  <a:schemeClr val="accent2">
                    <a:lumMod val="50000"/>
                  </a:schemeClr>
                </a:solidFill>
              </a:rPr>
              <a:t>NDACC FTIR</a:t>
            </a:r>
          </a:p>
          <a:p>
            <a:pPr marL="0" indent="0" algn="ctr">
              <a:spcAft>
                <a:spcPts val="600"/>
              </a:spcAft>
              <a:buFont typeface="Noto Sans Symbols"/>
              <a:buNone/>
            </a:pPr>
            <a:r>
              <a:rPr lang="fr-BE" sz="1200" dirty="0" smtClean="0">
                <a:hlinkClick r:id="rId2"/>
              </a:rPr>
              <a:t>http://ndacc.org</a:t>
            </a:r>
            <a:r>
              <a:rPr lang="fr-BE" sz="1200" dirty="0" smtClean="0"/>
              <a:t> 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800" b="1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Bruker</a:t>
            </a:r>
            <a:r>
              <a:rPr lang="fr-BE" sz="1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 120HR/125HR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800" b="1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Resolution</a:t>
            </a:r>
            <a:r>
              <a:rPr lang="fr-BE" sz="1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 0.0036 </a:t>
            </a:r>
            <a:r>
              <a:rPr lang="fr-BE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cm</a:t>
            </a:r>
            <a:r>
              <a:rPr lang="fr-BE" sz="1800" b="1" baseline="30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-1</a:t>
            </a:r>
            <a:endParaRPr lang="fr-BE" sz="1800" b="1" dirty="0">
              <a:solidFill>
                <a:schemeClr val="accent2">
                  <a:lumMod val="50000"/>
                </a:schemeClr>
              </a:solidFill>
              <a:latin typeface="+mn-lt"/>
              <a:ea typeface="Arial Bold"/>
              <a:cs typeface="Arial Bold"/>
              <a:sym typeface="Arial Bold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Profile </a:t>
            </a:r>
            <a:r>
              <a:rPr lang="fr-BE" sz="1800" b="1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retrievals</a:t>
            </a:r>
            <a:r>
              <a:rPr lang="fr-BE" sz="1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 </a:t>
            </a:r>
            <a:r>
              <a:rPr lang="fr-BE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(</a:t>
            </a:r>
            <a:r>
              <a:rPr lang="fr-BE" sz="18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low</a:t>
            </a:r>
            <a:r>
              <a:rPr lang="fr-BE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 </a:t>
            </a:r>
            <a:r>
              <a:rPr lang="fr-BE" sz="1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vertical </a:t>
            </a:r>
            <a:r>
              <a:rPr lang="fr-BE" sz="1800" b="1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resolution</a:t>
            </a:r>
            <a:r>
              <a:rPr lang="fr-BE" sz="1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, at least </a:t>
            </a:r>
            <a:r>
              <a:rPr lang="fr-BE" sz="1800" b="1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tropo</a:t>
            </a:r>
            <a:r>
              <a:rPr lang="fr-BE" sz="1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/</a:t>
            </a:r>
            <a:r>
              <a:rPr lang="fr-BE" sz="1800" b="1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strato</a:t>
            </a:r>
            <a:r>
              <a:rPr lang="fr-BE" sz="1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 </a:t>
            </a:r>
            <a:r>
              <a:rPr lang="fr-BE" sz="18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separation</a:t>
            </a:r>
            <a:r>
              <a:rPr lang="fr-BE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Arial Bold"/>
                <a:cs typeface="Arial Bold"/>
                <a:sym typeface="Arial Bold"/>
              </a:rPr>
              <a:t>)</a:t>
            </a:r>
            <a:endParaRPr lang="fr-BE" sz="1800" b="1" dirty="0">
              <a:solidFill>
                <a:schemeClr val="accent2">
                  <a:lumMod val="50000"/>
                </a:schemeClr>
              </a:solidFill>
              <a:latin typeface="+mn-lt"/>
              <a:ea typeface="Arial Bold"/>
              <a:cs typeface="Arial Bold"/>
              <a:sym typeface="Arial Bold"/>
            </a:endParaRPr>
          </a:p>
          <a:p>
            <a:pPr marL="0" indent="0">
              <a:buFont typeface="Noto Sans Symbols"/>
              <a:buNone/>
            </a:pPr>
            <a:endParaRPr lang="fr-BE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79253" y="1397081"/>
            <a:ext cx="3255750" cy="33944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r>
              <a:rPr lang="fr-BE" sz="2000" b="1" kern="0" dirty="0" smtClean="0">
                <a:solidFill>
                  <a:schemeClr val="accent3">
                    <a:lumMod val="50000"/>
                  </a:schemeClr>
                </a:solidFill>
              </a:rPr>
              <a:t>TCCON</a:t>
            </a:r>
            <a:endParaRPr lang="fr-BE" sz="1800" b="1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 fontAlgn="auto">
              <a:spcAft>
                <a:spcPts val="600"/>
              </a:spcAft>
              <a:buFont typeface="Arial"/>
              <a:buNone/>
            </a:pPr>
            <a:r>
              <a:rPr lang="fr-BE" sz="1200" kern="0" dirty="0" smtClean="0">
                <a:latin typeface="+mn-lt"/>
                <a:hlinkClick r:id="rId3"/>
              </a:rPr>
              <a:t>http://tccon.org</a:t>
            </a:r>
            <a:r>
              <a:rPr lang="fr-BE" sz="1200" kern="0" dirty="0" smtClean="0">
                <a:latin typeface="+mn-lt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Bruker </a:t>
            </a:r>
            <a:r>
              <a:rPr lang="en-US" sz="1800" kern="0" dirty="0">
                <a:solidFill>
                  <a:schemeClr val="accent3">
                    <a:lumMod val="50000"/>
                  </a:schemeClr>
                </a:solidFill>
              </a:rPr>
              <a:t>125HR </a:t>
            </a:r>
          </a:p>
          <a:p>
            <a:pPr fontAlgn="auto">
              <a:spcAft>
                <a:spcPts val="0"/>
              </a:spcAft>
            </a:pPr>
            <a:r>
              <a:rPr lang="en-US" sz="1800" kern="0" dirty="0">
                <a:solidFill>
                  <a:schemeClr val="accent3">
                    <a:lumMod val="50000"/>
                  </a:schemeClr>
                </a:solidFill>
              </a:rPr>
              <a:t>Resolution </a:t>
            </a:r>
            <a:r>
              <a:rPr lang="en-US" sz="1800" kern="0" dirty="0" smtClean="0">
                <a:solidFill>
                  <a:schemeClr val="accent3">
                    <a:lumMod val="50000"/>
                  </a:schemeClr>
                </a:solidFill>
              </a:rPr>
              <a:t>0.02 cm</a:t>
            </a:r>
            <a:r>
              <a:rPr lang="fr-BE" sz="1800" baseline="30000" dirty="0" smtClean="0">
                <a:solidFill>
                  <a:schemeClr val="accent3">
                    <a:lumMod val="50000"/>
                  </a:schemeClr>
                </a:solidFill>
              </a:rPr>
              <a:t>-1</a:t>
            </a:r>
            <a:endParaRPr lang="en-US" sz="1800" kern="0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800" kern="0" dirty="0">
                <a:solidFill>
                  <a:schemeClr val="accent3">
                    <a:lumMod val="50000"/>
                  </a:schemeClr>
                </a:solidFill>
              </a:rPr>
              <a:t>Profile scaling retrievals</a:t>
            </a:r>
            <a:endParaRPr lang="fr-BE" sz="1800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22335" y="1397081"/>
            <a:ext cx="3450071" cy="33944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r>
              <a:rPr lang="fr-BE" sz="2000" b="1" kern="0" dirty="0" smtClean="0">
                <a:solidFill>
                  <a:schemeClr val="accent5">
                    <a:lumMod val="50000"/>
                  </a:schemeClr>
                </a:solidFill>
              </a:rPr>
              <a:t>COCCON</a:t>
            </a:r>
            <a:endParaRPr lang="fr-BE" sz="18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 fontAlgn="auto">
              <a:spcAft>
                <a:spcPts val="600"/>
              </a:spcAft>
              <a:buNone/>
            </a:pPr>
            <a:r>
              <a:rPr lang="en-US" sz="1050" kern="0" dirty="0">
                <a:latin typeface="+mn-lt"/>
                <a:hlinkClick r:id="rId4"/>
              </a:rPr>
              <a:t>http://</a:t>
            </a:r>
            <a:r>
              <a:rPr lang="en-US" sz="1050" kern="0" dirty="0" smtClean="0">
                <a:latin typeface="+mn-lt"/>
                <a:hlinkClick r:id="rId4"/>
              </a:rPr>
              <a:t>www.imk-asf.kit.edu/english/COCCON.php</a:t>
            </a:r>
            <a:r>
              <a:rPr lang="en-US" sz="1050" kern="0" dirty="0" smtClean="0">
                <a:latin typeface="+mn-lt"/>
              </a:rPr>
              <a:t> </a:t>
            </a:r>
            <a:endParaRPr lang="en-US" sz="1050" kern="0" dirty="0">
              <a:latin typeface="+mn-lt"/>
            </a:endParaRPr>
          </a:p>
          <a:p>
            <a:pPr fontAlgn="auto">
              <a:spcAft>
                <a:spcPts val="0"/>
              </a:spcAft>
            </a:pPr>
            <a:r>
              <a:rPr lang="en-US" sz="1800" kern="0" dirty="0" smtClean="0">
                <a:solidFill>
                  <a:schemeClr val="accent5">
                    <a:lumMod val="50000"/>
                  </a:schemeClr>
                </a:solidFill>
              </a:rPr>
              <a:t>Bruker </a:t>
            </a:r>
            <a:r>
              <a:rPr lang="en-US" sz="1800" kern="0" dirty="0">
                <a:solidFill>
                  <a:schemeClr val="accent5">
                    <a:lumMod val="50000"/>
                  </a:schemeClr>
                </a:solidFill>
              </a:rPr>
              <a:t>EM27/SUN </a:t>
            </a:r>
          </a:p>
          <a:p>
            <a:pPr fontAlgn="auto">
              <a:spcAft>
                <a:spcPts val="0"/>
              </a:spcAft>
            </a:pPr>
            <a:r>
              <a:rPr lang="en-US" sz="1800" kern="0" dirty="0">
                <a:solidFill>
                  <a:schemeClr val="accent5">
                    <a:lumMod val="50000"/>
                  </a:schemeClr>
                </a:solidFill>
              </a:rPr>
              <a:t>Resolution </a:t>
            </a:r>
            <a:r>
              <a:rPr lang="en-US" sz="1800" kern="0" dirty="0" smtClean="0">
                <a:solidFill>
                  <a:schemeClr val="accent5">
                    <a:lumMod val="50000"/>
                  </a:schemeClr>
                </a:solidFill>
              </a:rPr>
              <a:t>0.5 cm</a:t>
            </a:r>
            <a:r>
              <a:rPr lang="fr-BE" sz="1800" baseline="30000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r>
              <a:rPr lang="fr-BE" sz="1800" baseline="300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sz="1800" kern="0" dirty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800" kern="0" dirty="0">
                <a:solidFill>
                  <a:schemeClr val="accent5">
                    <a:lumMod val="50000"/>
                  </a:schemeClr>
                </a:solidFill>
              </a:rPr>
              <a:t>Profile scaling retrievals</a:t>
            </a:r>
          </a:p>
          <a:p>
            <a:pPr fontAlgn="auto">
              <a:spcAft>
                <a:spcPts val="0"/>
              </a:spcAft>
            </a:pPr>
            <a:endParaRPr lang="en-US" sz="1800" kern="0" dirty="0"/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fr-BE" sz="1800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45" y="4118233"/>
            <a:ext cx="3141795" cy="209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052924" y="3153444"/>
            <a:ext cx="2706946" cy="3267219"/>
            <a:chOff x="2918044" y="3159790"/>
            <a:chExt cx="2706946" cy="3267219"/>
          </a:xfrm>
        </p:grpSpPr>
        <p:grpSp>
          <p:nvGrpSpPr>
            <p:cNvPr id="8" name="Group 7"/>
            <p:cNvGrpSpPr/>
            <p:nvPr/>
          </p:nvGrpSpPr>
          <p:grpSpPr>
            <a:xfrm>
              <a:off x="2918044" y="3507698"/>
              <a:ext cx="2706946" cy="2919311"/>
              <a:chOff x="4499992" y="1537745"/>
              <a:chExt cx="4531846" cy="494665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992" y="3674606"/>
                <a:ext cx="4531846" cy="280979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3011" y="1813046"/>
                <a:ext cx="2887006" cy="1843649"/>
              </a:xfrm>
              <a:prstGeom prst="rect">
                <a:avLst/>
              </a:prstGeom>
            </p:spPr>
          </p:pic>
          <p:sp>
            <p:nvSpPr>
              <p:cNvPr id="11" name="Down Arrow 10"/>
              <p:cNvSpPr/>
              <p:nvPr/>
            </p:nvSpPr>
            <p:spPr>
              <a:xfrm rot="1500000">
                <a:off x="8127659" y="1537745"/>
                <a:ext cx="87516" cy="1511523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0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8123717" y="3212871"/>
                <a:ext cx="70205" cy="394310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0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7913102" y="3015715"/>
                <a:ext cx="210614" cy="65718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0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8079479" y="4362493"/>
                <a:ext cx="88476" cy="197155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0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flipH="1">
                <a:off x="7755381" y="4625367"/>
                <a:ext cx="210614" cy="65718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0"/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887" y="3159790"/>
              <a:ext cx="323503" cy="31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23" y="1093284"/>
            <a:ext cx="502462" cy="278495"/>
          </a:xfrm>
          <a:prstGeom prst="rect">
            <a:avLst/>
          </a:prstGeom>
        </p:spPr>
      </p:pic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40" y="1133205"/>
            <a:ext cx="670375" cy="25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8706" y="1151001"/>
            <a:ext cx="797328" cy="2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048" y="193523"/>
            <a:ext cx="9386864" cy="779002"/>
          </a:xfrm>
        </p:spPr>
        <p:txBody>
          <a:bodyPr/>
          <a:lstStyle/>
          <a:p>
            <a:r>
              <a:rPr lang="en-US" dirty="0"/>
              <a:t>GHG Cal/Val Networks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0708" y="1143690"/>
            <a:ext cx="3826597" cy="524078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Font typeface="Noto Sans Symbols"/>
              <a:buNone/>
            </a:pPr>
            <a:r>
              <a:rPr lang="fr-BE" sz="2400" b="1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NDACC </a:t>
            </a:r>
            <a:r>
              <a:rPr lang="fr-BE" sz="2400" b="1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FTIR</a:t>
            </a:r>
            <a:endParaRPr lang="fr-BE" sz="2400" b="1" dirty="0">
              <a:solidFill>
                <a:schemeClr val="accent2">
                  <a:lumMod val="5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Noto Sans Symbols"/>
              <a:buNone/>
            </a:pPr>
            <a:r>
              <a:rPr lang="fr-BE" sz="1400" dirty="0" smtClean="0">
                <a:hlinkClick r:id="rId2"/>
              </a:rPr>
              <a:t>http://ndacc.org</a:t>
            </a:r>
            <a:r>
              <a:rPr lang="fr-BE" sz="1400" dirty="0" smtClean="0"/>
              <a:t> </a:t>
            </a: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Bruker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120HR/125HR</a:t>
            </a: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Resolution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0.0036 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cm</a:t>
            </a:r>
            <a:r>
              <a:rPr lang="fr-BE" sz="1400" baseline="30000" dirty="0" smtClean="0">
                <a:solidFill>
                  <a:schemeClr val="accent2">
                    <a:lumMod val="50000"/>
                  </a:schemeClr>
                </a:solidFill>
              </a:rPr>
              <a:t>-1</a:t>
            </a:r>
            <a:endParaRPr lang="fr-BE" sz="1400" baseline="-25000" dirty="0">
              <a:solidFill>
                <a:schemeClr val="accent2">
                  <a:lumMod val="5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Spectral range: SWIR, MIR and TIR</a:t>
            </a: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Measurements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every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±10’</a:t>
            </a: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21 stations worldwide</a:t>
            </a: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fr-BE" sz="2000" dirty="0">
              <a:solidFill>
                <a:schemeClr val="accent2">
                  <a:lumMod val="5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Targets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: 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O</a:t>
            </a:r>
            <a:r>
              <a:rPr lang="fr-BE" sz="1400" baseline="-250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, CH4, N</a:t>
            </a:r>
            <a:r>
              <a:rPr lang="fr-BE" sz="1400" baseline="-250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O, (CO</a:t>
            </a:r>
            <a:r>
              <a:rPr lang="fr-BE" sz="1400" baseline="-250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HCHO, 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SF</a:t>
            </a:r>
            <a:r>
              <a:rPr lang="fr-BE" sz="1400" baseline="-250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CFC, HCFC,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</a:rPr>
              <a:t>H</a:t>
            </a:r>
            <a:r>
              <a:rPr lang="fr-BE" sz="1400" baseline="-250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</a:rPr>
              <a:t>O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</a:rPr>
              <a:t>, HDO 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not 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official),                                               CO, HNO</a:t>
            </a:r>
            <a:r>
              <a:rPr lang="fr-BE" sz="1400" baseline="-250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HCl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, HF, HCN, C</a:t>
            </a:r>
            <a:r>
              <a:rPr lang="fr-BE" sz="1400" baseline="-250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H</a:t>
            </a:r>
            <a:r>
              <a:rPr lang="fr-BE" sz="1400" baseline="-250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, ClONO</a:t>
            </a:r>
            <a:r>
              <a:rPr lang="fr-BE" sz="1400" baseline="-250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, (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C</a:t>
            </a:r>
            <a:r>
              <a:rPr lang="fr-BE" sz="1400" baseline="-250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H</a:t>
            </a:r>
            <a:r>
              <a:rPr lang="fr-BE" sz="1400" baseline="-250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PAN, OCS, CH</a:t>
            </a:r>
            <a:r>
              <a:rPr lang="fr-BE" sz="1400" baseline="-250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OH, 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NH</a:t>
            </a:r>
            <a:r>
              <a:rPr lang="fr-BE" sz="1400" baseline="-250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HCOOH, 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NO</a:t>
            </a:r>
            <a:r>
              <a:rPr lang="fr-BE" sz="1400" baseline="-250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not official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)</a:t>
            </a:r>
          </a:p>
          <a:p>
            <a:pPr marL="144000" indent="-144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fr-BE" sz="800" dirty="0">
              <a:solidFill>
                <a:schemeClr val="accent2">
                  <a:lumMod val="5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Profile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retrievals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lang="fr-BE" sz="1400" dirty="0" err="1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low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vertical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resolution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typically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tropo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/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strato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 err="1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separation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)</a:t>
            </a:r>
            <a:endParaRPr lang="fr-BE" sz="1400" dirty="0">
              <a:solidFill>
                <a:schemeClr val="accent2">
                  <a:lumMod val="5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Retrieval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software: SFIT or PROFFIT</a:t>
            </a: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400" dirty="0" err="1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Measurement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 err="1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protocol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(SOP), no 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central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processing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, QA/QC for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selected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targets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in CAMS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operational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validation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860" y="1143691"/>
            <a:ext cx="3593432" cy="524078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fr-BE" b="1" kern="0" dirty="0" smtClean="0">
                <a:solidFill>
                  <a:schemeClr val="accent3">
                    <a:lumMod val="50000"/>
                  </a:schemeClr>
                </a:solidFill>
              </a:rPr>
              <a:t>TCCON</a:t>
            </a:r>
          </a:p>
          <a:p>
            <a:pPr marL="0" indent="0" algn="ctr" fontAlgn="auto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fr-BE" sz="1400" kern="0" dirty="0" smtClean="0">
                <a:latin typeface="+mn-lt"/>
                <a:hlinkClick r:id="rId3"/>
              </a:rPr>
              <a:t>http://tccon.org</a:t>
            </a:r>
            <a:r>
              <a:rPr lang="fr-BE" sz="1400" kern="0" dirty="0" smtClean="0">
                <a:latin typeface="+mn-lt"/>
              </a:rPr>
              <a:t> </a:t>
            </a: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Bruker </a:t>
            </a:r>
            <a: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  <a:t>125HR </a:t>
            </a: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Resolution 0.02 cm</a:t>
            </a:r>
            <a:r>
              <a:rPr lang="fr-BE" sz="1400" baseline="30000" dirty="0" smtClean="0">
                <a:solidFill>
                  <a:schemeClr val="accent3">
                    <a:lumMod val="50000"/>
                  </a:schemeClr>
                </a:solidFill>
              </a:rPr>
              <a:t>-1</a:t>
            </a:r>
            <a:endParaRPr lang="en-US" sz="1400" kern="0" dirty="0">
              <a:solidFill>
                <a:schemeClr val="accent3">
                  <a:lumMod val="50000"/>
                </a:schemeClr>
              </a:solidFill>
            </a:endParaRPr>
          </a:p>
          <a:p>
            <a:pPr marL="144000" indent="-144000" fontAlgn="auto"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Spectral</a:t>
            </a:r>
            <a: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  <a:t> range: SWIR</a:t>
            </a: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  <a:t>Measurements every ~ 3’</a:t>
            </a: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  <a:t>28 stations </a:t>
            </a: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worldwide</a:t>
            </a:r>
          </a:p>
          <a:p>
            <a:pPr marL="144000" indent="-144000" fontAlgn="auto">
              <a:spcAft>
                <a:spcPts val="0"/>
              </a:spcAft>
            </a:pPr>
            <a:endParaRPr lang="en-US" sz="2000" kern="0" dirty="0">
              <a:solidFill>
                <a:schemeClr val="accent3">
                  <a:lumMod val="50000"/>
                </a:schemeClr>
              </a:solidFill>
            </a:endParaRPr>
          </a:p>
          <a:p>
            <a:pPr marL="144000" indent="-144000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Targets</a:t>
            </a:r>
            <a: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CO</a:t>
            </a:r>
            <a:r>
              <a:rPr lang="fr-BE" sz="1400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, CH</a:t>
            </a:r>
            <a:r>
              <a:rPr lang="fr-BE" sz="1400" baseline="-250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, N</a:t>
            </a:r>
            <a:r>
              <a:rPr lang="fr-BE" sz="1400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fr-BE" sz="1400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  <a:t>, HDO, CO, HF</a:t>
            </a:r>
            <a:b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44000" indent="-144000" fontAlgn="auto">
              <a:spcAft>
                <a:spcPts val="0"/>
              </a:spcAft>
            </a:pPr>
            <a:endParaRPr lang="en-US" sz="18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44000" indent="-144000" fontAlgn="auto">
              <a:spcAft>
                <a:spcPts val="0"/>
              </a:spcAft>
            </a:pPr>
            <a:endParaRPr lang="en-US" sz="6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Profile </a:t>
            </a:r>
            <a: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  <a:t>scaling retrievals </a:t>
            </a:r>
            <a:b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  <a:t>(profile retrievals in development</a:t>
            </a: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Retrieval </a:t>
            </a:r>
            <a: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  <a:t>software GGG</a:t>
            </a: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 smtClean="0">
                <a:solidFill>
                  <a:schemeClr val="accent3">
                    <a:lumMod val="50000"/>
                  </a:schemeClr>
                </a:solidFill>
              </a:rPr>
              <a:t>Central </a:t>
            </a:r>
            <a:r>
              <a:rPr lang="en-US" sz="1400" kern="0" dirty="0">
                <a:solidFill>
                  <a:schemeClr val="accent3">
                    <a:lumMod val="50000"/>
                  </a:schemeClr>
                </a:solidFill>
              </a:rPr>
              <a:t>QA/QC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39658" y="1143690"/>
            <a:ext cx="3874077" cy="5240781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fr-BE" b="1" kern="0" dirty="0" smtClean="0">
                <a:solidFill>
                  <a:schemeClr val="accent5">
                    <a:lumMod val="50000"/>
                  </a:schemeClr>
                </a:solidFill>
              </a:rPr>
              <a:t>COCCON</a:t>
            </a:r>
          </a:p>
          <a:p>
            <a:pPr marL="0" indent="0" algn="ctr" fontAlgn="auto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kern="0" dirty="0">
                <a:latin typeface="+mn-lt"/>
                <a:hlinkClick r:id="rId4"/>
              </a:rPr>
              <a:t>http://</a:t>
            </a:r>
            <a:r>
              <a:rPr lang="en-US" sz="1300" kern="0" dirty="0" smtClean="0">
                <a:latin typeface="+mn-lt"/>
                <a:hlinkClick r:id="rId4"/>
              </a:rPr>
              <a:t>www.imk-asf.kit.edu/english/COCCON.php</a:t>
            </a:r>
            <a:r>
              <a:rPr lang="en-US" sz="1400" kern="0" dirty="0" smtClean="0">
                <a:latin typeface="+mn-lt"/>
              </a:rPr>
              <a:t> </a:t>
            </a:r>
            <a:endParaRPr lang="en-US" sz="1400" kern="0" dirty="0">
              <a:latin typeface="+mn-lt"/>
            </a:endParaRP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 smtClean="0">
                <a:solidFill>
                  <a:schemeClr val="accent5">
                    <a:lumMod val="50000"/>
                  </a:schemeClr>
                </a:solidFill>
              </a:rPr>
              <a:t>Bruker </a:t>
            </a:r>
            <a:r>
              <a:rPr lang="en-US" sz="1400" kern="0" dirty="0">
                <a:solidFill>
                  <a:schemeClr val="accent5">
                    <a:lumMod val="50000"/>
                  </a:schemeClr>
                </a:solidFill>
              </a:rPr>
              <a:t>EM27/SUN </a:t>
            </a: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>
                <a:solidFill>
                  <a:schemeClr val="accent5">
                    <a:lumMod val="50000"/>
                  </a:schemeClr>
                </a:solidFill>
              </a:rPr>
              <a:t>Resolution </a:t>
            </a:r>
            <a:r>
              <a:rPr lang="en-US" sz="1400" kern="0" dirty="0" smtClean="0">
                <a:solidFill>
                  <a:schemeClr val="accent5">
                    <a:lumMod val="50000"/>
                  </a:schemeClr>
                </a:solidFill>
              </a:rPr>
              <a:t>0.5 cm</a:t>
            </a:r>
            <a:r>
              <a:rPr lang="fr-BE" sz="1400" baseline="30000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r>
              <a:rPr lang="fr-BE" sz="1400" baseline="300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sz="1400" kern="0" dirty="0">
              <a:solidFill>
                <a:schemeClr val="accent5">
                  <a:lumMod val="50000"/>
                </a:schemeClr>
              </a:solidFill>
            </a:endParaRP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>
                <a:solidFill>
                  <a:schemeClr val="accent5">
                    <a:lumMod val="50000"/>
                  </a:schemeClr>
                </a:solidFill>
              </a:rPr>
              <a:t>Spectral range: SWIR</a:t>
            </a: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>
                <a:solidFill>
                  <a:schemeClr val="accent5">
                    <a:lumMod val="50000"/>
                  </a:schemeClr>
                </a:solidFill>
              </a:rPr>
              <a:t>Measurements every ~ 1’</a:t>
            </a: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>
                <a:solidFill>
                  <a:schemeClr val="accent5">
                    <a:lumMod val="50000"/>
                  </a:schemeClr>
                </a:solidFill>
              </a:rPr>
              <a:t>&gt; 60 instruments worldwide (some fixed sites but mostly for campaigns</a:t>
            </a:r>
            <a:r>
              <a:rPr lang="en-US" sz="1400" kern="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144000" indent="-144000" fontAlgn="auto">
              <a:spcBef>
                <a:spcPts val="0"/>
              </a:spcBef>
              <a:spcAft>
                <a:spcPts val="0"/>
              </a:spcAft>
            </a:pPr>
            <a:endParaRPr lang="en-US" sz="600" kern="0" dirty="0">
              <a:solidFill>
                <a:schemeClr val="accent5">
                  <a:lumMod val="50000"/>
                </a:schemeClr>
              </a:solidFill>
            </a:endParaRP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 smtClean="0">
                <a:solidFill>
                  <a:schemeClr val="accent5">
                    <a:lumMod val="50000"/>
                  </a:schemeClr>
                </a:solidFill>
              </a:rPr>
              <a:t>Targets</a:t>
            </a:r>
            <a:r>
              <a:rPr lang="en-US" sz="1400" kern="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kern="0" dirty="0" smtClean="0">
                <a:solidFill>
                  <a:schemeClr val="accent5">
                    <a:lumMod val="50000"/>
                  </a:schemeClr>
                </a:solidFill>
              </a:rPr>
              <a:t>CO</a:t>
            </a:r>
            <a:r>
              <a:rPr lang="fr-BE" sz="14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400" kern="0" dirty="0" smtClean="0">
                <a:solidFill>
                  <a:schemeClr val="accent5">
                    <a:lumMod val="50000"/>
                  </a:schemeClr>
                </a:solidFill>
              </a:rPr>
              <a:t>, CH</a:t>
            </a:r>
            <a:r>
              <a:rPr lang="fr-BE" sz="1400" baseline="-250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1400" kern="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400" kern="0" dirty="0">
                <a:solidFill>
                  <a:schemeClr val="accent5">
                    <a:lumMod val="50000"/>
                  </a:schemeClr>
                </a:solidFill>
              </a:rPr>
              <a:t>CO </a:t>
            </a:r>
            <a:br>
              <a:rPr lang="en-US" sz="1400" kern="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1400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44000" indent="-144000" fontAlgn="auto">
              <a:spcBef>
                <a:spcPts val="0"/>
              </a:spcBef>
              <a:spcAft>
                <a:spcPts val="0"/>
              </a:spcAft>
            </a:pPr>
            <a:r>
              <a:rPr lang="en-US" sz="600" kern="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600" kern="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600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44000" indent="-144000" fontAlgn="auto">
              <a:spcAft>
                <a:spcPts val="0"/>
              </a:spcAft>
            </a:pPr>
            <a:endParaRPr lang="en-US" sz="700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44000" indent="-144000" fontAlgn="auto">
              <a:spcAft>
                <a:spcPts val="0"/>
              </a:spcAft>
            </a:pPr>
            <a:endParaRPr lang="en-US" sz="600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44000" indent="-144000" fontAlgn="auto">
              <a:spcAft>
                <a:spcPts val="0"/>
              </a:spcAft>
            </a:pPr>
            <a:endParaRPr lang="en-US" sz="1400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 smtClean="0">
                <a:solidFill>
                  <a:schemeClr val="accent5">
                    <a:lumMod val="50000"/>
                  </a:schemeClr>
                </a:solidFill>
              </a:rPr>
              <a:t>Profile </a:t>
            </a:r>
            <a:r>
              <a:rPr lang="en-US" sz="1400" kern="0" dirty="0">
                <a:solidFill>
                  <a:schemeClr val="accent5">
                    <a:lumMod val="50000"/>
                  </a:schemeClr>
                </a:solidFill>
              </a:rPr>
              <a:t>scaling </a:t>
            </a:r>
            <a:r>
              <a:rPr lang="en-US" sz="1400" kern="0" dirty="0" smtClean="0">
                <a:solidFill>
                  <a:schemeClr val="accent5">
                    <a:lumMod val="50000"/>
                  </a:schemeClr>
                </a:solidFill>
              </a:rPr>
              <a:t>retrievals</a:t>
            </a:r>
          </a:p>
          <a:p>
            <a:pPr marL="144000" indent="-144000" fontAlgn="auto">
              <a:spcAft>
                <a:spcPts val="0"/>
              </a:spcAft>
            </a:pPr>
            <a:endParaRPr lang="en-US" sz="1100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dirty="0" smtClean="0">
                <a:solidFill>
                  <a:schemeClr val="accent5">
                    <a:lumMod val="50000"/>
                  </a:schemeClr>
                </a:solidFill>
              </a:rPr>
              <a:t>Retrieval </a:t>
            </a:r>
            <a:r>
              <a:rPr lang="en-US" sz="1400" kern="0" dirty="0">
                <a:solidFill>
                  <a:schemeClr val="accent5">
                    <a:lumMod val="50000"/>
                  </a:schemeClr>
                </a:solidFill>
              </a:rPr>
              <a:t>software PROFFAST</a:t>
            </a:r>
          </a:p>
          <a:p>
            <a:pPr marL="144000" indent="-144000" fontAlgn="auto">
              <a:spcAft>
                <a:spcPts val="0"/>
              </a:spcAft>
            </a:pPr>
            <a:r>
              <a:rPr lang="en-US" sz="1400" kern="0" spc="-30" dirty="0" smtClean="0">
                <a:solidFill>
                  <a:schemeClr val="accent5">
                    <a:lumMod val="50000"/>
                  </a:schemeClr>
                </a:solidFill>
              </a:rPr>
              <a:t>Central </a:t>
            </a:r>
            <a:r>
              <a:rPr lang="en-US" sz="1400" kern="0" spc="-30" dirty="0">
                <a:solidFill>
                  <a:schemeClr val="accent5">
                    <a:lumMod val="50000"/>
                  </a:schemeClr>
                </a:solidFill>
              </a:rPr>
              <a:t>calibration &amp; processing facility at KIT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48" y="1205431"/>
            <a:ext cx="415258" cy="230161"/>
          </a:xfrm>
          <a:prstGeom prst="rect">
            <a:avLst/>
          </a:prstGeom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63" y="1232760"/>
            <a:ext cx="554029" cy="21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4420" y="1212974"/>
            <a:ext cx="797328" cy="2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048" y="193523"/>
            <a:ext cx="9386864" cy="779002"/>
          </a:xfrm>
        </p:spPr>
        <p:txBody>
          <a:bodyPr/>
          <a:lstStyle/>
          <a:p>
            <a:r>
              <a:rPr lang="en-US" dirty="0"/>
              <a:t>GHG Cal/Val Networks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5738" y="1143690"/>
            <a:ext cx="3691685" cy="5232617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Font typeface="Noto Sans Symbols"/>
              <a:buNone/>
            </a:pPr>
            <a:r>
              <a:rPr lang="fr-BE" sz="2400" b="1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NDACC </a:t>
            </a:r>
            <a:r>
              <a:rPr lang="fr-BE" sz="2400" b="1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FTIR</a:t>
            </a:r>
            <a:endParaRPr lang="fr-BE" sz="2400" b="1" dirty="0">
              <a:solidFill>
                <a:schemeClr val="accent2">
                  <a:lumMod val="5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Noto Sans Symbols"/>
              <a:buNone/>
            </a:pPr>
            <a:r>
              <a:rPr lang="fr-BE" sz="1400" dirty="0" smtClean="0">
                <a:hlinkClick r:id="rId2"/>
              </a:rPr>
              <a:t>http://ndacc.org</a:t>
            </a:r>
            <a:r>
              <a:rPr lang="fr-BE" sz="1400" dirty="0" smtClean="0"/>
              <a:t> </a:t>
            </a: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Operational 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use in: 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ESA/Copernicus ATM-MPC 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TROPOMI 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validation and 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CAMS validation (RD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delivery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supported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by CAMS)</a:t>
            </a: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Recent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and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ongoing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harmonisation efforts in QA4ECV, GAIA-CLIM, CAMS27, C3S-311a-Lot3 (BARON)                                                               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Latest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SFIT/PROFFIT to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improve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harmonization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of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uncertainties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evaluation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better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spectroscopy</a:t>
            </a:r>
            <a:endParaRPr lang="fr-BE" sz="1400" dirty="0">
              <a:solidFill>
                <a:schemeClr val="accent2">
                  <a:lumMod val="5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fr-BE" sz="1400" dirty="0">
              <a:solidFill>
                <a:schemeClr val="accent2">
                  <a:lumMod val="5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fr-BE" sz="1400" dirty="0">
              <a:solidFill>
                <a:schemeClr val="accent2">
                  <a:lumMod val="5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Selected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NDACC stations to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join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EU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research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infrastructure ACTRIS: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with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central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processing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facility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, QA/QC, training… </a:t>
            </a:r>
            <a:b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</a:br>
            <a:endParaRPr lang="fr-BE" sz="1400" dirty="0">
              <a:solidFill>
                <a:schemeClr val="accent2">
                  <a:lumMod val="5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144000" indent="-1440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CO2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retrieval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strategy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under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fr-BE" sz="1400" dirty="0" err="1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development</a:t>
            </a:r>
            <a:r>
              <a:rPr lang="fr-BE" sz="1400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 (IUP/UB &amp; 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BIRA-IASB)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84396" y="1143691"/>
            <a:ext cx="3755461" cy="5232616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fr-BE" b="1" kern="0" dirty="0" smtClean="0">
                <a:solidFill>
                  <a:schemeClr val="accent3">
                    <a:lumMod val="50000"/>
                  </a:schemeClr>
                </a:solidFill>
              </a:rPr>
              <a:t>TCCON</a:t>
            </a:r>
          </a:p>
          <a:p>
            <a:pPr marL="0" indent="0" algn="ctr" fontAlgn="auto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fr-BE" sz="1400" kern="0" dirty="0" smtClean="0">
                <a:latin typeface="+mn-lt"/>
                <a:hlinkClick r:id="rId3"/>
              </a:rPr>
              <a:t>http://tccon.org</a:t>
            </a:r>
            <a:r>
              <a:rPr lang="fr-BE" sz="1400" kern="0" dirty="0" smtClean="0">
                <a:latin typeface="+mn-lt"/>
              </a:rPr>
              <a:t> </a:t>
            </a:r>
          </a:p>
          <a:p>
            <a:pPr marL="144000" indent="-144000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Operational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use in: OCO-2/3 &amp;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GOSAT-2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Cal/Val, CAMS validation, ESA TROPOMI validation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(but limited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RD delivery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144000" indent="-144000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GGG2020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show improved prior profiles (shape and possible bias), no CO calibration factor, improve spectroscopy, reduce remaining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airmass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and H</a:t>
            </a:r>
            <a:r>
              <a:rPr lang="en-US" sz="1400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O dependences, reduce scatter in CO product, improve diagnostics for instrumental issues.</a:t>
            </a:r>
          </a:p>
          <a:p>
            <a:pPr marL="144000" indent="-144000"/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44000" indent="-144000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Negotiations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ongoing for selected TCCON stations to join EU research infrastructure ICOS, with central processing facility</a:t>
            </a:r>
          </a:p>
          <a:p>
            <a:pPr marL="144000" indent="-144000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Profile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retrievals under development. Tropospheric partial columns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derived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indirectly</a:t>
            </a:r>
          </a:p>
          <a:p>
            <a:pPr marL="144000" indent="-144000" fontAlgn="auto">
              <a:spcAft>
                <a:spcPts val="0"/>
              </a:spcAft>
            </a:pPr>
            <a:endParaRPr lang="en-US" sz="1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19314" y="1143690"/>
            <a:ext cx="4002797" cy="5232617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fr-BE" b="1" kern="0" dirty="0" smtClean="0">
                <a:solidFill>
                  <a:schemeClr val="accent5">
                    <a:lumMod val="50000"/>
                  </a:schemeClr>
                </a:solidFill>
              </a:rPr>
              <a:t>COCCON</a:t>
            </a:r>
          </a:p>
          <a:p>
            <a:pPr marL="0" indent="0" algn="ctr" fontAlgn="auto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kern="0" dirty="0">
                <a:latin typeface="+mn-lt"/>
                <a:hlinkClick r:id="rId4"/>
              </a:rPr>
              <a:t>http://</a:t>
            </a:r>
            <a:r>
              <a:rPr lang="en-US" sz="1200" kern="0" dirty="0" smtClean="0">
                <a:latin typeface="+mn-lt"/>
                <a:hlinkClick r:id="rId4"/>
              </a:rPr>
              <a:t>www.imk-asf.kit.edu/english/COCCON.php</a:t>
            </a:r>
            <a:r>
              <a:rPr lang="en-US" sz="1200" kern="0" dirty="0" smtClean="0">
                <a:latin typeface="+mn-lt"/>
              </a:rPr>
              <a:t> </a:t>
            </a:r>
            <a:endParaRPr lang="en-US" sz="1200" kern="0" dirty="0">
              <a:latin typeface="+mn-lt"/>
            </a:endParaRPr>
          </a:p>
          <a:p>
            <a:pPr marL="144000" indent="-144000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Operational use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in: OCO-2/3,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GOSAT-2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, S5P TROPOMI validation (started in 2020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144000" indent="-144000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Updated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PROFFAST release in May 2023, updated spectroscopic line lists (line mixing, speed dependent Voigt, …), refined modeling of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airmass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dependency, re-evaluation of gas-specific calibration factors based on reference meas. at different TCCON stations, … </a:t>
            </a:r>
          </a:p>
          <a:p>
            <a:pPr marL="144000" indent="-144000"/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EM27/SUN as travelling standard for TCCON, COCCON complements TCCON, support by ESA for COCCON-PROCEEDS, follow-up crucial for current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capabilities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44000" indent="-144000"/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Towards extension of COCCON with VERTEX70 / INVENIO and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IRcube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(other low resolution FTIR instruments – with higher spectral resolution and additional species) – ESA FRM4GHG project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https://frm4ghg.aeronomie.be</a:t>
            </a:r>
            <a:endParaRPr lang="en-US" sz="14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85" y="1232760"/>
            <a:ext cx="415258" cy="230161"/>
          </a:xfrm>
          <a:prstGeom prst="rect">
            <a:avLst/>
          </a:prstGeom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55" y="1222196"/>
            <a:ext cx="554029" cy="21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4420" y="1212974"/>
            <a:ext cx="797328" cy="2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048" y="193523"/>
            <a:ext cx="9386864" cy="779002"/>
          </a:xfrm>
        </p:spPr>
        <p:txBody>
          <a:bodyPr/>
          <a:lstStyle/>
          <a:p>
            <a:r>
              <a:rPr lang="en-US" dirty="0" smtClean="0"/>
              <a:t>Recent developments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0438" y="1163746"/>
            <a:ext cx="11119757" cy="469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Retrieval of 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sz="18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vertical profile 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from 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TCCON NIR spectra 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2.4 DOFs (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https://doi.org/10.5194/amt-12-6125-2019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H2020 – RINGO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Retrieval of 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sz="18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</a:t>
            </a:r>
            <a:r>
              <a:rPr lang="en-GB" sz="18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columns from 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low-resolution (0.2 cm</a:t>
            </a:r>
            <a:r>
              <a:rPr lang="en-GB" sz="18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Bruker Vertex70 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mid-infrared region (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https://doi.org/10.5194/amt-2022-17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first comparison of 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HCHO retrievals 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high-resolution show promising results, further improvements under testing for measurements at Uccle (Belgium) and Kolkata (India) (ideal to support validation of multiple-satellites (LEO GHG satellites and GEO GEMS)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Traveling standard instrument 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autonomously 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NIR 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EM27/SUN 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and already deployed at TCCON stations in Japan, Canada, Australia. Inter-hemispherical consistency to better tie the instruments within the network, use the data for (re-)evaluation of gas-specific calibration factors for COCCON – traceability to the WMO scale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autonomous mobile set-up 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field deployment of </a:t>
            </a:r>
            <a:r>
              <a:rPr lang="en-GB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low-resolution spectrometers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compact solar tracker and thermally isolated waterproof enclosure, Stirling-cooled </a:t>
            </a:r>
            <a:r>
              <a:rPr lang="en-GB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InSb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detector for measurements in MIR region.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optics feed for coupling solar radiation to low-resolution spectrometers (</a:t>
            </a:r>
            <a:r>
              <a:rPr lang="en-GB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IRCube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EM27/SUN, …).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GB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AirCore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observation of additional species (N</a:t>
            </a:r>
            <a:r>
              <a:rPr lang="en-GB" sz="18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OCS) – ESA FRM4GHG project 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https://frm4ghg.aeronomie.be</a:t>
            </a:r>
            <a:r>
              <a:rPr lang="en-GB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4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048" y="193523"/>
            <a:ext cx="9386864" cy="779002"/>
          </a:xfrm>
        </p:spPr>
        <p:txBody>
          <a:bodyPr/>
          <a:lstStyle/>
          <a:p>
            <a:r>
              <a:rPr lang="en-US" dirty="0" smtClean="0"/>
              <a:t>Future challenges and requirements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>
          <a:xfrm>
            <a:off x="239913" y="1314450"/>
            <a:ext cx="11691531" cy="4914900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of good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in-situ profiles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covering different measurement scenarios. Consistency of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AirCore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in-situ profiles for target species, reduction of in-situ uncertainty (e.g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error in altitude registration), observation of additional species, observation in the PBL using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AirCore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drones or low-flying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aircrafts.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of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sensing products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improve existing retrieval methodology (software and strategies) and ancillary data (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spectroscopic parameters).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between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three networks NDACC/TCCON/COCCON: traveling standard, scale target gases (e.g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methane)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WMO reference scale, cancel systematic biases in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products delivered by the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observational capabilities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fill data gaps in the critical regions covering the different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states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ranges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influencing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(network design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focus on satellite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e.g., extend to urban, coastal and marine areas.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the need for, and accordingly deploy </a:t>
            </a:r>
            <a:r>
              <a:rPr lang="en-US" sz="2000" b="1" dirty="0" smtClean="0">
                <a:solidFill>
                  <a:srgbClr val="002060"/>
                </a:solidFill>
              </a:rPr>
              <a:t>co-located observations </a:t>
            </a:r>
            <a:r>
              <a:rPr lang="en-US" sz="2000" b="1" dirty="0">
                <a:solidFill>
                  <a:srgbClr val="002060"/>
                </a:solidFill>
              </a:rPr>
              <a:t>of </a:t>
            </a:r>
            <a:r>
              <a:rPr lang="en-US" sz="2000" b="1" dirty="0" smtClean="0">
                <a:solidFill>
                  <a:srgbClr val="002060"/>
                </a:solidFill>
              </a:rPr>
              <a:t>GHG </a:t>
            </a:r>
            <a:r>
              <a:rPr lang="en-US" sz="2000" b="1" dirty="0">
                <a:solidFill>
                  <a:srgbClr val="002060"/>
                </a:solidFill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</a:rPr>
              <a:t>AQ </a:t>
            </a:r>
            <a:r>
              <a:rPr lang="en-US" sz="2000" dirty="0">
                <a:solidFill>
                  <a:srgbClr val="002060"/>
                </a:solidFill>
              </a:rPr>
              <a:t>species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>
                <a:solidFill>
                  <a:srgbClr val="002060"/>
                </a:solidFill>
              </a:rPr>
              <a:t>CO2M and </a:t>
            </a:r>
            <a:r>
              <a:rPr lang="en-US" sz="2000" dirty="0" smtClean="0">
                <a:solidFill>
                  <a:srgbClr val="002060"/>
                </a:solidFill>
              </a:rPr>
              <a:t>GOSAT-GW will measure simultaneously aerosols, NIR </a:t>
            </a:r>
            <a:r>
              <a:rPr lang="en-US" sz="2000" dirty="0">
                <a:solidFill>
                  <a:srgbClr val="002060"/>
                </a:solidFill>
              </a:rPr>
              <a:t>GHG and VIS </a:t>
            </a:r>
            <a:r>
              <a:rPr lang="en-US" sz="2000" dirty="0" smtClean="0">
                <a:solidFill>
                  <a:srgbClr val="002060"/>
                </a:solidFill>
              </a:rPr>
              <a:t>NO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 and SIF).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048" y="193523"/>
            <a:ext cx="9386864" cy="779002"/>
          </a:xfrm>
        </p:spPr>
        <p:txBody>
          <a:bodyPr/>
          <a:lstStyle/>
          <a:p>
            <a:r>
              <a:rPr lang="en-US" dirty="0" smtClean="0"/>
              <a:t>Future challenges and requirements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>
          <a:xfrm>
            <a:off x="223586" y="1101829"/>
            <a:ext cx="11495400" cy="4465548"/>
          </a:xfrm>
        </p:spPr>
        <p:txBody>
          <a:bodyPr/>
          <a:lstStyle/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performance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networks: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long instrument outages,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 stable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frequency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satellite validation needs.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scenarios for sustained operation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mid/long term. Ground-based networks used as a satellite validation reference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funding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Some projects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ECMWF, ESA, NASA… fund product improvement, faster data delivery and/or QA/QC but no measurement. Most of the stations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on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sources for operation, maintenance and data acquisition. This poses question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to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long-term operation of the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availability of reference data.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responsivity of the networks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reprocessing of the network long time-series is a multi-year effort (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GGG2020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2023, upgrade to latest GEOMS data template for NDACC +4y).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(ACTRIS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COCCON) for dedicated products used for operational validation of satellites could improve the current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in various aspects: 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2200" dirty="0">
                <a:solidFill>
                  <a:srgbClr val="002060"/>
                </a:solidFill>
              </a:rPr>
              <a:t>rapid data delivery at more sites,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spectroscopic database, efficient upgrading of retrieval software, implementation of improved prior profile data (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NCEP/ECMWF/…)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1450</Words>
  <Application>Microsoft Office PowerPoint</Application>
  <PresentationFormat>Widescreen</PresentationFormat>
  <Paragraphs>226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Bold</vt:lpstr>
      <vt:lpstr>Courier New</vt:lpstr>
      <vt:lpstr>Noto Sans Symbols</vt:lpstr>
      <vt:lpstr>Wingdings</vt:lpstr>
      <vt:lpstr>ceos</vt:lpstr>
      <vt:lpstr>WGCV-52  Greenhouse Gases Cal/Val Network Updates and Future Requirements:  NDACC, TCCON, COCCON</vt:lpstr>
      <vt:lpstr>GHG Cal/Val Networks in CEOS Pubs</vt:lpstr>
      <vt:lpstr>PowerPoint Presentation</vt:lpstr>
      <vt:lpstr>GHG Cal/Val Networks</vt:lpstr>
      <vt:lpstr>GHG Cal/Val Networks</vt:lpstr>
      <vt:lpstr>GHG Cal/Val Networks</vt:lpstr>
      <vt:lpstr>Recent developments</vt:lpstr>
      <vt:lpstr>Future challenges and requirements</vt:lpstr>
      <vt:lpstr>Future challenges and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WGCV-52  Greenhouse Gases Cal/Val Network Updates and Future Needs:  NDACC, TCCON, COCCON</dc:title>
  <cp:lastModifiedBy>Jean-Christopher Lambert</cp:lastModifiedBy>
  <cp:revision>72</cp:revision>
  <dcterms:modified xsi:type="dcterms:W3CDTF">2023-06-05T19:47:48Z</dcterms:modified>
</cp:coreProperties>
</file>