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6" r:id="rId6"/>
    <p:sldMasterId id="2147483662" r:id="rId7"/>
    <p:sldMasterId id="214748366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5143500" cx="9144000"/>
  <p:notesSz cx="7010400" cy="9296400"/>
  <p:embeddedFontLs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8">
          <p15:clr>
            <a:srgbClr val="A4A3A4"/>
          </p15:clr>
        </p15:guide>
        <p15:guide id="2" pos="168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hQlPG3g2kVc7Ie2F2OrgJQZAC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41B12A-C189-4B0F-B811-E93B2723A548}">
  <a:tblStyle styleId="{5D41B12A-C189-4B0F-B811-E93B2723A54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"/>
        <p:guide pos="168"/>
        <p:guide pos="162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9" orient="horz"/>
        <p:guide pos="22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OpenSans-regular.fnt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bold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32" Type="http://customschemas.google.com/relationships/presentationmetadata" Target="meta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indent="-228600" lvl="0" marL="4572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75" spcFirstLastPara="1" rIns="93575" wrap="square" tIns="46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75" spcFirstLastPara="1" rIns="93575" wrap="square" tIns="4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/>
          <p:nvPr/>
        </p:nvSpPr>
        <p:spPr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the Interior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58" name="Google Shape;58;p31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76" name="Google Shape;76;p36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93" name="Google Shape;93;p41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9 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1414920" y="2087463"/>
            <a:ext cx="63141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34" name="Google Shape;34;p27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1414920" y="2087463"/>
            <a:ext cx="63141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/>
          <p:nvPr/>
        </p:nvSpPr>
        <p:spPr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the Interior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4457700"/>
            <a:ext cx="91440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/>
          <p:nvPr/>
        </p:nvSpPr>
        <p:spPr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3713594" y="4540451"/>
            <a:ext cx="1716817" cy="208232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USGS – Space Agency Report</a:t>
            </a:r>
            <a:endParaRPr/>
          </a:p>
        </p:txBody>
      </p:sp>
      <p:sp>
        <p:nvSpPr>
          <p:cNvPr id="16" name="Google Shape;16;p19"/>
          <p:cNvSpPr txBox="1"/>
          <p:nvPr/>
        </p:nvSpPr>
        <p:spPr>
          <a:xfrm>
            <a:off x="4393264" y="4817433"/>
            <a:ext cx="356616" cy="201168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4457700"/>
            <a:ext cx="91440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1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sp>
        <p:nvSpPr>
          <p:cNvPr id="44" name="Google Shape;44;p21"/>
          <p:cNvSpPr txBox="1"/>
          <p:nvPr/>
        </p:nvSpPr>
        <p:spPr>
          <a:xfrm>
            <a:off x="3665500" y="4540451"/>
            <a:ext cx="1812997" cy="208232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900"/>
              <a:buFont typeface="Noto Sans Symbols"/>
              <a:buNone/>
            </a:pP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Landsat Update and USGS ARD</a:t>
            </a:r>
            <a:endParaRPr/>
          </a:p>
        </p:txBody>
      </p:sp>
      <p:sp>
        <p:nvSpPr>
          <p:cNvPr id="45" name="Google Shape;45;p21"/>
          <p:cNvSpPr txBox="1"/>
          <p:nvPr/>
        </p:nvSpPr>
        <p:spPr>
          <a:xfrm>
            <a:off x="4393264" y="4817433"/>
            <a:ext cx="356616" cy="201168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3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3"/>
          <p:cNvSpPr/>
          <p:nvPr/>
        </p:nvSpPr>
        <p:spPr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8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8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dpi.com/journal/remotesensing/special_issues/15B4V2K92K#info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usgs.gov/calval/landsat-calibration-and-validation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usgs.gov/calval/landsat-calibration-and-validation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1.png"/><Relationship Id="rId22" Type="http://schemas.openxmlformats.org/officeDocument/2006/relationships/image" Target="../media/image48.png"/><Relationship Id="rId21" Type="http://schemas.openxmlformats.org/officeDocument/2006/relationships/image" Target="../media/image45.jpg"/><Relationship Id="rId24" Type="http://schemas.openxmlformats.org/officeDocument/2006/relationships/image" Target="../media/image50.png"/><Relationship Id="rId23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g"/><Relationship Id="rId4" Type="http://schemas.openxmlformats.org/officeDocument/2006/relationships/image" Target="../media/image20.png"/><Relationship Id="rId9" Type="http://schemas.openxmlformats.org/officeDocument/2006/relationships/image" Target="../media/image36.jpg"/><Relationship Id="rId25" Type="http://schemas.openxmlformats.org/officeDocument/2006/relationships/image" Target="../media/image49.png"/><Relationship Id="rId5" Type="http://schemas.openxmlformats.org/officeDocument/2006/relationships/image" Target="../media/image21.png"/><Relationship Id="rId6" Type="http://schemas.openxmlformats.org/officeDocument/2006/relationships/image" Target="../media/image34.jpg"/><Relationship Id="rId7" Type="http://schemas.openxmlformats.org/officeDocument/2006/relationships/image" Target="../media/image24.jpg"/><Relationship Id="rId8" Type="http://schemas.openxmlformats.org/officeDocument/2006/relationships/image" Target="../media/image44.jpg"/><Relationship Id="rId11" Type="http://schemas.openxmlformats.org/officeDocument/2006/relationships/image" Target="../media/image35.jpg"/><Relationship Id="rId10" Type="http://schemas.openxmlformats.org/officeDocument/2006/relationships/image" Target="../media/image37.jpg"/><Relationship Id="rId13" Type="http://schemas.openxmlformats.org/officeDocument/2006/relationships/image" Target="../media/image30.jpg"/><Relationship Id="rId12" Type="http://schemas.openxmlformats.org/officeDocument/2006/relationships/image" Target="../media/image33.jpg"/><Relationship Id="rId15" Type="http://schemas.openxmlformats.org/officeDocument/2006/relationships/image" Target="../media/image28.jpg"/><Relationship Id="rId14" Type="http://schemas.openxmlformats.org/officeDocument/2006/relationships/image" Target="../media/image41.jpg"/><Relationship Id="rId17" Type="http://schemas.openxmlformats.org/officeDocument/2006/relationships/image" Target="../media/image43.png"/><Relationship Id="rId16" Type="http://schemas.openxmlformats.org/officeDocument/2006/relationships/image" Target="../media/image39.jpg"/><Relationship Id="rId19" Type="http://schemas.openxmlformats.org/officeDocument/2006/relationships/image" Target="../media/image42.png"/><Relationship Id="rId18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usgs.gov/landsat-missions/news/upcoming-reprocessing-all-landsat-9-dat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2" Type="http://schemas.openxmlformats.org/officeDocument/2006/relationships/image" Target="../media/image5.png"/><Relationship Id="rId9" Type="http://schemas.openxmlformats.org/officeDocument/2006/relationships/image" Target="../media/image19.png"/><Relationship Id="rId5" Type="http://schemas.openxmlformats.org/officeDocument/2006/relationships/image" Target="../media/image14.jp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USGS - Space Agency Report</a:t>
            </a:r>
            <a:br>
              <a:rPr lang="en-US"/>
            </a:br>
            <a:r>
              <a:rPr lang="en-US" sz="3200"/>
              <a:t>WGCV-52 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71450" y="2006082"/>
            <a:ext cx="88011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2023/06/06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Cody Anderson, ECCOE PM</a:t>
            </a:r>
            <a:endParaRPr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USGS</a:t>
            </a:r>
            <a:endParaRPr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chanderson@usgs.gov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Resources Observation and Science (EROS) Center, Sioux Falls, SD 57198, USA.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175539" y="266252"/>
            <a:ext cx="8752771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TIRS Absolute Update</a:t>
            </a:r>
            <a:endParaRPr/>
          </a:p>
        </p:txBody>
      </p:sp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175540" y="939546"/>
            <a:ext cx="4396460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92500" lnSpcReduction="20000"/>
          </a:bodyPr>
          <a:lstStyle/>
          <a:p>
            <a:pPr indent="-257199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L9 TIRS absolute radiance is currently tied to prelaunch calibration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L8 TIRS, L7 ETM+, and L4/L5 TMs are tied to NASA JPL and NOAA buoys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L9 TIRS vicarious calibration detected small difference between prelaunch and buoys 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>
                <a:solidFill>
                  <a:srgbClr val="0000FF"/>
                </a:solidFill>
              </a:rPr>
              <a:t>Improve consistency between Landsat 8 and Landsat 9</a:t>
            </a:r>
            <a:endParaRPr/>
          </a:p>
          <a:p>
            <a:pPr indent="-257168" lvl="0" marL="257168" rtl="0" algn="l">
              <a:spcBef>
                <a:spcPts val="370"/>
              </a:spcBef>
              <a:spcAft>
                <a:spcPts val="0"/>
              </a:spcAft>
              <a:buSzPct val="100000"/>
              <a:buChar char="⬥"/>
            </a:pPr>
            <a:r>
              <a:rPr lang="en-US" sz="2000"/>
              <a:t>Update not applied to any previously acquired data</a:t>
            </a:r>
            <a:endParaRPr/>
          </a:p>
          <a:p>
            <a:pPr indent="0" lvl="0" marL="0" rtl="0" algn="l">
              <a:spcBef>
                <a:spcPts val="38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133851" lvl="0" marL="257168" rtl="0" algn="l">
              <a:spcBef>
                <a:spcPts val="38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567" y="1157913"/>
            <a:ext cx="3660638" cy="2863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0"/>
          <p:cNvCxnSpPr/>
          <p:nvPr/>
        </p:nvCxnSpPr>
        <p:spPr>
          <a:xfrm>
            <a:off x="6144058" y="2524113"/>
            <a:ext cx="467832" cy="0"/>
          </a:xfrm>
          <a:prstGeom prst="straightConnector1">
            <a:avLst/>
          </a:prstGeom>
          <a:solidFill>
            <a:schemeClr val="hlink"/>
          </a:solidFill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7548062" y="2339309"/>
            <a:ext cx="467832" cy="0"/>
          </a:xfrm>
          <a:prstGeom prst="straightConnector1">
            <a:avLst/>
          </a:prstGeom>
          <a:solidFill>
            <a:schemeClr val="hlink"/>
          </a:solidFill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10"/>
          <p:cNvSpPr txBox="1"/>
          <p:nvPr/>
        </p:nvSpPr>
        <p:spPr>
          <a:xfrm>
            <a:off x="6525818" y="2281647"/>
            <a:ext cx="8151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-0.0004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7965009" y="2281646"/>
            <a:ext cx="7582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0.0447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239862" y="2133512"/>
            <a:ext cx="3133623" cy="2261152"/>
            <a:chOff x="246686" y="2063324"/>
            <a:chExt cx="3133623" cy="2261152"/>
          </a:xfrm>
        </p:grpSpPr>
        <p:pic>
          <p:nvPicPr>
            <p:cNvPr descr="image" id="194" name="Google Shape;19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5439" y="2063324"/>
              <a:ext cx="3014870" cy="22611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11"/>
            <p:cNvCxnSpPr/>
            <p:nvPr/>
          </p:nvCxnSpPr>
          <p:spPr>
            <a:xfrm>
              <a:off x="739443" y="3426010"/>
              <a:ext cx="724151" cy="0"/>
            </a:xfrm>
            <a:prstGeom prst="straightConnector1">
              <a:avLst/>
            </a:prstGeom>
            <a:noFill/>
            <a:ln cap="flat" cmpd="sng" w="9525">
              <a:solidFill>
                <a:srgbClr val="EB792A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11"/>
            <p:cNvCxnSpPr/>
            <p:nvPr/>
          </p:nvCxnSpPr>
          <p:spPr>
            <a:xfrm rot="10800000">
              <a:off x="1463594" y="3400116"/>
              <a:ext cx="0" cy="685264"/>
            </a:xfrm>
            <a:prstGeom prst="straightConnector1">
              <a:avLst/>
            </a:prstGeom>
            <a:noFill/>
            <a:ln cap="flat" cmpd="sng" w="9525">
              <a:solidFill>
                <a:srgbClr val="EB792A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11"/>
            <p:cNvCxnSpPr/>
            <p:nvPr/>
          </p:nvCxnSpPr>
          <p:spPr>
            <a:xfrm>
              <a:off x="2488994" y="3885432"/>
              <a:ext cx="0" cy="199948"/>
            </a:xfrm>
            <a:prstGeom prst="straightConnector1">
              <a:avLst/>
            </a:prstGeom>
            <a:noFill/>
            <a:ln cap="flat" cmpd="sng" w="9525">
              <a:solidFill>
                <a:srgbClr val="EB792A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11"/>
            <p:cNvCxnSpPr/>
            <p:nvPr/>
          </p:nvCxnSpPr>
          <p:spPr>
            <a:xfrm>
              <a:off x="739443" y="3909618"/>
              <a:ext cx="1742949" cy="0"/>
            </a:xfrm>
            <a:prstGeom prst="straightConnector1">
              <a:avLst/>
            </a:prstGeom>
            <a:noFill/>
            <a:ln cap="flat" cmpd="sng" w="9525">
              <a:solidFill>
                <a:srgbClr val="EB792A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199" name="Google Shape;199;p11"/>
            <p:cNvSpPr txBox="1"/>
            <p:nvPr/>
          </p:nvSpPr>
          <p:spPr>
            <a:xfrm>
              <a:off x="246686" y="3839159"/>
              <a:ext cx="5748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0.37 K</a:t>
              </a:r>
              <a:endParaRPr/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660741" y="3231330"/>
              <a:ext cx="5748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0.65 K</a:t>
              </a:r>
              <a:endParaRPr/>
            </a:p>
          </p:txBody>
        </p:sp>
      </p:grpSp>
      <p:sp>
        <p:nvSpPr>
          <p:cNvPr id="201" name="Google Shape;201;p11"/>
          <p:cNvSpPr txBox="1"/>
          <p:nvPr>
            <p:ph type="title"/>
          </p:nvPr>
        </p:nvSpPr>
        <p:spPr>
          <a:xfrm>
            <a:off x="144358" y="146342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Band 11 TOA Brightness Temperature</a:t>
            </a:r>
            <a:endParaRPr/>
          </a:p>
        </p:txBody>
      </p:sp>
      <p:cxnSp>
        <p:nvCxnSpPr>
          <p:cNvPr id="202" name="Google Shape;202;p11"/>
          <p:cNvCxnSpPr/>
          <p:nvPr/>
        </p:nvCxnSpPr>
        <p:spPr>
          <a:xfrm flipH="1" rot="10800000">
            <a:off x="3960000" y="1648800"/>
            <a:ext cx="468000" cy="396000"/>
          </a:xfrm>
          <a:prstGeom prst="curvedConnector3">
            <a:avLst>
              <a:gd fmla="val 50000" name="adj1"/>
            </a:avLst>
          </a:prstGeom>
          <a:solidFill>
            <a:schemeClr val="hlink"/>
          </a:solidFill>
          <a:ln>
            <a:noFill/>
          </a:ln>
        </p:spPr>
      </p:cxnSp>
      <p:pic>
        <p:nvPicPr>
          <p:cNvPr descr="Chart&#10;&#10;Description automatically generated" id="203" name="Google Shape;2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731" y="866968"/>
            <a:ext cx="5419095" cy="35762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/>
          <p:nvPr/>
        </p:nvSpPr>
        <p:spPr>
          <a:xfrm>
            <a:off x="144359" y="865140"/>
            <a:ext cx="3704310" cy="1441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68" lvl="0" marL="257168" marR="0" rtl="0" algn="l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600"/>
              <a:buFont typeface="Noto Sans Symbols"/>
              <a:buChar char="⬥"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 TOA BT varies from ~0.65K to ~0.37K depending on signal level</a:t>
            </a:r>
            <a:endParaRPr/>
          </a:p>
          <a:p>
            <a:pPr indent="-257168" lvl="0" marL="257168" marR="0" rtl="0" algn="l">
              <a:spcBef>
                <a:spcPts val="320"/>
              </a:spcBef>
              <a:spcAft>
                <a:spcPts val="0"/>
              </a:spcAft>
              <a:buClr>
                <a:srgbClr val="D0CECE"/>
              </a:buClr>
              <a:buSzPts val="1600"/>
              <a:buFont typeface="Noto Sans Symbols"/>
              <a:buChar char="⬥"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is larger for colder scenes</a:t>
            </a:r>
            <a:endParaRPr/>
          </a:p>
          <a:p>
            <a:pPr indent="-214308" lvl="1" marL="557199" marR="0" rtl="0" algn="l"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Pts val="1300"/>
              <a:buFont typeface="Noto Sans Symbols"/>
              <a:buChar char="⬥"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Antarctica example on right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175540" y="0"/>
            <a:ext cx="7850510" cy="75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"Landsat 9 Pre-launch, Commissioning, and Early On-Orbit Imaging Performance“</a:t>
            </a:r>
            <a:endParaRPr/>
          </a:p>
        </p:txBody>
      </p:sp>
      <p:sp>
        <p:nvSpPr>
          <p:cNvPr id="210" name="Google Shape;210;p12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Remote Sensing –Special Issue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b="1"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https://www.mdpi.com/journal/remotesensing/special_issues/15B4V2K92K#info</a:t>
            </a:r>
            <a:r>
              <a:rPr b="1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23818" lvl="0" marL="257168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L8 Radiometric Performance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Quarterly Reports: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https://www.usgs.gov/calval/landsat-calibration-and-validation</a:t>
            </a:r>
            <a:r>
              <a:rPr lang="en-US" sz="1400"/>
              <a:t> 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249" y="1878095"/>
            <a:ext cx="3916919" cy="23303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1196058" y="1615931"/>
            <a:ext cx="2490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 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5535333" y="1615931"/>
            <a:ext cx="2490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TIRS</a:t>
            </a:r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8711" y="1904538"/>
            <a:ext cx="4165040" cy="220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L9 Geometric Performance</a:t>
            </a:r>
            <a:endParaRPr/>
          </a:p>
        </p:txBody>
      </p:sp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Quarterly Reports: </a:t>
            </a:r>
            <a:r>
              <a:rPr b="1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https://www.usgs.gov/calval/landsat-calibration-and-validation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3345" y="1462800"/>
            <a:ext cx="4926377" cy="283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NASA  Robert H. Goddard Award for Science</a:t>
            </a:r>
            <a:endParaRPr/>
          </a:p>
        </p:txBody>
      </p:sp>
      <p:sp>
        <p:nvSpPr>
          <p:cNvPr id="233" name="Google Shape;233;p15"/>
          <p:cNvSpPr txBox="1"/>
          <p:nvPr>
            <p:ph idx="12" type="sldNum"/>
          </p:nvPr>
        </p:nvSpPr>
        <p:spPr>
          <a:xfrm>
            <a:off x="4386652" y="4778650"/>
            <a:ext cx="357469" cy="198132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5"/>
          <p:cNvGrpSpPr/>
          <p:nvPr/>
        </p:nvGrpSpPr>
        <p:grpSpPr>
          <a:xfrm>
            <a:off x="4583296" y="954986"/>
            <a:ext cx="2355182" cy="1635984"/>
            <a:chOff x="6111060" y="1095515"/>
            <a:chExt cx="3140243" cy="2181312"/>
          </a:xfrm>
        </p:grpSpPr>
        <p:pic>
          <p:nvPicPr>
            <p:cNvPr id="235" name="Google Shape;23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11060" y="1095515"/>
              <a:ext cx="3140243" cy="2181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21666" y="1139449"/>
              <a:ext cx="586974" cy="498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5"/>
            <p:cNvSpPr/>
            <p:nvPr/>
          </p:nvSpPr>
          <p:spPr>
            <a:xfrm>
              <a:off x="7413020" y="1141074"/>
              <a:ext cx="1795620" cy="501461"/>
            </a:xfrm>
            <a:prstGeom prst="rect">
              <a:avLst/>
            </a:prstGeom>
            <a:solidFill>
              <a:schemeClr val="lt1">
                <a:alpha val="7176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NASA GSFC Landsat Calibration and Validation Team</a:t>
              </a:r>
              <a:endParaRPr/>
            </a:p>
          </p:txBody>
        </p:sp>
        <p:pic>
          <p:nvPicPr>
            <p:cNvPr id="238" name="Google Shape;23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49845" y="1181972"/>
              <a:ext cx="755237" cy="159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52562" y="1141858"/>
              <a:ext cx="449741" cy="516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ith a beard and glasses&#10;&#10;Description automatically generated with low confidence" id="240" name="Google Shape;240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13169" y="1139449"/>
              <a:ext cx="399850" cy="498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ald person with a blue background&#10;&#10;Description automatically generated with low confidence" id="241" name="Google Shape;241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4726" y="1141075"/>
              <a:ext cx="392829" cy="4967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group of people posing for a photo&#10;&#10;Description automatically generated" id="242" name="Google Shape;24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9660" y="2713918"/>
            <a:ext cx="2317411" cy="1645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men posing for a picture&#10;&#10;Description automatically generated with medium confidence" id="243" name="Google Shape;243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37708" y="2835899"/>
            <a:ext cx="1869279" cy="1401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15"/>
          <p:cNvGrpSpPr/>
          <p:nvPr/>
        </p:nvGrpSpPr>
        <p:grpSpPr>
          <a:xfrm>
            <a:off x="7041113" y="2762706"/>
            <a:ext cx="1737092" cy="1548344"/>
            <a:chOff x="9293883" y="3539913"/>
            <a:chExt cx="2316122" cy="2064458"/>
          </a:xfrm>
        </p:grpSpPr>
        <p:pic>
          <p:nvPicPr>
            <p:cNvPr id="245" name="Google Shape;245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93883" y="3539913"/>
              <a:ext cx="565220" cy="73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023722" y="3539913"/>
              <a:ext cx="670014" cy="717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858356" y="3539913"/>
              <a:ext cx="751649" cy="71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122015" y="4340245"/>
              <a:ext cx="598667" cy="71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983579" y="4340245"/>
              <a:ext cx="626426" cy="71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293955" y="4340246"/>
              <a:ext cx="565162" cy="717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303310" y="5125374"/>
              <a:ext cx="2304037" cy="4789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5"/>
          <p:cNvGrpSpPr/>
          <p:nvPr/>
        </p:nvGrpSpPr>
        <p:grpSpPr>
          <a:xfrm>
            <a:off x="7014876" y="950238"/>
            <a:ext cx="2052724" cy="1638167"/>
            <a:chOff x="9353168" y="1089183"/>
            <a:chExt cx="2736965" cy="2184223"/>
          </a:xfrm>
        </p:grpSpPr>
        <p:pic>
          <p:nvPicPr>
            <p:cNvPr descr="A group of people posing for a photo&#10;&#10;Description automatically generated" id="253" name="Google Shape;253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353168" y="1089183"/>
              <a:ext cx="2736965" cy="2184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393417" y="2871900"/>
              <a:ext cx="366152" cy="361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15"/>
          <p:cNvGrpSpPr/>
          <p:nvPr/>
        </p:nvGrpSpPr>
        <p:grpSpPr>
          <a:xfrm>
            <a:off x="76399" y="954986"/>
            <a:ext cx="2176490" cy="1633206"/>
            <a:chOff x="101865" y="1095515"/>
            <a:chExt cx="2901987" cy="2177608"/>
          </a:xfrm>
        </p:grpSpPr>
        <p:pic>
          <p:nvPicPr>
            <p:cNvPr descr="A collage of people&#10;&#10;Description automatically generated with medium confidence" id="256" name="Google Shape;256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01865" y="1095515"/>
              <a:ext cx="2901987" cy="2177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9296" y="1139449"/>
              <a:ext cx="402832" cy="3420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5"/>
          <p:cNvGrpSpPr/>
          <p:nvPr/>
        </p:nvGrpSpPr>
        <p:grpSpPr>
          <a:xfrm>
            <a:off x="2328768" y="950237"/>
            <a:ext cx="2176490" cy="1629821"/>
            <a:chOff x="3105023" y="1089183"/>
            <a:chExt cx="2901987" cy="2173094"/>
          </a:xfrm>
        </p:grpSpPr>
        <p:pic>
          <p:nvPicPr>
            <p:cNvPr descr="A collage of people&#10;&#10;Description automatically generated with medium confidence" id="259" name="Google Shape;259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105023" y="1089183"/>
              <a:ext cx="2901987" cy="217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121090" y="1115022"/>
              <a:ext cx="768118" cy="298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15"/>
          <p:cNvGrpSpPr/>
          <p:nvPr/>
        </p:nvGrpSpPr>
        <p:grpSpPr>
          <a:xfrm>
            <a:off x="2762521" y="2820938"/>
            <a:ext cx="2099738" cy="1431881"/>
            <a:chOff x="3589092" y="3701681"/>
            <a:chExt cx="2799651" cy="1909175"/>
          </a:xfrm>
        </p:grpSpPr>
        <p:pic>
          <p:nvPicPr>
            <p:cNvPr descr="A group of people posing for a photo&#10;&#10;Description automatically generated" id="262" name="Google Shape;262;p1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3589092" y="3701681"/>
              <a:ext cx="2799651" cy="1618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15"/>
            <p:cNvSpPr/>
            <p:nvPr/>
          </p:nvSpPr>
          <p:spPr>
            <a:xfrm>
              <a:off x="3589092" y="5153655"/>
              <a:ext cx="2799651" cy="4507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" name="Google Shape;264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4080205" y="5153655"/>
              <a:ext cx="655093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754145" y="5153656"/>
              <a:ext cx="1005083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>
            <p:ph type="title"/>
          </p:nvPr>
        </p:nvSpPr>
        <p:spPr>
          <a:xfrm>
            <a:off x="1414920" y="2087463"/>
            <a:ext cx="63141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USGS Landsat Collection 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/>
          <p:nvPr/>
        </p:nvSpPr>
        <p:spPr>
          <a:xfrm>
            <a:off x="4099303" y="266252"/>
            <a:ext cx="5044698" cy="989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>
            <p:ph type="title"/>
          </p:nvPr>
        </p:nvSpPr>
        <p:spPr>
          <a:xfrm>
            <a:off x="175540" y="0"/>
            <a:ext cx="7850510" cy="75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Collection 3 </a:t>
            </a:r>
            <a:br>
              <a:rPr lang="en-US"/>
            </a:br>
            <a:r>
              <a:rPr lang="en-US" sz="2000"/>
              <a:t>Potential Scope</a:t>
            </a:r>
            <a:endParaRPr/>
          </a:p>
        </p:txBody>
      </p:sp>
      <p:sp>
        <p:nvSpPr>
          <p:cNvPr id="277" name="Google Shape;277;p17"/>
          <p:cNvSpPr txBox="1"/>
          <p:nvPr>
            <p:ph idx="1" type="body"/>
          </p:nvPr>
        </p:nvSpPr>
        <p:spPr>
          <a:xfrm>
            <a:off x="0" y="817152"/>
            <a:ext cx="4682792" cy="363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1050"/>
              <a:buChar char="⬥"/>
            </a:pPr>
            <a:r>
              <a:rPr lang="en-US" sz="1050"/>
              <a:t>Landsat Next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Landsat Next Considerations for Collection 3</a:t>
            </a:r>
            <a:endParaRPr/>
          </a:p>
          <a:p>
            <a:pPr indent="-257168" lvl="0" marL="257168" rtl="0" algn="l">
              <a:spcBef>
                <a:spcPts val="210"/>
              </a:spcBef>
              <a:spcAft>
                <a:spcPts val="0"/>
              </a:spcAft>
              <a:buSzPts val="1050"/>
              <a:buChar char="⬥"/>
            </a:pPr>
            <a:r>
              <a:rPr lang="en-US" sz="1050"/>
              <a:t>Terrain Enhancements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Updated DEM for Collection 3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Terrain Shadow Mask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Terrain Illumination Correction</a:t>
            </a:r>
            <a:endParaRPr/>
          </a:p>
          <a:p>
            <a:pPr indent="-257168" lvl="0" marL="257168" rtl="0" algn="l">
              <a:spcBef>
                <a:spcPts val="210"/>
              </a:spcBef>
              <a:spcAft>
                <a:spcPts val="0"/>
              </a:spcAft>
              <a:buSzPts val="1050"/>
              <a:buChar char="⬥"/>
            </a:pPr>
            <a:r>
              <a:rPr lang="en-US" sz="1050"/>
              <a:t>Surface Reflectance Improvements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Nadir-Adjusted BRDF Correction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Landsat 8/9 Surface Reflectance (LaSRC) Improvements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Develop Level-2 Surface Reflectance Product for MSS</a:t>
            </a:r>
            <a:endParaRPr/>
          </a:p>
          <a:p>
            <a:pPr indent="-257168" lvl="0" marL="257168" rtl="0" algn="l">
              <a:spcBef>
                <a:spcPts val="210"/>
              </a:spcBef>
              <a:spcAft>
                <a:spcPts val="0"/>
              </a:spcAft>
              <a:buSzPts val="1050"/>
              <a:buChar char="⬥"/>
            </a:pPr>
            <a:r>
              <a:rPr lang="en-US" sz="1050"/>
              <a:t>Surface Temperature Improvements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Native Resolution Thermal / Split Window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Investigate Alternative Radiative Transfer Model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Gaps in ASTER GED for Surface Temperature Processing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Temporal Emissivity Grid Capability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Incorporate CAMEL / ECOSTRESS for ST Emissivity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Update Interpolation Method for Landsat Emissivity Data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Surface Temperature-Only Product for Polar Regions</a:t>
            </a:r>
            <a:endParaRPr/>
          </a:p>
          <a:p>
            <a:pPr indent="-214308" lvl="1" marL="557199" rtl="0" algn="l">
              <a:spcBef>
                <a:spcPts val="200"/>
              </a:spcBef>
              <a:spcAft>
                <a:spcPts val="0"/>
              </a:spcAft>
              <a:buSzPts val="1000"/>
              <a:buChar char="⬥"/>
            </a:pPr>
            <a:r>
              <a:rPr lang="en-US" sz="1000"/>
              <a:t>Single-Channel Surface Temperature Improvements</a:t>
            </a:r>
            <a:endParaRPr/>
          </a:p>
          <a:p>
            <a:pPr indent="-150808" lvl="1" marL="557199" rtl="0" algn="l">
              <a:spcBef>
                <a:spcPts val="2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-150808" lvl="1" marL="557199" rtl="0" algn="l">
              <a:spcBef>
                <a:spcPts val="2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</p:txBody>
      </p:sp>
      <p:sp>
        <p:nvSpPr>
          <p:cNvPr id="278" name="Google Shape;278;p17"/>
          <p:cNvSpPr txBox="1"/>
          <p:nvPr/>
        </p:nvSpPr>
        <p:spPr>
          <a:xfrm>
            <a:off x="4607532" y="592428"/>
            <a:ext cx="4360928" cy="386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lnSpcReduction="10000"/>
          </a:bodyPr>
          <a:lstStyle/>
          <a:p>
            <a:pPr indent="-257168" lvl="0" marL="257168" marR="0" rtl="0" algn="l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050"/>
              <a:buFont typeface="Noto Sans Symbols"/>
              <a:buChar char="⬥"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Precision Correction Enhancements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Bounding Box for Scenes with Few GCPs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MSS Temporal GCP Library Updates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Seasonal GCP Library Updates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GCTP with PROJ</a:t>
            </a:r>
            <a:endParaRPr/>
          </a:p>
          <a:p>
            <a:pPr indent="-257168" lvl="0" marL="257168" marR="0" rtl="0" algn="l">
              <a:spcBef>
                <a:spcPts val="210"/>
              </a:spcBef>
              <a:spcAft>
                <a:spcPts val="0"/>
              </a:spcAft>
              <a:buClr>
                <a:srgbClr val="D0CECE"/>
              </a:buClr>
              <a:buSzPts val="1050"/>
              <a:buFont typeface="Noto Sans Symbols"/>
              <a:buChar char="⬥"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Uncertainty Reporting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Per-Pixel Radiometric Uncertainty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Per-Pixel Geometric Uncertainty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Reflectance Measurement Uncertainty</a:t>
            </a:r>
            <a:endParaRPr/>
          </a:p>
          <a:p>
            <a:pPr indent="-257168" lvl="0" marL="257168" marR="0" rtl="0" algn="l">
              <a:spcBef>
                <a:spcPts val="210"/>
              </a:spcBef>
              <a:spcAft>
                <a:spcPts val="0"/>
              </a:spcAft>
              <a:buClr>
                <a:srgbClr val="D0CECE"/>
              </a:buClr>
              <a:buSzPts val="1050"/>
              <a:buFont typeface="Noto Sans Symbols"/>
              <a:buChar char="⬥"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Per-Pixel Metadata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Cloud Mask Version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Per-Pixel Flagging of IC Shutter Intrusions in QA Band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Angle Band Improvements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Band Improvements</a:t>
            </a:r>
            <a:endParaRPr/>
          </a:p>
          <a:p>
            <a:pPr indent="-257168" lvl="0" marL="257168" marR="0" rtl="0" algn="l">
              <a:spcBef>
                <a:spcPts val="210"/>
              </a:spcBef>
              <a:spcAft>
                <a:spcPts val="0"/>
              </a:spcAft>
              <a:buClr>
                <a:srgbClr val="D0CECE"/>
              </a:buClr>
              <a:buSzPts val="1050"/>
              <a:buFont typeface="Noto Sans Symbols"/>
              <a:buChar char="⬥"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USGS Landsat Global ARD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Continental Equal-Area Projection Specification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and Document Global ARD Tiling Scheme</a:t>
            </a:r>
            <a:endParaRPr/>
          </a:p>
          <a:p>
            <a:pPr indent="-257168" lvl="0" marL="257168" marR="0" rtl="0" algn="l">
              <a:spcBef>
                <a:spcPts val="210"/>
              </a:spcBef>
              <a:spcAft>
                <a:spcPts val="0"/>
              </a:spcAft>
              <a:buClr>
                <a:srgbClr val="D0CECE"/>
              </a:buClr>
              <a:buSzPts val="1050"/>
              <a:buFont typeface="Noto Sans Symbols"/>
              <a:buChar char="⬥"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Miscellaneous Enhancements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Data Corners to Level-1 and Level-2 Product Metadata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Non-Processed Data Types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Elevation Data with Level-1 (and Higher) Products</a:t>
            </a:r>
            <a:endParaRPr/>
          </a:p>
          <a:p>
            <a:pPr indent="-214308" lvl="1" marL="557199" marR="0" rtl="0" algn="l">
              <a:spcBef>
                <a:spcPts val="20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Noto Sans Symbols"/>
              <a:buChar char="⬥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GDAL Version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84" name="Google Shape;284;p18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Landsat 8, 9, and 7 are performing nominally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Landsat 9 cross-calibration with Landsat 8 within sub percent </a:t>
            </a:r>
            <a:endParaRPr/>
          </a:p>
          <a:p>
            <a:pPr indent="-123818" lvl="0" marL="257168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USGS Collection 3 scope definition underway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1414920" y="2087463"/>
            <a:ext cx="63141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9 Reprocessing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9 Reprocessing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https://www.usgs.gov/landsat-missions/news/upcoming-reprocessing-all-landsat-9-data</a:t>
            </a:r>
            <a:r>
              <a:rPr lang="en-US"/>
              <a:t> 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Landsat 9 Collection 2 Operational Land Imager (OLI) and Thermal Infrared Sensor (TIRS) data from the first year of operations ~ November 2021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Reprocessing started March 1, 2023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Reprocessing takes advantage of calibration updates identified by the USGS/NASA Calibration and Validation team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76" y="1097289"/>
            <a:ext cx="4987872" cy="3257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6319354" y="2286608"/>
            <a:ext cx="1951190" cy="4308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Around 20m bias in AT direction in 2022 Q2,Q3,Q4</a:t>
            </a:r>
            <a:endParaRPr/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L9 Geodetic Accuracy – Pre-Calibration 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33652" y="836838"/>
            <a:ext cx="4197153" cy="398957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1400"/>
              <a:buChar char="⬥"/>
            </a:pPr>
            <a:r>
              <a:rPr lang="en-US" sz="1400"/>
              <a:t>Geodetic Accuracy pre-fit measurements indicate the accuracy of L1GTs and are an indication of OLI pointing accuracy</a:t>
            </a:r>
            <a:endParaRPr/>
          </a:p>
          <a:p>
            <a:pPr indent="-214308" lvl="1" marL="557199" rtl="0" algn="l">
              <a:spcBef>
                <a:spcPts val="220"/>
              </a:spcBef>
              <a:spcAft>
                <a:spcPts val="0"/>
              </a:spcAft>
              <a:buSzPts val="1100"/>
              <a:buChar char="⬥"/>
            </a:pPr>
            <a:r>
              <a:rPr lang="en-US" sz="1100"/>
              <a:t>Sensor alignment updates remove biases in the L1GTs</a:t>
            </a:r>
            <a:endParaRPr/>
          </a:p>
          <a:p>
            <a:pPr indent="-257168" lvl="0" marL="257168" rtl="0" algn="l">
              <a:spcBef>
                <a:spcPts val="280"/>
              </a:spcBef>
              <a:spcAft>
                <a:spcPts val="0"/>
              </a:spcAft>
              <a:buSzPts val="1400"/>
              <a:buChar char="⬥"/>
            </a:pPr>
            <a:r>
              <a:rPr lang="en-US" sz="1400"/>
              <a:t>Plot on right are geodetic accuracy mean results in along track (AT) and across track (XT) for the Geometric Supersites</a:t>
            </a:r>
            <a:endParaRPr/>
          </a:p>
          <a:p>
            <a:pPr indent="-214308" lvl="1" marL="557199" rtl="0" algn="l">
              <a:spcBef>
                <a:spcPts val="220"/>
              </a:spcBef>
              <a:spcAft>
                <a:spcPts val="0"/>
              </a:spcAft>
              <a:buSzPts val="1100"/>
              <a:buChar char="⬥"/>
            </a:pPr>
            <a:r>
              <a:rPr lang="en-US" sz="1100"/>
              <a:t>Moving average of means is shown to better demonstrate trends</a:t>
            </a:r>
            <a:endParaRPr sz="1400"/>
          </a:p>
          <a:p>
            <a:pPr indent="-257168" lvl="0" marL="257168" rtl="0" algn="l">
              <a:spcBef>
                <a:spcPts val="280"/>
              </a:spcBef>
              <a:spcAft>
                <a:spcPts val="0"/>
              </a:spcAft>
              <a:buSzPts val="1400"/>
              <a:buChar char="⬥"/>
            </a:pPr>
            <a:r>
              <a:rPr lang="en-US" sz="1400"/>
              <a:t>Mean offsets in along track direction for 2022 Q2, Q3, and Q4 would be reduced with calibration parameter updates</a:t>
            </a:r>
            <a:endParaRPr/>
          </a:p>
          <a:p>
            <a:pPr indent="-257168" lvl="0" marL="257168" rtl="0" algn="l">
              <a:spcBef>
                <a:spcPts val="280"/>
              </a:spcBef>
              <a:spcAft>
                <a:spcPts val="0"/>
              </a:spcAft>
              <a:buSzPts val="1400"/>
              <a:buChar char="⬥"/>
            </a:pPr>
            <a:r>
              <a:rPr lang="en-US" sz="1400"/>
              <a:t>Update applied to data acquired after January 2023</a:t>
            </a:r>
            <a:endParaRPr/>
          </a:p>
          <a:p>
            <a:pPr indent="-214308" lvl="1" marL="557199" rtl="0" algn="l">
              <a:spcBef>
                <a:spcPts val="220"/>
              </a:spcBef>
              <a:spcAft>
                <a:spcPts val="0"/>
              </a:spcAft>
              <a:buSzPts val="1100"/>
              <a:buChar char="⬥"/>
            </a:pPr>
            <a:r>
              <a:rPr lang="en-US" sz="1100"/>
              <a:t>Update needed for continuity with L8 and previously acquired L9 data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strike="noStrike">
                <a:solidFill>
                  <a:srgbClr val="000000"/>
                </a:solidFill>
              </a:rPr>
              <a:t>L1GT Only – Path/Rows </a:t>
            </a:r>
            <a:r>
              <a:rPr i="0" lang="en-US" sz="2000">
                <a:solidFill>
                  <a:srgbClr val="000000"/>
                </a:solidFill>
              </a:rPr>
              <a:t>​</a:t>
            </a:r>
            <a:endParaRPr sz="2000"/>
          </a:p>
        </p:txBody>
      </p:sp>
      <p:pic>
        <p:nvPicPr>
          <p:cNvPr descr="Map&#10;&#10;Description automatically generated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205" y="852985"/>
            <a:ext cx="7007251" cy="360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175540" y="939546"/>
            <a:ext cx="217869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000"/>
              <a:buChar char="⬥"/>
            </a:pPr>
            <a:r>
              <a:rPr lang="en-US" sz="2000"/>
              <a:t>Geographic locations where only L1GTs are generated.  </a:t>
            </a:r>
            <a:endParaRPr/>
          </a:p>
          <a:p>
            <a:pPr indent="-130168" lvl="0" marL="257168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OLI SCA Relative Gains (Banding)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75538" y="892635"/>
            <a:ext cx="5195082" cy="143126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70000" lnSpcReduction="20000"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SWIR-2 SCA Relative Gains</a:t>
            </a:r>
            <a:endParaRPr/>
          </a:p>
          <a:p>
            <a:pPr indent="-214308" lvl="1" marL="557199" rtl="0" algn="l">
              <a:spcBef>
                <a:spcPts val="252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~ ±0.6% variations</a:t>
            </a:r>
            <a:endParaRPr/>
          </a:p>
          <a:p>
            <a:pPr indent="-257168" lvl="0" marL="257168" rtl="0" algn="l">
              <a:spcBef>
                <a:spcPts val="294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Banding over bright targets</a:t>
            </a:r>
            <a:endParaRPr/>
          </a:p>
          <a:p>
            <a:pPr indent="-257168" lvl="0" marL="257168" rtl="0" algn="l">
              <a:spcBef>
                <a:spcPts val="294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Update only applied to data acquired after March 2022</a:t>
            </a:r>
            <a:endParaRPr/>
          </a:p>
          <a:p>
            <a:pPr indent="-214308" lvl="1" marL="557199" rtl="0" algn="l">
              <a:spcBef>
                <a:spcPts val="252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Data acquired Nov. 2021 – March 2022 still contain banding</a:t>
            </a:r>
            <a:endParaRPr/>
          </a:p>
        </p:txBody>
      </p:sp>
      <p:pic>
        <p:nvPicPr>
          <p:cNvPr descr="Landsat 9 Sensor Chip Assembly Banding Example"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9438" y="1041966"/>
            <a:ext cx="299452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6129902" y="989747"/>
            <a:ext cx="25205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201/46 from 1-23-2022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2616" l="220" r="587" t="3679"/>
          <a:stretch/>
        </p:blipFill>
        <p:spPr>
          <a:xfrm>
            <a:off x="668876" y="2699371"/>
            <a:ext cx="309132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1795" l="372" r="863" t="3401"/>
          <a:stretch/>
        </p:blipFill>
        <p:spPr>
          <a:xfrm>
            <a:off x="4572000" y="2845528"/>
            <a:ext cx="3179051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1202830" y="2630971"/>
            <a:ext cx="25205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165/47 from 2-28-2022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5053009" y="2778916"/>
            <a:ext cx="25205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187/47 from 2-08-2022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975576" y="2413846"/>
            <a:ext cx="8954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2331006" y="2413846"/>
            <a:ext cx="13941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Reprocessed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823984" y="2554098"/>
            <a:ext cx="8954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6179414" y="2554098"/>
            <a:ext cx="13941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Reprocessed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5830596" y="754881"/>
            <a:ext cx="8954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7186026" y="754881"/>
            <a:ext cx="13941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Reprocessed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8 and 9 Underfly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5" y="969403"/>
            <a:ext cx="6026765" cy="339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4110" y="873152"/>
            <a:ext cx="1871746" cy="140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6443067" y="2523022"/>
            <a:ext cx="2113830" cy="169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5055" y="2147975"/>
            <a:ext cx="878774" cy="3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65" y="2761395"/>
            <a:ext cx="1417798" cy="38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4232" y="975454"/>
            <a:ext cx="695482" cy="45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6112" y="3371082"/>
            <a:ext cx="1168379" cy="33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60868" y="2559274"/>
            <a:ext cx="616362" cy="58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26845" y="3840841"/>
            <a:ext cx="581107" cy="45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59729" y="2853969"/>
            <a:ext cx="944862" cy="32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Underfly Scene Pairs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230982" y="877916"/>
            <a:ext cx="8699897" cy="390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L9 Acquisitions during underfly period </a:t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12381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57168" lvl="0" marL="257168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Analysis involves 1464 L8/L9 OLI scene pairs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7492" l="10938" r="8319" t="4654"/>
          <a:stretch/>
        </p:blipFill>
        <p:spPr>
          <a:xfrm>
            <a:off x="2168946" y="1169648"/>
            <a:ext cx="4806108" cy="280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36307"/>
            <a:ext cx="1100138" cy="407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type="title"/>
          </p:nvPr>
        </p:nvSpPr>
        <p:spPr>
          <a:xfrm>
            <a:off x="175540" y="266252"/>
            <a:ext cx="89684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OLI Cross-Calibration (Reflectance and Radiance)</a:t>
            </a:r>
            <a:endParaRPr/>
          </a:p>
        </p:txBody>
      </p:sp>
      <p:sp>
        <p:nvSpPr>
          <p:cNvPr id="176" name="Google Shape;176;p9"/>
          <p:cNvSpPr txBox="1"/>
          <p:nvPr>
            <p:ph idx="1" type="body"/>
          </p:nvPr>
        </p:nvSpPr>
        <p:spPr>
          <a:xfrm>
            <a:off x="175540" y="939546"/>
            <a:ext cx="4031915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92500" lnSpcReduction="10000"/>
          </a:bodyPr>
          <a:lstStyle/>
          <a:p>
            <a:pPr indent="-257199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Underfly Cross-Calibration revisited and validated against PICS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Cirrus Band calibrated with solar and lunar collects</a:t>
            </a:r>
            <a:endParaRPr/>
          </a:p>
          <a:p>
            <a:pPr indent="-214308" lvl="1" marL="557199" rtl="0" algn="l">
              <a:spcBef>
                <a:spcPts val="333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No adjustments prior to reprocessing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>
                <a:solidFill>
                  <a:srgbClr val="0000FF"/>
                </a:solidFill>
              </a:rPr>
              <a:t>Improved consistency between Landsat 8 and Landsat 9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Update not applied to any previously acquired data</a:t>
            </a:r>
            <a:endParaRPr/>
          </a:p>
        </p:txBody>
      </p:sp>
      <p:graphicFrame>
        <p:nvGraphicFramePr>
          <p:cNvPr id="177" name="Google Shape;177;p9"/>
          <p:cNvGraphicFramePr/>
          <p:nvPr/>
        </p:nvGraphicFramePr>
        <p:xfrm>
          <a:off x="4720503" y="9636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{5D41B12A-C189-4B0F-B811-E93B2723A548}</a:tableStyleId>
              </a:tblPr>
              <a:tblGrid>
                <a:gridCol w="821650"/>
                <a:gridCol w="1413600"/>
                <a:gridCol w="1413600"/>
              </a:tblGrid>
              <a:tr h="427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2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Reflectance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ctr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Radiance 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ctr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/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1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1.001​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2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1.002​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3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0.996​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4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1.000​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0.996​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5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1.001​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0.996​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6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1.003​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0.9923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7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1.002​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0.990​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8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0.999​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0.9962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9 </a:t>
                      </a:r>
                      <a:endParaRPr/>
                    </a:p>
                  </a:txBody>
                  <a:tcPr marT="38725" marB="38725" marR="77475" marL="774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1.0077</a:t>
                      </a:r>
                      <a:endParaRPr/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0.945</a:t>
                      </a:r>
                      <a:endParaRPr/>
                    </a:p>
                  </a:txBody>
                  <a:tcPr marT="38725" marB="38725" marR="77475" marL="77475" anchor="b">
                    <a:lnL cap="flat" cmpd="sng" w="15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2021-05-13T21:00:55Z</dcterms:created>
  <dc:creator>Poore, Sheri (Contractor) H</dc:creator>
</cp:coreProperties>
</file>