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gZ+7pCcfp494zlnzBchAHz7khK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8" name="Google Shape;7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7" name="Google Shape;8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3.jpg"/><Relationship Id="rId4" Type="http://schemas.openxmlformats.org/officeDocument/2006/relationships/image" Target="../media/image12.jpg"/><Relationship Id="rId5" Type="http://schemas.openxmlformats.org/officeDocument/2006/relationships/image" Target="../media/image5.png"/><Relationship Id="rId6"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3"/>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20" name="Google Shape;20;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Slide </a:t>
            </a:r>
            <a:fld id="{00000000-1234-1234-1234-123412341234}" type="slidenum">
              <a:rPr b="1" i="0" lang="en-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1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WGCV-52, 5-9 June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29" name="Google Shape;29;p14"/>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0" name="Google Shape;3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1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9" name="Google Shape;39;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Slide </a:t>
            </a:r>
            <a:fld id="{00000000-1234-1234-1234-123412341234}" type="slidenum">
              <a:rPr b="1" i="0" lang="en-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0" name="Google Shape;4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 name="Google Shape;41;p15"/>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IT"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Slide </a:t>
            </a:r>
            <a:fld id="{00000000-1234-1234-1234-123412341234}" type="slidenum">
              <a:rPr b="1" i="0" lang="en-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9" name="Google Shape;49;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0" name="Google Shape;50;p1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IT"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1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9" name="Google Shape;59;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Slide </a:t>
            </a:r>
            <a:fld id="{00000000-1234-1234-1234-123412341234}" type="slidenum">
              <a:rPr b="1" i="0" lang="en-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60" name="Google Shape;6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1" name="Google Shape;61;p1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IT" sz="1400" u="none" cap="none" strike="noStrike">
                <a:solidFill>
                  <a:schemeClr val="accent1"/>
                </a:solidFill>
                <a:latin typeface="Arial"/>
                <a:ea typeface="Arial"/>
                <a:cs typeface="Arial"/>
                <a:sym typeface="Arial"/>
              </a:rPr>
              <a:t>WGCV-52, 5-9 June 2023</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hyvista.com/" TargetMode="External"/><Relationship Id="rId4" Type="http://schemas.openxmlformats.org/officeDocument/2006/relationships/hyperlink" Target="https://aviris.jpl.nasa.gov/"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enmap.org/" TargetMode="External"/><Relationship Id="rId4" Type="http://schemas.openxmlformats.org/officeDocument/2006/relationships/hyperlink" Target="https://www.enmap.org/mission/" TargetMode="External"/><Relationship Id="rId5" Type="http://schemas.openxmlformats.org/officeDocument/2006/relationships/hyperlink" Target="https://www.asi.it/en/earth-science/prisma/" TargetMode="External"/><Relationship Id="rId6" Type="http://schemas.openxmlformats.org/officeDocument/2006/relationships/hyperlink" Target="https://www.dlr.de/eoc/desktopdefault.aspx/tabid-13614/" TargetMode="External"/><Relationship Id="rId7" Type="http://schemas.openxmlformats.org/officeDocument/2006/relationships/hyperlink" Target="https://earth.jpl.nasa.gov/emit/" TargetMode="External"/><Relationship Id="rId8" Type="http://schemas.openxmlformats.org/officeDocument/2006/relationships/hyperlink" Target="https://www.jspacesystems.or.jp/jss/files/2022/01/HISUI_Research_Announcement_Ver3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docs.google.com/document/d/1coQkACGLg2aLSfyC2dZL_I9VUlzn2ruoFEcRP1kOHCM/edit#heading=h.scgocn7m8pb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1" Type="http://schemas.openxmlformats.org/officeDocument/2006/relationships/hyperlink" Target="https://www.neonscience.org/" TargetMode="External"/><Relationship Id="rId10" Type="http://schemas.openxmlformats.org/officeDocument/2006/relationships/hyperlink" Target="https://www.tern.org.au/" TargetMode="External"/><Relationship Id="rId13" Type="http://schemas.openxmlformats.org/officeDocument/2006/relationships/hyperlink" Target="https://www.eufar.net/" TargetMode="External"/><Relationship Id="rId12" Type="http://schemas.openxmlformats.org/officeDocument/2006/relationships/hyperlink" Target="https://www.icos-cp.eu/observations/ecosystem/stations"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hypernets.eu/" TargetMode="External"/><Relationship Id="rId4" Type="http://schemas.openxmlformats.org/officeDocument/2006/relationships/hyperlink" Target="https://www.radcalnet.org/" TargetMode="External"/><Relationship Id="rId9" Type="http://schemas.openxmlformats.org/officeDocument/2006/relationships/hyperlink" Target="https://gbov.acri.fr/" TargetMode="External"/><Relationship Id="rId14" Type="http://schemas.openxmlformats.org/officeDocument/2006/relationships/image" Target="../media/image6.png"/><Relationship Id="rId5" Type="http://schemas.openxmlformats.org/officeDocument/2006/relationships/hyperlink" Target="https://calvalportal.ceos.org/web/guest/pics_sites" TargetMode="External"/><Relationship Id="rId6" Type="http://schemas.openxmlformats.org/officeDocument/2006/relationships/hyperlink" Target="https://picscar.magellium.com/" TargetMode="External"/><Relationship Id="rId7" Type="http://schemas.openxmlformats.org/officeDocument/2006/relationships/hyperlink" Target="https://calvalportal.ceos.org/pics" TargetMode="External"/><Relationship Id="rId8" Type="http://schemas.openxmlformats.org/officeDocument/2006/relationships/hyperlink" Target="https://lpvs.gsfc.nasa.gov/LPV_Supersites/LPVsites.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lpvs.gsfc.nasa.gov/documents.html" TargetMode="External"/><Relationship Id="rId4" Type="http://schemas.openxmlformats.org/officeDocument/2006/relationships/hyperlink" Target="https://frm4veg.org/" TargetMode="External"/><Relationship Id="rId5" Type="http://schemas.openxmlformats.org/officeDocument/2006/relationships/hyperlink" Target="https://doi.org/10.25919/5c9d0ba9e9c12" TargetMode="External"/><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alvalportal.ceos.org/documents/10136/844617/CEOS_LPV_OLIVE_DIRECTV2.1.xlsx/75245750-5496-44f1-b723-8544090ea809" TargetMode="External"/><Relationship Id="rId4" Type="http://schemas.openxmlformats.org/officeDocument/2006/relationships/hyperlink" Target="https://frm4veg.org/srix4veg/" TargetMode="External"/><Relationship Id="rId5" Type="http://schemas.openxmlformats.org/officeDocument/2006/relationships/hyperlink" Target="https://ares-observatory.ch/esa_chime_mission_2021" TargetMode="External"/><Relationship Id="rId6" Type="http://schemas.openxmlformats.org/officeDocument/2006/relationships/hyperlink" Target="https://aviris.jpl.nasa.gov/" TargetMode="External"/><Relationship Id="rId7" Type="http://schemas.openxmlformats.org/officeDocument/2006/relationships/hyperlink" Target="https://aviris.jpl.nasa.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hyperlink" Target="https://calvalportal.ceos.org/cmix" TargetMode="External"/><Relationship Id="rId5" Type="http://schemas.openxmlformats.org/officeDocument/2006/relationships/image" Target="../media/image14.png"/><Relationship Id="rId6" Type="http://schemas.openxmlformats.org/officeDocument/2006/relationships/hyperlink" Target="https://calvalportal.ceos.org/projects/acix" TargetMode="External"/><Relationship Id="rId7" Type="http://schemas.openxmlformats.org/officeDocument/2006/relationships/hyperlink" Target="https://calvalportal.ceos.org/acix-ii-land" TargetMode="External"/><Relationship Id="rId8" Type="http://schemas.openxmlformats.org/officeDocument/2006/relationships/hyperlink" Target="https://calvalportal.ceos.org/acix-ii-aqua"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malvernpanalytical.com/en/products/product-range/asd-range/fieldspec-range" TargetMode="External"/><Relationship Id="rId4" Type="http://schemas.openxmlformats.org/officeDocument/2006/relationships/hyperlink" Target="https://spectralevolution.com/" TargetMode="External"/><Relationship Id="rId5" Type="http://schemas.openxmlformats.org/officeDocument/2006/relationships/hyperlink" Target="https://spectravista.com/" TargetMode="External"/><Relationship Id="rId6" Type="http://schemas.openxmlformats.org/officeDocument/2006/relationships/hyperlink" Target="https://hypstar.eu/" TargetMode="External"/><Relationship Id="rId7" Type="http://schemas.openxmlformats.org/officeDocument/2006/relationships/hyperlink" Target="https://www.mdpi.com/2072-4292/11/11/1360" TargetMode="External"/><Relationship Id="rId8" Type="http://schemas.openxmlformats.org/officeDocument/2006/relationships/hyperlink" Target="https://www.hyspex.com/hyspex-products/hyspex-classic/hyspex-vnir-1800/"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hyspex.com/hyspex-products/hyspex-classic/hyspex-vnir-3000-n/" TargetMode="External"/><Relationship Id="rId4" Type="http://schemas.openxmlformats.org/officeDocument/2006/relationships/hyperlink" Target="https://www.hyspex.com/hyspex-products/hyspex-classic/hyspex-swir-384/" TargetMode="External"/><Relationship Id="rId5" Type="http://schemas.openxmlformats.org/officeDocument/2006/relationships/hyperlink" Target="https://www.hyspex.com/hyspex-products/hyspex-classic/hyspex-swir-640/" TargetMode="External"/><Relationship Id="rId6" Type="http://schemas.openxmlformats.org/officeDocument/2006/relationships/hyperlink" Target="https://www.hyspex.com/hyspex-products/hyspex-mjolnir/hyspex-mjolnir-vs-620/" TargetMode="External"/><Relationship Id="rId7" Type="http://schemas.openxmlformats.org/officeDocument/2006/relationships/hyperlink" Target="https://www.telops.com/products/hyperspectral-cameras/" TargetMode="External"/><Relationship Id="rId8" Type="http://schemas.openxmlformats.org/officeDocument/2006/relationships/hyperlink" Target="https://www.telop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8000"/>
              <a:buFont typeface="Arial"/>
              <a:buNone/>
            </a:pPr>
            <a:r>
              <a:rPr lang="en-IT" sz="7500"/>
              <a:t>WGCV-52</a:t>
            </a:r>
            <a:endParaRPr sz="7500"/>
          </a:p>
          <a:p>
            <a:pPr indent="0" lvl="0" marL="0" rtl="0" algn="l">
              <a:lnSpc>
                <a:spcPct val="90000"/>
              </a:lnSpc>
              <a:spcBef>
                <a:spcPts val="0"/>
              </a:spcBef>
              <a:spcAft>
                <a:spcPts val="0"/>
              </a:spcAft>
              <a:buClr>
                <a:schemeClr val="lt1"/>
              </a:buClr>
              <a:buSzPts val="8000"/>
              <a:buFont typeface="Arial"/>
              <a:buNone/>
            </a:pPr>
            <a:r>
              <a:rPr i="1" lang="en-IT" sz="4000"/>
              <a:t>Hyperspectral Cal/Val Resources</a:t>
            </a:r>
            <a:endParaRPr i="1" sz="4000"/>
          </a:p>
        </p:txBody>
      </p:sp>
      <p:sp>
        <p:nvSpPr>
          <p:cNvPr id="67" name="Google Shape;67;p1"/>
          <p:cNvSpPr/>
          <p:nvPr/>
        </p:nvSpPr>
        <p:spPr>
          <a:xfrm>
            <a:off x="7359057" y="4148583"/>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 </a:t>
            </a:r>
            <a:endParaRPr/>
          </a:p>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Philippe Goryl (ESA/ESRIN),</a:t>
            </a:r>
            <a:endParaRPr/>
          </a:p>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Cindy Ong (CSIRO AU)</a:t>
            </a:r>
            <a:endParaRPr/>
          </a:p>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Paolo Castracane (Rhea System for ESA/ESRIN)</a:t>
            </a:r>
            <a:endParaRPr b="0" i="0" sz="16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Agenda Item 3.4</a:t>
            </a:r>
            <a:endParaRPr b="0" i="0" sz="1600" u="none" cap="none" strike="noStrike">
              <a:solidFill>
                <a:srgbClr val="000000"/>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WGCV-52, ESA/ESRIN, Italy</a:t>
            </a:r>
            <a:endParaRPr b="1" i="0" sz="1600" u="none" cap="none" strike="noStrike">
              <a:solidFill>
                <a:schemeClr val="accent1"/>
              </a:solidFill>
              <a:latin typeface="Arial"/>
              <a:ea typeface="Arial"/>
              <a:cs typeface="Arial"/>
              <a:sym typeface="Arial"/>
            </a:endParaRPr>
          </a:p>
          <a:p>
            <a:pPr indent="0" lvl="0" marL="0" marR="0" rtl="0" algn="r">
              <a:lnSpc>
                <a:spcPct val="150000"/>
              </a:lnSpc>
              <a:spcBef>
                <a:spcPts val="0"/>
              </a:spcBef>
              <a:spcAft>
                <a:spcPts val="0"/>
              </a:spcAft>
              <a:buClr>
                <a:srgbClr val="000000"/>
              </a:buClr>
              <a:buSzPts val="1600"/>
              <a:buFont typeface="Arial"/>
              <a:buNone/>
            </a:pPr>
            <a:r>
              <a:rPr b="1" i="0" lang="en-IT" sz="1600" u="none" cap="none" strike="noStrike">
                <a:solidFill>
                  <a:schemeClr val="accent1"/>
                </a:solidFill>
                <a:latin typeface="Arial"/>
                <a:ea typeface="Arial"/>
                <a:cs typeface="Arial"/>
                <a:sym typeface="Arial"/>
              </a:rPr>
              <a:t>5th - 9th June 2023</a:t>
            </a:r>
            <a:endParaRPr b="1" i="0" sz="1600" u="none" cap="none" strike="noStrike">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0"/>
          <p:cNvSpPr txBox="1"/>
          <p:nvPr>
            <p:ph idx="1" type="body"/>
          </p:nvPr>
        </p:nvSpPr>
        <p:spPr>
          <a:xfrm>
            <a:off x="324233" y="1558533"/>
            <a:ext cx="11495400" cy="4662871"/>
          </a:xfrm>
          <a:prstGeom prst="rect">
            <a:avLst/>
          </a:prstGeom>
          <a:noFill/>
          <a:ln>
            <a:noFill/>
          </a:ln>
        </p:spPr>
        <p:txBody>
          <a:bodyPr anchorCtr="0" anchor="t" bIns="45700" lIns="91425" spcFirstLastPara="1" rIns="91425" wrap="square" tIns="45700">
            <a:noAutofit/>
          </a:bodyPr>
          <a:lstStyle/>
          <a:p>
            <a:pPr indent="0" lvl="0" marL="50800" rtl="0" algn="just">
              <a:lnSpc>
                <a:spcPct val="115000"/>
              </a:lnSpc>
              <a:spcBef>
                <a:spcPts val="1000"/>
              </a:spcBef>
              <a:spcAft>
                <a:spcPts val="0"/>
              </a:spcAft>
              <a:buSzPts val="2800"/>
              <a:buNone/>
            </a:pPr>
            <a:r>
              <a:rPr b="1" lang="en-IT" sz="1800">
                <a:latin typeface="Arial"/>
                <a:ea typeface="Arial"/>
                <a:cs typeface="Arial"/>
                <a:sym typeface="Arial"/>
              </a:rPr>
              <a:t>HyMAP</a:t>
            </a:r>
            <a:endParaRPr/>
          </a:p>
          <a:p>
            <a:pPr indent="0" lvl="0" marL="50800" rtl="0" algn="l">
              <a:lnSpc>
                <a:spcPct val="90000"/>
              </a:lnSpc>
              <a:spcBef>
                <a:spcPts val="1000"/>
              </a:spcBef>
              <a:spcAft>
                <a:spcPts val="0"/>
              </a:spcAft>
              <a:buSzPts val="2800"/>
              <a:buNone/>
            </a:pPr>
            <a:r>
              <a:rPr lang="en-IT" sz="1800" u="sng">
                <a:solidFill>
                  <a:srgbClr val="1155CC"/>
                </a:solidFill>
                <a:latin typeface="Arial"/>
                <a:ea typeface="Arial"/>
                <a:cs typeface="Arial"/>
                <a:sym typeface="Arial"/>
                <a:hlinkClick r:id="rId3">
                  <a:extLst>
                    <a:ext uri="{A12FA001-AC4F-418D-AE19-62706E023703}">
                      <ahyp:hlinkClr val="tx"/>
                    </a:ext>
                  </a:extLst>
                </a:hlinkClick>
              </a:rPr>
              <a:t>HyMap</a:t>
            </a:r>
            <a:r>
              <a:rPr lang="en-IT" sz="1800">
                <a:latin typeface="Arial"/>
                <a:ea typeface="Arial"/>
                <a:cs typeface="Arial"/>
                <a:sym typeface="Arial"/>
              </a:rPr>
              <a:t> is an airborne hyperspectral sensor manufactured and operated by HyVista Corporation. It is mainly used for spectral mapping and offers 128 bands across the reflective solar wavelength region, ranging from 0.45 to 2.5um, with contiguous spectral coverage (except in water vapor bands) and an average bandwidth of 15nm. </a:t>
            </a:r>
            <a:endParaRPr/>
          </a:p>
          <a:p>
            <a:pPr indent="0" lvl="0" marL="50800" rtl="0" algn="just">
              <a:lnSpc>
                <a:spcPct val="115000"/>
              </a:lnSpc>
              <a:spcBef>
                <a:spcPts val="1000"/>
              </a:spcBef>
              <a:spcAft>
                <a:spcPts val="0"/>
              </a:spcAft>
              <a:buSzPts val="2800"/>
              <a:buNone/>
            </a:pPr>
            <a:r>
              <a:rPr b="1" lang="en-IT" sz="1800">
                <a:latin typeface="Arial"/>
                <a:ea typeface="Arial"/>
                <a:cs typeface="Arial"/>
                <a:sym typeface="Arial"/>
              </a:rPr>
              <a:t>AVIRIS/AVIRIS Next-gen</a:t>
            </a:r>
            <a:endParaRPr/>
          </a:p>
          <a:p>
            <a:pPr indent="0" lvl="0" marL="50800" rtl="0" algn="just">
              <a:lnSpc>
                <a:spcPct val="115000"/>
              </a:lnSpc>
              <a:spcBef>
                <a:spcPts val="1000"/>
              </a:spcBef>
              <a:spcAft>
                <a:spcPts val="0"/>
              </a:spcAft>
              <a:buSzPts val="2800"/>
              <a:buNone/>
            </a:pPr>
            <a:r>
              <a:rPr lang="en-IT" sz="1800">
                <a:latin typeface="Arial"/>
                <a:ea typeface="Arial"/>
                <a:cs typeface="Arial"/>
                <a:sym typeface="Arial"/>
              </a:rPr>
              <a:t>Airborne Visible / Infrared Imaging Spectrometer (</a:t>
            </a:r>
            <a:r>
              <a:rPr lang="en-IT" sz="1800" u="sng">
                <a:solidFill>
                  <a:srgbClr val="1155CC"/>
                </a:solidFill>
                <a:latin typeface="Arial"/>
                <a:ea typeface="Arial"/>
                <a:cs typeface="Arial"/>
                <a:sym typeface="Arial"/>
                <a:hlinkClick r:id="rId4">
                  <a:extLst>
                    <a:ext uri="{A12FA001-AC4F-418D-AE19-62706E023703}">
                      <ahyp:hlinkClr val="tx"/>
                    </a:ext>
                  </a:extLst>
                </a:hlinkClick>
              </a:rPr>
              <a:t>AVIRIS</a:t>
            </a:r>
            <a:r>
              <a:rPr lang="en-IT" sz="1800">
                <a:latin typeface="Arial"/>
                <a:ea typeface="Arial"/>
                <a:cs typeface="Arial"/>
                <a:sym typeface="Arial"/>
              </a:rPr>
              <a:t>) is a optical sensor instrument  used in Earth remote sensing.  It captures calibrated images of upwelling spectral radiance in 224 spectral bands ranging from 400 to 2500nm. This instrument has been successfully deployed on NASA's ER-2 jet, Twin Otter International's turboprop, Scaled Composites' Proteus, and NASA's WB-57 aircraft platforms.  </a:t>
            </a:r>
            <a:endParaRPr sz="1800">
              <a:latin typeface="Arial"/>
              <a:ea typeface="Arial"/>
              <a:cs typeface="Arial"/>
              <a:sym typeface="Arial"/>
            </a:endParaRPr>
          </a:p>
          <a:p>
            <a:pPr indent="0" lvl="0" marL="50800" rtl="0" algn="l">
              <a:lnSpc>
                <a:spcPct val="90000"/>
              </a:lnSpc>
              <a:spcBef>
                <a:spcPts val="1000"/>
              </a:spcBef>
              <a:spcAft>
                <a:spcPts val="0"/>
              </a:spcAft>
              <a:buSzPts val="2800"/>
              <a:buNone/>
            </a:pPr>
            <a:r>
              <a:t/>
            </a:r>
            <a:endParaRPr/>
          </a:p>
        </p:txBody>
      </p:sp>
      <p:sp>
        <p:nvSpPr>
          <p:cNvPr id="134" name="Google Shape;134;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IT">
                <a:latin typeface="Arial"/>
                <a:ea typeface="Arial"/>
                <a:cs typeface="Arial"/>
                <a:sym typeface="Arial"/>
              </a:rPr>
              <a:t>Instrumentation and Hardware</a:t>
            </a:r>
            <a:br>
              <a:rPr b="1" lang="en-IT" sz="1800">
                <a:latin typeface="Calibri"/>
                <a:ea typeface="Calibri"/>
                <a:cs typeface="Calibri"/>
                <a:sym typeface="Calibri"/>
              </a:rPr>
            </a:b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b="1" lang="en-IT" sz="4400">
                <a:latin typeface="Arial"/>
                <a:ea typeface="Arial"/>
                <a:cs typeface="Arial"/>
                <a:sym typeface="Arial"/>
              </a:rPr>
              <a:t>Mission-Specific Resources</a:t>
            </a:r>
            <a:br>
              <a:rPr b="1" lang="en-IT" sz="4400">
                <a:latin typeface="Arial"/>
                <a:ea typeface="Arial"/>
                <a:cs typeface="Arial"/>
                <a:sym typeface="Arial"/>
              </a:rPr>
            </a:br>
            <a:endParaRPr/>
          </a:p>
        </p:txBody>
      </p:sp>
      <p:sp>
        <p:nvSpPr>
          <p:cNvPr id="140" name="Google Shape;140;p11"/>
          <p:cNvSpPr txBox="1"/>
          <p:nvPr/>
        </p:nvSpPr>
        <p:spPr>
          <a:xfrm>
            <a:off x="176047" y="1107089"/>
            <a:ext cx="11517423" cy="517911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i="0" lang="en-IT" sz="1300" u="none" cap="none" strike="noStrike">
                <a:solidFill>
                  <a:srgbClr val="000000"/>
                </a:solidFill>
                <a:latin typeface="Arial"/>
                <a:ea typeface="Arial"/>
                <a:cs typeface="Arial"/>
                <a:sym typeface="Arial"/>
              </a:rPr>
              <a:t>EnMAP</a:t>
            </a:r>
            <a:endParaRPr/>
          </a:p>
          <a:p>
            <a:pPr indent="0" lvl="0" marL="0" marR="0" rtl="0" algn="l">
              <a:lnSpc>
                <a:spcPct val="100000"/>
              </a:lnSpc>
              <a:spcBef>
                <a:spcPts val="0"/>
              </a:spcBef>
              <a:spcAft>
                <a:spcPts val="0"/>
              </a:spcAft>
              <a:buNone/>
            </a:pPr>
            <a:r>
              <a:rPr b="0" i="0" lang="en-IT" sz="1300" u="none" cap="none" strike="noStrike">
                <a:solidFill>
                  <a:srgbClr val="000000"/>
                </a:solidFill>
                <a:latin typeface="Arial"/>
                <a:ea typeface="Arial"/>
                <a:cs typeface="Arial"/>
                <a:sym typeface="Arial"/>
              </a:rPr>
              <a:t>The Environmental Mapping and Analysis Program (</a:t>
            </a:r>
            <a:r>
              <a:rPr b="0" i="0" lang="en-IT" sz="1300" u="sng" cap="none" strike="noStrike">
                <a:solidFill>
                  <a:srgbClr val="1155CC"/>
                </a:solidFill>
                <a:latin typeface="Arial"/>
                <a:ea typeface="Arial"/>
                <a:cs typeface="Arial"/>
                <a:sym typeface="Arial"/>
                <a:hlinkClick r:id="rId3">
                  <a:extLst>
                    <a:ext uri="{A12FA001-AC4F-418D-AE19-62706E023703}">
                      <ahyp:hlinkClr val="tx"/>
                    </a:ext>
                  </a:extLst>
                </a:hlinkClick>
              </a:rPr>
              <a:t>EnMAP</a:t>
            </a:r>
            <a:r>
              <a:rPr b="0" i="0" lang="en-IT" sz="1300" u="none" cap="none" strike="noStrike">
                <a:solidFill>
                  <a:srgbClr val="000000"/>
                </a:solidFill>
                <a:latin typeface="Arial"/>
                <a:ea typeface="Arial"/>
                <a:cs typeface="Arial"/>
                <a:sym typeface="Arial"/>
              </a:rPr>
              <a:t>) is a German hyperspectral satellite mission that monitors and characterises Earth’s environment on a global scale. EnMAP measures geochemical, biochemical and biophysical variables providing information on the status and evolution of terrestrial and aquatic ecosystems. More information about the main objectives and the status can be found on the </a:t>
            </a:r>
            <a:r>
              <a:rPr b="0" i="0" lang="en-IT" sz="1300" u="sng" cap="none" strike="noStrike">
                <a:solidFill>
                  <a:srgbClr val="1155CC"/>
                </a:solidFill>
                <a:latin typeface="Arial"/>
                <a:ea typeface="Arial"/>
                <a:cs typeface="Arial"/>
                <a:sym typeface="Arial"/>
                <a:hlinkClick r:id="rId4">
                  <a:extLst>
                    <a:ext uri="{A12FA001-AC4F-418D-AE19-62706E023703}">
                      <ahyp:hlinkClr val="tx"/>
                    </a:ext>
                  </a:extLst>
                </a:hlinkClick>
              </a:rPr>
              <a:t>mission page</a:t>
            </a:r>
            <a:r>
              <a:rPr b="0" i="0" lang="en-IT" sz="13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IT" sz="1300" u="none" cap="none" strike="noStrike">
                <a:solidFill>
                  <a:srgbClr val="000000"/>
                </a:solidFill>
                <a:latin typeface="Arial"/>
                <a:ea typeface="Arial"/>
                <a:cs typeface="Arial"/>
                <a:sym typeface="Arial"/>
              </a:rPr>
              <a:t>PRISMA</a:t>
            </a:r>
            <a:endParaRPr/>
          </a:p>
          <a:p>
            <a:pPr indent="0" lvl="0" marL="0" marR="0" rtl="0" algn="l">
              <a:lnSpc>
                <a:spcPct val="100000"/>
              </a:lnSpc>
              <a:spcBef>
                <a:spcPts val="0"/>
              </a:spcBef>
              <a:spcAft>
                <a:spcPts val="0"/>
              </a:spcAft>
              <a:buNone/>
            </a:pPr>
            <a:r>
              <a:rPr b="0" i="0" lang="en-IT" sz="1300" u="sng" cap="none" strike="noStrike">
                <a:solidFill>
                  <a:srgbClr val="1155CC"/>
                </a:solidFill>
                <a:latin typeface="Arial"/>
                <a:ea typeface="Arial"/>
                <a:cs typeface="Arial"/>
                <a:sym typeface="Arial"/>
                <a:hlinkClick r:id="rId5">
                  <a:extLst>
                    <a:ext uri="{A12FA001-AC4F-418D-AE19-62706E023703}">
                      <ahyp:hlinkClr val="tx"/>
                    </a:ext>
                  </a:extLst>
                </a:hlinkClick>
              </a:rPr>
              <a:t>PRISMA</a:t>
            </a:r>
            <a:r>
              <a:rPr b="0" i="0" lang="en-IT" sz="1300" u="none" cap="none" strike="noStrike">
                <a:solidFill>
                  <a:srgbClr val="000000"/>
                </a:solidFill>
                <a:latin typeface="Arial"/>
                <a:ea typeface="Arial"/>
                <a:cs typeface="Arial"/>
                <a:sym typeface="Arial"/>
              </a:rPr>
              <a:t>, owned by the Italian Space Agency, started its journey in space on 22 March 2019, aboard a VEGA carrier. It is an innovative hyperspectral optical sensor, able to provide a unique informative contribution for different applications.</a:t>
            </a:r>
            <a:endParaRPr/>
          </a:p>
          <a:p>
            <a:pPr indent="0" lvl="0" marL="0" marR="0" rtl="0" algn="l">
              <a:lnSpc>
                <a:spcPct val="100000"/>
              </a:lnSpc>
              <a:spcBef>
                <a:spcPts val="0"/>
              </a:spcBef>
              <a:spcAft>
                <a:spcPts val="0"/>
              </a:spcAft>
              <a:buNone/>
            </a:pPr>
            <a:r>
              <a:t/>
            </a:r>
            <a:endParaRPr b="0" i="0" sz="13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None/>
            </a:pPr>
            <a:r>
              <a:rPr b="1" i="0" lang="en-IT" sz="1300" u="none" cap="none" strike="noStrike">
                <a:solidFill>
                  <a:srgbClr val="000000"/>
                </a:solidFill>
                <a:latin typeface="Arial"/>
                <a:ea typeface="Arial"/>
                <a:cs typeface="Arial"/>
                <a:sym typeface="Arial"/>
              </a:rPr>
              <a:t>DESIS</a:t>
            </a:r>
            <a:endParaRPr/>
          </a:p>
          <a:p>
            <a:pPr indent="0" lvl="0" marL="0" marR="0" rtl="0" algn="l">
              <a:lnSpc>
                <a:spcPct val="100000"/>
              </a:lnSpc>
              <a:spcBef>
                <a:spcPts val="0"/>
              </a:spcBef>
              <a:spcAft>
                <a:spcPts val="0"/>
              </a:spcAft>
              <a:buNone/>
            </a:pPr>
            <a:r>
              <a:rPr b="0" i="0" lang="en-IT" sz="1300" u="none" cap="none" strike="noStrike">
                <a:solidFill>
                  <a:srgbClr val="000000"/>
                </a:solidFill>
                <a:latin typeface="Arial"/>
                <a:ea typeface="Arial"/>
                <a:cs typeface="Arial"/>
                <a:sym typeface="Arial"/>
              </a:rPr>
              <a:t>DLR Earth Sensing Imaging Spectrometer (</a:t>
            </a:r>
            <a:r>
              <a:rPr b="0" i="0" lang="en-IT" sz="1300" u="sng" cap="none" strike="noStrike">
                <a:solidFill>
                  <a:srgbClr val="1155CC"/>
                </a:solidFill>
                <a:latin typeface="Arial"/>
                <a:ea typeface="Arial"/>
                <a:cs typeface="Arial"/>
                <a:sym typeface="Arial"/>
                <a:hlinkClick r:id="rId6">
                  <a:extLst>
                    <a:ext uri="{A12FA001-AC4F-418D-AE19-62706E023703}">
                      <ahyp:hlinkClr val="tx"/>
                    </a:ext>
                  </a:extLst>
                </a:hlinkClick>
              </a:rPr>
              <a:t>DESIS</a:t>
            </a:r>
            <a:r>
              <a:rPr b="0" i="0" lang="en-IT" sz="1300" u="none" cap="none" strike="noStrike">
                <a:solidFill>
                  <a:srgbClr val="000000"/>
                </a:solidFill>
                <a:latin typeface="Arial"/>
                <a:ea typeface="Arial"/>
                <a:cs typeface="Arial"/>
                <a:sym typeface="Arial"/>
              </a:rPr>
              <a:t>) was launched to the International Space Station (ISS) in June 2017. The instrument was developed by DLR and delivered to Teledyne Brown Engineering (TBE) which operates, commands and monitors the instrument. DESIS is realised as a pushbroom imaging spectrometer spectrally sensitive over the visible and near-infrared wavelength range from 400 to 1000 nm. DESIS is a predominantly commercial mission but DLR has the right to task DESIS or request archived data for scientific and humanitarian purposes </a:t>
            </a:r>
            <a:endParaRPr/>
          </a:p>
          <a:p>
            <a:pPr indent="0" lvl="0" marL="0" marR="0" rtl="0" algn="just">
              <a:lnSpc>
                <a:spcPct val="115000"/>
              </a:lnSpc>
              <a:spcBef>
                <a:spcPts val="0"/>
              </a:spcBef>
              <a:spcAft>
                <a:spcPts val="0"/>
              </a:spcAft>
              <a:buNone/>
            </a:pPr>
            <a:r>
              <a:rPr b="1" i="0" lang="en-IT" sz="1300" u="none" cap="none" strike="noStrike">
                <a:solidFill>
                  <a:srgbClr val="000000"/>
                </a:solidFill>
                <a:latin typeface="Arial"/>
                <a:ea typeface="Arial"/>
                <a:cs typeface="Arial"/>
                <a:sym typeface="Arial"/>
              </a:rPr>
              <a:t>EMIT</a:t>
            </a:r>
            <a:endParaRPr/>
          </a:p>
          <a:p>
            <a:pPr indent="0" lvl="0" marL="0" marR="0" rtl="0" algn="l">
              <a:lnSpc>
                <a:spcPct val="100000"/>
              </a:lnSpc>
              <a:spcBef>
                <a:spcPts val="0"/>
              </a:spcBef>
              <a:spcAft>
                <a:spcPts val="0"/>
              </a:spcAft>
              <a:buNone/>
            </a:pPr>
            <a:r>
              <a:rPr b="0" i="0" lang="en-IT" sz="1300" u="sng" cap="none" strike="noStrike">
                <a:solidFill>
                  <a:srgbClr val="1155CC"/>
                </a:solidFill>
                <a:latin typeface="Arial"/>
                <a:ea typeface="Arial"/>
                <a:cs typeface="Arial"/>
                <a:sym typeface="Arial"/>
                <a:hlinkClick r:id="rId7">
                  <a:extLst>
                    <a:ext uri="{A12FA001-AC4F-418D-AE19-62706E023703}">
                      <ahyp:hlinkClr val="tx"/>
                    </a:ext>
                  </a:extLst>
                </a:hlinkClick>
              </a:rPr>
              <a:t>EMIT</a:t>
            </a:r>
            <a:r>
              <a:rPr b="0" i="0" lang="en-IT" sz="1300" u="none" cap="none" strike="noStrike">
                <a:solidFill>
                  <a:srgbClr val="000000"/>
                </a:solidFill>
                <a:latin typeface="Arial"/>
                <a:ea typeface="Arial"/>
                <a:cs typeface="Arial"/>
                <a:sym typeface="Arial"/>
              </a:rPr>
              <a:t> was developed at NASA’s Jet Propulsion Laboratory and launched on 14 July 2022. The instrument observes Earth from outside the International Space Station. EMIT data is delivered to NASA Land Processes Distributed Active Archive Center (DAAC) for use by other researchers and public. EMIT uses an advanced two mirror telescope and high throughput F/1.8 Dyson imaging spectrometer </a:t>
            </a:r>
            <a:endParaRPr/>
          </a:p>
          <a:p>
            <a:pPr indent="0" lvl="0" marL="0" marR="0" rtl="0" algn="just">
              <a:lnSpc>
                <a:spcPct val="115000"/>
              </a:lnSpc>
              <a:spcBef>
                <a:spcPts val="0"/>
              </a:spcBef>
              <a:spcAft>
                <a:spcPts val="0"/>
              </a:spcAft>
              <a:buNone/>
            </a:pPr>
            <a:r>
              <a:rPr b="0" i="0" lang="en-IT" sz="1300" u="none" cap="none" strike="noStrike">
                <a:solidFill>
                  <a:srgbClr val="000000"/>
                </a:solidFill>
                <a:latin typeface="Arial"/>
                <a:ea typeface="Arial"/>
                <a:cs typeface="Arial"/>
                <a:sym typeface="Arial"/>
              </a:rPr>
              <a:t> </a:t>
            </a:r>
            <a:r>
              <a:rPr b="1" i="0" lang="en-IT" sz="1300" u="none" cap="none" strike="noStrike">
                <a:solidFill>
                  <a:srgbClr val="000000"/>
                </a:solidFill>
                <a:latin typeface="Arial"/>
                <a:ea typeface="Arial"/>
                <a:cs typeface="Arial"/>
                <a:sym typeface="Arial"/>
              </a:rPr>
              <a:t>HISUI</a:t>
            </a:r>
            <a:endParaRPr/>
          </a:p>
          <a:p>
            <a:pPr indent="0" lvl="0" marL="0" marR="0" rtl="0" algn="just">
              <a:lnSpc>
                <a:spcPct val="115000"/>
              </a:lnSpc>
              <a:spcBef>
                <a:spcPts val="0"/>
              </a:spcBef>
              <a:spcAft>
                <a:spcPts val="0"/>
              </a:spcAft>
              <a:buNone/>
            </a:pPr>
            <a:r>
              <a:rPr b="0" i="0" lang="en-IT" sz="1300" u="none" cap="none" strike="noStrike">
                <a:solidFill>
                  <a:srgbClr val="000000"/>
                </a:solidFill>
                <a:latin typeface="Arial"/>
                <a:ea typeface="Arial"/>
                <a:cs typeface="Arial"/>
                <a:sym typeface="Arial"/>
              </a:rPr>
              <a:t>Hyperspectral Imager Suite (HISUI) was launched to the International Space Station (ISS) in December 2019. It is a hyperspectral earth imaging system developed by the Japanese Ministry of Economy, Trade, and Industry (METI), consisting of a reflective telescope and two spectrometers which cover the visible and near infrared region (VNIR) and the shortwave infrared region (SWIR). Each spectrometer consists of a grating and a two-dimensional detector. Currently, data access is restricted but possible through </a:t>
            </a:r>
            <a:r>
              <a:rPr b="0" i="0" lang="en-IT" sz="1300" u="sng" cap="none" strike="noStrike">
                <a:solidFill>
                  <a:srgbClr val="1155CC"/>
                </a:solidFill>
                <a:latin typeface="Arial"/>
                <a:ea typeface="Arial"/>
                <a:cs typeface="Arial"/>
                <a:sym typeface="Arial"/>
                <a:hlinkClick r:id="rId8">
                  <a:extLst>
                    <a:ext uri="{A12FA001-AC4F-418D-AE19-62706E023703}">
                      <ahyp:hlinkClr val="tx"/>
                    </a:ext>
                  </a:extLst>
                </a:hlinkClick>
              </a:rPr>
              <a:t>research proposals</a:t>
            </a:r>
            <a:r>
              <a:rPr b="0" i="0" lang="en-IT" sz="1300" u="none" cap="none" strike="noStrike">
                <a:solidFill>
                  <a:srgbClr val="000000"/>
                </a:solidFill>
                <a:latin typeface="Arial"/>
                <a:ea typeface="Arial"/>
                <a:cs typeface="Arial"/>
                <a:sym typeface="Arial"/>
              </a:rPr>
              <a:t>.</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Slide </a:t>
            </a:r>
            <a:fld id="{00000000-1234-1234-1234-123412341234}" type="slidenum">
              <a:rPr b="1" i="0" lang="en-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73" name="Google Shape;73;p2"/>
          <p:cNvSpPr txBox="1"/>
          <p:nvPr>
            <p:ph idx="1" type="body"/>
          </p:nvPr>
        </p:nvSpPr>
        <p:spPr>
          <a:xfrm>
            <a:off x="176050" y="1329932"/>
            <a:ext cx="11495400" cy="50055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00"/>
              <a:buNone/>
            </a:pPr>
            <a:r>
              <a:rPr b="1" lang="en-IT">
                <a:latin typeface="Calibri"/>
                <a:ea typeface="Calibri"/>
                <a:cs typeface="Calibri"/>
                <a:sym typeface="Calibri"/>
              </a:rPr>
              <a:t>Hyperspectral Cal/Val Resources </a:t>
            </a:r>
            <a:endParaRPr/>
          </a:p>
          <a:p>
            <a:pPr indent="0" lvl="0" marL="0" rtl="0" algn="l">
              <a:lnSpc>
                <a:spcPct val="90000"/>
              </a:lnSpc>
              <a:spcBef>
                <a:spcPts val="1000"/>
              </a:spcBef>
              <a:spcAft>
                <a:spcPts val="0"/>
              </a:spcAft>
              <a:buSzPts val="2800"/>
              <a:buNone/>
            </a:pPr>
            <a:r>
              <a:rPr lang="en-IT" sz="1400" u="sng">
                <a:solidFill>
                  <a:schemeClr val="hlink"/>
                </a:solidFill>
                <a:hlinkClick r:id="rId3"/>
              </a:rPr>
              <a:t>https://docs.google.com/document/d/1coQkACGLg2aLSfyC2dZL_I9VUlzn2ruoFEcRP1kOHCM/edit#heading=h.scgocn7m8pb7</a:t>
            </a:r>
            <a:endParaRPr sz="1400"/>
          </a:p>
          <a:p>
            <a:pPr indent="0" lvl="0" marL="0" rtl="0" algn="l">
              <a:lnSpc>
                <a:spcPct val="90000"/>
              </a:lnSpc>
              <a:spcBef>
                <a:spcPts val="1000"/>
              </a:spcBef>
              <a:spcAft>
                <a:spcPts val="0"/>
              </a:spcAft>
              <a:buSzPts val="2800"/>
              <a:buNone/>
            </a:pPr>
            <a:r>
              <a:t/>
            </a:r>
            <a:endParaRPr sz="1400"/>
          </a:p>
          <a:p>
            <a:pPr indent="-342900" lvl="0" marL="342900" rtl="0" algn="l">
              <a:lnSpc>
                <a:spcPct val="90000"/>
              </a:lnSpc>
              <a:spcBef>
                <a:spcPts val="1000"/>
              </a:spcBef>
              <a:spcAft>
                <a:spcPts val="0"/>
              </a:spcAft>
              <a:buSzPts val="2800"/>
              <a:buFont typeface="Arial"/>
              <a:buChar char="•"/>
            </a:pPr>
            <a:r>
              <a:rPr b="1" lang="en-IT" sz="2200">
                <a:latin typeface="Arial"/>
                <a:ea typeface="Arial"/>
                <a:cs typeface="Arial"/>
                <a:sym typeface="Arial"/>
              </a:rPr>
              <a:t>Introduction</a:t>
            </a:r>
            <a:endParaRPr/>
          </a:p>
          <a:p>
            <a:pPr indent="-342900" lvl="0" marL="342900" rtl="0" algn="l">
              <a:lnSpc>
                <a:spcPct val="90000"/>
              </a:lnSpc>
              <a:spcBef>
                <a:spcPts val="1000"/>
              </a:spcBef>
              <a:spcAft>
                <a:spcPts val="0"/>
              </a:spcAft>
              <a:buSzPts val="2800"/>
              <a:buFont typeface="Arial"/>
              <a:buChar char="•"/>
            </a:pPr>
            <a:r>
              <a:rPr b="1" lang="en-IT" sz="2200">
                <a:latin typeface="Arial"/>
                <a:ea typeface="Arial"/>
                <a:cs typeface="Arial"/>
                <a:sym typeface="Arial"/>
              </a:rPr>
              <a:t>Networks</a:t>
            </a:r>
            <a:endParaRPr/>
          </a:p>
          <a:p>
            <a:pPr indent="-342900" lvl="0" marL="342900" rtl="0" algn="l">
              <a:lnSpc>
                <a:spcPct val="90000"/>
              </a:lnSpc>
              <a:spcBef>
                <a:spcPts val="1000"/>
              </a:spcBef>
              <a:spcAft>
                <a:spcPts val="0"/>
              </a:spcAft>
              <a:buSzPts val="2800"/>
              <a:buFont typeface="Arial"/>
              <a:buChar char="•"/>
            </a:pPr>
            <a:r>
              <a:rPr b="1" lang="en-IT" sz="2200">
                <a:latin typeface="Arial"/>
                <a:ea typeface="Arial"/>
                <a:cs typeface="Arial"/>
                <a:sym typeface="Arial"/>
              </a:rPr>
              <a:t>Guidelines and Protocols</a:t>
            </a:r>
            <a:endParaRPr/>
          </a:p>
          <a:p>
            <a:pPr indent="-342900" lvl="0" marL="342900" rtl="0" algn="l">
              <a:lnSpc>
                <a:spcPct val="90000"/>
              </a:lnSpc>
              <a:spcBef>
                <a:spcPts val="1000"/>
              </a:spcBef>
              <a:spcAft>
                <a:spcPts val="0"/>
              </a:spcAft>
              <a:buSzPts val="2800"/>
              <a:buFont typeface="Arial"/>
              <a:buChar char="•"/>
            </a:pPr>
            <a:r>
              <a:rPr b="1" lang="en-IT" sz="2200">
                <a:latin typeface="Arial"/>
                <a:ea typeface="Arial"/>
                <a:cs typeface="Arial"/>
                <a:sym typeface="Arial"/>
              </a:rPr>
              <a:t>Campaigns and Inter-comparison Excercise</a:t>
            </a:r>
            <a:endParaRPr/>
          </a:p>
          <a:p>
            <a:pPr indent="-342900" lvl="0" marL="342900" rtl="0" algn="l">
              <a:lnSpc>
                <a:spcPct val="90000"/>
              </a:lnSpc>
              <a:spcBef>
                <a:spcPts val="1000"/>
              </a:spcBef>
              <a:spcAft>
                <a:spcPts val="0"/>
              </a:spcAft>
              <a:buSzPts val="2800"/>
              <a:buFont typeface="Arial"/>
              <a:buChar char="•"/>
            </a:pPr>
            <a:r>
              <a:rPr b="1" lang="en-IT" sz="2200">
                <a:latin typeface="Arial"/>
                <a:ea typeface="Arial"/>
                <a:cs typeface="Arial"/>
                <a:sym typeface="Arial"/>
              </a:rPr>
              <a:t>Instrumentation and Hardware</a:t>
            </a:r>
            <a:endParaRPr/>
          </a:p>
          <a:p>
            <a:pPr indent="-342900" lvl="0" marL="342900" rtl="0" algn="l">
              <a:lnSpc>
                <a:spcPct val="90000"/>
              </a:lnSpc>
              <a:spcBef>
                <a:spcPts val="1000"/>
              </a:spcBef>
              <a:spcAft>
                <a:spcPts val="0"/>
              </a:spcAft>
              <a:buSzPts val="2800"/>
              <a:buFont typeface="Arial"/>
              <a:buChar char="•"/>
            </a:pPr>
            <a:r>
              <a:rPr b="1" lang="en-IT" sz="2200">
                <a:latin typeface="Arial"/>
                <a:ea typeface="Arial"/>
                <a:cs typeface="Arial"/>
                <a:sym typeface="Arial"/>
              </a:rPr>
              <a:t>Mission-Specific Resources</a:t>
            </a:r>
            <a:endParaRPr/>
          </a:p>
          <a:p>
            <a:pPr indent="0" lvl="0" marL="0" rtl="0" algn="l">
              <a:lnSpc>
                <a:spcPct val="90000"/>
              </a:lnSpc>
              <a:spcBef>
                <a:spcPts val="1000"/>
              </a:spcBef>
              <a:spcAft>
                <a:spcPts val="0"/>
              </a:spcAft>
              <a:buSzPts val="2800"/>
              <a:buNone/>
            </a:pPr>
            <a:r>
              <a:t/>
            </a:r>
            <a:endParaRPr sz="1400"/>
          </a:p>
        </p:txBody>
      </p:sp>
      <p:sp>
        <p:nvSpPr>
          <p:cNvPr id="74" name="Google Shape;74;p2"/>
          <p:cNvSpPr txBox="1"/>
          <p:nvPr>
            <p:ph type="title"/>
          </p:nvPr>
        </p:nvSpPr>
        <p:spPr>
          <a:xfrm>
            <a:off x="176050" y="184901"/>
            <a:ext cx="9387000" cy="7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IT"/>
              <a:t>Table of Contents</a:t>
            </a:r>
            <a:endParaRPr/>
          </a:p>
        </p:txBody>
      </p:sp>
      <p:sp>
        <p:nvSpPr>
          <p:cNvPr id="75" name="Google Shape;75;p2"/>
          <p:cNvSpPr txBox="1"/>
          <p:nvPr/>
        </p:nvSpPr>
        <p:spPr>
          <a:xfrm>
            <a:off x="3435928" y="5704115"/>
            <a:ext cx="5250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T" sz="2800" u="none" cap="none" strike="noStrike">
                <a:solidFill>
                  <a:srgbClr val="000000"/>
                </a:solidFill>
                <a:latin typeface="Arial"/>
                <a:ea typeface="Arial"/>
                <a:cs typeface="Arial"/>
                <a:sym typeface="Arial"/>
              </a:rPr>
              <a:t>Comments/Inputs are welcome!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IT" sz="1400" u="none" cap="none" strike="noStrike">
                <a:solidFill>
                  <a:schemeClr val="accent1"/>
                </a:solidFill>
                <a:latin typeface="Arial"/>
                <a:ea typeface="Arial"/>
                <a:cs typeface="Arial"/>
                <a:sym typeface="Arial"/>
              </a:rPr>
              <a:t>Slide </a:t>
            </a:r>
            <a:fld id="{00000000-1234-1234-1234-123412341234}" type="slidenum">
              <a:rPr b="1" i="0" lang="en-IT"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81" name="Google Shape;81;p3"/>
          <p:cNvSpPr txBox="1"/>
          <p:nvPr>
            <p:ph type="title"/>
          </p:nvPr>
        </p:nvSpPr>
        <p:spPr>
          <a:xfrm>
            <a:off x="176050" y="184901"/>
            <a:ext cx="9387000" cy="770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4400"/>
              <a:buFont typeface="Arial"/>
              <a:buNone/>
            </a:pPr>
            <a:r>
              <a:rPr lang="en-IT"/>
              <a:t>Introduction</a:t>
            </a:r>
            <a:endParaRPr/>
          </a:p>
        </p:txBody>
      </p:sp>
      <p:pic>
        <p:nvPicPr>
          <p:cNvPr id="82" name="Google Shape;82;p3"/>
          <p:cNvPicPr preferRelativeResize="0"/>
          <p:nvPr/>
        </p:nvPicPr>
        <p:blipFill rotWithShape="1">
          <a:blip r:embed="rId3">
            <a:alphaModFix/>
          </a:blip>
          <a:srcRect b="0" l="0" r="0" t="0"/>
          <a:stretch/>
        </p:blipFill>
        <p:spPr>
          <a:xfrm>
            <a:off x="6498773" y="1034142"/>
            <a:ext cx="5431970" cy="4630932"/>
          </a:xfrm>
          <a:prstGeom prst="rect">
            <a:avLst/>
          </a:prstGeom>
          <a:noFill/>
          <a:ln>
            <a:noFill/>
          </a:ln>
        </p:spPr>
      </p:pic>
      <p:sp>
        <p:nvSpPr>
          <p:cNvPr id="83" name="Google Shape;83;p3"/>
          <p:cNvSpPr txBox="1"/>
          <p:nvPr/>
        </p:nvSpPr>
        <p:spPr>
          <a:xfrm>
            <a:off x="176050" y="1145155"/>
            <a:ext cx="5626037" cy="50167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T" sz="1600" u="none" cap="none" strike="noStrike">
                <a:solidFill>
                  <a:srgbClr val="000000"/>
                </a:solidFill>
                <a:latin typeface="Arial"/>
                <a:ea typeface="Arial"/>
                <a:cs typeface="Arial"/>
                <a:sym typeface="Arial"/>
              </a:rPr>
              <a:t>The document was created following the </a:t>
            </a:r>
            <a:r>
              <a:rPr b="1" i="1" lang="en-IT" sz="1600" u="none" cap="none" strike="noStrike">
                <a:solidFill>
                  <a:srgbClr val="000000"/>
                </a:solidFill>
                <a:highlight>
                  <a:srgbClr val="FFFF00"/>
                </a:highlight>
                <a:latin typeface="Arial"/>
                <a:ea typeface="Arial"/>
                <a:cs typeface="Arial"/>
                <a:sym typeface="Arial"/>
              </a:rPr>
              <a:t>request made to the CEOS for guidance on hyperspectral Cal/Val reference </a:t>
            </a:r>
            <a:r>
              <a:rPr b="0" i="0" lang="en-IT" sz="1600" u="none" cap="none" strike="noStrike">
                <a:solidFill>
                  <a:srgbClr val="000000"/>
                </a:solidFill>
                <a:latin typeface="Arial"/>
                <a:ea typeface="Arial"/>
                <a:cs typeface="Arial"/>
                <a:sym typeface="Arial"/>
              </a:rPr>
              <a:t>instrumentation for land, coast and open ocean measurements; relevant for all satellite missions to have a coordinated global network</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T" sz="1600" u="none" cap="none" strike="noStrike">
                <a:solidFill>
                  <a:srgbClr val="000000"/>
                </a:solidFill>
                <a:latin typeface="Arial"/>
                <a:ea typeface="Arial"/>
                <a:cs typeface="Arial"/>
                <a:sym typeface="Arial"/>
              </a:rPr>
              <a:t>A spaceborne hyperspectral imaging sensor is an advanced spaceborne optical sensor that captures </a:t>
            </a:r>
            <a:r>
              <a:rPr b="1" i="1" lang="en-IT" sz="1600" u="none" cap="none" strike="noStrike">
                <a:solidFill>
                  <a:srgbClr val="000000"/>
                </a:solidFill>
                <a:highlight>
                  <a:srgbClr val="FFFF00"/>
                </a:highlight>
                <a:latin typeface="Arial"/>
                <a:ea typeface="Arial"/>
                <a:cs typeface="Arial"/>
                <a:sym typeface="Arial"/>
              </a:rPr>
              <a:t>high spectral resolution images of the Earth's surface in many contiguous bands across the electromagnetic spectrum, typically between the visible to shortwave infrared ranges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T" sz="1600" u="none" cap="none" strike="noStrike">
                <a:solidFill>
                  <a:srgbClr val="000000"/>
                </a:solidFill>
                <a:latin typeface="Arial"/>
                <a:ea typeface="Arial"/>
                <a:cs typeface="Arial"/>
                <a:sym typeface="Arial"/>
              </a:rPr>
              <a:t>The data collected by spaceborne hyperspectral imaging sensors are used in a </a:t>
            </a:r>
            <a:r>
              <a:rPr b="1" i="1" lang="en-IT" sz="1600" u="none" cap="none" strike="noStrike">
                <a:solidFill>
                  <a:srgbClr val="000000"/>
                </a:solidFill>
                <a:highlight>
                  <a:srgbClr val="FFFF00"/>
                </a:highlight>
                <a:latin typeface="Arial"/>
                <a:ea typeface="Arial"/>
                <a:cs typeface="Arial"/>
                <a:sym typeface="Arial"/>
              </a:rPr>
              <a:t>wide range of applications</a:t>
            </a:r>
            <a:r>
              <a:rPr b="0" i="0" lang="en-IT" sz="1600" u="none" cap="none" strike="noStrike">
                <a:solidFill>
                  <a:srgbClr val="000000"/>
                </a:solidFill>
                <a:latin typeface="Arial"/>
                <a:ea typeface="Arial"/>
                <a:cs typeface="Arial"/>
                <a:sym typeface="Arial"/>
              </a:rPr>
              <a:t>, including environmental monitoring, agriculture, forestry, and non-renewable resources exploration and extraction </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IT" sz="1600" u="none" cap="none" strike="noStrike">
                <a:solidFill>
                  <a:srgbClr val="000000"/>
                </a:solidFill>
                <a:latin typeface="Arial"/>
                <a:ea typeface="Arial"/>
                <a:cs typeface="Arial"/>
                <a:sym typeface="Arial"/>
              </a:rPr>
              <a:t>The list of hyperspectral missions is </a:t>
            </a:r>
            <a:r>
              <a:rPr b="1" i="1" lang="en-IT" sz="1600" u="none" cap="none" strike="noStrike">
                <a:solidFill>
                  <a:schemeClr val="dk1"/>
                </a:solidFill>
                <a:highlight>
                  <a:srgbClr val="FFFF00"/>
                </a:highlight>
                <a:latin typeface="Arial"/>
                <a:ea typeface="Arial"/>
                <a:cs typeface="Arial"/>
                <a:sym typeface="Arial"/>
              </a:rPr>
              <a:t>growing rapidly </a:t>
            </a:r>
            <a:r>
              <a:rPr b="0" i="0" lang="en-IT" sz="1600" u="none" cap="none" strike="noStrike">
                <a:solidFill>
                  <a:srgbClr val="000000"/>
                </a:solidFill>
                <a:latin typeface="Arial"/>
                <a:ea typeface="Arial"/>
                <a:cs typeface="Arial"/>
                <a:sym typeface="Arial"/>
              </a:rPr>
              <a:t>with new missions being launched by countries around the world. </a:t>
            </a:r>
            <a:endParaRPr b="0" i="0" sz="1600" u="none" cap="none" strike="noStrike">
              <a:solidFill>
                <a:srgbClr val="000000"/>
              </a:solidFill>
              <a:latin typeface="Arial"/>
              <a:ea typeface="Arial"/>
              <a:cs typeface="Arial"/>
              <a:sym typeface="Arial"/>
            </a:endParaRPr>
          </a:p>
        </p:txBody>
      </p:sp>
      <p:sp>
        <p:nvSpPr>
          <p:cNvPr id="84" name="Google Shape;84;p3"/>
          <p:cNvSpPr txBox="1"/>
          <p:nvPr/>
        </p:nvSpPr>
        <p:spPr>
          <a:xfrm>
            <a:off x="6498772" y="5665074"/>
            <a:ext cx="569322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T" sz="1800" u="none" cap="none" strike="noStrike">
                <a:solidFill>
                  <a:srgbClr val="000000"/>
                </a:solidFill>
                <a:latin typeface="Calibri"/>
                <a:ea typeface="Calibri"/>
                <a:cs typeface="Calibri"/>
                <a:sym typeface="Calibri"/>
              </a:rPr>
              <a:t>In general Cal/Val activities for Hyperspectral Mission will include the elements sketched in the figure above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4"/>
          <p:cNvSpPr txBox="1"/>
          <p:nvPr>
            <p:ph idx="1" type="body"/>
          </p:nvPr>
        </p:nvSpPr>
        <p:spPr>
          <a:xfrm>
            <a:off x="269805" y="1319047"/>
            <a:ext cx="11495400" cy="1222675"/>
          </a:xfrm>
          <a:prstGeom prst="rect">
            <a:avLst/>
          </a:prstGeom>
          <a:noFill/>
          <a:ln>
            <a:noFill/>
          </a:ln>
        </p:spPr>
        <p:txBody>
          <a:bodyPr anchorCtr="0" anchor="t" bIns="45700" lIns="91425" spcFirstLastPara="1" rIns="91425" wrap="square" tIns="45700">
            <a:noAutofit/>
          </a:bodyPr>
          <a:lstStyle/>
          <a:p>
            <a:pPr indent="0" lvl="0" marL="96838" rtl="0" algn="l">
              <a:lnSpc>
                <a:spcPct val="90000"/>
              </a:lnSpc>
              <a:spcBef>
                <a:spcPts val="0"/>
              </a:spcBef>
              <a:spcAft>
                <a:spcPts val="0"/>
              </a:spcAft>
              <a:buSzPts val="2800"/>
              <a:buNone/>
            </a:pPr>
            <a:r>
              <a:rPr lang="en-IT" sz="1800">
                <a:latin typeface="Arial"/>
                <a:ea typeface="Arial"/>
                <a:cs typeface="Arial"/>
                <a:sym typeface="Arial"/>
              </a:rPr>
              <a:t>Among all the Cal/Val activities, the ones based on permanent and automated instruments working in Network are probably the most efficient as it gives a large number of points well characterised against which the satellite measurements can compare. Among the existing Networks, the following provide useful information for Hyperspectral imaging validation: </a:t>
            </a:r>
            <a:endParaRPr/>
          </a:p>
          <a:p>
            <a:pPr indent="0" lvl="0" marL="96838" rtl="0" algn="l">
              <a:lnSpc>
                <a:spcPct val="90000"/>
              </a:lnSpc>
              <a:spcBef>
                <a:spcPts val="0"/>
              </a:spcBef>
              <a:spcAft>
                <a:spcPts val="0"/>
              </a:spcAft>
              <a:buSzPts val="2800"/>
              <a:buNone/>
            </a:pPr>
            <a:r>
              <a:t/>
            </a:r>
            <a:endParaRPr sz="1800">
              <a:latin typeface="Arial"/>
              <a:ea typeface="Arial"/>
              <a:cs typeface="Arial"/>
              <a:sym typeface="Arial"/>
            </a:endParaRPr>
          </a:p>
          <a:p>
            <a:pPr indent="-107950" lvl="0" marL="382588" rtl="0" algn="l">
              <a:lnSpc>
                <a:spcPct val="90000"/>
              </a:lnSpc>
              <a:spcBef>
                <a:spcPts val="0"/>
              </a:spcBef>
              <a:spcAft>
                <a:spcPts val="0"/>
              </a:spcAft>
              <a:buSzPts val="2800"/>
              <a:buFont typeface="Arial"/>
              <a:buNone/>
            </a:pPr>
            <a:r>
              <a:t/>
            </a:r>
            <a:endParaRPr sz="1800">
              <a:latin typeface="Arial"/>
              <a:ea typeface="Arial"/>
              <a:cs typeface="Arial"/>
              <a:sym typeface="Arial"/>
            </a:endParaRPr>
          </a:p>
        </p:txBody>
      </p:sp>
      <p:sp>
        <p:nvSpPr>
          <p:cNvPr id="90" name="Google Shape;90;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Arial"/>
              <a:buNone/>
            </a:pPr>
            <a:r>
              <a:rPr lang="en-IT"/>
              <a:t>Networks</a:t>
            </a:r>
            <a:endParaRPr/>
          </a:p>
        </p:txBody>
      </p:sp>
      <p:sp>
        <p:nvSpPr>
          <p:cNvPr id="91" name="Google Shape;91;p4"/>
          <p:cNvSpPr txBox="1"/>
          <p:nvPr/>
        </p:nvSpPr>
        <p:spPr>
          <a:xfrm>
            <a:off x="176048" y="2758698"/>
            <a:ext cx="7291953" cy="3293209"/>
          </a:xfrm>
          <a:prstGeom prst="rect">
            <a:avLst/>
          </a:prstGeom>
          <a:noFill/>
          <a:ln>
            <a:noFill/>
          </a:ln>
        </p:spPr>
        <p:txBody>
          <a:bodyPr anchorCtr="0" anchor="t" bIns="45700" lIns="91425" spcFirstLastPara="1" rIns="91425" wrap="square" tIns="45700">
            <a:spAutoFit/>
          </a:bodyPr>
          <a:lstStyle/>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3">
                  <a:extLst>
                    <a:ext uri="{A12FA001-AC4F-418D-AE19-62706E023703}">
                      <ahyp:hlinkClr val="tx"/>
                    </a:ext>
                  </a:extLst>
                </a:hlinkClick>
              </a:rPr>
              <a:t>HYPERNETS</a:t>
            </a:r>
            <a:r>
              <a:rPr b="0" i="0" lang="en-IT" sz="1600" u="none" cap="none" strike="noStrike">
                <a:solidFill>
                  <a:srgbClr val="000000"/>
                </a:solidFill>
                <a:latin typeface="Arial"/>
                <a:ea typeface="Arial"/>
                <a:cs typeface="Arial"/>
                <a:sym typeface="Arial"/>
              </a:rPr>
              <a:t> </a:t>
            </a:r>
            <a:r>
              <a:rPr b="0" i="0" lang="en-IT" sz="1600" u="none" cap="none" strike="noStrike">
                <a:solidFill>
                  <a:schemeClr val="dk1"/>
                </a:solidFill>
                <a:latin typeface="Arial"/>
                <a:ea typeface="Arial"/>
                <a:cs typeface="Arial"/>
                <a:sym typeface="Arial"/>
              </a:rPr>
              <a:t>a new hyperspectral radiometer integrated in automated networks of water and land bidirectional reflectance measurements for satellite validation.</a:t>
            </a:r>
            <a:endParaRPr b="0" i="0" sz="1600" u="none" cap="none" strike="noStrike">
              <a:solidFill>
                <a:srgbClr val="000000"/>
              </a:solidFill>
              <a:latin typeface="Arial"/>
              <a:ea typeface="Arial"/>
              <a:cs typeface="Arial"/>
              <a:sym typeface="Arial"/>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4">
                  <a:extLst>
                    <a:ext uri="{A12FA001-AC4F-418D-AE19-62706E023703}">
                      <ahyp:hlinkClr val="tx"/>
                    </a:ext>
                  </a:extLst>
                </a:hlinkClick>
              </a:rPr>
              <a:t>RadCalNet</a:t>
            </a:r>
            <a:r>
              <a:rPr b="0" i="0" lang="en-IT" sz="1600" u="none" cap="none" strike="noStrike">
                <a:solidFill>
                  <a:srgbClr val="000000"/>
                </a:solidFill>
                <a:latin typeface="Arial"/>
                <a:ea typeface="Arial"/>
                <a:cs typeface="Arial"/>
                <a:sym typeface="Arial"/>
              </a:rPr>
              <a:t> the </a:t>
            </a:r>
            <a:r>
              <a:rPr b="0" i="0" lang="en-IT" sz="1600" u="none" cap="none" strike="noStrike">
                <a:solidFill>
                  <a:schemeClr val="dk1"/>
                </a:solidFill>
                <a:latin typeface="Arial"/>
                <a:ea typeface="Arial"/>
                <a:cs typeface="Arial"/>
                <a:sym typeface="Arial"/>
              </a:rPr>
              <a:t>Radiometric Calibration Network portal.</a:t>
            </a:r>
            <a:endParaRPr b="0" i="0" sz="1600" u="none" cap="none" strike="noStrike">
              <a:solidFill>
                <a:srgbClr val="000000"/>
              </a:solidFill>
              <a:latin typeface="Arial"/>
              <a:ea typeface="Arial"/>
              <a:cs typeface="Arial"/>
              <a:sym typeface="Arial"/>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5">
                  <a:extLst>
                    <a:ext uri="{A12FA001-AC4F-418D-AE19-62706E023703}">
                      <ahyp:hlinkClr val="tx"/>
                    </a:ext>
                  </a:extLst>
                </a:hlinkClick>
              </a:rPr>
              <a:t>PICS</a:t>
            </a:r>
            <a:r>
              <a:rPr b="0" i="0" lang="en-IT" sz="1600" u="none" cap="none" strike="noStrike">
                <a:solidFill>
                  <a:srgbClr val="1155CC"/>
                </a:solidFill>
                <a:latin typeface="Arial"/>
                <a:ea typeface="Arial"/>
                <a:cs typeface="Arial"/>
                <a:sym typeface="Arial"/>
              </a:rPr>
              <a:t> </a:t>
            </a:r>
            <a:r>
              <a:rPr b="0" i="0" lang="en-IT" sz="1600" u="none" cap="none" strike="noStrike">
                <a:solidFill>
                  <a:srgbClr val="212529"/>
                </a:solidFill>
                <a:latin typeface="Arial"/>
                <a:ea typeface="Arial"/>
                <a:cs typeface="Arial"/>
                <a:sym typeface="Arial"/>
              </a:rPr>
              <a:t>Pseudo Invariant Calibration Sites. </a:t>
            </a:r>
            <a:r>
              <a:rPr b="0" i="0" lang="en-IT" sz="1600" u="none" cap="none" strike="noStrike">
                <a:solidFill>
                  <a:srgbClr val="000000"/>
                </a:solidFill>
                <a:latin typeface="Arial"/>
                <a:ea typeface="Arial"/>
                <a:cs typeface="Arial"/>
                <a:sym typeface="Arial"/>
              </a:rPr>
              <a:t>Two projects related to the usage of PICS are </a:t>
            </a:r>
            <a:r>
              <a:rPr b="0" i="0" lang="en-IT" sz="1600" u="sng" cap="none" strike="noStrike">
                <a:solidFill>
                  <a:srgbClr val="1155CC"/>
                </a:solidFill>
                <a:latin typeface="Arial"/>
                <a:ea typeface="Arial"/>
                <a:cs typeface="Arial"/>
                <a:sym typeface="Arial"/>
                <a:hlinkClick r:id="rId6">
                  <a:extLst>
                    <a:ext uri="{A12FA001-AC4F-418D-AE19-62706E023703}">
                      <ahyp:hlinkClr val="tx"/>
                    </a:ext>
                  </a:extLst>
                </a:hlinkClick>
              </a:rPr>
              <a:t>PICSCAR</a:t>
            </a:r>
            <a:r>
              <a:rPr b="0" i="0" lang="en-IT" sz="1600" u="none" cap="none" strike="noStrike">
                <a:solidFill>
                  <a:srgbClr val="000000"/>
                </a:solidFill>
                <a:latin typeface="Arial"/>
                <a:ea typeface="Arial"/>
                <a:cs typeface="Arial"/>
                <a:sym typeface="Arial"/>
              </a:rPr>
              <a:t> and </a:t>
            </a:r>
            <a:r>
              <a:rPr b="0" i="0" lang="en-IT" sz="1600" u="sng" cap="none" strike="noStrike">
                <a:solidFill>
                  <a:srgbClr val="1155CC"/>
                </a:solidFill>
                <a:latin typeface="Arial"/>
                <a:ea typeface="Arial"/>
                <a:cs typeface="Arial"/>
                <a:sym typeface="Arial"/>
                <a:hlinkClick r:id="rId7">
                  <a:extLst>
                    <a:ext uri="{A12FA001-AC4F-418D-AE19-62706E023703}">
                      <ahyp:hlinkClr val="tx"/>
                    </a:ext>
                  </a:extLst>
                </a:hlinkClick>
              </a:rPr>
              <a:t>PICSAND</a:t>
            </a:r>
            <a:r>
              <a:rPr b="0" i="0" lang="en-IT" sz="1600" u="none" cap="none" strike="noStrike">
                <a:solidFill>
                  <a:srgbClr val="1155CC"/>
                </a:solidFill>
                <a:latin typeface="Arial"/>
                <a:ea typeface="Arial"/>
                <a:cs typeface="Arial"/>
                <a:sym typeface="Arial"/>
              </a:rPr>
              <a:t>.</a:t>
            </a:r>
            <a:r>
              <a:rPr b="0" i="0" lang="en-IT" sz="1600" u="none" cap="none" strike="noStrike">
                <a:solidFill>
                  <a:srgbClr val="000000"/>
                </a:solidFill>
                <a:latin typeface="Arial"/>
                <a:ea typeface="Arial"/>
                <a:cs typeface="Arial"/>
                <a:sym typeface="Arial"/>
              </a:rPr>
              <a:t> </a:t>
            </a:r>
            <a:r>
              <a:rPr b="0" i="0" lang="en-IT" sz="1600" u="none" cap="none" strike="noStrike">
                <a:solidFill>
                  <a:srgbClr val="212529"/>
                </a:solidFill>
                <a:latin typeface="Arial"/>
                <a:ea typeface="Arial"/>
                <a:cs typeface="Arial"/>
                <a:sym typeface="Arial"/>
              </a:rPr>
              <a:t> </a:t>
            </a:r>
            <a:endParaRPr b="0" i="0" sz="1600" u="none" cap="none" strike="noStrike">
              <a:solidFill>
                <a:srgbClr val="1155CC"/>
              </a:solidFill>
              <a:latin typeface="Arial"/>
              <a:ea typeface="Arial"/>
              <a:cs typeface="Arial"/>
              <a:sym typeface="Arial"/>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8">
                  <a:extLst>
                    <a:ext uri="{A12FA001-AC4F-418D-AE19-62706E023703}">
                      <ahyp:hlinkClr val="tx"/>
                    </a:ext>
                  </a:extLst>
                </a:hlinkClick>
              </a:rPr>
              <a:t>CEOS-LPV supersites</a:t>
            </a:r>
            <a:r>
              <a:rPr b="0" i="0" lang="en-IT" sz="1600" u="none" cap="none" strike="noStrike">
                <a:solidFill>
                  <a:srgbClr val="000000"/>
                </a:solidFill>
                <a:latin typeface="Arial"/>
                <a:ea typeface="Arial"/>
                <a:cs typeface="Arial"/>
                <a:sym typeface="Arial"/>
              </a:rPr>
              <a:t> Supersites defined by the Land Product Validation Subgroup.</a:t>
            </a:r>
            <a:endParaRPr b="0" i="0" sz="1600" u="none" cap="none" strike="noStrike">
              <a:solidFill>
                <a:srgbClr val="1155CC"/>
              </a:solidFill>
              <a:latin typeface="Arial"/>
              <a:ea typeface="Arial"/>
              <a:cs typeface="Arial"/>
              <a:sym typeface="Arial"/>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9">
                  <a:extLst>
                    <a:ext uri="{A12FA001-AC4F-418D-AE19-62706E023703}">
                      <ahyp:hlinkClr val="tx"/>
                    </a:ext>
                  </a:extLst>
                </a:hlinkClick>
              </a:rPr>
              <a:t>GBOV</a:t>
            </a:r>
            <a:r>
              <a:rPr b="0" i="0" lang="en-IT" sz="1600" u="none" cap="none" strike="noStrike">
                <a:solidFill>
                  <a:srgbClr val="000000"/>
                </a:solidFill>
                <a:latin typeface="Arial"/>
                <a:ea typeface="Arial"/>
                <a:cs typeface="Arial"/>
                <a:sym typeface="Arial"/>
              </a:rPr>
              <a:t> (Ground-Based Observations for Validation). </a:t>
            </a:r>
            <a:endParaRPr b="0" i="0" sz="1600" u="none" cap="none" strike="noStrike">
              <a:solidFill>
                <a:srgbClr val="1155CC"/>
              </a:solidFill>
              <a:latin typeface="Arial"/>
              <a:ea typeface="Arial"/>
              <a:cs typeface="Arial"/>
              <a:sym typeface="Arial"/>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10">
                  <a:extLst>
                    <a:ext uri="{A12FA001-AC4F-418D-AE19-62706E023703}">
                      <ahyp:hlinkClr val="tx"/>
                    </a:ext>
                  </a:extLst>
                </a:hlinkClick>
              </a:rPr>
              <a:t>TERN</a:t>
            </a:r>
            <a:r>
              <a:rPr b="0" i="0" lang="en-IT" sz="1600" u="none" cap="none" strike="noStrike">
                <a:solidFill>
                  <a:srgbClr val="000000"/>
                </a:solidFill>
                <a:latin typeface="Arial"/>
                <a:ea typeface="Arial"/>
                <a:cs typeface="Arial"/>
                <a:sym typeface="Arial"/>
              </a:rPr>
              <a:t> the Australia's land ecosystem observatory. </a:t>
            </a:r>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11">
                  <a:extLst>
                    <a:ext uri="{A12FA001-AC4F-418D-AE19-62706E023703}">
                      <ahyp:hlinkClr val="tx"/>
                    </a:ext>
                  </a:extLst>
                </a:hlinkClick>
              </a:rPr>
              <a:t>NEON</a:t>
            </a:r>
            <a:r>
              <a:rPr b="0" i="0" lang="en-IT" sz="1600" u="none" cap="none" strike="noStrike">
                <a:solidFill>
                  <a:srgbClr val="000000"/>
                </a:solidFill>
                <a:latin typeface="Arial"/>
                <a:ea typeface="Arial"/>
                <a:cs typeface="Arial"/>
                <a:sym typeface="Arial"/>
              </a:rPr>
              <a:t> National Ecological Observatory Network. </a:t>
            </a:r>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12">
                  <a:extLst>
                    <a:ext uri="{A12FA001-AC4F-418D-AE19-62706E023703}">
                      <ahyp:hlinkClr val="tx"/>
                    </a:ext>
                  </a:extLst>
                </a:hlinkClick>
              </a:rPr>
              <a:t>ICOS</a:t>
            </a:r>
            <a:r>
              <a:rPr b="0" i="0" lang="en-IT" sz="1600" u="none" cap="none" strike="noStrike">
                <a:solidFill>
                  <a:srgbClr val="000000"/>
                </a:solidFill>
                <a:latin typeface="Arial"/>
                <a:ea typeface="Arial"/>
                <a:cs typeface="Arial"/>
                <a:sym typeface="Arial"/>
              </a:rPr>
              <a:t> The Integrated Carbon Observation System. </a:t>
            </a:r>
            <a:endParaRPr/>
          </a:p>
          <a:p>
            <a:pPr indent="-285750" lvl="0" marL="382588" marR="0" rtl="0" algn="l">
              <a:lnSpc>
                <a:spcPct val="100000"/>
              </a:lnSpc>
              <a:spcBef>
                <a:spcPts val="0"/>
              </a:spcBef>
              <a:spcAft>
                <a:spcPts val="0"/>
              </a:spcAft>
              <a:buClr>
                <a:srgbClr val="000000"/>
              </a:buClr>
              <a:buSzPts val="1600"/>
              <a:buFont typeface="Arial"/>
              <a:buChar char="•"/>
            </a:pPr>
            <a:r>
              <a:rPr b="0" i="0" lang="en-IT" sz="1600" u="sng" cap="none" strike="noStrike">
                <a:solidFill>
                  <a:srgbClr val="1155CC"/>
                </a:solidFill>
                <a:latin typeface="Arial"/>
                <a:ea typeface="Arial"/>
                <a:cs typeface="Arial"/>
                <a:sym typeface="Arial"/>
                <a:hlinkClick r:id="rId13">
                  <a:extLst>
                    <a:ext uri="{A12FA001-AC4F-418D-AE19-62706E023703}">
                      <ahyp:hlinkClr val="tx"/>
                    </a:ext>
                  </a:extLst>
                </a:hlinkClick>
              </a:rPr>
              <a:t>EUFAR</a:t>
            </a:r>
            <a:r>
              <a:rPr b="0" i="0" lang="en-IT" sz="1600" u="none" cap="none" strike="noStrike">
                <a:solidFill>
                  <a:srgbClr val="000000"/>
                </a:solidFill>
                <a:latin typeface="Arial"/>
                <a:ea typeface="Arial"/>
                <a:cs typeface="Arial"/>
                <a:sym typeface="Arial"/>
              </a:rPr>
              <a:t> the European Facility for Airborne Reasearch.</a:t>
            </a:r>
            <a:endParaRPr b="0" i="0" sz="1600" u="none" cap="none" strike="noStrike">
              <a:solidFill>
                <a:srgbClr val="000000"/>
              </a:solidFill>
              <a:latin typeface="Arial"/>
              <a:ea typeface="Arial"/>
              <a:cs typeface="Arial"/>
              <a:sym typeface="Arial"/>
            </a:endParaRPr>
          </a:p>
        </p:txBody>
      </p:sp>
      <p:pic>
        <p:nvPicPr>
          <p:cNvPr id="92" name="Google Shape;92;p4"/>
          <p:cNvPicPr preferRelativeResize="0"/>
          <p:nvPr/>
        </p:nvPicPr>
        <p:blipFill rotWithShape="1">
          <a:blip r:embed="rId14">
            <a:alphaModFix/>
          </a:blip>
          <a:srcRect b="0" l="0" r="0" t="0"/>
          <a:stretch/>
        </p:blipFill>
        <p:spPr>
          <a:xfrm>
            <a:off x="7802179" y="2541722"/>
            <a:ext cx="4120016" cy="2322974"/>
          </a:xfrm>
          <a:prstGeom prst="rect">
            <a:avLst/>
          </a:prstGeom>
          <a:noFill/>
          <a:ln>
            <a:noFill/>
          </a:ln>
          <a:effectLst>
            <a:reflection blurRad="0" dir="5400000" dist="5000" endA="0" endPos="30000" kx="0" rotWithShape="0" algn="bl" stA="30000"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5"/>
          <p:cNvSpPr txBox="1"/>
          <p:nvPr>
            <p:ph idx="1" type="body"/>
          </p:nvPr>
        </p:nvSpPr>
        <p:spPr>
          <a:xfrm>
            <a:off x="176050" y="1199859"/>
            <a:ext cx="8247280" cy="4662871"/>
          </a:xfrm>
          <a:prstGeom prst="rect">
            <a:avLst/>
          </a:prstGeom>
          <a:noFill/>
          <a:ln>
            <a:noFill/>
          </a:ln>
        </p:spPr>
        <p:txBody>
          <a:bodyPr anchorCtr="0" anchor="t" bIns="45700" lIns="91425" spcFirstLastPara="1" rIns="91425" wrap="square" tIns="45700">
            <a:noAutofit/>
          </a:bodyPr>
          <a:lstStyle/>
          <a:p>
            <a:pPr indent="0" lvl="0" marL="50800" rtl="0" algn="just">
              <a:lnSpc>
                <a:spcPct val="90000"/>
              </a:lnSpc>
              <a:spcBef>
                <a:spcPts val="1000"/>
              </a:spcBef>
              <a:spcAft>
                <a:spcPts val="0"/>
              </a:spcAft>
              <a:buSzPts val="2800"/>
              <a:buNone/>
            </a:pPr>
            <a:r>
              <a:rPr lang="en-IT" sz="2000"/>
              <a:t>The following relevant Guidelines and Protocols have been identified:</a:t>
            </a:r>
            <a:endParaRPr/>
          </a:p>
          <a:p>
            <a:pPr indent="0" lvl="0" marL="50800" rtl="0" algn="just">
              <a:lnSpc>
                <a:spcPct val="90000"/>
              </a:lnSpc>
              <a:spcBef>
                <a:spcPts val="1000"/>
              </a:spcBef>
              <a:spcAft>
                <a:spcPts val="0"/>
              </a:spcAft>
              <a:buSzPts val="2800"/>
              <a:buNone/>
            </a:pPr>
            <a:r>
              <a:rPr b="1" lang="en-IT" sz="1800" u="sng">
                <a:solidFill>
                  <a:schemeClr val="hlink"/>
                </a:solidFill>
                <a:latin typeface="Arial"/>
                <a:ea typeface="Arial"/>
                <a:cs typeface="Arial"/>
                <a:sym typeface="Arial"/>
                <a:hlinkClick r:id="rId3"/>
              </a:rPr>
              <a:t>CEOS-LPV Protocols</a:t>
            </a:r>
            <a:r>
              <a:rPr b="1" lang="en-IT" sz="1800">
                <a:latin typeface="Arial"/>
                <a:ea typeface="Arial"/>
                <a:cs typeface="Arial"/>
                <a:sym typeface="Arial"/>
              </a:rPr>
              <a:t> </a:t>
            </a:r>
            <a:endParaRPr/>
          </a:p>
          <a:p>
            <a:pPr indent="0" lvl="0" marL="50800" rtl="0" algn="just">
              <a:lnSpc>
                <a:spcPct val="90000"/>
              </a:lnSpc>
              <a:spcBef>
                <a:spcPts val="1000"/>
              </a:spcBef>
              <a:spcAft>
                <a:spcPts val="0"/>
              </a:spcAft>
              <a:buSzPts val="2800"/>
              <a:buNone/>
            </a:pPr>
            <a:r>
              <a:rPr lang="en-IT" sz="1800">
                <a:solidFill>
                  <a:srgbClr val="404040"/>
                </a:solidFill>
                <a:latin typeface="Arial"/>
                <a:ea typeface="Arial"/>
                <a:cs typeface="Arial"/>
                <a:sym typeface="Arial"/>
              </a:rPr>
              <a:t>The definition of CEOS-LPV best practices started in 2014 with the first protocol, and it now includes endorsed </a:t>
            </a:r>
            <a:r>
              <a:rPr lang="en-IT" sz="1800">
                <a:solidFill>
                  <a:schemeClr val="dk1"/>
                </a:solidFill>
                <a:latin typeface="Arial"/>
                <a:ea typeface="Arial"/>
                <a:cs typeface="Arial"/>
                <a:sym typeface="Arial"/>
              </a:rPr>
              <a:t>protocols </a:t>
            </a:r>
            <a:r>
              <a:rPr lang="en-IT" sz="1800">
                <a:solidFill>
                  <a:srgbClr val="404040"/>
                </a:solidFill>
                <a:latin typeface="Arial"/>
                <a:ea typeface="Arial"/>
                <a:cs typeface="Arial"/>
                <a:sym typeface="Arial"/>
              </a:rPr>
              <a:t>for the following variables: LAI, Albedo, Above Ground Woody Biomass, Soil Moisture and Land Surface Temperature. The definition of CEOS-LPV protocols for other land products, in particular land cover, fire/burned areas, vegetation indices is currently on-going and a first version of these documents is expected to be finalized during 2023. </a:t>
            </a:r>
            <a:endParaRPr sz="1800">
              <a:latin typeface="Arial"/>
              <a:ea typeface="Arial"/>
              <a:cs typeface="Arial"/>
              <a:sym typeface="Arial"/>
            </a:endParaRPr>
          </a:p>
          <a:p>
            <a:pPr indent="0" lvl="0" marL="50800" rtl="0" algn="just">
              <a:lnSpc>
                <a:spcPct val="90000"/>
              </a:lnSpc>
              <a:spcBef>
                <a:spcPts val="1000"/>
              </a:spcBef>
              <a:spcAft>
                <a:spcPts val="0"/>
              </a:spcAft>
              <a:buSzPts val="2800"/>
              <a:buNone/>
            </a:pPr>
            <a:r>
              <a:rPr b="1" lang="en-IT" sz="1800" u="sng">
                <a:solidFill>
                  <a:schemeClr val="hlink"/>
                </a:solidFill>
                <a:latin typeface="Arial"/>
                <a:ea typeface="Arial"/>
                <a:cs typeface="Arial"/>
                <a:sym typeface="Arial"/>
                <a:hlinkClick r:id="rId4"/>
              </a:rPr>
              <a:t>FRM4Veg</a:t>
            </a:r>
            <a:r>
              <a:rPr b="1" lang="en-IT" sz="1800">
                <a:latin typeface="Arial"/>
                <a:ea typeface="Arial"/>
                <a:cs typeface="Arial"/>
                <a:sym typeface="Arial"/>
              </a:rPr>
              <a:t> Protocols</a:t>
            </a:r>
            <a:endParaRPr/>
          </a:p>
          <a:p>
            <a:pPr indent="0" lvl="0" marL="50800" rtl="0" algn="just">
              <a:lnSpc>
                <a:spcPct val="90000"/>
              </a:lnSpc>
              <a:spcBef>
                <a:spcPts val="1000"/>
              </a:spcBef>
              <a:spcAft>
                <a:spcPts val="0"/>
              </a:spcAft>
              <a:buSzPts val="2800"/>
              <a:buNone/>
            </a:pPr>
            <a:r>
              <a:rPr lang="en-IT" sz="1800">
                <a:latin typeface="Arial"/>
                <a:ea typeface="Arial"/>
                <a:cs typeface="Arial"/>
                <a:sym typeface="Arial"/>
              </a:rPr>
              <a:t>The Fiducial Reference Measurements for </a:t>
            </a:r>
            <a:r>
              <a:rPr lang="en-IT" sz="1800">
                <a:solidFill>
                  <a:schemeClr val="dk1"/>
                </a:solidFill>
                <a:latin typeface="Arial"/>
                <a:ea typeface="Arial"/>
                <a:cs typeface="Arial"/>
                <a:sym typeface="Arial"/>
              </a:rPr>
              <a:t>Vegetation (FRM4Veg) </a:t>
            </a:r>
            <a:r>
              <a:rPr lang="en-IT" sz="1800">
                <a:latin typeface="Arial"/>
                <a:ea typeface="Arial"/>
                <a:cs typeface="Arial"/>
                <a:sym typeface="Arial"/>
              </a:rPr>
              <a:t>project was initiated by ESA in 2018 with the objective of establishing the protocols required for traceable in-situ measurements of satellite-derived surface reflectance and vegetation products. </a:t>
            </a:r>
            <a:endParaRPr/>
          </a:p>
          <a:p>
            <a:pPr indent="0" lvl="0" marL="50800" rtl="0" algn="just">
              <a:lnSpc>
                <a:spcPct val="90000"/>
              </a:lnSpc>
              <a:spcBef>
                <a:spcPts val="1000"/>
              </a:spcBef>
              <a:spcAft>
                <a:spcPts val="0"/>
              </a:spcAft>
              <a:buSzPts val="2800"/>
              <a:buNone/>
            </a:pPr>
            <a:r>
              <a:rPr b="1" lang="en-IT" sz="1800">
                <a:latin typeface="Arial"/>
                <a:ea typeface="Arial"/>
                <a:cs typeface="Arial"/>
                <a:sym typeface="Arial"/>
              </a:rPr>
              <a:t>CEOS WGCV SR Validation Protocol</a:t>
            </a:r>
            <a:endParaRPr/>
          </a:p>
          <a:p>
            <a:pPr indent="0" lvl="0" marL="50800" rtl="0" algn="just">
              <a:lnSpc>
                <a:spcPct val="90000"/>
              </a:lnSpc>
              <a:spcBef>
                <a:spcPts val="1000"/>
              </a:spcBef>
              <a:spcAft>
                <a:spcPts val="0"/>
              </a:spcAft>
              <a:buSzPts val="2800"/>
              <a:buNone/>
            </a:pPr>
            <a:r>
              <a:rPr lang="en-IT" sz="1800">
                <a:latin typeface="Arial"/>
                <a:ea typeface="Arial"/>
                <a:cs typeface="Arial"/>
                <a:sym typeface="Arial"/>
              </a:rPr>
              <a:t>Details on the Surface Reflectance Validation protocol is available on a technical handbook named “</a:t>
            </a:r>
            <a:r>
              <a:rPr lang="en-IT" sz="1800" u="sng">
                <a:solidFill>
                  <a:srgbClr val="1155CC"/>
                </a:solidFill>
                <a:latin typeface="Arial"/>
                <a:ea typeface="Arial"/>
                <a:cs typeface="Arial"/>
                <a:sym typeface="Arial"/>
                <a:hlinkClick r:id="rId5">
                  <a:extLst>
                    <a:ext uri="{A12FA001-AC4F-418D-AE19-62706E023703}">
                      <ahyp:hlinkClr val="tx"/>
                    </a:ext>
                  </a:extLst>
                </a:hlinkClick>
              </a:rPr>
              <a:t>A community approach to the standardised validation of surface reflectance data</a:t>
            </a:r>
            <a:r>
              <a:rPr lang="en-IT" sz="1800">
                <a:latin typeface="Arial"/>
                <a:ea typeface="Arial"/>
                <a:cs typeface="Arial"/>
                <a:sym typeface="Arial"/>
              </a:rPr>
              <a:t>”. </a:t>
            </a:r>
            <a:endParaRPr sz="1800">
              <a:latin typeface="Arial"/>
              <a:ea typeface="Arial"/>
              <a:cs typeface="Arial"/>
              <a:sym typeface="Arial"/>
            </a:endParaRPr>
          </a:p>
        </p:txBody>
      </p:sp>
      <p:sp>
        <p:nvSpPr>
          <p:cNvPr id="98" name="Google Shape;98;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IT"/>
              <a:t>Guidelines and Protocols</a:t>
            </a:r>
            <a:endParaRPr/>
          </a:p>
        </p:txBody>
      </p:sp>
      <p:pic>
        <p:nvPicPr>
          <p:cNvPr descr="Graphical user interface, text, application, chat or text message&#10;&#10;Description automatically generated" id="99" name="Google Shape;99;p5"/>
          <p:cNvPicPr preferRelativeResize="0"/>
          <p:nvPr/>
        </p:nvPicPr>
        <p:blipFill rotWithShape="1">
          <a:blip r:embed="rId6">
            <a:alphaModFix/>
          </a:blip>
          <a:srcRect b="0" l="0" r="0" t="0"/>
          <a:stretch/>
        </p:blipFill>
        <p:spPr>
          <a:xfrm>
            <a:off x="8795011" y="2419959"/>
            <a:ext cx="2313956" cy="297671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Graphical user interface, text, application, chat or text message&#10;&#10;Description automatically generated" id="100" name="Google Shape;100;p5"/>
          <p:cNvPicPr preferRelativeResize="0"/>
          <p:nvPr/>
        </p:nvPicPr>
        <p:blipFill rotWithShape="1">
          <a:blip r:embed="rId6">
            <a:alphaModFix/>
          </a:blip>
          <a:srcRect b="0" l="0" r="0" t="0"/>
          <a:stretch/>
        </p:blipFill>
        <p:spPr>
          <a:xfrm>
            <a:off x="9481622" y="2120749"/>
            <a:ext cx="2313956" cy="297671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6"/>
          <p:cNvSpPr txBox="1"/>
          <p:nvPr>
            <p:ph idx="1" type="body"/>
          </p:nvPr>
        </p:nvSpPr>
        <p:spPr>
          <a:xfrm>
            <a:off x="295358" y="1404529"/>
            <a:ext cx="10831446" cy="4662871"/>
          </a:xfrm>
          <a:prstGeom prst="rect">
            <a:avLst/>
          </a:prstGeom>
          <a:solidFill>
            <a:schemeClr val="lt1"/>
          </a:solidFill>
          <a:ln>
            <a:noFill/>
          </a:ln>
        </p:spPr>
        <p:txBody>
          <a:bodyPr anchorCtr="0" anchor="t" bIns="45700" lIns="91425" spcFirstLastPara="1" rIns="91425" wrap="square" tIns="45700">
            <a:noAutofit/>
          </a:bodyPr>
          <a:lstStyle/>
          <a:p>
            <a:pPr indent="0" lvl="0" marL="50800" rtl="0" algn="just">
              <a:lnSpc>
                <a:spcPct val="115000"/>
              </a:lnSpc>
              <a:spcBef>
                <a:spcPts val="1000"/>
              </a:spcBef>
              <a:spcAft>
                <a:spcPts val="0"/>
              </a:spcAft>
              <a:buSzPts val="2800"/>
              <a:buNone/>
            </a:pPr>
            <a:r>
              <a:rPr b="1" lang="en-IT" sz="1800">
                <a:latin typeface="Arial"/>
                <a:ea typeface="Arial"/>
                <a:cs typeface="Arial"/>
                <a:sym typeface="Arial"/>
              </a:rPr>
              <a:t>CEOS-LPV DIRECT Database</a:t>
            </a:r>
            <a:endParaRPr/>
          </a:p>
          <a:p>
            <a:pPr indent="0" lvl="0" marL="50800" rtl="0" algn="l">
              <a:lnSpc>
                <a:spcPct val="90000"/>
              </a:lnSpc>
              <a:spcBef>
                <a:spcPts val="1000"/>
              </a:spcBef>
              <a:spcAft>
                <a:spcPts val="0"/>
              </a:spcAft>
              <a:buSzPts val="2800"/>
              <a:buNone/>
            </a:pPr>
            <a:r>
              <a:rPr lang="en-IT" sz="1800">
                <a:latin typeface="Arial"/>
                <a:ea typeface="Arial"/>
                <a:cs typeface="Arial"/>
                <a:sym typeface="Arial"/>
              </a:rPr>
              <a:t>The DIRECT V2.1 </a:t>
            </a:r>
            <a:r>
              <a:rPr lang="en-IT" sz="1800" u="sng">
                <a:solidFill>
                  <a:srgbClr val="1155CC"/>
                </a:solidFill>
                <a:latin typeface="Arial"/>
                <a:ea typeface="Arial"/>
                <a:cs typeface="Arial"/>
                <a:sym typeface="Arial"/>
                <a:hlinkClick r:id="rId3">
                  <a:extLst>
                    <a:ext uri="{A12FA001-AC4F-418D-AE19-62706E023703}">
                      <ahyp:hlinkClr val="tx"/>
                    </a:ext>
                  </a:extLst>
                </a:hlinkClick>
              </a:rPr>
              <a:t>database</a:t>
            </a:r>
            <a:r>
              <a:rPr lang="en-IT" sz="1800">
                <a:latin typeface="Arial"/>
                <a:ea typeface="Arial"/>
                <a:cs typeface="Arial"/>
                <a:sym typeface="Arial"/>
              </a:rPr>
              <a:t>  includes LAI, fAPAR and FCover averaged values over a 3 km x 3 km area, useful for the validation of satellite-derived coarse resolution land products. </a:t>
            </a:r>
            <a:endParaRPr/>
          </a:p>
          <a:p>
            <a:pPr indent="0" lvl="0" marL="50800" rtl="0" algn="just">
              <a:lnSpc>
                <a:spcPct val="115000"/>
              </a:lnSpc>
              <a:spcBef>
                <a:spcPts val="1000"/>
              </a:spcBef>
              <a:spcAft>
                <a:spcPts val="0"/>
              </a:spcAft>
              <a:buSzPts val="2800"/>
              <a:buNone/>
            </a:pPr>
            <a:r>
              <a:rPr b="1" lang="en-IT" sz="1800">
                <a:latin typeface="Arial"/>
                <a:ea typeface="Arial"/>
                <a:cs typeface="Arial"/>
                <a:sym typeface="Arial"/>
              </a:rPr>
              <a:t>SRIX4Veg</a:t>
            </a:r>
            <a:endParaRPr/>
          </a:p>
          <a:p>
            <a:pPr indent="0" lvl="0" marL="0" rtl="0" algn="just">
              <a:lnSpc>
                <a:spcPct val="139000"/>
              </a:lnSpc>
              <a:spcBef>
                <a:spcPts val="0"/>
              </a:spcBef>
              <a:spcAft>
                <a:spcPts val="0"/>
              </a:spcAft>
              <a:buSzPts val="2800"/>
              <a:buNone/>
            </a:pPr>
            <a:r>
              <a:rPr lang="en-IT" sz="1800" u="sng">
                <a:solidFill>
                  <a:srgbClr val="1155CC"/>
                </a:solidFill>
                <a:latin typeface="Arial"/>
                <a:ea typeface="Arial"/>
                <a:cs typeface="Arial"/>
                <a:sym typeface="Arial"/>
                <a:hlinkClick r:id="rId4">
                  <a:extLst>
                    <a:ext uri="{A12FA001-AC4F-418D-AE19-62706E023703}">
                      <ahyp:hlinkClr val="tx"/>
                    </a:ext>
                  </a:extLst>
                </a:hlinkClick>
              </a:rPr>
              <a:t>SRIX4VEG</a:t>
            </a:r>
            <a:r>
              <a:rPr b="0" lang="en-IT" sz="1800">
                <a:solidFill>
                  <a:schemeClr val="dk1"/>
                </a:solidFill>
                <a:latin typeface="Arial"/>
                <a:ea typeface="Arial"/>
                <a:cs typeface="Arial"/>
                <a:sym typeface="Arial"/>
              </a:rPr>
              <a:t> (Surface Reflectance Intercomparison Exercise for Vegetation) is contributing towards global community-agreed guidelines for UAV-based surface reflectance product validation.</a:t>
            </a:r>
            <a:endParaRPr/>
          </a:p>
          <a:p>
            <a:pPr indent="0" lvl="0" marL="50800" rtl="0" algn="just">
              <a:lnSpc>
                <a:spcPct val="115000"/>
              </a:lnSpc>
              <a:spcBef>
                <a:spcPts val="1000"/>
              </a:spcBef>
              <a:spcAft>
                <a:spcPts val="0"/>
              </a:spcAft>
              <a:buSzPts val="2800"/>
              <a:buNone/>
            </a:pPr>
            <a:r>
              <a:rPr b="1" lang="en-IT" sz="1800">
                <a:latin typeface="Arial"/>
                <a:ea typeface="Arial"/>
                <a:cs typeface="Arial"/>
                <a:sym typeface="Arial"/>
              </a:rPr>
              <a:t>HyperSense Campaign</a:t>
            </a:r>
            <a:endParaRPr/>
          </a:p>
          <a:p>
            <a:pPr indent="0" lvl="0" marL="50800" rtl="0" algn="l">
              <a:lnSpc>
                <a:spcPct val="90000"/>
              </a:lnSpc>
              <a:spcBef>
                <a:spcPts val="1000"/>
              </a:spcBef>
              <a:spcAft>
                <a:spcPts val="0"/>
              </a:spcAft>
              <a:buSzPts val="2800"/>
              <a:buNone/>
            </a:pPr>
            <a:r>
              <a:rPr lang="en-IT" sz="1800">
                <a:latin typeface="Arial"/>
                <a:ea typeface="Arial"/>
                <a:cs typeface="Arial"/>
                <a:sym typeface="Arial"/>
              </a:rPr>
              <a:t>To best prepare </a:t>
            </a:r>
            <a:r>
              <a:rPr lang="en-IT" sz="1800" u="sng">
                <a:solidFill>
                  <a:srgbClr val="1155CC"/>
                </a:solidFill>
                <a:latin typeface="Arial"/>
                <a:ea typeface="Arial"/>
                <a:cs typeface="Arial"/>
                <a:sym typeface="Arial"/>
                <a:hlinkClick r:id="rId5">
                  <a:extLst>
                    <a:ext uri="{A12FA001-AC4F-418D-AE19-62706E023703}">
                      <ahyp:hlinkClr val="tx"/>
                    </a:ext>
                  </a:extLst>
                </a:hlinkClick>
              </a:rPr>
              <a:t>CHIME/SBG</a:t>
            </a:r>
            <a:r>
              <a:rPr lang="en-IT" sz="1800">
                <a:latin typeface="Arial"/>
                <a:ea typeface="Arial"/>
                <a:cs typeface="Arial"/>
                <a:sym typeface="Arial"/>
              </a:rPr>
              <a:t>  for its tasks ahead, and as part of a cooperation between ESA and NASA’s Jet Propulsion Laboratory (JPL), the Hypersense campaign, managed by the University of Zurich, made use of the Next Generation</a:t>
            </a:r>
            <a:r>
              <a:rPr lang="en-IT" sz="1800" u="sng" strike="noStrike">
                <a:solidFill>
                  <a:schemeClr val="hlink"/>
                </a:solidFill>
                <a:latin typeface="Arial"/>
                <a:ea typeface="Arial"/>
                <a:cs typeface="Arial"/>
                <a:sym typeface="Arial"/>
                <a:hlinkClick r:id="rId6"/>
              </a:rPr>
              <a:t> </a:t>
            </a:r>
            <a:r>
              <a:rPr lang="en-IT" sz="1800" u="sng">
                <a:solidFill>
                  <a:srgbClr val="1155CC"/>
                </a:solidFill>
                <a:latin typeface="Arial"/>
                <a:ea typeface="Arial"/>
                <a:cs typeface="Arial"/>
                <a:sym typeface="Arial"/>
                <a:hlinkClick r:id="rId7">
                  <a:extLst>
                    <a:ext uri="{A12FA001-AC4F-418D-AE19-62706E023703}">
                      <ahyp:hlinkClr val="tx"/>
                    </a:ext>
                  </a:extLst>
                </a:hlinkClick>
              </a:rPr>
              <a:t>Airborne Visible Infrared Imaging Spectrometer, AVIRIS</a:t>
            </a:r>
            <a:r>
              <a:rPr lang="en-IT" sz="1800">
                <a:latin typeface="Arial"/>
                <a:ea typeface="Arial"/>
                <a:cs typeface="Arial"/>
                <a:sym typeface="Arial"/>
              </a:rPr>
              <a:t> , an instrument which resembles the capabilities that CHIME will have once in orbit </a:t>
            </a:r>
            <a:endParaRPr b="1" sz="1800">
              <a:latin typeface="Arial"/>
              <a:ea typeface="Arial"/>
              <a:cs typeface="Arial"/>
              <a:sym typeface="Arial"/>
            </a:endParaRPr>
          </a:p>
          <a:p>
            <a:pPr indent="0" lvl="0" marL="50800" rtl="0" algn="l">
              <a:lnSpc>
                <a:spcPct val="90000"/>
              </a:lnSpc>
              <a:spcBef>
                <a:spcPts val="1000"/>
              </a:spcBef>
              <a:spcAft>
                <a:spcPts val="0"/>
              </a:spcAft>
              <a:buSzPts val="2800"/>
              <a:buNone/>
            </a:pPr>
            <a:r>
              <a:t/>
            </a:r>
            <a:endParaRPr/>
          </a:p>
        </p:txBody>
      </p:sp>
      <p:sp>
        <p:nvSpPr>
          <p:cNvPr id="106" name="Google Shape;106;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IT" sz="3600">
                <a:latin typeface="Arial"/>
                <a:ea typeface="Arial"/>
                <a:cs typeface="Arial"/>
                <a:sym typeface="Arial"/>
              </a:rPr>
              <a:t>Campaigns and Inter-comparison Excercise</a:t>
            </a:r>
            <a:br>
              <a:rPr b="1" lang="en-IT" sz="4400">
                <a:latin typeface="Arial"/>
                <a:ea typeface="Arial"/>
                <a:cs typeface="Arial"/>
                <a:sym typeface="Arial"/>
              </a:rPr>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pSp>
        <p:nvGrpSpPr>
          <p:cNvPr id="111" name="Google Shape;111;p7"/>
          <p:cNvGrpSpPr/>
          <p:nvPr/>
        </p:nvGrpSpPr>
        <p:grpSpPr>
          <a:xfrm>
            <a:off x="8130804" y="3032076"/>
            <a:ext cx="3774185" cy="2399282"/>
            <a:chOff x="1705359" y="553720"/>
            <a:chExt cx="8530208" cy="5452908"/>
          </a:xfrm>
        </p:grpSpPr>
        <p:pic>
          <p:nvPicPr>
            <p:cNvPr descr="A picture containing text, grass, plant&#10;&#10;Description automatically generated" id="112" name="Google Shape;112;p7"/>
            <p:cNvPicPr preferRelativeResize="0"/>
            <p:nvPr/>
          </p:nvPicPr>
          <p:blipFill rotWithShape="1">
            <a:blip r:embed="rId3">
              <a:alphaModFix/>
            </a:blip>
            <a:srcRect b="0" l="0" r="0" t="0"/>
            <a:stretch/>
          </p:blipFill>
          <p:spPr>
            <a:xfrm rot="707429">
              <a:off x="2022806" y="1318980"/>
              <a:ext cx="7895313" cy="3922389"/>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pic>
          <p:nvPicPr>
            <p:cNvPr descr="A picture containing text, different, colorful, colors&#10;&#10;Description automatically generated" id="113" name="Google Shape;113;p7"/>
            <p:cNvPicPr preferRelativeResize="0"/>
            <p:nvPr/>
          </p:nvPicPr>
          <p:blipFill rotWithShape="1">
            <a:blip r:embed="rId4">
              <a:alphaModFix/>
            </a:blip>
            <a:srcRect b="0" l="0" r="0" t="0"/>
            <a:stretch/>
          </p:blipFill>
          <p:spPr>
            <a:xfrm>
              <a:off x="4256722" y="3489775"/>
              <a:ext cx="5740400" cy="1676400"/>
            </a:xfrm>
            <a:prstGeom prst="rect">
              <a:avLst/>
            </a:prstGeom>
            <a:noFill/>
            <a:ln>
              <a:noFill/>
            </a:ln>
          </p:spPr>
        </p:pic>
        <p:pic>
          <p:nvPicPr>
            <p:cNvPr descr="A picture containing text, tree, different&#10;&#10;Description automatically generated" id="114" name="Google Shape;114;p7"/>
            <p:cNvPicPr preferRelativeResize="0"/>
            <p:nvPr/>
          </p:nvPicPr>
          <p:blipFill rotWithShape="1">
            <a:blip r:embed="rId5">
              <a:alphaModFix/>
            </a:blip>
            <a:srcRect b="0" l="0" r="0" t="0"/>
            <a:stretch/>
          </p:blipFill>
          <p:spPr>
            <a:xfrm>
              <a:off x="4117022" y="1121860"/>
              <a:ext cx="6019800" cy="1955800"/>
            </a:xfrm>
            <a:prstGeom prst="rect">
              <a:avLst/>
            </a:prstGeom>
            <a:solidFill>
              <a:srgbClr val="ECECEC"/>
            </a:solidFill>
            <a:ln cap="sq" cmpd="sng" w="190500">
              <a:solidFill>
                <a:srgbClr val="FFFFFF"/>
              </a:solidFill>
              <a:prstDash val="solid"/>
              <a:miter lim="800000"/>
              <a:headEnd len="sm" w="sm" type="none"/>
              <a:tailEnd len="sm" w="sm" type="none"/>
            </a:ln>
            <a:effectLst>
              <a:outerShdw blurRad="65000" kx="195000" rotWithShape="0" algn="tl" dir="12900000" dist="50800" ky="145000">
                <a:srgbClr val="000000">
                  <a:alpha val="29803"/>
                </a:srgbClr>
              </a:outerShdw>
            </a:effectLst>
          </p:spPr>
        </p:pic>
      </p:grpSp>
      <p:sp>
        <p:nvSpPr>
          <p:cNvPr id="115" name="Google Shape;115;p7"/>
          <p:cNvSpPr txBox="1"/>
          <p:nvPr>
            <p:ph idx="1" type="body"/>
          </p:nvPr>
        </p:nvSpPr>
        <p:spPr>
          <a:xfrm>
            <a:off x="176048" y="1252910"/>
            <a:ext cx="8457813" cy="4801381"/>
          </a:xfrm>
          <a:prstGeom prst="rect">
            <a:avLst/>
          </a:prstGeom>
          <a:solidFill>
            <a:schemeClr val="lt1"/>
          </a:solidFill>
          <a:ln>
            <a:noFill/>
          </a:ln>
        </p:spPr>
        <p:txBody>
          <a:bodyPr anchorCtr="0" anchor="t" bIns="45700" lIns="91425" spcFirstLastPara="1" rIns="91425" wrap="square" tIns="45700">
            <a:noAutofit/>
          </a:bodyPr>
          <a:lstStyle/>
          <a:p>
            <a:pPr indent="0" lvl="0" marL="50800" rtl="0" algn="just">
              <a:lnSpc>
                <a:spcPct val="115000"/>
              </a:lnSpc>
              <a:spcBef>
                <a:spcPts val="1000"/>
              </a:spcBef>
              <a:spcAft>
                <a:spcPts val="0"/>
              </a:spcAft>
              <a:buSzPts val="2800"/>
              <a:buNone/>
            </a:pPr>
            <a:r>
              <a:rPr b="1" lang="en-IT" sz="1800">
                <a:latin typeface="Arial"/>
                <a:ea typeface="Arial"/>
                <a:cs typeface="Arial"/>
                <a:sym typeface="Arial"/>
              </a:rPr>
              <a:t>ACIX</a:t>
            </a:r>
            <a:endParaRPr/>
          </a:p>
          <a:p>
            <a:pPr indent="0" lvl="0" marL="50800" rtl="0" algn="just">
              <a:lnSpc>
                <a:spcPct val="115000"/>
              </a:lnSpc>
              <a:spcBef>
                <a:spcPts val="1000"/>
              </a:spcBef>
              <a:spcAft>
                <a:spcPts val="0"/>
              </a:spcAft>
              <a:buSzPts val="2800"/>
              <a:buNone/>
            </a:pPr>
            <a:r>
              <a:rPr lang="en-IT" sz="1800" u="sng">
                <a:solidFill>
                  <a:srgbClr val="1155CC"/>
                </a:solidFill>
                <a:latin typeface="Arial"/>
                <a:ea typeface="Arial"/>
                <a:cs typeface="Arial"/>
                <a:sym typeface="Arial"/>
                <a:hlinkClick r:id="rId6">
                  <a:extLst>
                    <a:ext uri="{A12FA001-AC4F-418D-AE19-62706E023703}">
                      <ahyp:hlinkClr val="tx"/>
                    </a:ext>
                  </a:extLst>
                </a:hlinkClick>
              </a:rPr>
              <a:t>ACIX</a:t>
            </a:r>
            <a:r>
              <a:rPr lang="en-IT" sz="1800">
                <a:latin typeface="Arial"/>
                <a:ea typeface="Arial"/>
                <a:cs typeface="Arial"/>
                <a:sym typeface="Arial"/>
              </a:rPr>
              <a:t> is an initiative that brings together the developers of Atmospheric Correction (AC) processors, who are invited to generate Bottom-Of-Atmosphere (BOA) products from Top-Of-Atmosphere (TOA) optical satellite data. It is a collaborative activity of ESA and NASA initiated in 2016 in the frame of CEOS WGCV. ACIX has been implemented twice on multispectral Copernicus Sentinel-2 and Landsat 8 imagery. More information on the latest analysis and the results can be found on the dedicated web pages for the </a:t>
            </a:r>
            <a:r>
              <a:rPr lang="en-IT" sz="1800" u="sng">
                <a:solidFill>
                  <a:srgbClr val="1155CC"/>
                </a:solidFill>
                <a:latin typeface="Arial"/>
                <a:ea typeface="Arial"/>
                <a:cs typeface="Arial"/>
                <a:sym typeface="Arial"/>
                <a:hlinkClick r:id="rId7">
                  <a:extLst>
                    <a:ext uri="{A12FA001-AC4F-418D-AE19-62706E023703}">
                      <ahyp:hlinkClr val="tx"/>
                    </a:ext>
                  </a:extLst>
                </a:hlinkClick>
              </a:rPr>
              <a:t>Land</a:t>
            </a:r>
            <a:r>
              <a:rPr lang="en-IT" sz="1800">
                <a:latin typeface="Arial"/>
                <a:ea typeface="Arial"/>
                <a:cs typeface="Arial"/>
                <a:sym typeface="Arial"/>
              </a:rPr>
              <a:t> and </a:t>
            </a:r>
            <a:r>
              <a:rPr lang="en-IT" sz="1800" u="sng">
                <a:solidFill>
                  <a:srgbClr val="1155CC"/>
                </a:solidFill>
                <a:latin typeface="Arial"/>
                <a:ea typeface="Arial"/>
                <a:cs typeface="Arial"/>
                <a:sym typeface="Arial"/>
                <a:hlinkClick r:id="rId8">
                  <a:extLst>
                    <a:ext uri="{A12FA001-AC4F-418D-AE19-62706E023703}">
                      <ahyp:hlinkClr val="tx"/>
                    </a:ext>
                  </a:extLst>
                </a:hlinkClick>
              </a:rPr>
              <a:t>Aqua</a:t>
            </a:r>
            <a:r>
              <a:rPr lang="en-IT" sz="1800">
                <a:latin typeface="Arial"/>
                <a:ea typeface="Arial"/>
                <a:cs typeface="Arial"/>
                <a:sym typeface="Arial"/>
              </a:rPr>
              <a:t> focused part of the exercise.</a:t>
            </a:r>
            <a:endParaRPr sz="1800">
              <a:latin typeface="Arial"/>
              <a:ea typeface="Arial"/>
              <a:cs typeface="Arial"/>
              <a:sym typeface="Arial"/>
            </a:endParaRPr>
          </a:p>
          <a:p>
            <a:pPr indent="0" lvl="0" marL="50800" rtl="0" algn="just">
              <a:lnSpc>
                <a:spcPct val="115000"/>
              </a:lnSpc>
              <a:spcBef>
                <a:spcPts val="1000"/>
              </a:spcBef>
              <a:spcAft>
                <a:spcPts val="0"/>
              </a:spcAft>
              <a:buSzPts val="2800"/>
              <a:buNone/>
            </a:pPr>
            <a:r>
              <a:rPr lang="en-IT" sz="1800">
                <a:latin typeface="Arial"/>
                <a:ea typeface="Arial"/>
                <a:cs typeface="Arial"/>
                <a:sym typeface="Arial"/>
              </a:rPr>
              <a:t>In parallel with ACIXs, a Cloud-Masking Inter-comparison exercise (</a:t>
            </a:r>
            <a:r>
              <a:rPr b="1" lang="en-IT" sz="1800">
                <a:latin typeface="Arial"/>
                <a:ea typeface="Arial"/>
                <a:cs typeface="Arial"/>
                <a:sym typeface="Arial"/>
              </a:rPr>
              <a:t>CMIX</a:t>
            </a:r>
            <a:r>
              <a:rPr lang="en-IT" sz="1800">
                <a:latin typeface="Arial"/>
                <a:ea typeface="Arial"/>
                <a:cs typeface="Arial"/>
                <a:sym typeface="Arial"/>
              </a:rPr>
              <a:t>) runs over specific areas with reference data available. Similar to ACIXs, the focus of the first CMIX was on open and free imagery acquired by the Copernicus Sentinel-2 (EC/ESA) and Landsat 8 (NASA/USGS) missions. More information on the first CMIX implementation can be found </a:t>
            </a:r>
            <a:r>
              <a:rPr lang="en-IT" sz="1800" u="sng">
                <a:solidFill>
                  <a:srgbClr val="1155CC"/>
                </a:solidFill>
                <a:latin typeface="Arial"/>
                <a:ea typeface="Arial"/>
                <a:cs typeface="Arial"/>
                <a:sym typeface="Arial"/>
                <a:hlinkClick r:id="rId9">
                  <a:extLst>
                    <a:ext uri="{A12FA001-AC4F-418D-AE19-62706E023703}">
                      <ahyp:hlinkClr val="tx"/>
                    </a:ext>
                  </a:extLst>
                </a:hlinkClick>
              </a:rPr>
              <a:t>here</a:t>
            </a:r>
            <a:r>
              <a:rPr lang="en-IT" sz="1800">
                <a:latin typeface="Arial"/>
                <a:ea typeface="Arial"/>
                <a:cs typeface="Arial"/>
                <a:sym typeface="Arial"/>
              </a:rPr>
              <a:t>.</a:t>
            </a:r>
            <a:endParaRPr sz="1800">
              <a:latin typeface="Arial"/>
              <a:ea typeface="Arial"/>
              <a:cs typeface="Arial"/>
              <a:sym typeface="Arial"/>
            </a:endParaRPr>
          </a:p>
          <a:p>
            <a:pPr indent="0" lvl="0" marL="50800" rtl="0" algn="l">
              <a:lnSpc>
                <a:spcPct val="90000"/>
              </a:lnSpc>
              <a:spcBef>
                <a:spcPts val="1000"/>
              </a:spcBef>
              <a:spcAft>
                <a:spcPts val="0"/>
              </a:spcAft>
              <a:buSzPts val="2800"/>
              <a:buNone/>
            </a:pPr>
            <a:r>
              <a:t/>
            </a:r>
            <a:endParaRPr/>
          </a:p>
        </p:txBody>
      </p:sp>
      <p:sp>
        <p:nvSpPr>
          <p:cNvPr id="116" name="Google Shape;116;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IT" sz="3600">
                <a:latin typeface="Arial"/>
                <a:ea typeface="Arial"/>
                <a:cs typeface="Arial"/>
                <a:sym typeface="Arial"/>
              </a:rPr>
              <a:t>Campaigns and Inter-comparison Excercise</a:t>
            </a:r>
            <a:br>
              <a:rPr b="1" lang="en-IT" sz="4400">
                <a:latin typeface="Arial"/>
                <a:ea typeface="Arial"/>
                <a:cs typeface="Arial"/>
                <a:sym typeface="Arial"/>
              </a:rPr>
            </a:b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8"/>
          <p:cNvSpPr txBox="1"/>
          <p:nvPr>
            <p:ph idx="1" type="body"/>
          </p:nvPr>
        </p:nvSpPr>
        <p:spPr>
          <a:xfrm>
            <a:off x="252671" y="1240481"/>
            <a:ext cx="11495400" cy="4662871"/>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2800"/>
              <a:buNone/>
            </a:pPr>
            <a:r>
              <a:rPr b="1" lang="en-IT" sz="1300">
                <a:latin typeface="Arial"/>
                <a:ea typeface="Arial"/>
                <a:cs typeface="Arial"/>
                <a:sym typeface="Arial"/>
              </a:rPr>
              <a:t>ASD FieldSpec Range</a:t>
            </a:r>
            <a:endParaRPr/>
          </a:p>
          <a:p>
            <a:pPr indent="0" lvl="0" marL="0" rtl="0" algn="just">
              <a:lnSpc>
                <a:spcPct val="115000"/>
              </a:lnSpc>
              <a:spcBef>
                <a:spcPts val="0"/>
              </a:spcBef>
              <a:spcAft>
                <a:spcPts val="0"/>
              </a:spcAft>
              <a:buSzPts val="2800"/>
              <a:buNone/>
            </a:pPr>
            <a:r>
              <a:rPr lang="en-IT" sz="1300">
                <a:latin typeface="Arial"/>
                <a:ea typeface="Arial"/>
                <a:cs typeface="Arial"/>
                <a:sym typeface="Arial"/>
              </a:rPr>
              <a:t>field-portable UV/Vis/NIR/SWIR spectroradiometers covering the full solar reflected spectrum. The latest version of this spectroradiometer family is the </a:t>
            </a:r>
            <a:r>
              <a:rPr lang="en-IT" sz="1300" u="sng">
                <a:solidFill>
                  <a:srgbClr val="1155CC"/>
                </a:solidFill>
                <a:latin typeface="Arial"/>
                <a:ea typeface="Arial"/>
                <a:cs typeface="Arial"/>
                <a:sym typeface="Arial"/>
                <a:hlinkClick r:id="rId3">
                  <a:extLst>
                    <a:ext uri="{A12FA001-AC4F-418D-AE19-62706E023703}">
                      <ahyp:hlinkClr val="tx"/>
                    </a:ext>
                  </a:extLst>
                </a:hlinkClick>
              </a:rPr>
              <a:t>ASD FieldSpec 4</a:t>
            </a:r>
            <a:r>
              <a:rPr lang="en-IT" sz="1300">
                <a:latin typeface="Arial"/>
                <a:ea typeface="Arial"/>
                <a:cs typeface="Arial"/>
                <a:sym typeface="Arial"/>
              </a:rPr>
              <a:t> </a:t>
            </a:r>
            <a:endParaRPr/>
          </a:p>
          <a:p>
            <a:pPr indent="0" lvl="0" marL="0" rtl="0" algn="just">
              <a:lnSpc>
                <a:spcPct val="115000"/>
              </a:lnSpc>
              <a:spcBef>
                <a:spcPts val="0"/>
              </a:spcBef>
              <a:spcAft>
                <a:spcPts val="0"/>
              </a:spcAft>
              <a:buSzPts val="2800"/>
              <a:buNone/>
            </a:pPr>
            <a:r>
              <a:t/>
            </a:r>
            <a:endParaRPr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Spectral Evolution</a:t>
            </a:r>
            <a:endParaRPr sz="1300">
              <a:latin typeface="Arial"/>
              <a:ea typeface="Arial"/>
              <a:cs typeface="Arial"/>
              <a:sym typeface="Arial"/>
            </a:endParaRPr>
          </a:p>
          <a:p>
            <a:pPr indent="0" lvl="0" marL="0" rtl="0" algn="l">
              <a:lnSpc>
                <a:spcPct val="90000"/>
              </a:lnSpc>
              <a:spcBef>
                <a:spcPts val="0"/>
              </a:spcBef>
              <a:spcAft>
                <a:spcPts val="0"/>
              </a:spcAft>
              <a:buSzPts val="2800"/>
              <a:buNone/>
            </a:pPr>
            <a:r>
              <a:rPr lang="en-IT" sz="1300" u="sng">
                <a:solidFill>
                  <a:srgbClr val="1155CC"/>
                </a:solidFill>
                <a:latin typeface="Arial"/>
                <a:ea typeface="Arial"/>
                <a:cs typeface="Arial"/>
                <a:sym typeface="Arial"/>
                <a:hlinkClick r:id="rId4">
                  <a:extLst>
                    <a:ext uri="{A12FA001-AC4F-418D-AE19-62706E023703}">
                      <ahyp:hlinkClr val="tx"/>
                    </a:ext>
                  </a:extLst>
                </a:hlinkClick>
              </a:rPr>
              <a:t>Spectral Evolution</a:t>
            </a:r>
            <a:r>
              <a:rPr lang="en-IT" sz="1300">
                <a:latin typeface="Arial"/>
                <a:ea typeface="Arial"/>
                <a:cs typeface="Arial"/>
                <a:sym typeface="Arial"/>
              </a:rPr>
              <a:t>  designs, manufactures, and services high resolution, high sensitivity, full range UV-VIS-NIR spectrometers and spectroradiometers. </a:t>
            </a:r>
            <a:endParaRPr sz="1300">
              <a:latin typeface="Arial"/>
              <a:ea typeface="Arial"/>
              <a:cs typeface="Arial"/>
              <a:sym typeface="Arial"/>
            </a:endParaRPr>
          </a:p>
          <a:p>
            <a:pPr indent="0" lvl="0" marL="0" rtl="0" algn="just">
              <a:lnSpc>
                <a:spcPct val="115000"/>
              </a:lnSpc>
              <a:spcBef>
                <a:spcPts val="0"/>
              </a:spcBef>
              <a:spcAft>
                <a:spcPts val="0"/>
              </a:spcAft>
              <a:buSzPts val="2800"/>
              <a:buNone/>
            </a:pPr>
            <a:r>
              <a:t/>
            </a:r>
            <a:endParaRPr b="1"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SVC</a:t>
            </a:r>
            <a:endParaRPr/>
          </a:p>
          <a:p>
            <a:pPr indent="0" lvl="0" marL="0" rtl="0" algn="l">
              <a:lnSpc>
                <a:spcPct val="90000"/>
              </a:lnSpc>
              <a:spcBef>
                <a:spcPts val="0"/>
              </a:spcBef>
              <a:spcAft>
                <a:spcPts val="0"/>
              </a:spcAft>
              <a:buSzPts val="2800"/>
              <a:buNone/>
            </a:pPr>
            <a:r>
              <a:rPr lang="en-IT" sz="1300">
                <a:latin typeface="Arial"/>
                <a:ea typeface="Arial"/>
                <a:cs typeface="Arial"/>
                <a:sym typeface="Arial"/>
              </a:rPr>
              <a:t>Spectra Vista Corporation (</a:t>
            </a:r>
            <a:r>
              <a:rPr lang="en-IT" sz="1300" u="sng">
                <a:solidFill>
                  <a:srgbClr val="1155CC"/>
                </a:solidFill>
                <a:latin typeface="Arial"/>
                <a:ea typeface="Arial"/>
                <a:cs typeface="Arial"/>
                <a:sym typeface="Arial"/>
                <a:hlinkClick r:id="rId5">
                  <a:extLst>
                    <a:ext uri="{A12FA001-AC4F-418D-AE19-62706E023703}">
                      <ahyp:hlinkClr val="tx"/>
                    </a:ext>
                  </a:extLst>
                </a:hlinkClick>
              </a:rPr>
              <a:t>SVC</a:t>
            </a:r>
            <a:r>
              <a:rPr lang="en-IT" sz="1300">
                <a:latin typeface="Arial"/>
                <a:ea typeface="Arial"/>
                <a:cs typeface="Arial"/>
                <a:sym typeface="Arial"/>
              </a:rPr>
              <a:t>) is a company that specialises in building good quality spectroradiometers. These devices feature array detectors that capture spectral data accurately. </a:t>
            </a:r>
            <a:endParaRPr/>
          </a:p>
          <a:p>
            <a:pPr indent="0" lvl="0" marL="0" rtl="0" algn="l">
              <a:lnSpc>
                <a:spcPct val="90000"/>
              </a:lnSpc>
              <a:spcBef>
                <a:spcPts val="0"/>
              </a:spcBef>
              <a:spcAft>
                <a:spcPts val="0"/>
              </a:spcAft>
              <a:buSzPts val="2800"/>
              <a:buNone/>
            </a:pPr>
            <a:r>
              <a:t/>
            </a:r>
            <a:endParaRPr b="1" sz="1300">
              <a:latin typeface="Arial"/>
              <a:ea typeface="Arial"/>
              <a:cs typeface="Arial"/>
              <a:sym typeface="Arial"/>
            </a:endParaRPr>
          </a:p>
          <a:p>
            <a:pPr indent="0" lvl="0" marL="0" rtl="0" algn="l">
              <a:lnSpc>
                <a:spcPct val="90000"/>
              </a:lnSpc>
              <a:spcBef>
                <a:spcPts val="0"/>
              </a:spcBef>
              <a:spcAft>
                <a:spcPts val="0"/>
              </a:spcAft>
              <a:buSzPts val="2800"/>
              <a:buNone/>
            </a:pPr>
            <a:r>
              <a:rPr b="1" lang="en-IT" sz="1300">
                <a:latin typeface="Arial"/>
                <a:ea typeface="Arial"/>
                <a:cs typeface="Arial"/>
                <a:sym typeface="Arial"/>
              </a:rPr>
              <a:t>Hypstar</a:t>
            </a:r>
            <a:endParaRPr/>
          </a:p>
          <a:p>
            <a:pPr indent="0" lvl="0" marL="0" rtl="0" algn="just">
              <a:lnSpc>
                <a:spcPct val="115000"/>
              </a:lnSpc>
              <a:spcBef>
                <a:spcPts val="0"/>
              </a:spcBef>
              <a:spcAft>
                <a:spcPts val="0"/>
              </a:spcAft>
              <a:buSzPts val="2800"/>
              <a:buNone/>
            </a:pPr>
            <a:r>
              <a:rPr lang="en-IT" sz="1300" u="sng">
                <a:solidFill>
                  <a:srgbClr val="1155CC"/>
                </a:solidFill>
                <a:latin typeface="Arial"/>
                <a:ea typeface="Arial"/>
                <a:cs typeface="Arial"/>
                <a:sym typeface="Arial"/>
                <a:hlinkClick r:id="rId6">
                  <a:extLst>
                    <a:ext uri="{A12FA001-AC4F-418D-AE19-62706E023703}">
                      <ahyp:hlinkClr val="tx"/>
                    </a:ext>
                  </a:extLst>
                </a:hlinkClick>
              </a:rPr>
              <a:t>HYPSTAR®</a:t>
            </a:r>
            <a:r>
              <a:rPr lang="en-IT" sz="1300">
                <a:latin typeface="Arial"/>
                <a:ea typeface="Arial"/>
                <a:cs typeface="Arial"/>
                <a:sym typeface="Arial"/>
              </a:rPr>
              <a:t> </a:t>
            </a:r>
            <a:r>
              <a:rPr lang="en-IT" sz="1300">
                <a:solidFill>
                  <a:srgbClr val="000000"/>
                </a:solidFill>
                <a:latin typeface="Arial"/>
                <a:ea typeface="Arial"/>
                <a:cs typeface="Arial"/>
                <a:sym typeface="Arial"/>
              </a:rPr>
              <a:t>(HYperspectral Pointable System for Terrestrial and Aquatic Radiometry) is an autonomous hyperspectral radiometer system dedicated to surface reflectance validation of all optical Copernicus satellite data products. HYPSTAR takes radiance and irradiance measurements.</a:t>
            </a:r>
            <a:endParaRPr/>
          </a:p>
          <a:p>
            <a:pPr indent="0" lvl="0" marL="0" rtl="0" algn="just">
              <a:lnSpc>
                <a:spcPct val="115000"/>
              </a:lnSpc>
              <a:spcBef>
                <a:spcPts val="1200"/>
              </a:spcBef>
              <a:spcAft>
                <a:spcPts val="0"/>
              </a:spcAft>
              <a:buSzPts val="2800"/>
              <a:buNone/>
            </a:pPr>
            <a:r>
              <a:rPr b="1" lang="en-IT" sz="1300">
                <a:latin typeface="Arial"/>
                <a:ea typeface="Arial"/>
                <a:cs typeface="Arial"/>
                <a:sym typeface="Arial"/>
              </a:rPr>
              <a:t>PANTHYR</a:t>
            </a:r>
            <a:endParaRPr/>
          </a:p>
          <a:p>
            <a:pPr indent="0" lvl="0" marL="0" rtl="0" algn="just">
              <a:lnSpc>
                <a:spcPct val="115000"/>
              </a:lnSpc>
              <a:spcBef>
                <a:spcPts val="0"/>
              </a:spcBef>
              <a:spcAft>
                <a:spcPts val="0"/>
              </a:spcAft>
              <a:buSzPts val="2800"/>
              <a:buNone/>
            </a:pPr>
            <a:r>
              <a:rPr lang="en-IT" sz="1300">
                <a:solidFill>
                  <a:srgbClr val="000000"/>
                </a:solidFill>
                <a:latin typeface="Arial"/>
                <a:ea typeface="Arial"/>
                <a:cs typeface="Arial"/>
                <a:sym typeface="Arial"/>
              </a:rPr>
              <a:t>The pan-and-tilt hyperspectral radiometer system, </a:t>
            </a:r>
            <a:r>
              <a:rPr lang="en-IT" sz="1300" u="sng">
                <a:solidFill>
                  <a:srgbClr val="1155CC"/>
                </a:solidFill>
                <a:latin typeface="Arial"/>
                <a:ea typeface="Arial"/>
                <a:cs typeface="Arial"/>
                <a:sym typeface="Arial"/>
                <a:hlinkClick r:id="rId7">
                  <a:extLst>
                    <a:ext uri="{A12FA001-AC4F-418D-AE19-62706E023703}">
                      <ahyp:hlinkClr val="tx"/>
                    </a:ext>
                  </a:extLst>
                </a:hlinkClick>
              </a:rPr>
              <a:t>PANTHYR</a:t>
            </a:r>
            <a:r>
              <a:rPr lang="en-IT" sz="1300">
                <a:solidFill>
                  <a:srgbClr val="222222"/>
                </a:solidFill>
                <a:latin typeface="Arial"/>
                <a:ea typeface="Arial"/>
                <a:cs typeface="Arial"/>
                <a:sym typeface="Arial"/>
              </a:rPr>
              <a:t>  </a:t>
            </a:r>
            <a:r>
              <a:rPr lang="en-IT" sz="1300">
                <a:solidFill>
                  <a:srgbClr val="000000"/>
                </a:solidFill>
                <a:latin typeface="Arial"/>
                <a:ea typeface="Arial"/>
                <a:cs typeface="Arial"/>
                <a:sym typeface="Arial"/>
              </a:rPr>
              <a:t>is designed for autonomous measurement of hyperspectral water reflectance.</a:t>
            </a:r>
            <a:endParaRPr/>
          </a:p>
          <a:p>
            <a:pPr indent="0" lvl="0" marL="0" rtl="0" algn="just">
              <a:lnSpc>
                <a:spcPct val="115000"/>
              </a:lnSpc>
              <a:spcBef>
                <a:spcPts val="0"/>
              </a:spcBef>
              <a:spcAft>
                <a:spcPts val="0"/>
              </a:spcAft>
              <a:buSzPts val="2800"/>
              <a:buNone/>
            </a:pPr>
            <a:r>
              <a:t/>
            </a:r>
            <a:endParaRPr b="1"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HySpex VNIR-1800</a:t>
            </a:r>
            <a:endParaRPr/>
          </a:p>
          <a:p>
            <a:pPr indent="0" lvl="0" marL="0" rtl="0" algn="just">
              <a:lnSpc>
                <a:spcPct val="115000"/>
              </a:lnSpc>
              <a:spcBef>
                <a:spcPts val="0"/>
              </a:spcBef>
              <a:spcAft>
                <a:spcPts val="0"/>
              </a:spcAft>
              <a:buSzPts val="2800"/>
              <a:buNone/>
            </a:pPr>
            <a:r>
              <a:rPr lang="en-IT" sz="1300">
                <a:latin typeface="Arial"/>
                <a:ea typeface="Arial"/>
                <a:cs typeface="Arial"/>
                <a:sym typeface="Arial"/>
              </a:rPr>
              <a:t>The </a:t>
            </a:r>
            <a:r>
              <a:rPr lang="en-IT" sz="1300" u="sng">
                <a:solidFill>
                  <a:srgbClr val="1155CC"/>
                </a:solidFill>
                <a:latin typeface="Arial"/>
                <a:ea typeface="Arial"/>
                <a:cs typeface="Arial"/>
                <a:sym typeface="Arial"/>
                <a:hlinkClick r:id="rId8">
                  <a:extLst>
                    <a:ext uri="{A12FA001-AC4F-418D-AE19-62706E023703}">
                      <ahyp:hlinkClr val="tx"/>
                    </a:ext>
                  </a:extLst>
                </a:hlinkClick>
              </a:rPr>
              <a:t>HySpex VNIR-1800</a:t>
            </a:r>
            <a:r>
              <a:rPr lang="en-IT" sz="1300">
                <a:latin typeface="Arial"/>
                <a:ea typeface="Arial"/>
                <a:cs typeface="Arial"/>
                <a:sym typeface="Arial"/>
              </a:rPr>
              <a:t>  hyperspectral camera is developed for field, laboratory, and airborne applications. It utilises an actively cooled and stabilised scientific CMOS detector. The dynamic range of 20000 ensures high SNR levels even in darker areas of an image of highly dynamic scenes.</a:t>
            </a:r>
            <a:endParaRPr sz="1300">
              <a:latin typeface="Arial"/>
              <a:ea typeface="Arial"/>
              <a:cs typeface="Arial"/>
              <a:sym typeface="Arial"/>
            </a:endParaRPr>
          </a:p>
          <a:p>
            <a:pPr indent="0" lvl="0" marL="50800" rtl="0" algn="just">
              <a:lnSpc>
                <a:spcPct val="115000"/>
              </a:lnSpc>
              <a:spcBef>
                <a:spcPts val="1000"/>
              </a:spcBef>
              <a:spcAft>
                <a:spcPts val="0"/>
              </a:spcAft>
              <a:buSzPts val="2800"/>
              <a:buNone/>
            </a:pPr>
            <a:r>
              <a:t/>
            </a:r>
            <a:endParaRPr sz="1300">
              <a:latin typeface="Arial"/>
              <a:ea typeface="Arial"/>
              <a:cs typeface="Arial"/>
              <a:sym typeface="Arial"/>
            </a:endParaRPr>
          </a:p>
          <a:p>
            <a:pPr indent="0" lvl="0" marL="50800" rtl="0" algn="l">
              <a:lnSpc>
                <a:spcPct val="90000"/>
              </a:lnSpc>
              <a:spcBef>
                <a:spcPts val="2200"/>
              </a:spcBef>
              <a:spcAft>
                <a:spcPts val="0"/>
              </a:spcAft>
              <a:buSzPts val="2800"/>
              <a:buNone/>
            </a:pPr>
            <a:r>
              <a:t/>
            </a:r>
            <a:endParaRPr/>
          </a:p>
        </p:txBody>
      </p:sp>
      <p:sp>
        <p:nvSpPr>
          <p:cNvPr id="122" name="Google Shape;122;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IT">
                <a:latin typeface="Arial"/>
                <a:ea typeface="Arial"/>
                <a:cs typeface="Arial"/>
                <a:sym typeface="Arial"/>
              </a:rPr>
              <a:t>Instrumentation and Hardware</a:t>
            </a:r>
            <a:br>
              <a:rPr b="1" lang="en-IT" sz="1800">
                <a:latin typeface="Calibri"/>
                <a:ea typeface="Calibri"/>
                <a:cs typeface="Calibri"/>
                <a:sym typeface="Calibri"/>
              </a:rPr>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9"/>
          <p:cNvSpPr txBox="1"/>
          <p:nvPr>
            <p:ph idx="1" type="body"/>
          </p:nvPr>
        </p:nvSpPr>
        <p:spPr>
          <a:xfrm>
            <a:off x="252872" y="1097564"/>
            <a:ext cx="11495400" cy="4662871"/>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SzPts val="2800"/>
              <a:buNone/>
            </a:pPr>
            <a:r>
              <a:rPr b="1" lang="en-IT" sz="1300">
                <a:latin typeface="Arial"/>
                <a:ea typeface="Arial"/>
                <a:cs typeface="Arial"/>
                <a:sym typeface="Arial"/>
              </a:rPr>
              <a:t>HySpex VNIR-3000N</a:t>
            </a:r>
            <a:endParaRPr/>
          </a:p>
          <a:p>
            <a:pPr indent="0" lvl="0" marL="0" rtl="0" algn="just">
              <a:lnSpc>
                <a:spcPct val="115000"/>
              </a:lnSpc>
              <a:spcBef>
                <a:spcPts val="0"/>
              </a:spcBef>
              <a:spcAft>
                <a:spcPts val="0"/>
              </a:spcAft>
              <a:buSzPts val="2800"/>
              <a:buNone/>
            </a:pPr>
            <a:r>
              <a:rPr lang="en-IT" sz="1300" u="sng">
                <a:solidFill>
                  <a:srgbClr val="1155CC"/>
                </a:solidFill>
                <a:latin typeface="Arial"/>
                <a:ea typeface="Arial"/>
                <a:cs typeface="Arial"/>
                <a:sym typeface="Arial"/>
                <a:hlinkClick r:id="rId3">
                  <a:extLst>
                    <a:ext uri="{A12FA001-AC4F-418D-AE19-62706E023703}">
                      <ahyp:hlinkClr val="tx"/>
                    </a:ext>
                  </a:extLst>
                </a:hlinkClick>
              </a:rPr>
              <a:t>HySpex VNIR-3000N</a:t>
            </a:r>
            <a:r>
              <a:rPr lang="en-IT" sz="1300">
                <a:latin typeface="Arial"/>
                <a:ea typeface="Arial"/>
                <a:cs typeface="Arial"/>
                <a:sym typeface="Arial"/>
              </a:rPr>
              <a:t> utilises the same spectrograph as the other HySpex VNIR models. It has a pixel size of 3.45 μm, compared to 6.5 μm for VNIR-1800, HySpex VNIR-3000 N has less than 1.6 pixels per FWHM of the PSF spatially and less than 1.8 bands spectrally, ensuring that narrow band features will be resolved equally for all cameras. With 3000 spatial pixels, 300 bands and a noise floor of 2.4e-.</a:t>
            </a:r>
            <a:endParaRPr/>
          </a:p>
          <a:p>
            <a:pPr indent="0" lvl="0" marL="0" rtl="0" algn="just">
              <a:lnSpc>
                <a:spcPct val="115000"/>
              </a:lnSpc>
              <a:spcBef>
                <a:spcPts val="0"/>
              </a:spcBef>
              <a:spcAft>
                <a:spcPts val="0"/>
              </a:spcAft>
              <a:buSzPts val="2800"/>
              <a:buNone/>
            </a:pPr>
            <a:r>
              <a:t/>
            </a:r>
            <a:endParaRPr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HySpex SWIR-384</a:t>
            </a:r>
            <a:endParaRPr/>
          </a:p>
          <a:p>
            <a:pPr indent="0" lvl="0" marL="0" rtl="0" algn="just">
              <a:lnSpc>
                <a:spcPct val="115000"/>
              </a:lnSpc>
              <a:spcBef>
                <a:spcPts val="0"/>
              </a:spcBef>
              <a:spcAft>
                <a:spcPts val="0"/>
              </a:spcAft>
              <a:buSzPts val="2800"/>
              <a:buNone/>
            </a:pPr>
            <a:r>
              <a:rPr lang="en-IT" sz="1300">
                <a:latin typeface="Arial"/>
                <a:ea typeface="Arial"/>
                <a:cs typeface="Arial"/>
                <a:sym typeface="Arial"/>
              </a:rPr>
              <a:t>The </a:t>
            </a:r>
            <a:r>
              <a:rPr lang="en-IT" sz="1300" u="sng">
                <a:solidFill>
                  <a:srgbClr val="1155CC"/>
                </a:solidFill>
                <a:latin typeface="Arial"/>
                <a:ea typeface="Arial"/>
                <a:cs typeface="Arial"/>
                <a:sym typeface="Arial"/>
                <a:hlinkClick r:id="rId4">
                  <a:extLst>
                    <a:ext uri="{A12FA001-AC4F-418D-AE19-62706E023703}">
                      <ahyp:hlinkClr val="tx"/>
                    </a:ext>
                  </a:extLst>
                </a:hlinkClick>
              </a:rPr>
              <a:t>HySpex SWIR-384</a:t>
            </a:r>
            <a:r>
              <a:rPr lang="en-IT" sz="1300">
                <a:latin typeface="Arial"/>
                <a:ea typeface="Arial"/>
                <a:cs typeface="Arial"/>
                <a:sym typeface="Arial"/>
              </a:rPr>
              <a:t> hyperspectral camera is developed for field, laboratory, and airborne applications. The state of the art MCT sensor is cooled down to 150K yielding low background noise, high dynamic range, and high SNR levels.</a:t>
            </a:r>
            <a:endParaRPr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 </a:t>
            </a:r>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HySpex SWIR-640</a:t>
            </a:r>
            <a:endParaRPr/>
          </a:p>
          <a:p>
            <a:pPr indent="0" lvl="0" marL="0" rtl="0" algn="just">
              <a:lnSpc>
                <a:spcPct val="115000"/>
              </a:lnSpc>
              <a:spcBef>
                <a:spcPts val="0"/>
              </a:spcBef>
              <a:spcAft>
                <a:spcPts val="0"/>
              </a:spcAft>
              <a:buSzPts val="2800"/>
              <a:buNone/>
            </a:pPr>
            <a:r>
              <a:rPr lang="en-IT" sz="1300">
                <a:latin typeface="Arial"/>
                <a:ea typeface="Arial"/>
                <a:cs typeface="Arial"/>
                <a:sym typeface="Arial"/>
              </a:rPr>
              <a:t>The </a:t>
            </a:r>
            <a:r>
              <a:rPr lang="en-IT" sz="1300" u="sng">
                <a:solidFill>
                  <a:srgbClr val="1155CC"/>
                </a:solidFill>
                <a:latin typeface="Arial"/>
                <a:ea typeface="Arial"/>
                <a:cs typeface="Arial"/>
                <a:sym typeface="Arial"/>
                <a:hlinkClick r:id="rId5">
                  <a:extLst>
                    <a:ext uri="{A12FA001-AC4F-418D-AE19-62706E023703}">
                      <ahyp:hlinkClr val="tx"/>
                    </a:ext>
                  </a:extLst>
                </a:hlinkClick>
              </a:rPr>
              <a:t>HySpex SWIR-640</a:t>
            </a:r>
            <a:r>
              <a:rPr lang="en-IT" sz="1300">
                <a:latin typeface="Arial"/>
                <a:ea typeface="Arial"/>
                <a:cs typeface="Arial"/>
                <a:sym typeface="Arial"/>
              </a:rPr>
              <a:t> hyperspectral camera is developed for field, laboratory, and airborne applications. The state of the art MCT sensor is cooled down to 150K using a sterling cooler, yielding low background noise, high dynamic range, and high SNR levels.</a:t>
            </a:r>
            <a:endParaRPr/>
          </a:p>
          <a:p>
            <a:pPr indent="0" lvl="0" marL="0" rtl="0" algn="just">
              <a:lnSpc>
                <a:spcPct val="115000"/>
              </a:lnSpc>
              <a:spcBef>
                <a:spcPts val="0"/>
              </a:spcBef>
              <a:spcAft>
                <a:spcPts val="0"/>
              </a:spcAft>
              <a:buSzPts val="2800"/>
              <a:buNone/>
            </a:pPr>
            <a:r>
              <a:t/>
            </a:r>
            <a:endParaRPr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HySpex Mjolnir VS-62</a:t>
            </a:r>
            <a:endParaRPr/>
          </a:p>
          <a:p>
            <a:pPr indent="0" lvl="0" marL="0" rtl="0" algn="l">
              <a:lnSpc>
                <a:spcPct val="90000"/>
              </a:lnSpc>
              <a:spcBef>
                <a:spcPts val="0"/>
              </a:spcBef>
              <a:spcAft>
                <a:spcPts val="0"/>
              </a:spcAft>
              <a:buSzPts val="2800"/>
              <a:buNone/>
            </a:pPr>
            <a:r>
              <a:rPr lang="en-IT" sz="1300">
                <a:latin typeface="Arial"/>
                <a:ea typeface="Arial"/>
                <a:cs typeface="Arial"/>
                <a:sym typeface="Arial"/>
              </a:rPr>
              <a:t>The </a:t>
            </a:r>
            <a:r>
              <a:rPr lang="en-IT" sz="1300" u="sng">
                <a:solidFill>
                  <a:srgbClr val="1155CC"/>
                </a:solidFill>
                <a:latin typeface="Arial"/>
                <a:ea typeface="Arial"/>
                <a:cs typeface="Arial"/>
                <a:sym typeface="Arial"/>
                <a:hlinkClick r:id="rId6">
                  <a:extLst>
                    <a:ext uri="{A12FA001-AC4F-418D-AE19-62706E023703}">
                      <ahyp:hlinkClr val="tx"/>
                    </a:ext>
                  </a:extLst>
                </a:hlinkClick>
              </a:rPr>
              <a:t>HySpex Mjolnir VS-62</a:t>
            </a:r>
            <a:r>
              <a:rPr lang="en-IT" sz="1300">
                <a:latin typeface="Arial"/>
                <a:ea typeface="Arial"/>
                <a:cs typeface="Arial"/>
                <a:sym typeface="Arial"/>
              </a:rPr>
              <a:t> hyperspectral camera is developed for ground and UAV applications. The VNIR and SWIR optical axis are coaligned in the along track direction, assuring perfect coregistration in the flight direction. The hyperspectral datacube covers the spectral range from 400 - 2500 nm, with 490 bands. </a:t>
            </a:r>
            <a:endParaRPr/>
          </a:p>
          <a:p>
            <a:pPr indent="0" lvl="0" marL="0" rtl="0" algn="l">
              <a:lnSpc>
                <a:spcPct val="90000"/>
              </a:lnSpc>
              <a:spcBef>
                <a:spcPts val="0"/>
              </a:spcBef>
              <a:spcAft>
                <a:spcPts val="0"/>
              </a:spcAft>
              <a:buSzPts val="2800"/>
              <a:buNone/>
            </a:pPr>
            <a:r>
              <a:t/>
            </a:r>
            <a:endParaRPr sz="1300">
              <a:latin typeface="Arial"/>
              <a:ea typeface="Arial"/>
              <a:cs typeface="Arial"/>
              <a:sym typeface="Arial"/>
            </a:endParaRPr>
          </a:p>
          <a:p>
            <a:pPr indent="0" lvl="0" marL="0" rtl="0" algn="just">
              <a:lnSpc>
                <a:spcPct val="115000"/>
              </a:lnSpc>
              <a:spcBef>
                <a:spcPts val="0"/>
              </a:spcBef>
              <a:spcAft>
                <a:spcPts val="0"/>
              </a:spcAft>
              <a:buSzPts val="2800"/>
              <a:buNone/>
            </a:pPr>
            <a:r>
              <a:rPr b="1" lang="en-IT" sz="1300">
                <a:latin typeface="Arial"/>
                <a:ea typeface="Arial"/>
                <a:cs typeface="Arial"/>
                <a:sym typeface="Arial"/>
              </a:rPr>
              <a:t>Hyper-Cam</a:t>
            </a:r>
            <a:endParaRPr/>
          </a:p>
          <a:p>
            <a:pPr indent="0" lvl="0" marL="0" rtl="0" algn="just">
              <a:lnSpc>
                <a:spcPct val="115000"/>
              </a:lnSpc>
              <a:spcBef>
                <a:spcPts val="0"/>
              </a:spcBef>
              <a:spcAft>
                <a:spcPts val="0"/>
              </a:spcAft>
              <a:buSzPts val="2800"/>
              <a:buNone/>
            </a:pPr>
            <a:r>
              <a:rPr lang="en-IT" sz="1300">
                <a:latin typeface="Arial"/>
                <a:ea typeface="Arial"/>
                <a:cs typeface="Arial"/>
                <a:sym typeface="Arial"/>
              </a:rPr>
              <a:t>The </a:t>
            </a:r>
            <a:r>
              <a:rPr lang="en-IT" sz="1300" u="sng">
                <a:solidFill>
                  <a:srgbClr val="1155CC"/>
                </a:solidFill>
                <a:latin typeface="Arial"/>
                <a:ea typeface="Arial"/>
                <a:cs typeface="Arial"/>
                <a:sym typeface="Arial"/>
                <a:hlinkClick r:id="rId7">
                  <a:extLst>
                    <a:ext uri="{A12FA001-AC4F-418D-AE19-62706E023703}">
                      <ahyp:hlinkClr val="tx"/>
                    </a:ext>
                  </a:extLst>
                </a:hlinkClick>
              </a:rPr>
              <a:t>Hyper-Cam</a:t>
            </a:r>
            <a:r>
              <a:rPr lang="en-IT" sz="1300">
                <a:latin typeface="Arial"/>
                <a:ea typeface="Arial"/>
                <a:cs typeface="Arial"/>
                <a:sym typeface="Arial"/>
              </a:rPr>
              <a:t> cameras from </a:t>
            </a:r>
            <a:r>
              <a:rPr lang="en-IT" sz="1300" u="sng">
                <a:solidFill>
                  <a:srgbClr val="1155CC"/>
                </a:solidFill>
                <a:latin typeface="Arial"/>
                <a:ea typeface="Arial"/>
                <a:cs typeface="Arial"/>
                <a:sym typeface="Arial"/>
                <a:hlinkClick r:id="rId8">
                  <a:extLst>
                    <a:ext uri="{A12FA001-AC4F-418D-AE19-62706E023703}">
                      <ahyp:hlinkClr val="tx"/>
                    </a:ext>
                  </a:extLst>
                </a:hlinkClick>
              </a:rPr>
              <a:t>Telops</a:t>
            </a:r>
            <a:r>
              <a:rPr lang="en-IT" sz="1300">
                <a:latin typeface="Arial"/>
                <a:ea typeface="Arial"/>
                <a:cs typeface="Arial"/>
                <a:sym typeface="Arial"/>
              </a:rPr>
              <a:t> are advanced passive infrared hyperspectral imaging systems that combine high spatial and spectral resolution. It provides real-time radiometrically calibrated data for gas and mineral detection and identification. It is offered in ground-based format and  compact airborne hyperspectral imaging system.</a:t>
            </a:r>
            <a:endParaRPr sz="1300">
              <a:latin typeface="Arial"/>
              <a:ea typeface="Arial"/>
              <a:cs typeface="Arial"/>
              <a:sym typeface="Arial"/>
            </a:endParaRPr>
          </a:p>
          <a:p>
            <a:pPr indent="0" lvl="0" marL="50800" rtl="0" algn="l">
              <a:lnSpc>
                <a:spcPct val="90000"/>
              </a:lnSpc>
              <a:spcBef>
                <a:spcPts val="1000"/>
              </a:spcBef>
              <a:spcAft>
                <a:spcPts val="0"/>
              </a:spcAft>
              <a:buSzPts val="2800"/>
              <a:buNone/>
            </a:pPr>
            <a:r>
              <a:t/>
            </a:r>
            <a:endParaRPr/>
          </a:p>
        </p:txBody>
      </p:sp>
      <p:sp>
        <p:nvSpPr>
          <p:cNvPr id="128" name="Google Shape;128;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Arial"/>
              <a:buNone/>
            </a:pPr>
            <a:r>
              <a:rPr lang="en-IT">
                <a:latin typeface="Arial"/>
                <a:ea typeface="Arial"/>
                <a:cs typeface="Arial"/>
                <a:sym typeface="Arial"/>
              </a:rPr>
              <a:t>Instrumentation and Hardware</a:t>
            </a:r>
            <a:br>
              <a:rPr b="1" lang="en-IT" sz="1800">
                <a:latin typeface="Calibri"/>
                <a:ea typeface="Calibri"/>
                <a:cs typeface="Calibri"/>
                <a:sym typeface="Calibri"/>
              </a:rPr>
            </a:b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