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Lst>
  <p:notesMasterIdLst>
    <p:notesMasterId r:id="rId19"/>
  </p:notesMasterIdLst>
  <p:sldIdLst>
    <p:sldId id="256" r:id="rId2"/>
    <p:sldId id="257" r:id="rId3"/>
    <p:sldId id="273" r:id="rId4"/>
    <p:sldId id="258" r:id="rId5"/>
    <p:sldId id="259" r:id="rId6"/>
    <p:sldId id="272" r:id="rId7"/>
    <p:sldId id="270" r:id="rId8"/>
    <p:sldId id="260" r:id="rId9"/>
    <p:sldId id="261" r:id="rId10"/>
    <p:sldId id="263" r:id="rId11"/>
    <p:sldId id="264" r:id="rId12"/>
    <p:sldId id="265" r:id="rId13"/>
    <p:sldId id="262" r:id="rId14"/>
    <p:sldId id="266" r:id="rId15"/>
    <p:sldId id="267" r:id="rId16"/>
    <p:sldId id="269" r:id="rId17"/>
    <p:sldId id="271" r:id="rId1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do De La Muela Cristina" initials="LDLMC" lastIdx="1" clrIdx="0">
    <p:extLst>
      <p:ext uri="{19B8F6BF-5375-455C-9EA6-DF929625EA0E}">
        <p15:presenceInfo xmlns:p15="http://schemas.microsoft.com/office/powerpoint/2012/main" userId="Lido De La Muela Cristi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DDF9FF"/>
    <a:srgbClr val="FFFFCC"/>
    <a:srgbClr val="99FFCC"/>
    <a:srgbClr val="FFD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83" autoAdjust="0"/>
    <p:restoredTop sz="94660"/>
  </p:normalViewPr>
  <p:slideViewPr>
    <p:cSldViewPr snapToGrid="0">
      <p:cViewPr varScale="1">
        <p:scale>
          <a:sx n="55" d="100"/>
          <a:sy n="55" d="100"/>
        </p:scale>
        <p:origin x="78"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tuori Antonio" userId="17c89e7f-899c-4d6c-a9c0-cb6b3bfcf378" providerId="ADAL" clId="{463D9FB5-7501-4F68-9826-F235ED6DBF7F}"/>
    <pc:docChg chg="addSld modSld sldOrd">
      <pc:chgData name="Montuori Antonio" userId="17c89e7f-899c-4d6c-a9c0-cb6b3bfcf378" providerId="ADAL" clId="{463D9FB5-7501-4F68-9826-F235ED6DBF7F}" dt="2023-06-07T09:52:13.718" v="59" actId="20577"/>
      <pc:docMkLst>
        <pc:docMk/>
      </pc:docMkLst>
      <pc:sldChg chg="modSp">
        <pc:chgData name="Montuori Antonio" userId="17c89e7f-899c-4d6c-a9c0-cb6b3bfcf378" providerId="ADAL" clId="{463D9FB5-7501-4F68-9826-F235ED6DBF7F}" dt="2023-06-07T09:01:22.205" v="40" actId="1035"/>
        <pc:sldMkLst>
          <pc:docMk/>
          <pc:sldMk cId="0" sldId="257"/>
        </pc:sldMkLst>
        <pc:spChg chg="mod">
          <ac:chgData name="Montuori Antonio" userId="17c89e7f-899c-4d6c-a9c0-cb6b3bfcf378" providerId="ADAL" clId="{463D9FB5-7501-4F68-9826-F235ED6DBF7F}" dt="2023-06-07T09:01:22.205" v="40" actId="1035"/>
          <ac:spMkLst>
            <pc:docMk/>
            <pc:sldMk cId="0" sldId="257"/>
            <ac:spMk id="73" creationId="{00000000-0000-0000-0000-000000000000}"/>
          </ac:spMkLst>
        </pc:spChg>
      </pc:sldChg>
      <pc:sldChg chg="modSp ord">
        <pc:chgData name="Montuori Antonio" userId="17c89e7f-899c-4d6c-a9c0-cb6b3bfcf378" providerId="ADAL" clId="{463D9FB5-7501-4F68-9826-F235ED6DBF7F}" dt="2023-06-07T09:52:13.718" v="59" actId="20577"/>
        <pc:sldMkLst>
          <pc:docMk/>
          <pc:sldMk cId="4075243658" sldId="262"/>
        </pc:sldMkLst>
        <pc:spChg chg="mod">
          <ac:chgData name="Montuori Antonio" userId="17c89e7f-899c-4d6c-a9c0-cb6b3bfcf378" providerId="ADAL" clId="{463D9FB5-7501-4F68-9826-F235ED6DBF7F}" dt="2023-06-07T09:52:13.718" v="59" actId="20577"/>
          <ac:spMkLst>
            <pc:docMk/>
            <pc:sldMk cId="4075243658" sldId="262"/>
            <ac:spMk id="87" creationId="{00000000-0000-0000-0000-000000000000}"/>
          </ac:spMkLst>
        </pc:spChg>
      </pc:sldChg>
      <pc:sldChg chg="modSp">
        <pc:chgData name="Montuori Antonio" userId="17c89e7f-899c-4d6c-a9c0-cb6b3bfcf378" providerId="ADAL" clId="{463D9FB5-7501-4F68-9826-F235ED6DBF7F}" dt="2023-06-07T09:52:01.546" v="52" actId="20577"/>
        <pc:sldMkLst>
          <pc:docMk/>
          <pc:sldMk cId="864579083" sldId="263"/>
        </pc:sldMkLst>
        <pc:spChg chg="mod">
          <ac:chgData name="Montuori Antonio" userId="17c89e7f-899c-4d6c-a9c0-cb6b3bfcf378" providerId="ADAL" clId="{463D9FB5-7501-4F68-9826-F235ED6DBF7F}" dt="2023-06-07T09:52:01.546" v="52" actId="20577"/>
          <ac:spMkLst>
            <pc:docMk/>
            <pc:sldMk cId="864579083" sldId="263"/>
            <ac:spMk id="87" creationId="{00000000-0000-0000-0000-000000000000}"/>
          </ac:spMkLst>
        </pc:spChg>
      </pc:sldChg>
      <pc:sldChg chg="modSp">
        <pc:chgData name="Montuori Antonio" userId="17c89e7f-899c-4d6c-a9c0-cb6b3bfcf378" providerId="ADAL" clId="{463D9FB5-7501-4F68-9826-F235ED6DBF7F}" dt="2023-06-07T09:52:05.969" v="55" actId="20577"/>
        <pc:sldMkLst>
          <pc:docMk/>
          <pc:sldMk cId="1218993411" sldId="264"/>
        </pc:sldMkLst>
        <pc:spChg chg="mod">
          <ac:chgData name="Montuori Antonio" userId="17c89e7f-899c-4d6c-a9c0-cb6b3bfcf378" providerId="ADAL" clId="{463D9FB5-7501-4F68-9826-F235ED6DBF7F}" dt="2023-06-07T09:52:05.969" v="55" actId="20577"/>
          <ac:spMkLst>
            <pc:docMk/>
            <pc:sldMk cId="1218993411" sldId="264"/>
            <ac:spMk id="87" creationId="{00000000-0000-0000-0000-000000000000}"/>
          </ac:spMkLst>
        </pc:spChg>
      </pc:sldChg>
      <pc:sldChg chg="modSp">
        <pc:chgData name="Montuori Antonio" userId="17c89e7f-899c-4d6c-a9c0-cb6b3bfcf378" providerId="ADAL" clId="{463D9FB5-7501-4F68-9826-F235ED6DBF7F}" dt="2023-06-07T09:52:09.833" v="56" actId="20577"/>
        <pc:sldMkLst>
          <pc:docMk/>
          <pc:sldMk cId="621524755" sldId="265"/>
        </pc:sldMkLst>
        <pc:spChg chg="mod">
          <ac:chgData name="Montuori Antonio" userId="17c89e7f-899c-4d6c-a9c0-cb6b3bfcf378" providerId="ADAL" clId="{463D9FB5-7501-4F68-9826-F235ED6DBF7F}" dt="2023-06-07T09:52:09.833" v="56" actId="20577"/>
          <ac:spMkLst>
            <pc:docMk/>
            <pc:sldMk cId="621524755" sldId="265"/>
            <ac:spMk id="87" creationId="{00000000-0000-0000-0000-000000000000}"/>
          </ac:spMkLst>
        </pc:spChg>
      </pc:sldChg>
      <pc:sldChg chg="modSp add">
        <pc:chgData name="Montuori Antonio" userId="17c89e7f-899c-4d6c-a9c0-cb6b3bfcf378" providerId="ADAL" clId="{463D9FB5-7501-4F68-9826-F235ED6DBF7F}" dt="2023-06-07T09:01:27.422" v="50" actId="20577"/>
        <pc:sldMkLst>
          <pc:docMk/>
          <pc:sldMk cId="289854656" sldId="273"/>
        </pc:sldMkLst>
        <pc:spChg chg="mod">
          <ac:chgData name="Montuori Antonio" userId="17c89e7f-899c-4d6c-a9c0-cb6b3bfcf378" providerId="ADAL" clId="{463D9FB5-7501-4F68-9826-F235ED6DBF7F}" dt="2023-06-07T07:02:49.280" v="19" actId="1036"/>
          <ac:spMkLst>
            <pc:docMk/>
            <pc:sldMk cId="289854656" sldId="273"/>
            <ac:spMk id="80" creationId="{00000000-0000-0000-0000-000000000000}"/>
          </ac:spMkLst>
        </pc:spChg>
        <pc:spChg chg="mod">
          <ac:chgData name="Montuori Antonio" userId="17c89e7f-899c-4d6c-a9c0-cb6b3bfcf378" providerId="ADAL" clId="{463D9FB5-7501-4F68-9826-F235ED6DBF7F}" dt="2023-06-07T09:01:27.422" v="50" actId="20577"/>
          <ac:spMkLst>
            <pc:docMk/>
            <pc:sldMk cId="289854656" sldId="273"/>
            <ac:spMk id="81" creationId="{00000000-0000-0000-0000-000000000000}"/>
          </ac:spMkLst>
        </pc:spChg>
      </pc:sldChg>
    </pc:docChg>
  </pc:docChgLst>
  <pc:docChgLst>
    <pc:chgData name="Montuori Antonio" userId="17c89e7f-899c-4d6c-a9c0-cb6b3bfcf378" providerId="ADAL" clId="{E69B9463-EEBF-45A7-A1F6-B1CB8CA874A8}"/>
    <pc:docChg chg="custSel modSld">
      <pc:chgData name="Montuori Antonio" userId="17c89e7f-899c-4d6c-a9c0-cb6b3bfcf378" providerId="ADAL" clId="{E69B9463-EEBF-45A7-A1F6-B1CB8CA874A8}" dt="2023-05-24T09:47:48.609" v="467" actId="1038"/>
      <pc:docMkLst>
        <pc:docMk/>
      </pc:docMkLst>
      <pc:sldChg chg="addSp modSp">
        <pc:chgData name="Montuori Antonio" userId="17c89e7f-899c-4d6c-a9c0-cb6b3bfcf378" providerId="ADAL" clId="{E69B9463-EEBF-45A7-A1F6-B1CB8CA874A8}" dt="2023-05-24T09:47:48.609" v="467" actId="1038"/>
        <pc:sldMkLst>
          <pc:docMk/>
          <pc:sldMk cId="0" sldId="256"/>
        </pc:sldMkLst>
        <pc:spChg chg="add mod">
          <ac:chgData name="Montuori Antonio" userId="17c89e7f-899c-4d6c-a9c0-cb6b3bfcf378" providerId="ADAL" clId="{E69B9463-EEBF-45A7-A1F6-B1CB8CA874A8}" dt="2023-05-24T09:47:30.691" v="444" actId="1076"/>
          <ac:spMkLst>
            <pc:docMk/>
            <pc:sldMk cId="0" sldId="256"/>
            <ac:spMk id="4" creationId="{672786DE-2160-4E90-AEE7-BA07D222ACC4}"/>
          </ac:spMkLst>
        </pc:spChg>
        <pc:spChg chg="add mod">
          <ac:chgData name="Montuori Antonio" userId="17c89e7f-899c-4d6c-a9c0-cb6b3bfcf378" providerId="ADAL" clId="{E69B9463-EEBF-45A7-A1F6-B1CB8CA874A8}" dt="2023-05-24T09:47:48.609" v="467" actId="1038"/>
          <ac:spMkLst>
            <pc:docMk/>
            <pc:sldMk cId="0" sldId="256"/>
            <ac:spMk id="5" creationId="{C11186B7-0E3C-4F9F-B8A2-31987D9EDDBB}"/>
          </ac:spMkLst>
        </pc:spChg>
        <pc:spChg chg="mod">
          <ac:chgData name="Montuori Antonio" userId="17c89e7f-899c-4d6c-a9c0-cb6b3bfcf378" providerId="ADAL" clId="{E69B9463-EEBF-45A7-A1F6-B1CB8CA874A8}" dt="2023-05-24T09:47:33.641" v="445" actId="1076"/>
          <ac:spMkLst>
            <pc:docMk/>
            <pc:sldMk cId="0" sldId="256"/>
            <ac:spMk id="66" creationId="{00000000-0000-0000-0000-000000000000}"/>
          </ac:spMkLst>
        </pc:spChg>
        <pc:spChg chg="mod">
          <ac:chgData name="Montuori Antonio" userId="17c89e7f-899c-4d6c-a9c0-cb6b3bfcf378" providerId="ADAL" clId="{E69B9463-EEBF-45A7-A1F6-B1CB8CA874A8}" dt="2023-05-24T09:45:02.860" v="322" actId="20577"/>
          <ac:spMkLst>
            <pc:docMk/>
            <pc:sldMk cId="0" sldId="256"/>
            <ac:spMk id="6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7512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4626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0168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7835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8384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0985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9591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9213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 name="Google Shape;7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 name="Google Shape;7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4651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 name="Google Shape;7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3056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7417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1657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98557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a:stretch/>
        </p:blipFill>
        <p:spPr>
          <a:xfrm rot="10800000" flipH="1">
            <a:off x="2824280" y="4824248"/>
            <a:ext cx="5391556" cy="2038097"/>
          </a:xfrm>
          <a:prstGeom prst="rect">
            <a:avLst/>
          </a:prstGeom>
          <a:noFill/>
          <a:ln>
            <a:noFill/>
          </a:ln>
        </p:spPr>
      </p:pic>
      <p:pic>
        <p:nvPicPr>
          <p:cNvPr id="14" name="Google Shape;14;p2" descr="A picture containing nature&#10;&#10;Description automatically generated"/>
          <p:cNvPicPr preferRelativeResize="0"/>
          <p:nvPr/>
        </p:nvPicPr>
        <p:blipFill rotWithShape="1">
          <a:blip r:embed="rId4">
            <a:alphaModFix/>
          </a:blip>
          <a:srcRect/>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a:stretch/>
        </p:blipFill>
        <p:spPr>
          <a:xfrm>
            <a:off x="138431" y="5311498"/>
            <a:ext cx="2738896" cy="1508514"/>
          </a:xfrm>
          <a:prstGeom prst="rect">
            <a:avLst/>
          </a:prstGeom>
          <a:noFill/>
          <a:ln>
            <a:noFill/>
          </a:ln>
          <a:effectLst>
            <a:outerShdw blurRad="50800" dist="38100" dir="2700000" algn="tl" rotWithShape="0">
              <a:srgbClr val="000000">
                <a:alpha val="40000"/>
              </a:srgbClr>
            </a:outerShdw>
          </a:effectLst>
        </p:spPr>
      </p:pic>
      <p:pic>
        <p:nvPicPr>
          <p:cNvPr id="18" name="Google Shape;18;p2"/>
          <p:cNvPicPr preferRelativeResize="0"/>
          <p:nvPr/>
        </p:nvPicPr>
        <p:blipFill rotWithShape="1">
          <a:blip r:embed="rId6">
            <a:alphaModFix amt="34000"/>
          </a:blip>
          <a:srcRect l="32582" t="2399" r="8554" b="-8773"/>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l="54016" t="36081" r="11355" b="673"/>
          <a:stretch/>
        </p:blipFill>
        <p:spPr>
          <a:xfrm rot="-5400000">
            <a:off x="5792642" y="4819952"/>
            <a:ext cx="1719709" cy="2366806"/>
          </a:xfrm>
          <a:prstGeom prst="rtTriangle">
            <a:avLst/>
          </a:prstGeom>
          <a:noFill/>
          <a:ln>
            <a:noFill/>
          </a:ln>
        </p:spPr>
      </p:pic>
      <p:sp>
        <p:nvSpPr>
          <p:cNvPr id="20" name="Google Shape;20;p2"/>
          <p:cNvSpPr txBox="1">
            <a:spLocks noGrp="1"/>
          </p:cNvSpPr>
          <p:nvPr>
            <p:ph type="title"/>
          </p:nvPr>
        </p:nvSpPr>
        <p:spPr>
          <a:xfrm>
            <a:off x="176047" y="175938"/>
            <a:ext cx="6157185" cy="39726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8000"/>
              <a:buFont typeface="Arial"/>
              <a:buNone/>
              <a:defRPr sz="8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6" name="Google Shape;26;p3"/>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i="0" u="none" strike="noStrike" cap="none">
                <a:solidFill>
                  <a:schemeClr val="accent1"/>
                </a:solidFill>
                <a:latin typeface="Arial"/>
                <a:ea typeface="Arial"/>
                <a:cs typeface="Arial"/>
                <a:sym typeface="Arial"/>
              </a:rPr>
              <a:t>Slide </a:t>
            </a:r>
            <a:fld id="{00000000-1234-1234-1234-123412341234}" type="slidenum">
              <a:rPr lang="en-GB" sz="1400" b="1" i="0" u="none" strike="noStrike" cap="none">
                <a:solidFill>
                  <a:schemeClr val="accent1"/>
                </a:solidFill>
                <a:latin typeface="Arial"/>
                <a:ea typeface="Arial"/>
                <a:cs typeface="Arial"/>
                <a:sym typeface="Arial"/>
              </a:rPr>
              <a:t>‹N›</a:t>
            </a:fld>
            <a:endParaRPr sz="1400" b="1" i="0" u="none" strike="noStrike" cap="none">
              <a:solidFill>
                <a:schemeClr val="accent1"/>
              </a:solidFill>
              <a:latin typeface="Arial"/>
              <a:ea typeface="Arial"/>
              <a:cs typeface="Arial"/>
              <a:sym typeface="Arial"/>
            </a:endParaRPr>
          </a:p>
        </p:txBody>
      </p:sp>
      <p:sp>
        <p:nvSpPr>
          <p:cNvPr id="28" name="Google Shape;28;p3"/>
          <p:cNvSpPr txBox="1"/>
          <p:nvPr/>
        </p:nvSpPr>
        <p:spPr>
          <a:xfrm>
            <a:off x="-24384" y="6562799"/>
            <a:ext cx="4925700" cy="738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b="1">
                <a:solidFill>
                  <a:schemeClr val="accent1"/>
                </a:solidFill>
              </a:rPr>
              <a:t>WGCV</a:t>
            </a:r>
            <a:r>
              <a:rPr lang="en-GB" sz="1400" b="1" i="0" u="none" strike="noStrike" cap="none">
                <a:solidFill>
                  <a:schemeClr val="accent1"/>
                </a:solidFill>
                <a:latin typeface="Arial"/>
                <a:ea typeface="Arial"/>
                <a:cs typeface="Arial"/>
                <a:sym typeface="Arial"/>
              </a:rPr>
              <a:t>-</a:t>
            </a:r>
            <a:r>
              <a:rPr lang="en-GB" b="1">
                <a:solidFill>
                  <a:schemeClr val="accent1"/>
                </a:solidFill>
              </a:rPr>
              <a:t>52</a:t>
            </a:r>
            <a:r>
              <a:rPr lang="en-GB" sz="1400" b="1" i="0" u="none" strike="noStrike" cap="none">
                <a:solidFill>
                  <a:schemeClr val="accent1"/>
                </a:solidFill>
                <a:latin typeface="Arial"/>
                <a:ea typeface="Arial"/>
                <a:cs typeface="Arial"/>
                <a:sym typeface="Arial"/>
              </a:rPr>
              <a:t>, </a:t>
            </a:r>
            <a:r>
              <a:rPr lang="en-GB" b="1">
                <a:solidFill>
                  <a:schemeClr val="accent1"/>
                </a:solidFill>
              </a:rPr>
              <a:t>5-9 June 2023</a:t>
            </a:r>
            <a:endParaRPr b="1">
              <a:solidFill>
                <a:schemeClr val="accent1"/>
              </a:solidFill>
            </a:endParaRPr>
          </a:p>
          <a:p>
            <a:pPr marL="0" marR="0" lvl="0" indent="0" algn="l" rtl="0">
              <a:spcBef>
                <a:spcPts val="0"/>
              </a:spcBef>
              <a:spcAft>
                <a:spcPts val="0"/>
              </a:spcAft>
              <a:buClr>
                <a:schemeClr val="dk1"/>
              </a:buClr>
              <a:buSzPts val="1100"/>
              <a:buFont typeface="Arial"/>
              <a:buNone/>
            </a:pPr>
            <a:endParaRPr b="1">
              <a:solidFill>
                <a:schemeClr val="accent1"/>
              </a:solidFill>
            </a:endParaRPr>
          </a:p>
          <a:p>
            <a:pPr marL="0" marR="0" lvl="0" indent="0" algn="l" rtl="0">
              <a:spcBef>
                <a:spcPts val="0"/>
              </a:spcBef>
              <a:spcAft>
                <a:spcPts val="0"/>
              </a:spcAft>
              <a:buNone/>
            </a:pPr>
            <a:endParaRPr b="1">
              <a:solidFill>
                <a:schemeClr val="accent1"/>
              </a:solidFill>
            </a:endParaRPr>
          </a:p>
        </p:txBody>
      </p:sp>
      <p:sp>
        <p:nvSpPr>
          <p:cNvPr id="29" name="Google Shape;29;p3"/>
          <p:cNvSpPr txBox="1">
            <a:spLocks noGrp="1"/>
          </p:cNvSpPr>
          <p:nvPr>
            <p:ph type="body" idx="1"/>
          </p:nvPr>
        </p:nvSpPr>
        <p:spPr>
          <a:xfrm>
            <a:off x="324233" y="1558533"/>
            <a:ext cx="11495400" cy="466287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 name="Google Shape;30;p3"/>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36" name="Google Shape;36;p4"/>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37" name="Google Shape;37;p4"/>
          <p:cNvSpPr txBox="1">
            <a:spLocks noGrp="1"/>
          </p:cNvSpPr>
          <p:nvPr>
            <p:ph type="body" idx="1"/>
          </p:nvPr>
        </p:nvSpPr>
        <p:spPr>
          <a:xfrm>
            <a:off x="386632"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 name="Google Shape;38;p4"/>
          <p:cNvSpPr txBox="1">
            <a:spLocks noGrp="1"/>
          </p:cNvSpPr>
          <p:nvPr>
            <p:ph type="body" idx="2"/>
          </p:nvPr>
        </p:nvSpPr>
        <p:spPr>
          <a:xfrm>
            <a:off x="6296361"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 name="Google Shape;39;p4"/>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‹N›</a:t>
            </a:fld>
            <a:endParaRPr sz="1400" b="1">
              <a:solidFill>
                <a:schemeClr val="accent1"/>
              </a:solidFill>
              <a:latin typeface="Arial"/>
              <a:ea typeface="Arial"/>
              <a:cs typeface="Arial"/>
              <a:sym typeface="Arial"/>
            </a:endParaRPr>
          </a:p>
        </p:txBody>
      </p:sp>
      <p:sp>
        <p:nvSpPr>
          <p:cNvPr id="40" name="Google Shape;40;p4"/>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4"/>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GB" b="1">
                <a:solidFill>
                  <a:schemeClr val="accent1"/>
                </a:solidFill>
              </a:rPr>
              <a:t>WGCV-52, 5-9 June 2023</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47" name="Google Shape;47;p5"/>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48" name="Google Shape;48;p5"/>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‹N›</a:t>
            </a:fld>
            <a:endParaRPr sz="1400" b="1">
              <a:solidFill>
                <a:schemeClr val="accent1"/>
              </a:solidFill>
              <a:latin typeface="Arial"/>
              <a:ea typeface="Arial"/>
              <a:cs typeface="Arial"/>
              <a:sym typeface="Arial"/>
            </a:endParaRPr>
          </a:p>
        </p:txBody>
      </p:sp>
      <p:sp>
        <p:nvSpPr>
          <p:cNvPr id="49" name="Google Shape;49;p5"/>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0" name="Google Shape;50;p5"/>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GB" b="1">
                <a:solidFill>
                  <a:schemeClr val="accent1"/>
                </a:solidFill>
              </a:rPr>
              <a:t>WGCV-52, 5-9 June 2023</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56" name="Google Shape;56;p6"/>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57" name="Google Shape;57;p6"/>
          <p:cNvSpPr txBox="1">
            <a:spLocks noGrp="1"/>
          </p:cNvSpPr>
          <p:nvPr>
            <p:ph type="body" idx="1"/>
          </p:nvPr>
        </p:nvSpPr>
        <p:spPr>
          <a:xfrm>
            <a:off x="5180012" y="1373852"/>
            <a:ext cx="6172200" cy="469440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Noto Sans Symbols"/>
              <a:buChar char="❖"/>
              <a:defRPr sz="3200" b="0" i="0" u="none" strike="noStrike" cap="none">
                <a:solidFill>
                  <a:schemeClr val="dk1"/>
                </a:solidFill>
                <a:latin typeface="Arial"/>
                <a:ea typeface="Arial"/>
                <a:cs typeface="Arial"/>
                <a:sym typeface="Arial"/>
              </a:defRPr>
            </a:lvl1pPr>
            <a:lvl2pPr marL="914400" marR="0" lvl="1" indent="-406400" algn="l" rtl="0">
              <a:lnSpc>
                <a:spcPct val="90000"/>
              </a:lnSpc>
              <a:spcBef>
                <a:spcPts val="5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2pPr>
            <a:lvl3pPr marL="1371600" marR="0" lvl="2" indent="-381000" algn="l" rtl="0">
              <a:lnSpc>
                <a:spcPct val="90000"/>
              </a:lnSpc>
              <a:spcBef>
                <a:spcPts val="500"/>
              </a:spcBef>
              <a:spcAft>
                <a:spcPts val="0"/>
              </a:spcAft>
              <a:buClr>
                <a:schemeClr val="dk1"/>
              </a:buClr>
              <a:buSzPts val="2400"/>
              <a:buFont typeface="Courier New"/>
              <a:buChar char="o"/>
              <a:defRPr sz="2400" b="0" i="0" u="none" strike="noStrike" cap="none">
                <a:solidFill>
                  <a:schemeClr val="dk1"/>
                </a:solidFill>
                <a:latin typeface="Arial"/>
                <a:ea typeface="Arial"/>
                <a:cs typeface="Arial"/>
                <a:sym typeface="Arial"/>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 name="Google Shape;58;p6"/>
          <p:cNvSpPr txBox="1">
            <a:spLocks noGrp="1"/>
          </p:cNvSpPr>
          <p:nvPr>
            <p:ph type="body" idx="2"/>
          </p:nvPr>
        </p:nvSpPr>
        <p:spPr>
          <a:xfrm>
            <a:off x="839788" y="1373852"/>
            <a:ext cx="3932237" cy="463055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59" name="Google Shape;59;p6"/>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‹N›</a:t>
            </a:fld>
            <a:endParaRPr sz="1400" b="1">
              <a:solidFill>
                <a:schemeClr val="accent1"/>
              </a:solidFill>
              <a:latin typeface="Arial"/>
              <a:ea typeface="Arial"/>
              <a:cs typeface="Arial"/>
              <a:sym typeface="Arial"/>
            </a:endParaRPr>
          </a:p>
        </p:txBody>
      </p:sp>
      <p:sp>
        <p:nvSpPr>
          <p:cNvPr id="60" name="Google Shape;60;p6"/>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6"/>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GB" b="1">
                <a:solidFill>
                  <a:schemeClr val="accent1"/>
                </a:solidFill>
              </a:rPr>
              <a:t>WGCV-52, 5-9 June 2023</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7" name="Google Shape;7;p1"/>
          <p:cNvPicPr preferRelativeResize="0"/>
          <p:nvPr/>
        </p:nvPicPr>
        <p:blipFill rotWithShape="1">
          <a:blip r:embed="rId7">
            <a:alphaModFix amt="34000"/>
          </a:blip>
          <a:srcRect l="51339" t="39269" r="-2839" b="3541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8">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10" name="Google Shape;10;p1"/>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1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asi.it/bandi_e_concorsi/open-call-for-science-data-utilization-of-the-cosmo-skymed-mission-first-and-second-generation-english-versio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asi.it/en/2021/07/asi-starts-the-exploitation-phase-of-data-acquired-in-europe-by-the-l-band-sar-sensors-of-the-argentinean-saocom-constellation/" TargetMode="External"/><Relationship Id="rId4" Type="http://schemas.openxmlformats.org/officeDocument/2006/relationships/hyperlink" Target="https://prisma.asi.i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5.emf"/></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176047" y="1388431"/>
            <a:ext cx="8398327" cy="3429053"/>
          </a:xfrm>
          <a:prstGeom prst="rect">
            <a:avLst/>
          </a:prstGeom>
          <a:noFill/>
          <a:ln>
            <a:noFill/>
          </a:ln>
        </p:spPr>
        <p:txBody>
          <a:bodyPr spcFirstLastPara="1" wrap="square" lIns="91425" tIns="45700" rIns="91425" bIns="45700" anchor="t" anchorCtr="0">
            <a:noAutofit/>
          </a:bodyPr>
          <a:lstStyle/>
          <a:p>
            <a:pPr lvl="0"/>
            <a:r>
              <a:rPr lang="en-US" altLang="it-IT" sz="4800" dirty="0"/>
              <a:t>“COSMO-SkyMed Second Generation (CSG): characterization for calibrators out of Italy”</a:t>
            </a:r>
            <a:endParaRPr sz="4800" i="1" dirty="0"/>
          </a:p>
        </p:txBody>
      </p:sp>
      <p:sp>
        <p:nvSpPr>
          <p:cNvPr id="67" name="Google Shape;67;p7"/>
          <p:cNvSpPr/>
          <p:nvPr/>
        </p:nvSpPr>
        <p:spPr>
          <a:xfrm>
            <a:off x="6026045" y="3580443"/>
            <a:ext cx="6034879" cy="2605318"/>
          </a:xfrm>
          <a:prstGeom prst="rect">
            <a:avLst/>
          </a:prstGeom>
          <a:noFill/>
          <a:ln>
            <a:noFill/>
          </a:ln>
        </p:spPr>
        <p:txBody>
          <a:bodyPr spcFirstLastPara="1" wrap="square" lIns="0" tIns="0" rIns="0" bIns="0" anchor="t" anchorCtr="0">
            <a:noAutofit/>
          </a:bodyPr>
          <a:lstStyle/>
          <a:p>
            <a:pPr marL="0" marR="0" lvl="0" indent="0" algn="r" rtl="0">
              <a:lnSpc>
                <a:spcPct val="150000"/>
              </a:lnSpc>
              <a:spcBef>
                <a:spcPts val="0"/>
              </a:spcBef>
              <a:spcAft>
                <a:spcPts val="0"/>
              </a:spcAft>
              <a:buNone/>
            </a:pPr>
            <a:endParaRPr sz="2000" b="1" dirty="0">
              <a:solidFill>
                <a:schemeClr val="accent1"/>
              </a:solidFill>
            </a:endParaRPr>
          </a:p>
          <a:p>
            <a:pPr marL="0" marR="0" lvl="0" indent="0" algn="r" rtl="0">
              <a:lnSpc>
                <a:spcPct val="150000"/>
              </a:lnSpc>
              <a:spcBef>
                <a:spcPts val="0"/>
              </a:spcBef>
              <a:spcAft>
                <a:spcPts val="0"/>
              </a:spcAft>
              <a:buNone/>
            </a:pPr>
            <a:r>
              <a:rPr lang="en-GB" sz="2000" b="1" i="0" u="none" strike="noStrike" cap="none" dirty="0">
                <a:solidFill>
                  <a:schemeClr val="accent1"/>
                </a:solidFill>
                <a:latin typeface="Arial"/>
                <a:ea typeface="Arial"/>
                <a:cs typeface="Arial"/>
                <a:sym typeface="Arial"/>
              </a:rPr>
              <a:t>Antonio Montuori, ASI</a:t>
            </a:r>
          </a:p>
          <a:p>
            <a:pPr marL="0" marR="0" lvl="0" indent="0" algn="r" rtl="0">
              <a:lnSpc>
                <a:spcPct val="150000"/>
              </a:lnSpc>
              <a:spcBef>
                <a:spcPts val="0"/>
              </a:spcBef>
              <a:spcAft>
                <a:spcPts val="0"/>
              </a:spcAft>
              <a:buNone/>
            </a:pPr>
            <a:r>
              <a:rPr lang="en-GB" sz="2000" b="1" dirty="0">
                <a:solidFill>
                  <a:schemeClr val="accent1"/>
                </a:solidFill>
              </a:rPr>
              <a:t>Francesco Longo, ASI</a:t>
            </a:r>
            <a:endParaRPr lang="en-GB" sz="2000" b="1" i="0" u="none" strike="noStrike" cap="none" dirty="0">
              <a:solidFill>
                <a:schemeClr val="accent1"/>
              </a:solidFill>
              <a:latin typeface="Arial"/>
              <a:ea typeface="Arial"/>
              <a:cs typeface="Arial"/>
              <a:sym typeface="Arial"/>
            </a:endParaRPr>
          </a:p>
          <a:p>
            <a:pPr marL="0" marR="0" lvl="0" indent="0" algn="r" rtl="0">
              <a:lnSpc>
                <a:spcPct val="150000"/>
              </a:lnSpc>
              <a:spcBef>
                <a:spcPts val="0"/>
              </a:spcBef>
              <a:spcAft>
                <a:spcPts val="0"/>
              </a:spcAft>
              <a:buNone/>
            </a:pPr>
            <a:r>
              <a:rPr lang="en-GB" sz="2000" b="1" dirty="0">
                <a:solidFill>
                  <a:schemeClr val="accent1"/>
                </a:solidFill>
              </a:rPr>
              <a:t>Cristina </a:t>
            </a:r>
            <a:r>
              <a:rPr lang="en-GB" sz="2000" b="1" dirty="0" err="1">
                <a:solidFill>
                  <a:schemeClr val="accent1"/>
                </a:solidFill>
              </a:rPr>
              <a:t>Lidó</a:t>
            </a:r>
            <a:r>
              <a:rPr lang="en-GB" sz="2000" b="1" dirty="0">
                <a:solidFill>
                  <a:schemeClr val="accent1"/>
                </a:solidFill>
              </a:rPr>
              <a:t> de la </a:t>
            </a:r>
            <a:r>
              <a:rPr lang="en-GB" sz="2000" b="1" dirty="0" err="1">
                <a:solidFill>
                  <a:schemeClr val="accent1"/>
                </a:solidFill>
              </a:rPr>
              <a:t>Muela</a:t>
            </a:r>
            <a:r>
              <a:rPr lang="en-GB" sz="2000" b="1" dirty="0">
                <a:solidFill>
                  <a:schemeClr val="accent1"/>
                </a:solidFill>
              </a:rPr>
              <a:t>, TAS-I</a:t>
            </a:r>
          </a:p>
          <a:p>
            <a:pPr marL="0" marR="0" lvl="0" indent="0" algn="r" rtl="0">
              <a:lnSpc>
                <a:spcPct val="150000"/>
              </a:lnSpc>
              <a:spcBef>
                <a:spcPts val="0"/>
              </a:spcBef>
              <a:spcAft>
                <a:spcPts val="0"/>
              </a:spcAft>
              <a:buNone/>
            </a:pPr>
            <a:r>
              <a:rPr lang="en-GB" sz="2000" b="1" dirty="0">
                <a:solidFill>
                  <a:schemeClr val="accent1"/>
                </a:solidFill>
              </a:rPr>
              <a:t>Valerio </a:t>
            </a:r>
            <a:r>
              <a:rPr lang="en-GB" sz="2000" b="1" dirty="0" err="1">
                <a:solidFill>
                  <a:schemeClr val="accent1"/>
                </a:solidFill>
              </a:rPr>
              <a:t>Grimani</a:t>
            </a:r>
            <a:r>
              <a:rPr lang="en-GB" sz="2000" b="1" dirty="0">
                <a:solidFill>
                  <a:schemeClr val="accent1"/>
                </a:solidFill>
              </a:rPr>
              <a:t>, TAS-I</a:t>
            </a:r>
            <a:endParaRPr sz="2000" dirty="0"/>
          </a:p>
          <a:p>
            <a:pPr marL="0" marR="0" lvl="0" indent="0" algn="r" rtl="0">
              <a:lnSpc>
                <a:spcPct val="150000"/>
              </a:lnSpc>
              <a:spcBef>
                <a:spcPts val="0"/>
              </a:spcBef>
              <a:spcAft>
                <a:spcPts val="0"/>
              </a:spcAft>
              <a:buNone/>
            </a:pPr>
            <a:r>
              <a:rPr lang="en-GB" sz="2000" b="1" i="0" u="none" strike="noStrike" cap="none" dirty="0">
                <a:solidFill>
                  <a:schemeClr val="accent1"/>
                </a:solidFill>
                <a:latin typeface="Arial"/>
                <a:ea typeface="Arial"/>
                <a:cs typeface="Arial"/>
                <a:sym typeface="Arial"/>
              </a:rPr>
              <a:t>Agenda Item #3.9</a:t>
            </a:r>
            <a:endParaRPr sz="2000" dirty="0"/>
          </a:p>
          <a:p>
            <a:pPr marL="0" marR="0" lvl="0" indent="0" algn="r" rtl="0">
              <a:lnSpc>
                <a:spcPct val="150000"/>
              </a:lnSpc>
              <a:spcBef>
                <a:spcPts val="0"/>
              </a:spcBef>
              <a:spcAft>
                <a:spcPts val="0"/>
              </a:spcAft>
              <a:buNone/>
            </a:pPr>
            <a:r>
              <a:rPr lang="en-GB" sz="2000" b="1" dirty="0">
                <a:solidFill>
                  <a:schemeClr val="accent1"/>
                </a:solidFill>
              </a:rPr>
              <a:t>WGCV-52, ESA/ESRIN, Italy, 5th - 9th June 2023</a:t>
            </a:r>
            <a:endParaRPr sz="2000" b="1" i="0" u="none" strike="noStrike" cap="none" dirty="0">
              <a:solidFill>
                <a:schemeClr val="accent1"/>
              </a:solidFill>
              <a:latin typeface="Arial"/>
              <a:ea typeface="Arial"/>
              <a:cs typeface="Arial"/>
              <a:sym typeface="Arial"/>
            </a:endParaRPr>
          </a:p>
        </p:txBody>
      </p:sp>
      <p:sp>
        <p:nvSpPr>
          <p:cNvPr id="4" name="Google Shape;66;p7">
            <a:extLst>
              <a:ext uri="{FF2B5EF4-FFF2-40B4-BE49-F238E27FC236}">
                <a16:creationId xmlns:a16="http://schemas.microsoft.com/office/drawing/2014/main" id="{672786DE-2160-4E90-AEE7-BA07D222ACC4}"/>
              </a:ext>
            </a:extLst>
          </p:cNvPr>
          <p:cNvSpPr txBox="1">
            <a:spLocks/>
          </p:cNvSpPr>
          <p:nvPr/>
        </p:nvSpPr>
        <p:spPr>
          <a:xfrm>
            <a:off x="261078" y="309577"/>
            <a:ext cx="9970957" cy="110692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8000"/>
              <a:buFont typeface="Arial"/>
              <a:buNone/>
              <a:defRPr sz="8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altLang="it-IT" sz="5400" dirty="0"/>
              <a:t>ASI Cal-Val Updates</a:t>
            </a:r>
            <a:endParaRPr lang="en-US" sz="4800" i="1" dirty="0"/>
          </a:p>
        </p:txBody>
      </p:sp>
      <p:sp>
        <p:nvSpPr>
          <p:cNvPr id="5" name="Google Shape;67;p7">
            <a:extLst>
              <a:ext uri="{FF2B5EF4-FFF2-40B4-BE49-F238E27FC236}">
                <a16:creationId xmlns:a16="http://schemas.microsoft.com/office/drawing/2014/main" id="{C11186B7-0E3C-4F9F-B8A2-31987D9EDDBB}"/>
              </a:ext>
            </a:extLst>
          </p:cNvPr>
          <p:cNvSpPr/>
          <p:nvPr/>
        </p:nvSpPr>
        <p:spPr>
          <a:xfrm>
            <a:off x="236007" y="4259881"/>
            <a:ext cx="5070510" cy="826721"/>
          </a:xfrm>
          <a:prstGeom prst="rect">
            <a:avLst/>
          </a:prstGeom>
          <a:noFill/>
          <a:ln>
            <a:noFill/>
          </a:ln>
        </p:spPr>
        <p:txBody>
          <a:bodyPr spcFirstLastPara="1" wrap="square" lIns="0" tIns="0" rIns="0" bIns="0" anchor="t" anchorCtr="0">
            <a:noAutofit/>
          </a:bodyPr>
          <a:lstStyle/>
          <a:p>
            <a:pPr marR="0" lvl="0" rtl="0">
              <a:lnSpc>
                <a:spcPct val="150000"/>
              </a:lnSpc>
              <a:spcBef>
                <a:spcPts val="0"/>
              </a:spcBef>
              <a:spcAft>
                <a:spcPts val="0"/>
              </a:spcAft>
            </a:pPr>
            <a:r>
              <a:rPr lang="it-IT" sz="1600" b="1" dirty="0">
                <a:solidFill>
                  <a:schemeClr val="bg1"/>
                </a:solidFill>
              </a:rPr>
              <a:t>E-mail </a:t>
            </a:r>
            <a:r>
              <a:rPr lang="it-IT" sz="1600" b="1" dirty="0" err="1">
                <a:solidFill>
                  <a:schemeClr val="bg1"/>
                </a:solidFill>
              </a:rPr>
              <a:t>contacts</a:t>
            </a:r>
            <a:r>
              <a:rPr lang="it-IT" sz="1600" b="1" dirty="0">
                <a:solidFill>
                  <a:schemeClr val="bg1"/>
                </a:solidFill>
              </a:rPr>
              <a:t>:</a:t>
            </a:r>
            <a:endParaRPr sz="1600" b="1" dirty="0">
              <a:solidFill>
                <a:schemeClr val="bg1"/>
              </a:solidFill>
            </a:endParaRPr>
          </a:p>
          <a:p>
            <a:pPr marR="0" lvl="0" rtl="0">
              <a:lnSpc>
                <a:spcPct val="150000"/>
              </a:lnSpc>
              <a:spcBef>
                <a:spcPts val="0"/>
              </a:spcBef>
              <a:spcAft>
                <a:spcPts val="0"/>
              </a:spcAft>
            </a:pPr>
            <a:r>
              <a:rPr lang="it-IT" sz="1600" b="1" dirty="0">
                <a:solidFill>
                  <a:schemeClr val="bg1"/>
                </a:solidFill>
              </a:rPr>
              <a:t>ASI: a</a:t>
            </a:r>
            <a:r>
              <a:rPr lang="it-IT" sz="1600" b="1" i="0" u="none" strike="noStrike" cap="none" dirty="0">
                <a:solidFill>
                  <a:schemeClr val="bg1"/>
                </a:solidFill>
                <a:latin typeface="Arial"/>
                <a:ea typeface="Arial"/>
                <a:cs typeface="Arial"/>
                <a:sym typeface="Arial"/>
              </a:rPr>
              <a:t>ntonio.montuori@asi.it</a:t>
            </a:r>
          </a:p>
          <a:p>
            <a:pPr lvl="0">
              <a:lnSpc>
                <a:spcPct val="150000"/>
              </a:lnSpc>
            </a:pPr>
            <a:r>
              <a:rPr lang="it-IT" sz="1600" b="1" dirty="0">
                <a:solidFill>
                  <a:schemeClr val="bg1"/>
                </a:solidFill>
              </a:rPr>
              <a:t>TAS-I: Valerio.Grimani@thalesaleniaspace.com</a:t>
            </a:r>
            <a:endParaRPr sz="1600" b="1" i="0" u="none" strike="noStrike" cap="none" dirty="0">
              <a:solidFill>
                <a:schemeClr val="bg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0"/>
          <p:cNvSpPr txBox="1">
            <a:spLocks noGrp="1"/>
          </p:cNvSpPr>
          <p:nvPr>
            <p:ph type="body" idx="1"/>
          </p:nvPr>
        </p:nvSpPr>
        <p:spPr>
          <a:xfrm>
            <a:off x="176048" y="1189565"/>
            <a:ext cx="11495400" cy="5098940"/>
          </a:xfrm>
          <a:prstGeom prst="rect">
            <a:avLst/>
          </a:prstGeom>
          <a:noFill/>
          <a:ln>
            <a:noFill/>
          </a:ln>
        </p:spPr>
        <p:txBody>
          <a:bodyPr spcFirstLastPara="1" wrap="square" lIns="91425" tIns="45700" rIns="91425" bIns="45700" anchor="t" anchorCtr="0">
            <a:noAutofit/>
          </a:bodyPr>
          <a:lstStyle/>
          <a:p>
            <a:r>
              <a:rPr lang="en-US" sz="1600" dirty="0"/>
              <a:t>Even studying the RCS parameter, it was possible to notice a “supposed seasonal factor” from December to February maybe caused by the bad weather conditions, for the calibrators sited in Mongolia.</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And even other uncertain phenomenon was observed related to the target, </a:t>
            </a:r>
            <a:r>
              <a:rPr lang="it-IT" sz="1600" dirty="0" err="1"/>
              <a:t>maybe</a:t>
            </a:r>
            <a:r>
              <a:rPr lang="it-IT" sz="1600" dirty="0"/>
              <a:t> </a:t>
            </a:r>
            <a:r>
              <a:rPr lang="it-IT" sz="1600" dirty="0" err="1"/>
              <a:t>it</a:t>
            </a:r>
            <a:r>
              <a:rPr lang="it-IT" sz="1600" dirty="0"/>
              <a:t> </a:t>
            </a:r>
            <a:r>
              <a:rPr lang="it-IT" sz="1600" dirty="0" err="1"/>
              <a:t>was</a:t>
            </a:r>
            <a:r>
              <a:rPr lang="it-IT" sz="1600" dirty="0"/>
              <a:t> </a:t>
            </a:r>
            <a:r>
              <a:rPr lang="it-IT" sz="1600" dirty="0" err="1"/>
              <a:t>moved</a:t>
            </a:r>
            <a:r>
              <a:rPr lang="it-IT" sz="1600" dirty="0"/>
              <a:t>, </a:t>
            </a:r>
            <a:r>
              <a:rPr lang="it-IT" sz="1600" dirty="0" err="1"/>
              <a:t>covered</a:t>
            </a:r>
            <a:r>
              <a:rPr lang="it-IT" sz="1600" dirty="0"/>
              <a:t>, </a:t>
            </a:r>
            <a:r>
              <a:rPr lang="it-IT" sz="1600" dirty="0" err="1"/>
              <a:t>changed</a:t>
            </a:r>
            <a:r>
              <a:rPr lang="it-IT" sz="1600" dirty="0"/>
              <a:t> the </a:t>
            </a:r>
            <a:r>
              <a:rPr lang="it-IT" sz="1600" dirty="0" err="1"/>
              <a:t>orientation</a:t>
            </a:r>
            <a:r>
              <a:rPr lang="it-IT" sz="1600" dirty="0"/>
              <a:t>, …</a:t>
            </a:r>
            <a:endParaRPr lang="en-US" sz="1600" dirty="0"/>
          </a:p>
          <a:p>
            <a:endParaRPr lang="en-US" sz="1600" dirty="0"/>
          </a:p>
          <a:p>
            <a:endParaRPr lang="en-US" sz="1600" dirty="0"/>
          </a:p>
          <a:p>
            <a:pPr marL="4762" lvl="1" indent="0">
              <a:buNone/>
            </a:pPr>
            <a:endParaRPr lang="en-US" sz="1600" dirty="0"/>
          </a:p>
        </p:txBody>
      </p:sp>
      <p:sp>
        <p:nvSpPr>
          <p:cNvPr id="87" name="Google Shape;87;p10"/>
          <p:cNvSpPr txBox="1">
            <a:spLocks noGrp="1"/>
          </p:cNvSpPr>
          <p:nvPr>
            <p:ph type="title"/>
          </p:nvPr>
        </p:nvSpPr>
        <p:spPr>
          <a:xfrm>
            <a:off x="176048" y="175939"/>
            <a:ext cx="9387000" cy="779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400"/>
              <a:buFont typeface="Arial"/>
              <a:buNone/>
            </a:pPr>
            <a:r>
              <a:rPr lang="it-IT" sz="3600" dirty="0" err="1"/>
              <a:t>Methodology</a:t>
            </a:r>
            <a:r>
              <a:rPr lang="it-IT" sz="3600" dirty="0"/>
              <a:t> of the study: </a:t>
            </a:r>
            <a:r>
              <a:rPr lang="it-IT" sz="3600" dirty="0" err="1"/>
              <a:t>Radiometry</a:t>
            </a:r>
            <a:r>
              <a:rPr lang="it-IT" sz="3600" dirty="0"/>
              <a:t> (II)</a:t>
            </a:r>
            <a:endParaRPr sz="3600" dirty="0"/>
          </a:p>
        </p:txBody>
      </p:sp>
      <p:pic>
        <p:nvPicPr>
          <p:cNvPr id="5" name="Immagine 4"/>
          <p:cNvPicPr>
            <a:picLocks noChangeAspect="1"/>
          </p:cNvPicPr>
          <p:nvPr/>
        </p:nvPicPr>
        <p:blipFill>
          <a:blip r:embed="rId3"/>
          <a:stretch>
            <a:fillRect/>
          </a:stretch>
        </p:blipFill>
        <p:spPr>
          <a:xfrm>
            <a:off x="1325012" y="2226803"/>
            <a:ext cx="4032616" cy="3024463"/>
          </a:xfrm>
          <a:prstGeom prst="rect">
            <a:avLst/>
          </a:prstGeom>
        </p:spPr>
      </p:pic>
      <p:pic>
        <p:nvPicPr>
          <p:cNvPr id="6" name="Immagine 5"/>
          <p:cNvPicPr>
            <a:picLocks noChangeAspect="1"/>
          </p:cNvPicPr>
          <p:nvPr/>
        </p:nvPicPr>
        <p:blipFill>
          <a:blip r:embed="rId4"/>
          <a:stretch>
            <a:fillRect/>
          </a:stretch>
        </p:blipFill>
        <p:spPr>
          <a:xfrm>
            <a:off x="6755952" y="2226803"/>
            <a:ext cx="4036240" cy="3027181"/>
          </a:xfrm>
          <a:prstGeom prst="rect">
            <a:avLst/>
          </a:prstGeom>
        </p:spPr>
      </p:pic>
      <p:sp>
        <p:nvSpPr>
          <p:cNvPr id="7" name="Ovale 6"/>
          <p:cNvSpPr/>
          <p:nvPr/>
        </p:nvSpPr>
        <p:spPr>
          <a:xfrm>
            <a:off x="2468979" y="2895138"/>
            <a:ext cx="562338" cy="1972136"/>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arrotondato 8"/>
          <p:cNvSpPr/>
          <p:nvPr/>
        </p:nvSpPr>
        <p:spPr>
          <a:xfrm>
            <a:off x="7774906" y="3006857"/>
            <a:ext cx="673769" cy="776759"/>
          </a:xfrm>
          <a:prstGeom prst="round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p:cNvSpPr txBox="1"/>
          <p:nvPr/>
        </p:nvSpPr>
        <p:spPr>
          <a:xfrm>
            <a:off x="4175283" y="3745422"/>
            <a:ext cx="1431705" cy="276999"/>
          </a:xfrm>
          <a:prstGeom prst="rect">
            <a:avLst/>
          </a:prstGeom>
          <a:noFill/>
        </p:spPr>
        <p:txBody>
          <a:bodyPr wrap="square" rtlCol="0">
            <a:spAutoFit/>
          </a:bodyPr>
          <a:lstStyle/>
          <a:p>
            <a:r>
              <a:rPr lang="it-IT" sz="1200" b="1" dirty="0" err="1">
                <a:solidFill>
                  <a:srgbClr val="00B050"/>
                </a:solidFill>
              </a:rPr>
              <a:t>Seasonal</a:t>
            </a:r>
            <a:r>
              <a:rPr lang="it-IT" sz="1200" b="1" dirty="0">
                <a:solidFill>
                  <a:srgbClr val="00B050"/>
                </a:solidFill>
              </a:rPr>
              <a:t> </a:t>
            </a:r>
            <a:r>
              <a:rPr lang="it-IT" sz="1200" b="1" dirty="0" err="1">
                <a:solidFill>
                  <a:srgbClr val="00B050"/>
                </a:solidFill>
              </a:rPr>
              <a:t>factor</a:t>
            </a:r>
            <a:endParaRPr lang="it-IT" sz="1200" b="1" dirty="0">
              <a:solidFill>
                <a:srgbClr val="00B050"/>
              </a:solidFill>
            </a:endParaRPr>
          </a:p>
        </p:txBody>
      </p:sp>
      <p:sp>
        <p:nvSpPr>
          <p:cNvPr id="11" name="Ovale 10"/>
          <p:cNvSpPr/>
          <p:nvPr/>
        </p:nvSpPr>
        <p:spPr>
          <a:xfrm>
            <a:off x="8448675" y="3006857"/>
            <a:ext cx="937397" cy="1860417"/>
          </a:xfrm>
          <a:prstGeom prst="ellipse">
            <a:avLst/>
          </a:prstGeom>
          <a:noFill/>
          <a:ln w="190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p:cNvSpPr txBox="1"/>
          <p:nvPr/>
        </p:nvSpPr>
        <p:spPr>
          <a:xfrm>
            <a:off x="9700849" y="3650372"/>
            <a:ext cx="1627499" cy="461665"/>
          </a:xfrm>
          <a:prstGeom prst="rect">
            <a:avLst/>
          </a:prstGeom>
          <a:noFill/>
        </p:spPr>
        <p:txBody>
          <a:bodyPr wrap="square" rtlCol="0">
            <a:spAutoFit/>
          </a:bodyPr>
          <a:lstStyle/>
          <a:p>
            <a:r>
              <a:rPr lang="it-IT" sz="1200" b="1" dirty="0" err="1">
                <a:solidFill>
                  <a:srgbClr val="FF0066"/>
                </a:solidFill>
              </a:rPr>
              <a:t>Uncertain</a:t>
            </a:r>
            <a:r>
              <a:rPr lang="it-IT" sz="1200" b="1" dirty="0">
                <a:solidFill>
                  <a:srgbClr val="FF0066"/>
                </a:solidFill>
              </a:rPr>
              <a:t> </a:t>
            </a:r>
            <a:r>
              <a:rPr lang="it-IT" sz="1200" b="1" dirty="0" err="1">
                <a:solidFill>
                  <a:srgbClr val="FF0066"/>
                </a:solidFill>
              </a:rPr>
              <a:t>phenomenon</a:t>
            </a:r>
            <a:endParaRPr lang="it-IT" sz="1200" b="1" dirty="0">
              <a:solidFill>
                <a:srgbClr val="FF0066"/>
              </a:solidFill>
            </a:endParaRPr>
          </a:p>
        </p:txBody>
      </p:sp>
    </p:spTree>
    <p:extLst>
      <p:ext uri="{BB962C8B-B14F-4D97-AF65-F5344CB8AC3E}">
        <p14:creationId xmlns:p14="http://schemas.microsoft.com/office/powerpoint/2010/main" val="864579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0"/>
          <p:cNvSpPr txBox="1">
            <a:spLocks noGrp="1"/>
          </p:cNvSpPr>
          <p:nvPr>
            <p:ph type="body" idx="1"/>
          </p:nvPr>
        </p:nvSpPr>
        <p:spPr>
          <a:xfrm>
            <a:off x="176048" y="1189565"/>
            <a:ext cx="11495400" cy="5098940"/>
          </a:xfrm>
          <a:prstGeom prst="rect">
            <a:avLst/>
          </a:prstGeom>
          <a:noFill/>
          <a:ln>
            <a:noFill/>
          </a:ln>
        </p:spPr>
        <p:txBody>
          <a:bodyPr spcFirstLastPara="1" wrap="square" lIns="91425" tIns="45700" rIns="91425" bIns="45700" anchor="t" anchorCtr="0">
            <a:noAutofit/>
          </a:bodyPr>
          <a:lstStyle/>
          <a:p>
            <a:r>
              <a:rPr lang="en-US" sz="1600" dirty="0"/>
              <a:t>The third step was concentrated on the study of the radiometry. The radiometric accuracy can be calculated for any target. The radiometric linearity and stability instead require two or more targets in scene.</a:t>
            </a:r>
          </a:p>
          <a:p>
            <a:r>
              <a:rPr lang="en-US" sz="1600" dirty="0"/>
              <a:t>For the most of the targets and modes, the first results were out of the thresholds: </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It is due to the difference between the RCS initial reference and its mean. The size and the orientation of the targets are unknown and this initial value of the RCS initial reference was assigned in a rough way. </a:t>
            </a:r>
          </a:p>
          <a:p>
            <a:endParaRPr lang="en-US" sz="1600" dirty="0"/>
          </a:p>
          <a:p>
            <a:endParaRPr lang="en-US" sz="1600" dirty="0"/>
          </a:p>
          <a:p>
            <a:pPr marL="4762" lvl="1" indent="0">
              <a:buNone/>
            </a:pPr>
            <a:endParaRPr lang="en-US" sz="1600" dirty="0"/>
          </a:p>
        </p:txBody>
      </p:sp>
      <p:sp>
        <p:nvSpPr>
          <p:cNvPr id="87" name="Google Shape;87;p10"/>
          <p:cNvSpPr txBox="1">
            <a:spLocks noGrp="1"/>
          </p:cNvSpPr>
          <p:nvPr>
            <p:ph type="title"/>
          </p:nvPr>
        </p:nvSpPr>
        <p:spPr>
          <a:xfrm>
            <a:off x="176048" y="175939"/>
            <a:ext cx="9387000" cy="779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400"/>
              <a:buFont typeface="Arial"/>
              <a:buNone/>
            </a:pPr>
            <a:r>
              <a:rPr lang="it-IT" sz="3600" dirty="0" err="1"/>
              <a:t>Methodology</a:t>
            </a:r>
            <a:r>
              <a:rPr lang="it-IT" sz="3600" dirty="0"/>
              <a:t> of the study: </a:t>
            </a:r>
            <a:r>
              <a:rPr lang="it-IT" sz="3600" dirty="0" err="1"/>
              <a:t>Radiometry</a:t>
            </a:r>
            <a:r>
              <a:rPr lang="it-IT" sz="3600" dirty="0"/>
              <a:t> (III)</a:t>
            </a:r>
            <a:endParaRPr sz="3600" dirty="0"/>
          </a:p>
        </p:txBody>
      </p:sp>
      <p:pic>
        <p:nvPicPr>
          <p:cNvPr id="13" name="Immagine 12"/>
          <p:cNvPicPr>
            <a:picLocks noChangeAspect="1"/>
          </p:cNvPicPr>
          <p:nvPr/>
        </p:nvPicPr>
        <p:blipFill>
          <a:blip r:embed="rId3"/>
          <a:stretch>
            <a:fillRect/>
          </a:stretch>
        </p:blipFill>
        <p:spPr>
          <a:xfrm>
            <a:off x="1672963" y="2511694"/>
            <a:ext cx="3793864" cy="2845398"/>
          </a:xfrm>
          <a:prstGeom prst="rect">
            <a:avLst/>
          </a:prstGeom>
        </p:spPr>
      </p:pic>
      <p:pic>
        <p:nvPicPr>
          <p:cNvPr id="14" name="Immagine 13"/>
          <p:cNvPicPr>
            <a:picLocks noChangeAspect="1"/>
          </p:cNvPicPr>
          <p:nvPr/>
        </p:nvPicPr>
        <p:blipFill>
          <a:blip r:embed="rId4"/>
          <a:stretch>
            <a:fillRect/>
          </a:stretch>
        </p:blipFill>
        <p:spPr>
          <a:xfrm>
            <a:off x="6875405" y="2511694"/>
            <a:ext cx="3793864" cy="2845398"/>
          </a:xfrm>
          <a:prstGeom prst="rect">
            <a:avLst/>
          </a:prstGeom>
        </p:spPr>
      </p:pic>
    </p:spTree>
    <p:extLst>
      <p:ext uri="{BB962C8B-B14F-4D97-AF65-F5344CB8AC3E}">
        <p14:creationId xmlns:p14="http://schemas.microsoft.com/office/powerpoint/2010/main" val="1218993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0"/>
          <p:cNvSpPr txBox="1">
            <a:spLocks noGrp="1"/>
          </p:cNvSpPr>
          <p:nvPr>
            <p:ph type="body" idx="1"/>
          </p:nvPr>
        </p:nvSpPr>
        <p:spPr>
          <a:xfrm>
            <a:off x="176048" y="1189565"/>
            <a:ext cx="11495400" cy="5098940"/>
          </a:xfrm>
          <a:prstGeom prst="rect">
            <a:avLst/>
          </a:prstGeom>
          <a:noFill/>
          <a:ln>
            <a:noFill/>
          </a:ln>
        </p:spPr>
        <p:txBody>
          <a:bodyPr spcFirstLastPara="1" wrap="square" lIns="91425" tIns="45700" rIns="91425" bIns="45700" anchor="t" anchorCtr="0">
            <a:noAutofit/>
          </a:bodyPr>
          <a:lstStyle/>
          <a:p>
            <a:r>
              <a:rPr lang="en-US" sz="1600" dirty="0"/>
              <a:t>So it was necessary to recalculate the value of the RCS to get a “RCS estimated” more accurate, in order to use this RCS estimated for the rest of the study like a RCS nominal. This is what we called </a:t>
            </a:r>
            <a:r>
              <a:rPr lang="it-IT" sz="1600" dirty="0"/>
              <a:t>«</a:t>
            </a:r>
            <a:r>
              <a:rPr lang="it-IT" sz="1600" dirty="0" err="1"/>
              <a:t>radiometric</a:t>
            </a:r>
            <a:r>
              <a:rPr lang="it-IT" sz="1600" dirty="0"/>
              <a:t> </a:t>
            </a:r>
            <a:r>
              <a:rPr lang="it-IT" sz="1600" dirty="0" err="1"/>
              <a:t>characterization</a:t>
            </a:r>
            <a:r>
              <a:rPr lang="it-IT" sz="1600" dirty="0"/>
              <a:t>» of the target.</a:t>
            </a:r>
            <a:endParaRPr lang="en-US" sz="1600" dirty="0"/>
          </a:p>
          <a:p>
            <a:r>
              <a:rPr lang="en-US" sz="1600" dirty="0"/>
              <a:t>To calculate the “RCS estimated”, the outlier measures were removed. Then, considering only the right values for both satellites, the mean of the RCS was calculated. </a:t>
            </a:r>
          </a:p>
          <a:p>
            <a:r>
              <a:rPr lang="en-US" sz="1600" dirty="0"/>
              <a:t>When the new accurate estimation of the RCS is applied, the radiometry parameters are within the thresholds.</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marL="4762" lvl="1" indent="0">
              <a:buNone/>
            </a:pPr>
            <a:endParaRPr lang="en-US" sz="1600" dirty="0"/>
          </a:p>
        </p:txBody>
      </p:sp>
      <p:sp>
        <p:nvSpPr>
          <p:cNvPr id="87" name="Google Shape;87;p10"/>
          <p:cNvSpPr txBox="1">
            <a:spLocks noGrp="1"/>
          </p:cNvSpPr>
          <p:nvPr>
            <p:ph type="title"/>
          </p:nvPr>
        </p:nvSpPr>
        <p:spPr>
          <a:xfrm>
            <a:off x="176048" y="175939"/>
            <a:ext cx="9387000" cy="779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400"/>
              <a:buFont typeface="Arial"/>
              <a:buNone/>
            </a:pPr>
            <a:r>
              <a:rPr lang="it-IT" sz="3600" dirty="0" err="1"/>
              <a:t>Methodology</a:t>
            </a:r>
            <a:r>
              <a:rPr lang="it-IT" sz="3600" dirty="0"/>
              <a:t> of the study: </a:t>
            </a:r>
            <a:r>
              <a:rPr lang="it-IT" sz="3600" dirty="0" err="1"/>
              <a:t>Radiometry</a:t>
            </a:r>
            <a:r>
              <a:rPr lang="it-IT" sz="3600" dirty="0"/>
              <a:t> (IV)</a:t>
            </a:r>
            <a:endParaRPr sz="3600" dirty="0"/>
          </a:p>
        </p:txBody>
      </p:sp>
      <p:pic>
        <p:nvPicPr>
          <p:cNvPr id="6" name="Immagine 5"/>
          <p:cNvPicPr>
            <a:picLocks noChangeAspect="1"/>
          </p:cNvPicPr>
          <p:nvPr/>
        </p:nvPicPr>
        <p:blipFill>
          <a:blip r:embed="rId3"/>
          <a:stretch>
            <a:fillRect/>
          </a:stretch>
        </p:blipFill>
        <p:spPr>
          <a:xfrm>
            <a:off x="1556327" y="3195541"/>
            <a:ext cx="4123952" cy="3092964"/>
          </a:xfrm>
          <a:prstGeom prst="rect">
            <a:avLst/>
          </a:prstGeom>
        </p:spPr>
      </p:pic>
      <p:pic>
        <p:nvPicPr>
          <p:cNvPr id="7" name="Immagine 6"/>
          <p:cNvPicPr>
            <a:picLocks noChangeAspect="1"/>
          </p:cNvPicPr>
          <p:nvPr/>
        </p:nvPicPr>
        <p:blipFill>
          <a:blip r:embed="rId4"/>
          <a:stretch>
            <a:fillRect/>
          </a:stretch>
        </p:blipFill>
        <p:spPr>
          <a:xfrm>
            <a:off x="6402817" y="3201103"/>
            <a:ext cx="4116535" cy="3087402"/>
          </a:xfrm>
          <a:prstGeom prst="rect">
            <a:avLst/>
          </a:prstGeom>
        </p:spPr>
      </p:pic>
    </p:spTree>
    <p:extLst>
      <p:ext uri="{BB962C8B-B14F-4D97-AF65-F5344CB8AC3E}">
        <p14:creationId xmlns:p14="http://schemas.microsoft.com/office/powerpoint/2010/main" val="621524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0"/>
          <p:cNvSpPr txBox="1">
            <a:spLocks noGrp="1"/>
          </p:cNvSpPr>
          <p:nvPr>
            <p:ph type="body" idx="1"/>
          </p:nvPr>
        </p:nvSpPr>
        <p:spPr>
          <a:xfrm>
            <a:off x="176048" y="1189565"/>
            <a:ext cx="11495400" cy="5098940"/>
          </a:xfrm>
          <a:prstGeom prst="rect">
            <a:avLst/>
          </a:prstGeom>
          <a:noFill/>
          <a:ln>
            <a:noFill/>
          </a:ln>
        </p:spPr>
        <p:txBody>
          <a:bodyPr spcFirstLastPara="1" wrap="square" lIns="91425" tIns="45700" rIns="91425" bIns="45700" anchor="t" anchorCtr="0">
            <a:noAutofit/>
          </a:bodyPr>
          <a:lstStyle/>
          <a:p>
            <a:r>
              <a:rPr lang="en-US" sz="1600" dirty="0"/>
              <a:t>The following tables show the statistical results for the targets under study:</a:t>
            </a:r>
          </a:p>
          <a:p>
            <a:endParaRPr lang="en-US" sz="1600" dirty="0"/>
          </a:p>
          <a:p>
            <a:endParaRPr lang="en-US" sz="1600" dirty="0"/>
          </a:p>
          <a:p>
            <a:pPr marL="4762" lvl="1" indent="0">
              <a:buNone/>
            </a:pPr>
            <a:endParaRPr lang="en-US" sz="1600" dirty="0"/>
          </a:p>
        </p:txBody>
      </p:sp>
      <p:sp>
        <p:nvSpPr>
          <p:cNvPr id="87" name="Google Shape;87;p10"/>
          <p:cNvSpPr txBox="1">
            <a:spLocks noGrp="1"/>
          </p:cNvSpPr>
          <p:nvPr>
            <p:ph type="title"/>
          </p:nvPr>
        </p:nvSpPr>
        <p:spPr>
          <a:xfrm>
            <a:off x="176048" y="175939"/>
            <a:ext cx="9387000" cy="779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400"/>
              <a:buFont typeface="Arial"/>
              <a:buNone/>
            </a:pPr>
            <a:r>
              <a:rPr lang="it-IT" sz="3600" dirty="0" err="1"/>
              <a:t>Methodology</a:t>
            </a:r>
            <a:r>
              <a:rPr lang="it-IT" sz="3600" dirty="0"/>
              <a:t> of the study: </a:t>
            </a:r>
            <a:r>
              <a:rPr lang="it-IT" sz="3600" dirty="0" err="1"/>
              <a:t>Radiometry</a:t>
            </a:r>
            <a:r>
              <a:rPr lang="it-IT" sz="3600" dirty="0"/>
              <a:t> (V)</a:t>
            </a:r>
            <a:endParaRPr sz="3600" dirty="0"/>
          </a:p>
        </p:txBody>
      </p:sp>
      <p:graphicFrame>
        <p:nvGraphicFramePr>
          <p:cNvPr id="8" name="Tabella 7"/>
          <p:cNvGraphicFramePr>
            <a:graphicFrameLocks noGrp="1"/>
          </p:cNvGraphicFramePr>
          <p:nvPr>
            <p:extLst>
              <p:ext uri="{D42A27DB-BD31-4B8C-83A1-F6EECF244321}">
                <p14:modId xmlns:p14="http://schemas.microsoft.com/office/powerpoint/2010/main" val="2852067930"/>
              </p:ext>
            </p:extLst>
          </p:nvPr>
        </p:nvGraphicFramePr>
        <p:xfrm>
          <a:off x="316172" y="3175394"/>
          <a:ext cx="3742500" cy="1981914"/>
        </p:xfrm>
        <a:graphic>
          <a:graphicData uri="http://schemas.openxmlformats.org/drawingml/2006/table">
            <a:tbl>
              <a:tblPr>
                <a:tableStyleId>{21E4AEA4-8DFA-4A89-87EB-49C32662AFE0}</a:tableStyleId>
              </a:tblPr>
              <a:tblGrid>
                <a:gridCol w="623750">
                  <a:extLst>
                    <a:ext uri="{9D8B030D-6E8A-4147-A177-3AD203B41FA5}">
                      <a16:colId xmlns:a16="http://schemas.microsoft.com/office/drawing/2014/main" val="3452061434"/>
                    </a:ext>
                  </a:extLst>
                </a:gridCol>
                <a:gridCol w="623750">
                  <a:extLst>
                    <a:ext uri="{9D8B030D-6E8A-4147-A177-3AD203B41FA5}">
                      <a16:colId xmlns:a16="http://schemas.microsoft.com/office/drawing/2014/main" val="2839944756"/>
                    </a:ext>
                  </a:extLst>
                </a:gridCol>
                <a:gridCol w="623750">
                  <a:extLst>
                    <a:ext uri="{9D8B030D-6E8A-4147-A177-3AD203B41FA5}">
                      <a16:colId xmlns:a16="http://schemas.microsoft.com/office/drawing/2014/main" val="3739407326"/>
                    </a:ext>
                  </a:extLst>
                </a:gridCol>
                <a:gridCol w="623750">
                  <a:extLst>
                    <a:ext uri="{9D8B030D-6E8A-4147-A177-3AD203B41FA5}">
                      <a16:colId xmlns:a16="http://schemas.microsoft.com/office/drawing/2014/main" val="762949383"/>
                    </a:ext>
                  </a:extLst>
                </a:gridCol>
                <a:gridCol w="623750">
                  <a:extLst>
                    <a:ext uri="{9D8B030D-6E8A-4147-A177-3AD203B41FA5}">
                      <a16:colId xmlns:a16="http://schemas.microsoft.com/office/drawing/2014/main" val="1423093928"/>
                    </a:ext>
                  </a:extLst>
                </a:gridCol>
                <a:gridCol w="623750">
                  <a:extLst>
                    <a:ext uri="{9D8B030D-6E8A-4147-A177-3AD203B41FA5}">
                      <a16:colId xmlns:a16="http://schemas.microsoft.com/office/drawing/2014/main" val="2608467406"/>
                    </a:ext>
                  </a:extLst>
                </a:gridCol>
              </a:tblGrid>
              <a:tr h="394381">
                <a:tc>
                  <a:txBody>
                    <a:bodyPr/>
                    <a:lstStyle/>
                    <a:p>
                      <a:pPr marL="0" algn="ctr" defTabSz="685766" rtl="0" eaLnBrk="1" fontAlgn="b" latinLnBrk="0" hangingPunct="1"/>
                      <a:r>
                        <a:rPr lang="it-IT" sz="800" b="1" i="0" u="none" strike="noStrike" kern="1200" dirty="0">
                          <a:solidFill>
                            <a:srgbClr val="002060"/>
                          </a:solidFill>
                          <a:effectLst/>
                          <a:latin typeface="+mn-lt"/>
                          <a:ea typeface="+mn-ea"/>
                          <a:cs typeface="+mn-cs"/>
                        </a:rPr>
                        <a:t>STRIPMAP STR_15</a:t>
                      </a:r>
                    </a:p>
                  </a:txBody>
                  <a:tcPr marL="7620" marR="7620" marT="7620" marB="0" anchor="ctr">
                    <a:solidFill>
                      <a:srgbClr val="DDF9FF"/>
                    </a:solidFill>
                  </a:tcPr>
                </a:tc>
                <a:tc>
                  <a:txBody>
                    <a:bodyPr/>
                    <a:lstStyle/>
                    <a:p>
                      <a:pPr marL="0" marR="0" lvl="0" indent="0" algn="ctr" defTabSz="685766" rtl="0" eaLnBrk="1" fontAlgn="b" latinLnBrk="0" hangingPunct="1">
                        <a:lnSpc>
                          <a:spcPct val="100000"/>
                        </a:lnSpc>
                        <a:spcBef>
                          <a:spcPts val="0"/>
                        </a:spcBef>
                        <a:spcAft>
                          <a:spcPts val="0"/>
                        </a:spcAft>
                        <a:buClrTx/>
                        <a:buSzTx/>
                        <a:buFontTx/>
                        <a:buNone/>
                        <a:tabLst/>
                        <a:defRPr/>
                      </a:pPr>
                      <a:r>
                        <a:rPr lang="it-IT" sz="800" b="1" i="0" u="none" strike="noStrike" dirty="0">
                          <a:solidFill>
                            <a:srgbClr val="002060"/>
                          </a:solidFill>
                          <a:effectLst/>
                          <a:latin typeface="+mn-lt"/>
                        </a:rPr>
                        <a:t>RCS Initial Reference</a:t>
                      </a:r>
                    </a:p>
                  </a:txBody>
                  <a:tcPr marL="7620" marR="7620" marT="7620" marB="0" anchor="ctr">
                    <a:solidFill>
                      <a:srgbClr val="DDF9FF"/>
                    </a:solidFill>
                  </a:tcPr>
                </a:tc>
                <a:tc>
                  <a:txBody>
                    <a:bodyPr/>
                    <a:lstStyle/>
                    <a:p>
                      <a:pPr marL="0" algn="ctr" defTabSz="685766" rtl="0" eaLnBrk="1" fontAlgn="b" latinLnBrk="0" hangingPunct="1"/>
                      <a:r>
                        <a:rPr lang="it-IT" sz="800" b="1" i="0" u="none" strike="noStrike" kern="1200" dirty="0" err="1">
                          <a:solidFill>
                            <a:srgbClr val="002060"/>
                          </a:solidFill>
                          <a:effectLst/>
                          <a:latin typeface="+mn-lt"/>
                          <a:ea typeface="+mn-ea"/>
                          <a:cs typeface="+mn-cs"/>
                        </a:rPr>
                        <a:t>Mean</a:t>
                      </a:r>
                      <a:endParaRPr lang="it-IT" sz="800" b="1" i="0" u="none" strike="noStrike" kern="1200" dirty="0">
                        <a:solidFill>
                          <a:srgbClr val="002060"/>
                        </a:solidFill>
                        <a:effectLst/>
                        <a:latin typeface="+mn-lt"/>
                        <a:ea typeface="+mn-ea"/>
                        <a:cs typeface="+mn-cs"/>
                      </a:endParaRPr>
                    </a:p>
                  </a:txBody>
                  <a:tcPr marL="7620" marR="7620" marT="7620" marB="0" anchor="ctr">
                    <a:solidFill>
                      <a:srgbClr val="DDF9FF"/>
                    </a:solidFill>
                  </a:tcPr>
                </a:tc>
                <a:tc>
                  <a:txBody>
                    <a:bodyPr/>
                    <a:lstStyle/>
                    <a:p>
                      <a:pPr marL="0" algn="ctr" defTabSz="685766" rtl="0" eaLnBrk="1" fontAlgn="b" latinLnBrk="0" hangingPunct="1"/>
                      <a:r>
                        <a:rPr lang="it-IT" sz="800" b="1" i="0" u="none" strike="noStrike" kern="1200" dirty="0">
                          <a:solidFill>
                            <a:srgbClr val="002060"/>
                          </a:solidFill>
                          <a:effectLst/>
                          <a:latin typeface="+mn-lt"/>
                          <a:ea typeface="+mn-ea"/>
                          <a:cs typeface="+mn-cs"/>
                        </a:rPr>
                        <a:t>Standard</a:t>
                      </a:r>
                      <a:r>
                        <a:rPr lang="it-IT" sz="800" b="1" i="0" u="none" strike="noStrike" kern="1200" baseline="0" dirty="0">
                          <a:solidFill>
                            <a:srgbClr val="002060"/>
                          </a:solidFill>
                          <a:effectLst/>
                          <a:latin typeface="+mn-lt"/>
                          <a:ea typeface="+mn-ea"/>
                          <a:cs typeface="+mn-cs"/>
                        </a:rPr>
                        <a:t> </a:t>
                      </a:r>
                      <a:r>
                        <a:rPr lang="it-IT" sz="800" b="1" i="0" u="none" strike="noStrike" kern="1200" baseline="0" dirty="0" err="1">
                          <a:solidFill>
                            <a:srgbClr val="002060"/>
                          </a:solidFill>
                          <a:effectLst/>
                          <a:latin typeface="+mn-lt"/>
                          <a:ea typeface="+mn-ea"/>
                          <a:cs typeface="+mn-cs"/>
                        </a:rPr>
                        <a:t>deviation</a:t>
                      </a:r>
                      <a:r>
                        <a:rPr lang="it-IT" sz="800" b="1" i="0" u="none" strike="noStrike" kern="1200" baseline="0" dirty="0">
                          <a:solidFill>
                            <a:srgbClr val="002060"/>
                          </a:solidFill>
                          <a:effectLst/>
                          <a:latin typeface="+mn-lt"/>
                          <a:ea typeface="+mn-ea"/>
                          <a:cs typeface="+mn-cs"/>
                        </a:rPr>
                        <a:t> RCS </a:t>
                      </a:r>
                      <a:r>
                        <a:rPr lang="it-IT" sz="800" b="1" i="0" u="none" strike="noStrike" kern="1200" baseline="0" dirty="0" err="1">
                          <a:solidFill>
                            <a:srgbClr val="002060"/>
                          </a:solidFill>
                          <a:effectLst/>
                          <a:latin typeface="+mn-lt"/>
                          <a:ea typeface="+mn-ea"/>
                          <a:cs typeface="+mn-cs"/>
                        </a:rPr>
                        <a:t>ref</a:t>
                      </a:r>
                      <a:r>
                        <a:rPr lang="it-IT" sz="800" b="1" i="0" u="none" strike="noStrike" kern="1200" baseline="0" dirty="0">
                          <a:solidFill>
                            <a:srgbClr val="002060"/>
                          </a:solidFill>
                          <a:effectLst/>
                          <a:latin typeface="+mn-lt"/>
                          <a:ea typeface="+mn-ea"/>
                          <a:cs typeface="+mn-cs"/>
                        </a:rPr>
                        <a:t>.</a:t>
                      </a:r>
                      <a:endParaRPr lang="it-IT" sz="800" b="1" i="0" u="none" strike="noStrike" kern="1200" dirty="0">
                        <a:solidFill>
                          <a:srgbClr val="002060"/>
                        </a:solidFill>
                        <a:effectLst/>
                        <a:latin typeface="+mn-lt"/>
                        <a:ea typeface="+mn-ea"/>
                        <a:cs typeface="+mn-cs"/>
                      </a:endParaRPr>
                    </a:p>
                  </a:txBody>
                  <a:tcPr marL="7620" marR="7620" marT="7620" marB="0" anchor="ctr">
                    <a:solidFill>
                      <a:srgbClr val="DDF9FF"/>
                    </a:solidFill>
                  </a:tcPr>
                </a:tc>
                <a:tc>
                  <a:txBody>
                    <a:bodyPr/>
                    <a:lstStyle/>
                    <a:p>
                      <a:pPr marL="0" algn="ctr" defTabSz="685766" rtl="0" eaLnBrk="1" fontAlgn="b" latinLnBrk="0" hangingPunct="1"/>
                      <a:r>
                        <a:rPr lang="it-IT" sz="800" b="1" i="0" u="none" strike="noStrike" kern="1200" dirty="0">
                          <a:solidFill>
                            <a:srgbClr val="002060"/>
                          </a:solidFill>
                          <a:effectLst/>
                          <a:latin typeface="+mn-lt"/>
                          <a:ea typeface="+mn-ea"/>
                          <a:cs typeface="+mn-cs"/>
                        </a:rPr>
                        <a:t>RCS </a:t>
                      </a:r>
                      <a:r>
                        <a:rPr lang="it-IT" sz="800" b="1" i="0" u="none" strike="noStrike" kern="1200" dirty="0" err="1">
                          <a:solidFill>
                            <a:srgbClr val="002060"/>
                          </a:solidFill>
                          <a:effectLst/>
                          <a:latin typeface="+mn-lt"/>
                          <a:ea typeface="+mn-ea"/>
                          <a:cs typeface="+mn-cs"/>
                        </a:rPr>
                        <a:t>estimated</a:t>
                      </a:r>
                      <a:endParaRPr lang="it-IT" sz="800" b="1" i="0" u="none" strike="noStrike" kern="1200" dirty="0">
                        <a:solidFill>
                          <a:srgbClr val="002060"/>
                        </a:solidFill>
                        <a:effectLst/>
                        <a:latin typeface="+mn-lt"/>
                        <a:ea typeface="+mn-ea"/>
                        <a:cs typeface="+mn-cs"/>
                      </a:endParaRPr>
                    </a:p>
                  </a:txBody>
                  <a:tcPr marL="7620" marR="7620" marT="7620" marB="0" anchor="ctr">
                    <a:solidFill>
                      <a:srgbClr val="CCFF99"/>
                    </a:solidFill>
                  </a:tcPr>
                </a:tc>
                <a:tc>
                  <a:txBody>
                    <a:bodyPr/>
                    <a:lstStyle/>
                    <a:p>
                      <a:pPr marL="0" marR="0" lvl="0" indent="0" algn="ctr" defTabSz="685766" rtl="0" eaLnBrk="1" fontAlgn="b" latinLnBrk="0" hangingPunct="1">
                        <a:lnSpc>
                          <a:spcPct val="100000"/>
                        </a:lnSpc>
                        <a:spcBef>
                          <a:spcPts val="0"/>
                        </a:spcBef>
                        <a:spcAft>
                          <a:spcPts val="0"/>
                        </a:spcAft>
                        <a:buClr>
                          <a:srgbClr val="000000"/>
                        </a:buClr>
                        <a:buSzTx/>
                        <a:buFont typeface="Arial"/>
                        <a:buNone/>
                        <a:tabLst/>
                        <a:defRPr/>
                      </a:pPr>
                      <a:r>
                        <a:rPr lang="it-IT" sz="800" b="1" i="0" u="none" strike="noStrike" kern="1200" dirty="0">
                          <a:solidFill>
                            <a:srgbClr val="002060"/>
                          </a:solidFill>
                          <a:effectLst/>
                          <a:latin typeface="+mn-lt"/>
                          <a:ea typeface="+mn-ea"/>
                          <a:cs typeface="+mn-cs"/>
                        </a:rPr>
                        <a:t>Standard</a:t>
                      </a:r>
                      <a:r>
                        <a:rPr lang="it-IT" sz="800" b="1" i="0" u="none" strike="noStrike" kern="1200" baseline="0" dirty="0">
                          <a:solidFill>
                            <a:srgbClr val="002060"/>
                          </a:solidFill>
                          <a:effectLst/>
                          <a:latin typeface="+mn-lt"/>
                          <a:ea typeface="+mn-ea"/>
                          <a:cs typeface="+mn-cs"/>
                        </a:rPr>
                        <a:t> </a:t>
                      </a:r>
                      <a:r>
                        <a:rPr lang="it-IT" sz="800" b="1" i="0" u="none" strike="noStrike" kern="1200" baseline="0" dirty="0" err="1">
                          <a:solidFill>
                            <a:srgbClr val="002060"/>
                          </a:solidFill>
                          <a:effectLst/>
                          <a:latin typeface="+mn-lt"/>
                          <a:ea typeface="+mn-ea"/>
                          <a:cs typeface="+mn-cs"/>
                        </a:rPr>
                        <a:t>deviation</a:t>
                      </a:r>
                      <a:r>
                        <a:rPr lang="it-IT" sz="800" b="1" i="0" u="none" strike="noStrike" kern="1200" baseline="0" dirty="0">
                          <a:solidFill>
                            <a:srgbClr val="002060"/>
                          </a:solidFill>
                          <a:effectLst/>
                          <a:latin typeface="+mn-lt"/>
                          <a:ea typeface="+mn-ea"/>
                          <a:cs typeface="+mn-cs"/>
                        </a:rPr>
                        <a:t> RCS est.</a:t>
                      </a:r>
                      <a:endParaRPr lang="it-IT" sz="800" b="1" i="0" u="none" strike="noStrike" kern="1200" dirty="0">
                        <a:solidFill>
                          <a:srgbClr val="002060"/>
                        </a:solidFill>
                        <a:effectLst/>
                        <a:latin typeface="+mn-lt"/>
                        <a:ea typeface="+mn-ea"/>
                        <a:cs typeface="+mn-cs"/>
                      </a:endParaRPr>
                    </a:p>
                  </a:txBody>
                  <a:tcPr marL="7620" marR="7620" marT="7620" marB="0" anchor="ctr">
                    <a:solidFill>
                      <a:srgbClr val="CCFF99"/>
                    </a:solidFill>
                  </a:tcPr>
                </a:tc>
                <a:extLst>
                  <a:ext uri="{0D108BD9-81ED-4DB2-BD59-A6C34878D82A}">
                    <a16:rowId xmlns:a16="http://schemas.microsoft.com/office/drawing/2014/main" val="3552830437"/>
                  </a:ext>
                </a:extLst>
              </a:tr>
              <a:tr h="196782">
                <a:tc>
                  <a:txBody>
                    <a:bodyPr/>
                    <a:lstStyle/>
                    <a:p>
                      <a:pPr marL="0" algn="ctr" defTabSz="685766" rtl="0" eaLnBrk="1" fontAlgn="b" latinLnBrk="0" hangingPunct="1"/>
                      <a:r>
                        <a:rPr lang="it-IT" sz="800" b="1" i="0" u="none" strike="noStrike" kern="1200" dirty="0">
                          <a:solidFill>
                            <a:srgbClr val="002060"/>
                          </a:solidFill>
                          <a:effectLst/>
                          <a:latin typeface="+mn-lt"/>
                          <a:ea typeface="+mn-ea"/>
                          <a:cs typeface="+mn-cs"/>
                        </a:rPr>
                        <a:t>MEN-15</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54,5</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53,4071</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0,2120</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53,4051</a:t>
                      </a:r>
                    </a:p>
                  </a:txBody>
                  <a:tcPr marL="7620" marR="7620" marT="7620" marB="0" anchor="ctr">
                    <a:solidFill>
                      <a:srgbClr val="CCFF99"/>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0,2120</a:t>
                      </a:r>
                    </a:p>
                  </a:txBody>
                  <a:tcPr marL="7620" marR="7620" marT="7620" marB="0" anchor="ctr">
                    <a:solidFill>
                      <a:srgbClr val="CCFF99"/>
                    </a:solidFill>
                  </a:tcPr>
                </a:tc>
                <a:extLst>
                  <a:ext uri="{0D108BD9-81ED-4DB2-BD59-A6C34878D82A}">
                    <a16:rowId xmlns:a16="http://schemas.microsoft.com/office/drawing/2014/main" val="3190570852"/>
                  </a:ext>
                </a:extLst>
              </a:tr>
              <a:tr h="196782">
                <a:tc>
                  <a:txBody>
                    <a:bodyPr/>
                    <a:lstStyle/>
                    <a:p>
                      <a:pPr marL="0" algn="ctr" defTabSz="685766" rtl="0" eaLnBrk="1" fontAlgn="b" latinLnBrk="0" hangingPunct="1"/>
                      <a:r>
                        <a:rPr lang="it-IT" sz="800" b="1" i="0" u="none" strike="noStrike" kern="1200" dirty="0">
                          <a:solidFill>
                            <a:srgbClr val="002060"/>
                          </a:solidFill>
                          <a:effectLst/>
                          <a:latin typeface="+mn-lt"/>
                          <a:ea typeface="+mn-ea"/>
                          <a:cs typeface="+mn-cs"/>
                        </a:rPr>
                        <a:t>MEN-16</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54</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53,2764</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0,1269</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53,2771</a:t>
                      </a:r>
                    </a:p>
                  </a:txBody>
                  <a:tcPr marL="7620" marR="7620" marT="7620" marB="0" anchor="ctr">
                    <a:solidFill>
                      <a:srgbClr val="CCFF99"/>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0,1269</a:t>
                      </a:r>
                    </a:p>
                  </a:txBody>
                  <a:tcPr marL="7620" marR="7620" marT="7620" marB="0" anchor="ctr">
                    <a:solidFill>
                      <a:srgbClr val="CCFF99"/>
                    </a:solidFill>
                  </a:tcPr>
                </a:tc>
                <a:extLst>
                  <a:ext uri="{0D108BD9-81ED-4DB2-BD59-A6C34878D82A}">
                    <a16:rowId xmlns:a16="http://schemas.microsoft.com/office/drawing/2014/main" val="48459639"/>
                  </a:ext>
                </a:extLst>
              </a:tr>
              <a:tr h="170567">
                <a:tc>
                  <a:txBody>
                    <a:bodyPr/>
                    <a:lstStyle/>
                    <a:p>
                      <a:pPr marL="0" algn="ctr" defTabSz="685766" rtl="0" eaLnBrk="1" fontAlgn="b" latinLnBrk="0" hangingPunct="1"/>
                      <a:r>
                        <a:rPr lang="it-IT" sz="800" b="1" i="0" u="none" strike="noStrike" kern="1200" dirty="0">
                          <a:solidFill>
                            <a:srgbClr val="002060"/>
                          </a:solidFill>
                          <a:effectLst/>
                          <a:latin typeface="+mn-lt"/>
                          <a:ea typeface="+mn-ea"/>
                          <a:cs typeface="+mn-cs"/>
                        </a:rPr>
                        <a:t>MEN-17</a:t>
                      </a:r>
                    </a:p>
                  </a:txBody>
                  <a:tcPr marL="7620" marR="7620" marT="7620" marB="0" anchor="ctr">
                    <a:solidFill>
                      <a:srgbClr val="DDF9FF"/>
                    </a:solidFill>
                  </a:tcPr>
                </a:tc>
                <a:tc>
                  <a:txBody>
                    <a:bodyPr/>
                    <a:lstStyle/>
                    <a:p>
                      <a:pPr marL="0" marR="0" lvl="0" indent="0" algn="ctr" defTabSz="685766" rtl="0" eaLnBrk="1" fontAlgn="b" latinLnBrk="0" hangingPunct="1">
                        <a:lnSpc>
                          <a:spcPct val="100000"/>
                        </a:lnSpc>
                        <a:spcBef>
                          <a:spcPts val="0"/>
                        </a:spcBef>
                        <a:spcAft>
                          <a:spcPts val="0"/>
                        </a:spcAft>
                        <a:buClrTx/>
                        <a:buSzTx/>
                        <a:buFontTx/>
                        <a:buNone/>
                        <a:tabLst/>
                        <a:defRPr/>
                      </a:pPr>
                      <a:r>
                        <a:rPr lang="it-IT" sz="800" u="none" strike="noStrike" kern="1200" dirty="0">
                          <a:solidFill>
                            <a:srgbClr val="002060"/>
                          </a:solidFill>
                          <a:effectLst/>
                          <a:latin typeface="+mn-lt"/>
                          <a:ea typeface="+mn-ea"/>
                          <a:cs typeface="+mn-cs"/>
                        </a:rPr>
                        <a:t>54,5</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53,6517</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0,1270</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53,6508</a:t>
                      </a:r>
                    </a:p>
                  </a:txBody>
                  <a:tcPr marL="7620" marR="7620" marT="7620" marB="0" anchor="ctr">
                    <a:solidFill>
                      <a:srgbClr val="CCFF99"/>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0,1322</a:t>
                      </a:r>
                    </a:p>
                  </a:txBody>
                  <a:tcPr marL="7620" marR="7620" marT="7620" marB="0" anchor="ctr">
                    <a:solidFill>
                      <a:srgbClr val="CCFF99"/>
                    </a:solidFill>
                  </a:tcPr>
                </a:tc>
                <a:extLst>
                  <a:ext uri="{0D108BD9-81ED-4DB2-BD59-A6C34878D82A}">
                    <a16:rowId xmlns:a16="http://schemas.microsoft.com/office/drawing/2014/main" val="3729441054"/>
                  </a:ext>
                </a:extLst>
              </a:tr>
              <a:tr h="170567">
                <a:tc>
                  <a:txBody>
                    <a:bodyPr/>
                    <a:lstStyle/>
                    <a:p>
                      <a:pPr marL="0" algn="ctr" defTabSz="685766" rtl="0" eaLnBrk="1" fontAlgn="b" latinLnBrk="0" hangingPunct="1"/>
                      <a:r>
                        <a:rPr lang="it-IT" sz="800" b="1" i="0" u="none" strike="noStrike" kern="1200" dirty="0">
                          <a:solidFill>
                            <a:srgbClr val="002060"/>
                          </a:solidFill>
                          <a:effectLst/>
                          <a:latin typeface="+mn-lt"/>
                          <a:ea typeface="+mn-ea"/>
                          <a:cs typeface="+mn-cs"/>
                        </a:rPr>
                        <a:t>MEN-18</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54</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53,3997</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0,1551</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53,3942</a:t>
                      </a:r>
                    </a:p>
                  </a:txBody>
                  <a:tcPr marL="7620" marR="7620" marT="7620" marB="0" anchor="ctr">
                    <a:solidFill>
                      <a:srgbClr val="CCFF99"/>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0,1614</a:t>
                      </a:r>
                    </a:p>
                  </a:txBody>
                  <a:tcPr marL="7620" marR="7620" marT="7620" marB="0" anchor="ctr">
                    <a:solidFill>
                      <a:srgbClr val="CCFF99"/>
                    </a:solidFill>
                  </a:tcPr>
                </a:tc>
                <a:extLst>
                  <a:ext uri="{0D108BD9-81ED-4DB2-BD59-A6C34878D82A}">
                    <a16:rowId xmlns:a16="http://schemas.microsoft.com/office/drawing/2014/main" val="562583533"/>
                  </a:ext>
                </a:extLst>
              </a:tr>
              <a:tr h="170567">
                <a:tc>
                  <a:txBody>
                    <a:bodyPr/>
                    <a:lstStyle/>
                    <a:p>
                      <a:pPr marL="0" algn="ctr" defTabSz="685766" rtl="0" eaLnBrk="1" fontAlgn="b" latinLnBrk="0" hangingPunct="1"/>
                      <a:r>
                        <a:rPr lang="it-IT" sz="800" b="1" i="0" u="none" strike="noStrike" kern="1200" dirty="0">
                          <a:solidFill>
                            <a:srgbClr val="002060"/>
                          </a:solidFill>
                          <a:effectLst/>
                          <a:latin typeface="+mn-lt"/>
                          <a:ea typeface="+mn-ea"/>
                          <a:cs typeface="+mn-cs"/>
                        </a:rPr>
                        <a:t>ROS-23</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63,58</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47,9427</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0,6984</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48,2972</a:t>
                      </a:r>
                    </a:p>
                  </a:txBody>
                  <a:tcPr marL="7620" marR="7620" marT="7620" marB="0" anchor="ctr">
                    <a:solidFill>
                      <a:srgbClr val="CCFF99"/>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0,3899</a:t>
                      </a:r>
                    </a:p>
                  </a:txBody>
                  <a:tcPr marL="7620" marR="7620" marT="7620" marB="0" anchor="ctr">
                    <a:solidFill>
                      <a:srgbClr val="CCFF99"/>
                    </a:solidFill>
                  </a:tcPr>
                </a:tc>
                <a:extLst>
                  <a:ext uri="{0D108BD9-81ED-4DB2-BD59-A6C34878D82A}">
                    <a16:rowId xmlns:a16="http://schemas.microsoft.com/office/drawing/2014/main" val="3780091989"/>
                  </a:ext>
                </a:extLst>
              </a:tr>
              <a:tr h="170567">
                <a:tc>
                  <a:txBody>
                    <a:bodyPr/>
                    <a:lstStyle/>
                    <a:p>
                      <a:pPr marL="0" marR="0" lvl="0" indent="0" algn="ctr" defTabSz="685766" rtl="0" eaLnBrk="1" fontAlgn="b" latinLnBrk="0" hangingPunct="1">
                        <a:lnSpc>
                          <a:spcPct val="100000"/>
                        </a:lnSpc>
                        <a:spcBef>
                          <a:spcPts val="0"/>
                        </a:spcBef>
                        <a:spcAft>
                          <a:spcPts val="0"/>
                        </a:spcAft>
                        <a:buClrTx/>
                        <a:buSzTx/>
                        <a:buFontTx/>
                        <a:buNone/>
                        <a:tabLst/>
                        <a:defRPr/>
                      </a:pPr>
                      <a:r>
                        <a:rPr lang="it-IT" sz="800" b="1" i="0" u="none" strike="noStrike" kern="1200" dirty="0">
                          <a:solidFill>
                            <a:srgbClr val="002060"/>
                          </a:solidFill>
                          <a:effectLst/>
                          <a:latin typeface="+mn-lt"/>
                          <a:ea typeface="+mn-ea"/>
                          <a:cs typeface="+mn-cs"/>
                        </a:rPr>
                        <a:t>ROS-24</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63,58</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45,8840</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0,5890</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46,0168</a:t>
                      </a:r>
                    </a:p>
                  </a:txBody>
                  <a:tcPr marL="7620" marR="7620" marT="7620" marB="0" anchor="ctr">
                    <a:solidFill>
                      <a:srgbClr val="CCFF99"/>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0,4119</a:t>
                      </a:r>
                    </a:p>
                  </a:txBody>
                  <a:tcPr marL="7620" marR="7620" marT="7620" marB="0" anchor="ctr">
                    <a:solidFill>
                      <a:srgbClr val="CCFF99"/>
                    </a:solidFill>
                  </a:tcPr>
                </a:tc>
                <a:extLst>
                  <a:ext uri="{0D108BD9-81ED-4DB2-BD59-A6C34878D82A}">
                    <a16:rowId xmlns:a16="http://schemas.microsoft.com/office/drawing/2014/main" val="1586690854"/>
                  </a:ext>
                </a:extLst>
              </a:tr>
              <a:tr h="170567">
                <a:tc>
                  <a:txBody>
                    <a:bodyPr/>
                    <a:lstStyle/>
                    <a:p>
                      <a:pPr marL="0" marR="0" lvl="0" indent="0" algn="ctr" defTabSz="685766" rtl="0" eaLnBrk="1" fontAlgn="b" latinLnBrk="0" hangingPunct="1">
                        <a:lnSpc>
                          <a:spcPct val="100000"/>
                        </a:lnSpc>
                        <a:spcBef>
                          <a:spcPts val="0"/>
                        </a:spcBef>
                        <a:spcAft>
                          <a:spcPts val="0"/>
                        </a:spcAft>
                        <a:buClrTx/>
                        <a:buSzTx/>
                        <a:buFontTx/>
                        <a:buNone/>
                        <a:tabLst/>
                        <a:defRPr/>
                      </a:pPr>
                      <a:r>
                        <a:rPr lang="it-IT" sz="800" b="1" i="0" u="none" strike="noStrike" kern="1200" dirty="0">
                          <a:solidFill>
                            <a:srgbClr val="002060"/>
                          </a:solidFill>
                          <a:effectLst/>
                          <a:latin typeface="+mn-lt"/>
                          <a:ea typeface="+mn-ea"/>
                          <a:cs typeface="+mn-cs"/>
                        </a:rPr>
                        <a:t>ROS-25</a:t>
                      </a:r>
                    </a:p>
                  </a:txBody>
                  <a:tcPr marL="7620" marR="7620" marT="7620" marB="0" anchor="ctr">
                    <a:solidFill>
                      <a:srgbClr val="DDF9FF"/>
                    </a:solidFill>
                  </a:tcPr>
                </a:tc>
                <a:tc>
                  <a:txBody>
                    <a:bodyPr/>
                    <a:lstStyle/>
                    <a:p>
                      <a:pPr marL="0" marR="0" lvl="0" indent="0" algn="ctr" defTabSz="685766" rtl="0" eaLnBrk="1" fontAlgn="b" latinLnBrk="0" hangingPunct="1">
                        <a:lnSpc>
                          <a:spcPct val="100000"/>
                        </a:lnSpc>
                        <a:spcBef>
                          <a:spcPts val="0"/>
                        </a:spcBef>
                        <a:spcAft>
                          <a:spcPts val="0"/>
                        </a:spcAft>
                        <a:buClrTx/>
                        <a:buSzTx/>
                        <a:buFontTx/>
                        <a:buNone/>
                        <a:tabLst/>
                        <a:defRPr/>
                      </a:pPr>
                      <a:r>
                        <a:rPr lang="it-IT" sz="800" u="none" strike="noStrike" kern="1200" dirty="0">
                          <a:solidFill>
                            <a:srgbClr val="002060"/>
                          </a:solidFill>
                          <a:effectLst/>
                          <a:latin typeface="+mn-lt"/>
                          <a:ea typeface="+mn-ea"/>
                          <a:cs typeface="+mn-cs"/>
                        </a:rPr>
                        <a:t>63,58</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45,6848</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0,6411</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45,8262</a:t>
                      </a:r>
                    </a:p>
                  </a:txBody>
                  <a:tcPr marL="7620" marR="7620" marT="7620" marB="0" anchor="ctr">
                    <a:solidFill>
                      <a:srgbClr val="CCFF99"/>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0,5551</a:t>
                      </a:r>
                    </a:p>
                  </a:txBody>
                  <a:tcPr marL="7620" marR="7620" marT="7620" marB="0" anchor="ctr">
                    <a:solidFill>
                      <a:srgbClr val="CCFF99"/>
                    </a:solidFill>
                  </a:tcPr>
                </a:tc>
                <a:extLst>
                  <a:ext uri="{0D108BD9-81ED-4DB2-BD59-A6C34878D82A}">
                    <a16:rowId xmlns:a16="http://schemas.microsoft.com/office/drawing/2014/main" val="3288828990"/>
                  </a:ext>
                </a:extLst>
              </a:tr>
              <a:tr h="170567">
                <a:tc>
                  <a:txBody>
                    <a:bodyPr/>
                    <a:lstStyle/>
                    <a:p>
                      <a:pPr marL="0" marR="0" lvl="0" indent="0" algn="ctr" defTabSz="685766" rtl="0" eaLnBrk="1" fontAlgn="b" latinLnBrk="0" hangingPunct="1">
                        <a:lnSpc>
                          <a:spcPct val="100000"/>
                        </a:lnSpc>
                        <a:spcBef>
                          <a:spcPts val="0"/>
                        </a:spcBef>
                        <a:spcAft>
                          <a:spcPts val="0"/>
                        </a:spcAft>
                        <a:buClrTx/>
                        <a:buSzTx/>
                        <a:buFontTx/>
                        <a:buNone/>
                        <a:tabLst/>
                        <a:defRPr/>
                      </a:pPr>
                      <a:r>
                        <a:rPr lang="it-IT" sz="800" b="1" i="0" u="none" strike="noStrike" kern="1200" dirty="0">
                          <a:solidFill>
                            <a:srgbClr val="002060"/>
                          </a:solidFill>
                          <a:effectLst/>
                          <a:latin typeface="+mn-lt"/>
                          <a:ea typeface="+mn-ea"/>
                          <a:cs typeface="+mn-cs"/>
                        </a:rPr>
                        <a:t>ROS-26</a:t>
                      </a:r>
                    </a:p>
                  </a:txBody>
                  <a:tcPr marL="7620" marR="7620" marT="7620" marB="0" anchor="ctr">
                    <a:solidFill>
                      <a:srgbClr val="DDF9FF"/>
                    </a:solidFill>
                  </a:tcPr>
                </a:tc>
                <a:tc>
                  <a:txBody>
                    <a:bodyPr/>
                    <a:lstStyle/>
                    <a:p>
                      <a:pPr marL="0" marR="0" lvl="0" indent="0" algn="ctr" defTabSz="685766" rtl="0" eaLnBrk="1" fontAlgn="b" latinLnBrk="0" hangingPunct="1">
                        <a:lnSpc>
                          <a:spcPct val="100000"/>
                        </a:lnSpc>
                        <a:spcBef>
                          <a:spcPts val="0"/>
                        </a:spcBef>
                        <a:spcAft>
                          <a:spcPts val="0"/>
                        </a:spcAft>
                        <a:buClrTx/>
                        <a:buSzTx/>
                        <a:buFontTx/>
                        <a:buNone/>
                        <a:tabLst/>
                        <a:defRPr/>
                      </a:pPr>
                      <a:r>
                        <a:rPr lang="it-IT" sz="800" u="none" strike="noStrike" kern="1200" dirty="0">
                          <a:solidFill>
                            <a:srgbClr val="002060"/>
                          </a:solidFill>
                          <a:effectLst/>
                          <a:latin typeface="+mn-lt"/>
                          <a:ea typeface="+mn-ea"/>
                          <a:cs typeface="+mn-cs"/>
                        </a:rPr>
                        <a:t>63,58</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45,8685</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0,7926</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45,8901</a:t>
                      </a:r>
                    </a:p>
                  </a:txBody>
                  <a:tcPr marL="7620" marR="7620" marT="7620" marB="0" anchor="ctr">
                    <a:solidFill>
                      <a:srgbClr val="CCFF99"/>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0,7926</a:t>
                      </a:r>
                    </a:p>
                  </a:txBody>
                  <a:tcPr marL="7620" marR="7620" marT="7620" marB="0" anchor="ctr">
                    <a:solidFill>
                      <a:srgbClr val="CCFF99"/>
                    </a:solidFill>
                  </a:tcPr>
                </a:tc>
                <a:extLst>
                  <a:ext uri="{0D108BD9-81ED-4DB2-BD59-A6C34878D82A}">
                    <a16:rowId xmlns:a16="http://schemas.microsoft.com/office/drawing/2014/main" val="1644237802"/>
                  </a:ext>
                </a:extLst>
              </a:tr>
              <a:tr h="170567">
                <a:tc>
                  <a:txBody>
                    <a:bodyPr/>
                    <a:lstStyle/>
                    <a:p>
                      <a:pPr marL="0" marR="0" lvl="0" indent="0" algn="ctr" defTabSz="685766" rtl="0" eaLnBrk="1" fontAlgn="b" latinLnBrk="0" hangingPunct="1">
                        <a:lnSpc>
                          <a:spcPct val="100000"/>
                        </a:lnSpc>
                        <a:spcBef>
                          <a:spcPts val="0"/>
                        </a:spcBef>
                        <a:spcAft>
                          <a:spcPts val="0"/>
                        </a:spcAft>
                        <a:buClrTx/>
                        <a:buSzTx/>
                        <a:buFontTx/>
                        <a:buNone/>
                        <a:tabLst/>
                        <a:defRPr/>
                      </a:pPr>
                      <a:r>
                        <a:rPr lang="it-IT" sz="800" b="1" i="0" u="none" strike="noStrike" kern="1200" dirty="0">
                          <a:solidFill>
                            <a:srgbClr val="002060"/>
                          </a:solidFill>
                          <a:effectLst/>
                          <a:latin typeface="+mn-lt"/>
                          <a:ea typeface="+mn-ea"/>
                          <a:cs typeface="+mn-cs"/>
                        </a:rPr>
                        <a:t>ROS-27</a:t>
                      </a:r>
                    </a:p>
                  </a:txBody>
                  <a:tcPr marL="7620" marR="7620" marT="7620" marB="0" anchor="ctr">
                    <a:solidFill>
                      <a:srgbClr val="DDF9FF"/>
                    </a:solidFill>
                  </a:tcPr>
                </a:tc>
                <a:tc>
                  <a:txBody>
                    <a:bodyPr/>
                    <a:lstStyle/>
                    <a:p>
                      <a:pPr marL="0" marR="0" lvl="0" indent="0" algn="ctr" defTabSz="685766" rtl="0" eaLnBrk="1" fontAlgn="b" latinLnBrk="0" hangingPunct="1">
                        <a:lnSpc>
                          <a:spcPct val="100000"/>
                        </a:lnSpc>
                        <a:spcBef>
                          <a:spcPts val="0"/>
                        </a:spcBef>
                        <a:spcAft>
                          <a:spcPts val="0"/>
                        </a:spcAft>
                        <a:buClrTx/>
                        <a:buSzTx/>
                        <a:buFontTx/>
                        <a:buNone/>
                        <a:tabLst/>
                        <a:defRPr/>
                      </a:pPr>
                      <a:r>
                        <a:rPr lang="it-IT" sz="800" u="none" strike="noStrike" kern="1200" dirty="0">
                          <a:solidFill>
                            <a:srgbClr val="002060"/>
                          </a:solidFill>
                          <a:effectLst/>
                          <a:latin typeface="+mn-lt"/>
                          <a:ea typeface="+mn-ea"/>
                          <a:cs typeface="+mn-cs"/>
                        </a:rPr>
                        <a:t>63,58</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44,9499</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0,7368</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45,1929</a:t>
                      </a:r>
                    </a:p>
                  </a:txBody>
                  <a:tcPr marL="7620" marR="7620" marT="7620" marB="0" anchor="ctr">
                    <a:solidFill>
                      <a:srgbClr val="CCFF99"/>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0,4396</a:t>
                      </a:r>
                    </a:p>
                  </a:txBody>
                  <a:tcPr marL="7620" marR="7620" marT="7620" marB="0" anchor="ctr">
                    <a:solidFill>
                      <a:srgbClr val="CCFF99"/>
                    </a:solidFill>
                  </a:tcPr>
                </a:tc>
                <a:extLst>
                  <a:ext uri="{0D108BD9-81ED-4DB2-BD59-A6C34878D82A}">
                    <a16:rowId xmlns:a16="http://schemas.microsoft.com/office/drawing/2014/main" val="2538931551"/>
                  </a:ext>
                </a:extLst>
              </a:tr>
            </a:tbl>
          </a:graphicData>
        </a:graphic>
      </p:graphicFrame>
      <p:graphicFrame>
        <p:nvGraphicFramePr>
          <p:cNvPr id="6" name="Tabella 5"/>
          <p:cNvGraphicFramePr>
            <a:graphicFrameLocks noGrp="1"/>
          </p:cNvGraphicFramePr>
          <p:nvPr>
            <p:extLst>
              <p:ext uri="{D42A27DB-BD31-4B8C-83A1-F6EECF244321}">
                <p14:modId xmlns:p14="http://schemas.microsoft.com/office/powerpoint/2010/main" val="3136437510"/>
              </p:ext>
            </p:extLst>
          </p:nvPr>
        </p:nvGraphicFramePr>
        <p:xfrm>
          <a:off x="4288523" y="1919128"/>
          <a:ext cx="3742500" cy="932297"/>
        </p:xfrm>
        <a:graphic>
          <a:graphicData uri="http://schemas.openxmlformats.org/drawingml/2006/table">
            <a:tbl>
              <a:tblPr>
                <a:tableStyleId>{21E4AEA4-8DFA-4A89-87EB-49C32662AFE0}</a:tableStyleId>
              </a:tblPr>
              <a:tblGrid>
                <a:gridCol w="623750">
                  <a:extLst>
                    <a:ext uri="{9D8B030D-6E8A-4147-A177-3AD203B41FA5}">
                      <a16:colId xmlns:a16="http://schemas.microsoft.com/office/drawing/2014/main" val="3452061434"/>
                    </a:ext>
                  </a:extLst>
                </a:gridCol>
                <a:gridCol w="623750">
                  <a:extLst>
                    <a:ext uri="{9D8B030D-6E8A-4147-A177-3AD203B41FA5}">
                      <a16:colId xmlns:a16="http://schemas.microsoft.com/office/drawing/2014/main" val="2839944756"/>
                    </a:ext>
                  </a:extLst>
                </a:gridCol>
                <a:gridCol w="623750">
                  <a:extLst>
                    <a:ext uri="{9D8B030D-6E8A-4147-A177-3AD203B41FA5}">
                      <a16:colId xmlns:a16="http://schemas.microsoft.com/office/drawing/2014/main" val="3739407326"/>
                    </a:ext>
                  </a:extLst>
                </a:gridCol>
                <a:gridCol w="623750">
                  <a:extLst>
                    <a:ext uri="{9D8B030D-6E8A-4147-A177-3AD203B41FA5}">
                      <a16:colId xmlns:a16="http://schemas.microsoft.com/office/drawing/2014/main" val="762949383"/>
                    </a:ext>
                  </a:extLst>
                </a:gridCol>
                <a:gridCol w="623750">
                  <a:extLst>
                    <a:ext uri="{9D8B030D-6E8A-4147-A177-3AD203B41FA5}">
                      <a16:colId xmlns:a16="http://schemas.microsoft.com/office/drawing/2014/main" val="1423093928"/>
                    </a:ext>
                  </a:extLst>
                </a:gridCol>
                <a:gridCol w="623750">
                  <a:extLst>
                    <a:ext uri="{9D8B030D-6E8A-4147-A177-3AD203B41FA5}">
                      <a16:colId xmlns:a16="http://schemas.microsoft.com/office/drawing/2014/main" val="2608467406"/>
                    </a:ext>
                  </a:extLst>
                </a:gridCol>
              </a:tblGrid>
              <a:tr h="394381">
                <a:tc>
                  <a:txBody>
                    <a:bodyPr/>
                    <a:lstStyle/>
                    <a:p>
                      <a:pPr marL="0" algn="ctr" defTabSz="685766" rtl="0" eaLnBrk="1" fontAlgn="b" latinLnBrk="0" hangingPunct="1"/>
                      <a:r>
                        <a:rPr lang="it-IT" sz="800" b="1" i="0" u="none" strike="noStrike" kern="1200" dirty="0">
                          <a:solidFill>
                            <a:srgbClr val="002060"/>
                          </a:solidFill>
                          <a:effectLst/>
                          <a:latin typeface="+mn-lt"/>
                          <a:ea typeface="+mn-ea"/>
                          <a:cs typeface="+mn-cs"/>
                        </a:rPr>
                        <a:t>SPOTLIGHT</a:t>
                      </a:r>
                      <a:r>
                        <a:rPr lang="it-IT" sz="800" b="1" i="0" u="none" strike="noStrike" kern="1200" baseline="0" dirty="0">
                          <a:solidFill>
                            <a:srgbClr val="002060"/>
                          </a:solidFill>
                          <a:effectLst/>
                          <a:latin typeface="+mn-lt"/>
                          <a:ea typeface="+mn-ea"/>
                          <a:cs typeface="+mn-cs"/>
                        </a:rPr>
                        <a:t> 2B_037 </a:t>
                      </a:r>
                      <a:endParaRPr lang="it-IT" sz="800" b="1" i="0" u="none" strike="noStrike" kern="1200" dirty="0">
                        <a:solidFill>
                          <a:srgbClr val="002060"/>
                        </a:solidFill>
                        <a:effectLst/>
                        <a:latin typeface="+mn-lt"/>
                        <a:ea typeface="+mn-ea"/>
                        <a:cs typeface="+mn-cs"/>
                      </a:endParaRPr>
                    </a:p>
                  </a:txBody>
                  <a:tcPr marL="7620" marR="7620" marT="7620" marB="0" anchor="ctr">
                    <a:solidFill>
                      <a:srgbClr val="DDF9FF"/>
                    </a:solidFill>
                  </a:tcPr>
                </a:tc>
                <a:tc>
                  <a:txBody>
                    <a:bodyPr/>
                    <a:lstStyle/>
                    <a:p>
                      <a:pPr marL="0" marR="0" lvl="0" indent="0" algn="ctr" defTabSz="685766" rtl="0" eaLnBrk="1" fontAlgn="b" latinLnBrk="0" hangingPunct="1">
                        <a:lnSpc>
                          <a:spcPct val="100000"/>
                        </a:lnSpc>
                        <a:spcBef>
                          <a:spcPts val="0"/>
                        </a:spcBef>
                        <a:spcAft>
                          <a:spcPts val="0"/>
                        </a:spcAft>
                        <a:buClrTx/>
                        <a:buSzTx/>
                        <a:buFontTx/>
                        <a:buNone/>
                        <a:tabLst/>
                        <a:defRPr/>
                      </a:pPr>
                      <a:r>
                        <a:rPr lang="it-IT" sz="800" b="1" i="0" u="none" strike="noStrike" dirty="0">
                          <a:solidFill>
                            <a:srgbClr val="002060"/>
                          </a:solidFill>
                          <a:effectLst/>
                          <a:latin typeface="+mn-lt"/>
                        </a:rPr>
                        <a:t>RCS Initial Reference</a:t>
                      </a:r>
                    </a:p>
                  </a:txBody>
                  <a:tcPr marL="7620" marR="7620" marT="7620" marB="0" anchor="ctr">
                    <a:solidFill>
                      <a:srgbClr val="DDF9FF"/>
                    </a:solidFill>
                  </a:tcPr>
                </a:tc>
                <a:tc>
                  <a:txBody>
                    <a:bodyPr/>
                    <a:lstStyle/>
                    <a:p>
                      <a:pPr marL="0" algn="ctr" defTabSz="685766" rtl="0" eaLnBrk="1" fontAlgn="b" latinLnBrk="0" hangingPunct="1"/>
                      <a:r>
                        <a:rPr lang="it-IT" sz="800" b="1" i="0" u="none" strike="noStrike" kern="1200" dirty="0" err="1">
                          <a:solidFill>
                            <a:srgbClr val="002060"/>
                          </a:solidFill>
                          <a:effectLst/>
                          <a:latin typeface="+mn-lt"/>
                          <a:ea typeface="+mn-ea"/>
                          <a:cs typeface="+mn-cs"/>
                        </a:rPr>
                        <a:t>Mean</a:t>
                      </a:r>
                      <a:endParaRPr lang="it-IT" sz="800" b="1" i="0" u="none" strike="noStrike" kern="1200" dirty="0">
                        <a:solidFill>
                          <a:srgbClr val="002060"/>
                        </a:solidFill>
                        <a:effectLst/>
                        <a:latin typeface="+mn-lt"/>
                        <a:ea typeface="+mn-ea"/>
                        <a:cs typeface="+mn-cs"/>
                      </a:endParaRPr>
                    </a:p>
                  </a:txBody>
                  <a:tcPr marL="7620" marR="7620" marT="7620" marB="0" anchor="ctr">
                    <a:solidFill>
                      <a:srgbClr val="DDF9FF"/>
                    </a:solidFill>
                  </a:tcPr>
                </a:tc>
                <a:tc>
                  <a:txBody>
                    <a:bodyPr/>
                    <a:lstStyle/>
                    <a:p>
                      <a:pPr marL="0" algn="ctr" defTabSz="685766" rtl="0" eaLnBrk="1" fontAlgn="b" latinLnBrk="0" hangingPunct="1"/>
                      <a:r>
                        <a:rPr lang="it-IT" sz="800" b="1" i="0" u="none" strike="noStrike" kern="1200" dirty="0">
                          <a:solidFill>
                            <a:srgbClr val="002060"/>
                          </a:solidFill>
                          <a:effectLst/>
                          <a:latin typeface="+mn-lt"/>
                          <a:ea typeface="+mn-ea"/>
                          <a:cs typeface="+mn-cs"/>
                        </a:rPr>
                        <a:t>Standard</a:t>
                      </a:r>
                      <a:r>
                        <a:rPr lang="it-IT" sz="800" b="1" i="0" u="none" strike="noStrike" kern="1200" baseline="0" dirty="0">
                          <a:solidFill>
                            <a:srgbClr val="002060"/>
                          </a:solidFill>
                          <a:effectLst/>
                          <a:latin typeface="+mn-lt"/>
                          <a:ea typeface="+mn-ea"/>
                          <a:cs typeface="+mn-cs"/>
                        </a:rPr>
                        <a:t> </a:t>
                      </a:r>
                      <a:r>
                        <a:rPr lang="it-IT" sz="800" b="1" i="0" u="none" strike="noStrike" kern="1200" baseline="0" dirty="0" err="1">
                          <a:solidFill>
                            <a:srgbClr val="002060"/>
                          </a:solidFill>
                          <a:effectLst/>
                          <a:latin typeface="+mn-lt"/>
                          <a:ea typeface="+mn-ea"/>
                          <a:cs typeface="+mn-cs"/>
                        </a:rPr>
                        <a:t>deviation</a:t>
                      </a:r>
                      <a:r>
                        <a:rPr lang="it-IT" sz="800" b="1" i="0" u="none" strike="noStrike" kern="1200" baseline="0" dirty="0">
                          <a:solidFill>
                            <a:srgbClr val="002060"/>
                          </a:solidFill>
                          <a:effectLst/>
                          <a:latin typeface="+mn-lt"/>
                          <a:ea typeface="+mn-ea"/>
                          <a:cs typeface="+mn-cs"/>
                        </a:rPr>
                        <a:t> RCS </a:t>
                      </a:r>
                      <a:r>
                        <a:rPr lang="it-IT" sz="800" b="1" i="0" u="none" strike="noStrike" kern="1200" baseline="0" dirty="0" err="1">
                          <a:solidFill>
                            <a:srgbClr val="002060"/>
                          </a:solidFill>
                          <a:effectLst/>
                          <a:latin typeface="+mn-lt"/>
                          <a:ea typeface="+mn-ea"/>
                          <a:cs typeface="+mn-cs"/>
                        </a:rPr>
                        <a:t>ref</a:t>
                      </a:r>
                      <a:r>
                        <a:rPr lang="it-IT" sz="800" b="1" i="0" u="none" strike="noStrike" kern="1200" baseline="0" dirty="0">
                          <a:solidFill>
                            <a:srgbClr val="002060"/>
                          </a:solidFill>
                          <a:effectLst/>
                          <a:latin typeface="+mn-lt"/>
                          <a:ea typeface="+mn-ea"/>
                          <a:cs typeface="+mn-cs"/>
                        </a:rPr>
                        <a:t>.</a:t>
                      </a:r>
                      <a:endParaRPr lang="it-IT" sz="800" b="1" i="0" u="none" strike="noStrike" kern="1200" dirty="0">
                        <a:solidFill>
                          <a:srgbClr val="002060"/>
                        </a:solidFill>
                        <a:effectLst/>
                        <a:latin typeface="+mn-lt"/>
                        <a:ea typeface="+mn-ea"/>
                        <a:cs typeface="+mn-cs"/>
                      </a:endParaRPr>
                    </a:p>
                  </a:txBody>
                  <a:tcPr marL="7620" marR="7620" marT="7620" marB="0" anchor="ctr">
                    <a:solidFill>
                      <a:srgbClr val="DDF9FF"/>
                    </a:solidFill>
                  </a:tcPr>
                </a:tc>
                <a:tc>
                  <a:txBody>
                    <a:bodyPr/>
                    <a:lstStyle/>
                    <a:p>
                      <a:pPr marL="0" algn="ctr" defTabSz="685766" rtl="0" eaLnBrk="1" fontAlgn="b" latinLnBrk="0" hangingPunct="1"/>
                      <a:r>
                        <a:rPr lang="it-IT" sz="800" b="1" i="0" u="none" strike="noStrike" kern="1200" dirty="0">
                          <a:solidFill>
                            <a:srgbClr val="002060"/>
                          </a:solidFill>
                          <a:effectLst/>
                          <a:latin typeface="+mn-lt"/>
                          <a:ea typeface="+mn-ea"/>
                          <a:cs typeface="+mn-cs"/>
                        </a:rPr>
                        <a:t>RCS </a:t>
                      </a:r>
                      <a:r>
                        <a:rPr lang="it-IT" sz="800" b="1" i="0" u="none" strike="noStrike" kern="1200" dirty="0" err="1">
                          <a:solidFill>
                            <a:srgbClr val="002060"/>
                          </a:solidFill>
                          <a:effectLst/>
                          <a:latin typeface="+mn-lt"/>
                          <a:ea typeface="+mn-ea"/>
                          <a:cs typeface="+mn-cs"/>
                        </a:rPr>
                        <a:t>estimated</a:t>
                      </a:r>
                      <a:endParaRPr lang="it-IT" sz="800" b="1" i="0" u="none" strike="noStrike" kern="1200" dirty="0">
                        <a:solidFill>
                          <a:srgbClr val="002060"/>
                        </a:solidFill>
                        <a:effectLst/>
                        <a:latin typeface="+mn-lt"/>
                        <a:ea typeface="+mn-ea"/>
                        <a:cs typeface="+mn-cs"/>
                      </a:endParaRPr>
                    </a:p>
                  </a:txBody>
                  <a:tcPr marL="7620" marR="7620" marT="7620" marB="0" anchor="ctr">
                    <a:solidFill>
                      <a:srgbClr val="CCFF99"/>
                    </a:solidFill>
                  </a:tcPr>
                </a:tc>
                <a:tc>
                  <a:txBody>
                    <a:bodyPr/>
                    <a:lstStyle/>
                    <a:p>
                      <a:pPr marL="0" marR="0" lvl="0" indent="0" algn="ctr" defTabSz="685766" rtl="0" eaLnBrk="1" fontAlgn="b" latinLnBrk="0" hangingPunct="1">
                        <a:lnSpc>
                          <a:spcPct val="100000"/>
                        </a:lnSpc>
                        <a:spcBef>
                          <a:spcPts val="0"/>
                        </a:spcBef>
                        <a:spcAft>
                          <a:spcPts val="0"/>
                        </a:spcAft>
                        <a:buClr>
                          <a:srgbClr val="000000"/>
                        </a:buClr>
                        <a:buSzTx/>
                        <a:buFont typeface="Arial"/>
                        <a:buNone/>
                        <a:tabLst/>
                        <a:defRPr/>
                      </a:pPr>
                      <a:r>
                        <a:rPr lang="it-IT" sz="800" b="1" i="0" u="none" strike="noStrike" kern="1200" dirty="0">
                          <a:solidFill>
                            <a:srgbClr val="002060"/>
                          </a:solidFill>
                          <a:effectLst/>
                          <a:latin typeface="+mn-lt"/>
                          <a:ea typeface="+mn-ea"/>
                          <a:cs typeface="+mn-cs"/>
                        </a:rPr>
                        <a:t>Standard</a:t>
                      </a:r>
                      <a:r>
                        <a:rPr lang="it-IT" sz="800" b="1" i="0" u="none" strike="noStrike" kern="1200" baseline="0" dirty="0">
                          <a:solidFill>
                            <a:srgbClr val="002060"/>
                          </a:solidFill>
                          <a:effectLst/>
                          <a:latin typeface="+mn-lt"/>
                          <a:ea typeface="+mn-ea"/>
                          <a:cs typeface="+mn-cs"/>
                        </a:rPr>
                        <a:t> </a:t>
                      </a:r>
                      <a:r>
                        <a:rPr lang="it-IT" sz="800" b="1" i="0" u="none" strike="noStrike" kern="1200" baseline="0" dirty="0" err="1">
                          <a:solidFill>
                            <a:srgbClr val="002060"/>
                          </a:solidFill>
                          <a:effectLst/>
                          <a:latin typeface="+mn-lt"/>
                          <a:ea typeface="+mn-ea"/>
                          <a:cs typeface="+mn-cs"/>
                        </a:rPr>
                        <a:t>deviation</a:t>
                      </a:r>
                      <a:r>
                        <a:rPr lang="it-IT" sz="800" b="1" i="0" u="none" strike="noStrike" kern="1200" baseline="0" dirty="0">
                          <a:solidFill>
                            <a:srgbClr val="002060"/>
                          </a:solidFill>
                          <a:effectLst/>
                          <a:latin typeface="+mn-lt"/>
                          <a:ea typeface="+mn-ea"/>
                          <a:cs typeface="+mn-cs"/>
                        </a:rPr>
                        <a:t> RCS est.</a:t>
                      </a:r>
                      <a:endParaRPr lang="it-IT" sz="800" b="1" i="0" u="none" strike="noStrike" kern="1200" dirty="0">
                        <a:solidFill>
                          <a:srgbClr val="002060"/>
                        </a:solidFill>
                        <a:effectLst/>
                        <a:latin typeface="+mn-lt"/>
                        <a:ea typeface="+mn-ea"/>
                        <a:cs typeface="+mn-cs"/>
                      </a:endParaRPr>
                    </a:p>
                  </a:txBody>
                  <a:tcPr marL="7620" marR="7620" marT="7620" marB="0" anchor="ctr">
                    <a:solidFill>
                      <a:srgbClr val="CCFF99"/>
                    </a:solidFill>
                  </a:tcPr>
                </a:tc>
                <a:extLst>
                  <a:ext uri="{0D108BD9-81ED-4DB2-BD59-A6C34878D82A}">
                    <a16:rowId xmlns:a16="http://schemas.microsoft.com/office/drawing/2014/main" val="3552830437"/>
                  </a:ext>
                </a:extLst>
              </a:tr>
              <a:tr h="196782">
                <a:tc>
                  <a:txBody>
                    <a:bodyPr/>
                    <a:lstStyle/>
                    <a:p>
                      <a:pPr marL="0" algn="ctr" defTabSz="685766" rtl="0" eaLnBrk="1" fontAlgn="b" latinLnBrk="0" hangingPunct="1"/>
                      <a:r>
                        <a:rPr lang="it-IT" sz="800" b="1" i="0" u="none" strike="noStrike" kern="1200" dirty="0">
                          <a:solidFill>
                            <a:srgbClr val="002060"/>
                          </a:solidFill>
                          <a:effectLst/>
                          <a:latin typeface="+mn-lt"/>
                          <a:ea typeface="+mn-ea"/>
                          <a:cs typeface="+mn-cs"/>
                        </a:rPr>
                        <a:t>HR19A</a:t>
                      </a:r>
                    </a:p>
                  </a:txBody>
                  <a:tcPr marL="7620" marR="7620" marT="7620" marB="0" anchor="ctr">
                    <a:solidFill>
                      <a:srgbClr val="DDF9FF"/>
                    </a:solidFill>
                  </a:tcPr>
                </a:tc>
                <a:tc>
                  <a:txBody>
                    <a:bodyPr/>
                    <a:lstStyle/>
                    <a:p>
                      <a:pPr marL="0" marR="0" lvl="0" indent="0" algn="ctr" defTabSz="685766" rtl="0" eaLnBrk="1" fontAlgn="b" latinLnBrk="0" hangingPunct="1">
                        <a:lnSpc>
                          <a:spcPct val="100000"/>
                        </a:lnSpc>
                        <a:spcBef>
                          <a:spcPts val="0"/>
                        </a:spcBef>
                        <a:spcAft>
                          <a:spcPts val="0"/>
                        </a:spcAft>
                        <a:buClrTx/>
                        <a:buSzTx/>
                        <a:buFontTx/>
                        <a:buNone/>
                        <a:tabLst/>
                        <a:defRPr/>
                      </a:pPr>
                      <a:r>
                        <a:rPr lang="it-IT" sz="800" u="none" strike="noStrike" kern="1200" dirty="0">
                          <a:solidFill>
                            <a:srgbClr val="002060"/>
                          </a:solidFill>
                          <a:effectLst/>
                          <a:latin typeface="+mn-lt"/>
                          <a:ea typeface="+mn-ea"/>
                          <a:cs typeface="+mn-cs"/>
                        </a:rPr>
                        <a:t>36,15</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36,0420</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0,4765</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36,2045</a:t>
                      </a:r>
                    </a:p>
                  </a:txBody>
                  <a:tcPr marL="7620" marR="7620" marT="7620" marB="0" anchor="ctr">
                    <a:solidFill>
                      <a:srgbClr val="CCFF99"/>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0,1890</a:t>
                      </a:r>
                    </a:p>
                  </a:txBody>
                  <a:tcPr marL="7620" marR="7620" marT="7620" marB="0" anchor="ctr">
                    <a:solidFill>
                      <a:srgbClr val="CCFF99"/>
                    </a:solidFill>
                  </a:tcPr>
                </a:tc>
                <a:extLst>
                  <a:ext uri="{0D108BD9-81ED-4DB2-BD59-A6C34878D82A}">
                    <a16:rowId xmlns:a16="http://schemas.microsoft.com/office/drawing/2014/main" val="3190570852"/>
                  </a:ext>
                </a:extLst>
              </a:tr>
              <a:tr h="170567">
                <a:tc>
                  <a:txBody>
                    <a:bodyPr/>
                    <a:lstStyle/>
                    <a:p>
                      <a:pPr marL="0" algn="ctr" defTabSz="685766" rtl="0" eaLnBrk="1" fontAlgn="b" latinLnBrk="0" hangingPunct="1"/>
                      <a:r>
                        <a:rPr lang="it-IT" sz="800" b="1" i="0" u="none" strike="noStrike" kern="1200" dirty="0">
                          <a:solidFill>
                            <a:srgbClr val="002060"/>
                          </a:solidFill>
                          <a:effectLst/>
                          <a:latin typeface="+mn-lt"/>
                          <a:ea typeface="+mn-ea"/>
                          <a:cs typeface="+mn-cs"/>
                        </a:rPr>
                        <a:t>HR18D</a:t>
                      </a:r>
                    </a:p>
                  </a:txBody>
                  <a:tcPr marL="7620" marR="7620" marT="7620" marB="0" anchor="ctr">
                    <a:solidFill>
                      <a:srgbClr val="DDF9FF"/>
                    </a:solidFill>
                  </a:tcPr>
                </a:tc>
                <a:tc>
                  <a:txBody>
                    <a:bodyPr/>
                    <a:lstStyle/>
                    <a:p>
                      <a:pPr marL="0" marR="0" lvl="0" indent="0" algn="ctr" defTabSz="685766" rtl="0" eaLnBrk="1" fontAlgn="b" latinLnBrk="0" hangingPunct="1">
                        <a:lnSpc>
                          <a:spcPct val="100000"/>
                        </a:lnSpc>
                        <a:spcBef>
                          <a:spcPts val="0"/>
                        </a:spcBef>
                        <a:spcAft>
                          <a:spcPts val="0"/>
                        </a:spcAft>
                        <a:buClrTx/>
                        <a:buSzTx/>
                        <a:buFontTx/>
                        <a:buNone/>
                        <a:tabLst/>
                        <a:defRPr/>
                      </a:pPr>
                      <a:r>
                        <a:rPr lang="it-IT" sz="800" u="none" strike="noStrike" kern="1200" dirty="0">
                          <a:solidFill>
                            <a:srgbClr val="002060"/>
                          </a:solidFill>
                          <a:effectLst/>
                          <a:latin typeface="+mn-lt"/>
                          <a:ea typeface="+mn-ea"/>
                          <a:cs typeface="+mn-cs"/>
                        </a:rPr>
                        <a:t>36,15</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35,6795</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1,4282</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36,1276</a:t>
                      </a:r>
                    </a:p>
                  </a:txBody>
                  <a:tcPr marL="7620" marR="7620" marT="7620" marB="0" anchor="ctr">
                    <a:solidFill>
                      <a:srgbClr val="CCFF99"/>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0,2756</a:t>
                      </a:r>
                    </a:p>
                  </a:txBody>
                  <a:tcPr marL="7620" marR="7620" marT="7620" marB="0" anchor="ctr">
                    <a:solidFill>
                      <a:srgbClr val="CCFF99"/>
                    </a:solidFill>
                  </a:tcPr>
                </a:tc>
                <a:extLst>
                  <a:ext uri="{0D108BD9-81ED-4DB2-BD59-A6C34878D82A}">
                    <a16:rowId xmlns:a16="http://schemas.microsoft.com/office/drawing/2014/main" val="1644237802"/>
                  </a:ext>
                </a:extLst>
              </a:tr>
              <a:tr h="170567">
                <a:tc>
                  <a:txBody>
                    <a:bodyPr/>
                    <a:lstStyle/>
                    <a:p>
                      <a:pPr marL="0" algn="ctr" defTabSz="685766" rtl="0" eaLnBrk="1" fontAlgn="b" latinLnBrk="0" hangingPunct="1"/>
                      <a:r>
                        <a:rPr lang="it-IT" sz="800" b="1" i="0" u="none" strike="noStrike" kern="1200" dirty="0">
                          <a:solidFill>
                            <a:srgbClr val="002060"/>
                          </a:solidFill>
                          <a:effectLst/>
                          <a:latin typeface="+mn-lt"/>
                          <a:ea typeface="+mn-ea"/>
                          <a:cs typeface="+mn-cs"/>
                        </a:rPr>
                        <a:t>HR23D</a:t>
                      </a:r>
                    </a:p>
                  </a:txBody>
                  <a:tcPr marL="7620" marR="7620" marT="7620" marB="0" anchor="ctr">
                    <a:solidFill>
                      <a:srgbClr val="DDF9FF"/>
                    </a:solidFill>
                  </a:tcPr>
                </a:tc>
                <a:tc>
                  <a:txBody>
                    <a:bodyPr/>
                    <a:lstStyle/>
                    <a:p>
                      <a:pPr marL="0" marR="0" lvl="0" indent="0" algn="ctr" defTabSz="685766" rtl="0" eaLnBrk="1" fontAlgn="b" latinLnBrk="0" hangingPunct="1">
                        <a:lnSpc>
                          <a:spcPct val="100000"/>
                        </a:lnSpc>
                        <a:spcBef>
                          <a:spcPts val="0"/>
                        </a:spcBef>
                        <a:spcAft>
                          <a:spcPts val="0"/>
                        </a:spcAft>
                        <a:buClrTx/>
                        <a:buSzTx/>
                        <a:buFontTx/>
                        <a:buNone/>
                        <a:tabLst/>
                        <a:defRPr/>
                      </a:pPr>
                      <a:r>
                        <a:rPr lang="it-IT" sz="800" u="none" strike="noStrike" kern="1200" dirty="0">
                          <a:solidFill>
                            <a:srgbClr val="002060"/>
                          </a:solidFill>
                          <a:effectLst/>
                          <a:latin typeface="+mn-lt"/>
                          <a:ea typeface="+mn-ea"/>
                          <a:cs typeface="+mn-cs"/>
                        </a:rPr>
                        <a:t>36,15</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34,6788</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1,9972</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35,5937</a:t>
                      </a:r>
                    </a:p>
                  </a:txBody>
                  <a:tcPr marL="7620" marR="7620" marT="7620" marB="0" anchor="ctr">
                    <a:solidFill>
                      <a:srgbClr val="CCFF99"/>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0,3703</a:t>
                      </a:r>
                    </a:p>
                  </a:txBody>
                  <a:tcPr marL="7620" marR="7620" marT="7620" marB="0" anchor="ctr">
                    <a:solidFill>
                      <a:srgbClr val="CCFF99"/>
                    </a:solidFill>
                  </a:tcPr>
                </a:tc>
                <a:extLst>
                  <a:ext uri="{0D108BD9-81ED-4DB2-BD59-A6C34878D82A}">
                    <a16:rowId xmlns:a16="http://schemas.microsoft.com/office/drawing/2014/main" val="2538931551"/>
                  </a:ext>
                </a:extLst>
              </a:tr>
            </a:tbl>
          </a:graphicData>
        </a:graphic>
      </p:graphicFrame>
      <p:graphicFrame>
        <p:nvGraphicFramePr>
          <p:cNvPr id="9" name="Tabella 8"/>
          <p:cNvGraphicFramePr>
            <a:graphicFrameLocks noGrp="1"/>
          </p:cNvGraphicFramePr>
          <p:nvPr>
            <p:extLst>
              <p:ext uri="{D42A27DB-BD31-4B8C-83A1-F6EECF244321}">
                <p14:modId xmlns:p14="http://schemas.microsoft.com/office/powerpoint/2010/main" val="2080957197"/>
              </p:ext>
            </p:extLst>
          </p:nvPr>
        </p:nvGraphicFramePr>
        <p:xfrm>
          <a:off x="8260874" y="1938533"/>
          <a:ext cx="3742500" cy="761730"/>
        </p:xfrm>
        <a:graphic>
          <a:graphicData uri="http://schemas.openxmlformats.org/drawingml/2006/table">
            <a:tbl>
              <a:tblPr>
                <a:tableStyleId>{21E4AEA4-8DFA-4A89-87EB-49C32662AFE0}</a:tableStyleId>
              </a:tblPr>
              <a:tblGrid>
                <a:gridCol w="623750">
                  <a:extLst>
                    <a:ext uri="{9D8B030D-6E8A-4147-A177-3AD203B41FA5}">
                      <a16:colId xmlns:a16="http://schemas.microsoft.com/office/drawing/2014/main" val="3452061434"/>
                    </a:ext>
                  </a:extLst>
                </a:gridCol>
                <a:gridCol w="623750">
                  <a:extLst>
                    <a:ext uri="{9D8B030D-6E8A-4147-A177-3AD203B41FA5}">
                      <a16:colId xmlns:a16="http://schemas.microsoft.com/office/drawing/2014/main" val="2839944756"/>
                    </a:ext>
                  </a:extLst>
                </a:gridCol>
                <a:gridCol w="623750">
                  <a:extLst>
                    <a:ext uri="{9D8B030D-6E8A-4147-A177-3AD203B41FA5}">
                      <a16:colId xmlns:a16="http://schemas.microsoft.com/office/drawing/2014/main" val="3739407326"/>
                    </a:ext>
                  </a:extLst>
                </a:gridCol>
                <a:gridCol w="623750">
                  <a:extLst>
                    <a:ext uri="{9D8B030D-6E8A-4147-A177-3AD203B41FA5}">
                      <a16:colId xmlns:a16="http://schemas.microsoft.com/office/drawing/2014/main" val="762949383"/>
                    </a:ext>
                  </a:extLst>
                </a:gridCol>
                <a:gridCol w="623750">
                  <a:extLst>
                    <a:ext uri="{9D8B030D-6E8A-4147-A177-3AD203B41FA5}">
                      <a16:colId xmlns:a16="http://schemas.microsoft.com/office/drawing/2014/main" val="1423093928"/>
                    </a:ext>
                  </a:extLst>
                </a:gridCol>
                <a:gridCol w="623750">
                  <a:extLst>
                    <a:ext uri="{9D8B030D-6E8A-4147-A177-3AD203B41FA5}">
                      <a16:colId xmlns:a16="http://schemas.microsoft.com/office/drawing/2014/main" val="2608467406"/>
                    </a:ext>
                  </a:extLst>
                </a:gridCol>
              </a:tblGrid>
              <a:tr h="394381">
                <a:tc>
                  <a:txBody>
                    <a:bodyPr/>
                    <a:lstStyle/>
                    <a:p>
                      <a:pPr marL="0" algn="ctr" defTabSz="685766" rtl="0" eaLnBrk="1" fontAlgn="b" latinLnBrk="0" hangingPunct="1"/>
                      <a:r>
                        <a:rPr lang="it-IT" sz="800" b="1" i="0" u="none" strike="noStrike" kern="1200" dirty="0">
                          <a:solidFill>
                            <a:srgbClr val="002060"/>
                          </a:solidFill>
                          <a:effectLst/>
                          <a:latin typeface="+mn-lt"/>
                          <a:ea typeface="+mn-ea"/>
                          <a:cs typeface="+mn-cs"/>
                        </a:rPr>
                        <a:t>SPOTLIGHT</a:t>
                      </a:r>
                      <a:r>
                        <a:rPr lang="it-IT" sz="800" b="1" i="0" u="none" strike="noStrike" kern="1200" baseline="0" dirty="0">
                          <a:solidFill>
                            <a:srgbClr val="002060"/>
                          </a:solidFill>
                          <a:effectLst/>
                          <a:latin typeface="+mn-lt"/>
                          <a:ea typeface="+mn-ea"/>
                          <a:cs typeface="+mn-cs"/>
                        </a:rPr>
                        <a:t> 2C_023 </a:t>
                      </a:r>
                      <a:endParaRPr lang="it-IT" sz="800" b="1" i="0" u="none" strike="noStrike" kern="1200" dirty="0">
                        <a:solidFill>
                          <a:srgbClr val="002060"/>
                        </a:solidFill>
                        <a:effectLst/>
                        <a:latin typeface="+mn-lt"/>
                        <a:ea typeface="+mn-ea"/>
                        <a:cs typeface="+mn-cs"/>
                      </a:endParaRPr>
                    </a:p>
                  </a:txBody>
                  <a:tcPr marL="7620" marR="7620" marT="7620" marB="0" anchor="ctr">
                    <a:solidFill>
                      <a:srgbClr val="DDF9FF"/>
                    </a:solidFill>
                  </a:tcPr>
                </a:tc>
                <a:tc>
                  <a:txBody>
                    <a:bodyPr/>
                    <a:lstStyle/>
                    <a:p>
                      <a:pPr marL="0" marR="0" lvl="0" indent="0" algn="ctr" defTabSz="685766" rtl="0" eaLnBrk="1" fontAlgn="b" latinLnBrk="0" hangingPunct="1">
                        <a:lnSpc>
                          <a:spcPct val="100000"/>
                        </a:lnSpc>
                        <a:spcBef>
                          <a:spcPts val="0"/>
                        </a:spcBef>
                        <a:spcAft>
                          <a:spcPts val="0"/>
                        </a:spcAft>
                        <a:buClrTx/>
                        <a:buSzTx/>
                        <a:buFontTx/>
                        <a:buNone/>
                        <a:tabLst/>
                        <a:defRPr/>
                      </a:pPr>
                      <a:r>
                        <a:rPr lang="it-IT" sz="800" b="1" i="0" u="none" strike="noStrike" dirty="0">
                          <a:solidFill>
                            <a:srgbClr val="002060"/>
                          </a:solidFill>
                          <a:effectLst/>
                          <a:latin typeface="+mn-lt"/>
                        </a:rPr>
                        <a:t>RCS Initial Reference</a:t>
                      </a:r>
                    </a:p>
                  </a:txBody>
                  <a:tcPr marL="7620" marR="7620" marT="7620" marB="0" anchor="ctr">
                    <a:solidFill>
                      <a:srgbClr val="DDF9FF"/>
                    </a:solidFill>
                  </a:tcPr>
                </a:tc>
                <a:tc>
                  <a:txBody>
                    <a:bodyPr/>
                    <a:lstStyle/>
                    <a:p>
                      <a:pPr marL="0" algn="ctr" defTabSz="685766" rtl="0" eaLnBrk="1" fontAlgn="b" latinLnBrk="0" hangingPunct="1"/>
                      <a:r>
                        <a:rPr lang="it-IT" sz="800" b="1" i="0" u="none" strike="noStrike" kern="1200" dirty="0" err="1">
                          <a:solidFill>
                            <a:srgbClr val="002060"/>
                          </a:solidFill>
                          <a:effectLst/>
                          <a:latin typeface="+mn-lt"/>
                          <a:ea typeface="+mn-ea"/>
                          <a:cs typeface="+mn-cs"/>
                        </a:rPr>
                        <a:t>Mean</a:t>
                      </a:r>
                      <a:endParaRPr lang="it-IT" sz="800" b="1" i="0" u="none" strike="noStrike" kern="1200" dirty="0">
                        <a:solidFill>
                          <a:srgbClr val="002060"/>
                        </a:solidFill>
                        <a:effectLst/>
                        <a:latin typeface="+mn-lt"/>
                        <a:ea typeface="+mn-ea"/>
                        <a:cs typeface="+mn-cs"/>
                      </a:endParaRPr>
                    </a:p>
                  </a:txBody>
                  <a:tcPr marL="7620" marR="7620" marT="7620" marB="0" anchor="ctr">
                    <a:solidFill>
                      <a:srgbClr val="DDF9FF"/>
                    </a:solidFill>
                  </a:tcPr>
                </a:tc>
                <a:tc>
                  <a:txBody>
                    <a:bodyPr/>
                    <a:lstStyle/>
                    <a:p>
                      <a:pPr marL="0" algn="ctr" defTabSz="685766" rtl="0" eaLnBrk="1" fontAlgn="b" latinLnBrk="0" hangingPunct="1"/>
                      <a:r>
                        <a:rPr lang="it-IT" sz="800" b="1" i="0" u="none" strike="noStrike" kern="1200" dirty="0">
                          <a:solidFill>
                            <a:srgbClr val="002060"/>
                          </a:solidFill>
                          <a:effectLst/>
                          <a:latin typeface="+mn-lt"/>
                          <a:ea typeface="+mn-ea"/>
                          <a:cs typeface="+mn-cs"/>
                        </a:rPr>
                        <a:t>Standard</a:t>
                      </a:r>
                      <a:r>
                        <a:rPr lang="it-IT" sz="800" b="1" i="0" u="none" strike="noStrike" kern="1200" baseline="0" dirty="0">
                          <a:solidFill>
                            <a:srgbClr val="002060"/>
                          </a:solidFill>
                          <a:effectLst/>
                          <a:latin typeface="+mn-lt"/>
                          <a:ea typeface="+mn-ea"/>
                          <a:cs typeface="+mn-cs"/>
                        </a:rPr>
                        <a:t> </a:t>
                      </a:r>
                      <a:r>
                        <a:rPr lang="it-IT" sz="800" b="1" i="0" u="none" strike="noStrike" kern="1200" baseline="0" dirty="0" err="1">
                          <a:solidFill>
                            <a:srgbClr val="002060"/>
                          </a:solidFill>
                          <a:effectLst/>
                          <a:latin typeface="+mn-lt"/>
                          <a:ea typeface="+mn-ea"/>
                          <a:cs typeface="+mn-cs"/>
                        </a:rPr>
                        <a:t>deviation</a:t>
                      </a:r>
                      <a:r>
                        <a:rPr lang="it-IT" sz="800" b="1" i="0" u="none" strike="noStrike" kern="1200" baseline="0" dirty="0">
                          <a:solidFill>
                            <a:srgbClr val="002060"/>
                          </a:solidFill>
                          <a:effectLst/>
                          <a:latin typeface="+mn-lt"/>
                          <a:ea typeface="+mn-ea"/>
                          <a:cs typeface="+mn-cs"/>
                        </a:rPr>
                        <a:t> RCS </a:t>
                      </a:r>
                      <a:r>
                        <a:rPr lang="it-IT" sz="800" b="1" i="0" u="none" strike="noStrike" kern="1200" baseline="0" dirty="0" err="1">
                          <a:solidFill>
                            <a:srgbClr val="002060"/>
                          </a:solidFill>
                          <a:effectLst/>
                          <a:latin typeface="+mn-lt"/>
                          <a:ea typeface="+mn-ea"/>
                          <a:cs typeface="+mn-cs"/>
                        </a:rPr>
                        <a:t>ref</a:t>
                      </a:r>
                      <a:r>
                        <a:rPr lang="it-IT" sz="800" b="1" i="0" u="none" strike="noStrike" kern="1200" baseline="0" dirty="0">
                          <a:solidFill>
                            <a:srgbClr val="002060"/>
                          </a:solidFill>
                          <a:effectLst/>
                          <a:latin typeface="+mn-lt"/>
                          <a:ea typeface="+mn-ea"/>
                          <a:cs typeface="+mn-cs"/>
                        </a:rPr>
                        <a:t>.</a:t>
                      </a:r>
                      <a:endParaRPr lang="it-IT" sz="800" b="1" i="0" u="none" strike="noStrike" kern="1200" dirty="0">
                        <a:solidFill>
                          <a:srgbClr val="002060"/>
                        </a:solidFill>
                        <a:effectLst/>
                        <a:latin typeface="+mn-lt"/>
                        <a:ea typeface="+mn-ea"/>
                        <a:cs typeface="+mn-cs"/>
                      </a:endParaRPr>
                    </a:p>
                  </a:txBody>
                  <a:tcPr marL="7620" marR="7620" marT="7620" marB="0" anchor="ctr">
                    <a:solidFill>
                      <a:srgbClr val="DDF9FF"/>
                    </a:solidFill>
                  </a:tcPr>
                </a:tc>
                <a:tc>
                  <a:txBody>
                    <a:bodyPr/>
                    <a:lstStyle/>
                    <a:p>
                      <a:pPr marL="0" algn="ctr" defTabSz="685766" rtl="0" eaLnBrk="1" fontAlgn="b" latinLnBrk="0" hangingPunct="1"/>
                      <a:r>
                        <a:rPr lang="it-IT" sz="800" b="1" i="0" u="none" strike="noStrike" kern="1200" dirty="0">
                          <a:solidFill>
                            <a:srgbClr val="002060"/>
                          </a:solidFill>
                          <a:effectLst/>
                          <a:latin typeface="+mn-lt"/>
                          <a:ea typeface="+mn-ea"/>
                          <a:cs typeface="+mn-cs"/>
                        </a:rPr>
                        <a:t>RCS </a:t>
                      </a:r>
                      <a:r>
                        <a:rPr lang="it-IT" sz="800" b="1" i="0" u="none" strike="noStrike" kern="1200" dirty="0" err="1">
                          <a:solidFill>
                            <a:srgbClr val="002060"/>
                          </a:solidFill>
                          <a:effectLst/>
                          <a:latin typeface="+mn-lt"/>
                          <a:ea typeface="+mn-ea"/>
                          <a:cs typeface="+mn-cs"/>
                        </a:rPr>
                        <a:t>estimated</a:t>
                      </a:r>
                      <a:endParaRPr lang="it-IT" sz="800" b="1" i="0" u="none" strike="noStrike" kern="1200" dirty="0">
                        <a:solidFill>
                          <a:srgbClr val="002060"/>
                        </a:solidFill>
                        <a:effectLst/>
                        <a:latin typeface="+mn-lt"/>
                        <a:ea typeface="+mn-ea"/>
                        <a:cs typeface="+mn-cs"/>
                      </a:endParaRPr>
                    </a:p>
                  </a:txBody>
                  <a:tcPr marL="7620" marR="7620" marT="7620" marB="0" anchor="ctr">
                    <a:solidFill>
                      <a:srgbClr val="CCFF99"/>
                    </a:solidFill>
                  </a:tcPr>
                </a:tc>
                <a:tc>
                  <a:txBody>
                    <a:bodyPr/>
                    <a:lstStyle/>
                    <a:p>
                      <a:pPr marL="0" marR="0" lvl="0" indent="0" algn="ctr" defTabSz="685766" rtl="0" eaLnBrk="1" fontAlgn="b" latinLnBrk="0" hangingPunct="1">
                        <a:lnSpc>
                          <a:spcPct val="100000"/>
                        </a:lnSpc>
                        <a:spcBef>
                          <a:spcPts val="0"/>
                        </a:spcBef>
                        <a:spcAft>
                          <a:spcPts val="0"/>
                        </a:spcAft>
                        <a:buClr>
                          <a:srgbClr val="000000"/>
                        </a:buClr>
                        <a:buSzTx/>
                        <a:buFont typeface="Arial"/>
                        <a:buNone/>
                        <a:tabLst/>
                        <a:defRPr/>
                      </a:pPr>
                      <a:r>
                        <a:rPr lang="it-IT" sz="800" b="1" i="0" u="none" strike="noStrike" kern="1200" dirty="0">
                          <a:solidFill>
                            <a:srgbClr val="002060"/>
                          </a:solidFill>
                          <a:effectLst/>
                          <a:latin typeface="+mn-lt"/>
                          <a:ea typeface="+mn-ea"/>
                          <a:cs typeface="+mn-cs"/>
                        </a:rPr>
                        <a:t>Standard</a:t>
                      </a:r>
                      <a:r>
                        <a:rPr lang="it-IT" sz="800" b="1" i="0" u="none" strike="noStrike" kern="1200" baseline="0" dirty="0">
                          <a:solidFill>
                            <a:srgbClr val="002060"/>
                          </a:solidFill>
                          <a:effectLst/>
                          <a:latin typeface="+mn-lt"/>
                          <a:ea typeface="+mn-ea"/>
                          <a:cs typeface="+mn-cs"/>
                        </a:rPr>
                        <a:t> </a:t>
                      </a:r>
                      <a:r>
                        <a:rPr lang="it-IT" sz="800" b="1" i="0" u="none" strike="noStrike" kern="1200" baseline="0" dirty="0" err="1">
                          <a:solidFill>
                            <a:srgbClr val="002060"/>
                          </a:solidFill>
                          <a:effectLst/>
                          <a:latin typeface="+mn-lt"/>
                          <a:ea typeface="+mn-ea"/>
                          <a:cs typeface="+mn-cs"/>
                        </a:rPr>
                        <a:t>deviation</a:t>
                      </a:r>
                      <a:r>
                        <a:rPr lang="it-IT" sz="800" b="1" i="0" u="none" strike="noStrike" kern="1200" baseline="0" dirty="0">
                          <a:solidFill>
                            <a:srgbClr val="002060"/>
                          </a:solidFill>
                          <a:effectLst/>
                          <a:latin typeface="+mn-lt"/>
                          <a:ea typeface="+mn-ea"/>
                          <a:cs typeface="+mn-cs"/>
                        </a:rPr>
                        <a:t> RCS est.</a:t>
                      </a:r>
                      <a:endParaRPr lang="it-IT" sz="800" b="1" i="0" u="none" strike="noStrike" kern="1200" dirty="0">
                        <a:solidFill>
                          <a:srgbClr val="002060"/>
                        </a:solidFill>
                        <a:effectLst/>
                        <a:latin typeface="+mn-lt"/>
                        <a:ea typeface="+mn-ea"/>
                        <a:cs typeface="+mn-cs"/>
                      </a:endParaRPr>
                    </a:p>
                  </a:txBody>
                  <a:tcPr marL="7620" marR="7620" marT="7620" marB="0" anchor="ctr">
                    <a:solidFill>
                      <a:srgbClr val="CCFF99"/>
                    </a:solidFill>
                  </a:tcPr>
                </a:tc>
                <a:extLst>
                  <a:ext uri="{0D108BD9-81ED-4DB2-BD59-A6C34878D82A}">
                    <a16:rowId xmlns:a16="http://schemas.microsoft.com/office/drawing/2014/main" val="3552830437"/>
                  </a:ext>
                </a:extLst>
              </a:tr>
              <a:tr h="196782">
                <a:tc>
                  <a:txBody>
                    <a:bodyPr/>
                    <a:lstStyle/>
                    <a:p>
                      <a:pPr marL="0" algn="ctr" defTabSz="685766" rtl="0" eaLnBrk="1" fontAlgn="b" latinLnBrk="0" hangingPunct="1"/>
                      <a:r>
                        <a:rPr lang="it-IT" sz="800" b="1" i="0" u="none" strike="noStrike" kern="1200" dirty="0">
                          <a:solidFill>
                            <a:srgbClr val="002060"/>
                          </a:solidFill>
                          <a:effectLst/>
                          <a:latin typeface="+mn-lt"/>
                          <a:ea typeface="+mn-ea"/>
                          <a:cs typeface="+mn-cs"/>
                        </a:rPr>
                        <a:t>AUS-20</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43,59</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41,2129</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0,8314</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41,1753</a:t>
                      </a:r>
                    </a:p>
                  </a:txBody>
                  <a:tcPr marL="7620" marR="7620" marT="7620" marB="0" anchor="ctr">
                    <a:solidFill>
                      <a:srgbClr val="CCFF99"/>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0,8314</a:t>
                      </a:r>
                    </a:p>
                  </a:txBody>
                  <a:tcPr marL="7620" marR="7620" marT="7620" marB="0" anchor="ctr">
                    <a:solidFill>
                      <a:srgbClr val="CCFF99"/>
                    </a:solidFill>
                  </a:tcPr>
                </a:tc>
                <a:extLst>
                  <a:ext uri="{0D108BD9-81ED-4DB2-BD59-A6C34878D82A}">
                    <a16:rowId xmlns:a16="http://schemas.microsoft.com/office/drawing/2014/main" val="3190570852"/>
                  </a:ext>
                </a:extLst>
              </a:tr>
              <a:tr h="170567">
                <a:tc>
                  <a:txBody>
                    <a:bodyPr/>
                    <a:lstStyle/>
                    <a:p>
                      <a:pPr marL="0" algn="ctr" defTabSz="685766" rtl="0" eaLnBrk="1" fontAlgn="b" latinLnBrk="0" hangingPunct="1"/>
                      <a:r>
                        <a:rPr lang="it-IT" sz="800" b="1" i="0" u="none" strike="noStrike" kern="1200" dirty="0">
                          <a:solidFill>
                            <a:srgbClr val="002060"/>
                          </a:solidFill>
                          <a:effectLst/>
                          <a:latin typeface="+mn-lt"/>
                          <a:ea typeface="+mn-ea"/>
                          <a:cs typeface="+mn-cs"/>
                        </a:rPr>
                        <a:t>HR07D</a:t>
                      </a:r>
                    </a:p>
                  </a:txBody>
                  <a:tcPr marL="7620" marR="7620" marT="7620" marB="0" anchor="ctr">
                    <a:solidFill>
                      <a:srgbClr val="DDF9FF"/>
                    </a:solidFill>
                  </a:tcPr>
                </a:tc>
                <a:tc>
                  <a:txBody>
                    <a:bodyPr/>
                    <a:lstStyle/>
                    <a:p>
                      <a:pPr marL="0" marR="0" lvl="0" indent="0" algn="ctr" defTabSz="685766" rtl="0" eaLnBrk="1" fontAlgn="b" latinLnBrk="0" hangingPunct="1">
                        <a:lnSpc>
                          <a:spcPct val="100000"/>
                        </a:lnSpc>
                        <a:spcBef>
                          <a:spcPts val="0"/>
                        </a:spcBef>
                        <a:spcAft>
                          <a:spcPts val="0"/>
                        </a:spcAft>
                        <a:buClrTx/>
                        <a:buSzTx/>
                        <a:buFontTx/>
                        <a:buNone/>
                        <a:tabLst/>
                        <a:defRPr/>
                      </a:pPr>
                      <a:r>
                        <a:rPr lang="it-IT" sz="800" u="none" strike="noStrike" kern="1200" dirty="0">
                          <a:solidFill>
                            <a:srgbClr val="002060"/>
                          </a:solidFill>
                          <a:effectLst/>
                          <a:latin typeface="+mn-lt"/>
                          <a:ea typeface="+mn-ea"/>
                          <a:cs typeface="+mn-cs"/>
                        </a:rPr>
                        <a:t>36,15</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27,9023</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7,9004</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33,4095</a:t>
                      </a:r>
                    </a:p>
                  </a:txBody>
                  <a:tcPr marL="7620" marR="7620" marT="7620" marB="0" anchor="ctr">
                    <a:solidFill>
                      <a:srgbClr val="CCFF99"/>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0,9311</a:t>
                      </a:r>
                    </a:p>
                  </a:txBody>
                  <a:tcPr marL="7620" marR="7620" marT="7620" marB="0" anchor="ctr">
                    <a:solidFill>
                      <a:srgbClr val="CCFF99"/>
                    </a:solidFill>
                  </a:tcPr>
                </a:tc>
                <a:extLst>
                  <a:ext uri="{0D108BD9-81ED-4DB2-BD59-A6C34878D82A}">
                    <a16:rowId xmlns:a16="http://schemas.microsoft.com/office/drawing/2014/main" val="2538931551"/>
                  </a:ext>
                </a:extLst>
              </a:tr>
            </a:tbl>
          </a:graphicData>
        </a:graphic>
      </p:graphicFrame>
      <p:graphicFrame>
        <p:nvGraphicFramePr>
          <p:cNvPr id="10" name="Tabella 9"/>
          <p:cNvGraphicFramePr>
            <a:graphicFrameLocks noGrp="1"/>
          </p:cNvGraphicFramePr>
          <p:nvPr>
            <p:extLst>
              <p:ext uri="{D42A27DB-BD31-4B8C-83A1-F6EECF244321}">
                <p14:modId xmlns:p14="http://schemas.microsoft.com/office/powerpoint/2010/main" val="385913707"/>
              </p:ext>
            </p:extLst>
          </p:nvPr>
        </p:nvGraphicFramePr>
        <p:xfrm>
          <a:off x="316172" y="1925426"/>
          <a:ext cx="3742500" cy="787945"/>
        </p:xfrm>
        <a:graphic>
          <a:graphicData uri="http://schemas.openxmlformats.org/drawingml/2006/table">
            <a:tbl>
              <a:tblPr>
                <a:tableStyleId>{21E4AEA4-8DFA-4A89-87EB-49C32662AFE0}</a:tableStyleId>
              </a:tblPr>
              <a:tblGrid>
                <a:gridCol w="623750">
                  <a:extLst>
                    <a:ext uri="{9D8B030D-6E8A-4147-A177-3AD203B41FA5}">
                      <a16:colId xmlns:a16="http://schemas.microsoft.com/office/drawing/2014/main" val="3452061434"/>
                    </a:ext>
                  </a:extLst>
                </a:gridCol>
                <a:gridCol w="623750">
                  <a:extLst>
                    <a:ext uri="{9D8B030D-6E8A-4147-A177-3AD203B41FA5}">
                      <a16:colId xmlns:a16="http://schemas.microsoft.com/office/drawing/2014/main" val="2839944756"/>
                    </a:ext>
                  </a:extLst>
                </a:gridCol>
                <a:gridCol w="623750">
                  <a:extLst>
                    <a:ext uri="{9D8B030D-6E8A-4147-A177-3AD203B41FA5}">
                      <a16:colId xmlns:a16="http://schemas.microsoft.com/office/drawing/2014/main" val="3739407326"/>
                    </a:ext>
                  </a:extLst>
                </a:gridCol>
                <a:gridCol w="623750">
                  <a:extLst>
                    <a:ext uri="{9D8B030D-6E8A-4147-A177-3AD203B41FA5}">
                      <a16:colId xmlns:a16="http://schemas.microsoft.com/office/drawing/2014/main" val="762949383"/>
                    </a:ext>
                  </a:extLst>
                </a:gridCol>
                <a:gridCol w="623750">
                  <a:extLst>
                    <a:ext uri="{9D8B030D-6E8A-4147-A177-3AD203B41FA5}">
                      <a16:colId xmlns:a16="http://schemas.microsoft.com/office/drawing/2014/main" val="1423093928"/>
                    </a:ext>
                  </a:extLst>
                </a:gridCol>
                <a:gridCol w="623750">
                  <a:extLst>
                    <a:ext uri="{9D8B030D-6E8A-4147-A177-3AD203B41FA5}">
                      <a16:colId xmlns:a16="http://schemas.microsoft.com/office/drawing/2014/main" val="2608467406"/>
                    </a:ext>
                  </a:extLst>
                </a:gridCol>
              </a:tblGrid>
              <a:tr h="394381">
                <a:tc>
                  <a:txBody>
                    <a:bodyPr/>
                    <a:lstStyle/>
                    <a:p>
                      <a:pPr marL="0" algn="ctr" defTabSz="685766" rtl="0" eaLnBrk="1" fontAlgn="b" latinLnBrk="0" hangingPunct="1"/>
                      <a:r>
                        <a:rPr lang="it-IT" sz="800" b="1" i="0" u="none" strike="noStrike" kern="1200" dirty="0">
                          <a:solidFill>
                            <a:srgbClr val="002060"/>
                          </a:solidFill>
                          <a:effectLst/>
                          <a:latin typeface="+mn-lt"/>
                          <a:ea typeface="+mn-ea"/>
                          <a:cs typeface="+mn-cs"/>
                        </a:rPr>
                        <a:t>SPOTLIGHT</a:t>
                      </a:r>
                      <a:r>
                        <a:rPr lang="it-IT" sz="800" b="1" i="0" u="none" strike="noStrike" kern="1200" baseline="0" dirty="0">
                          <a:solidFill>
                            <a:srgbClr val="002060"/>
                          </a:solidFill>
                          <a:effectLst/>
                          <a:latin typeface="+mn-lt"/>
                          <a:ea typeface="+mn-ea"/>
                          <a:cs typeface="+mn-cs"/>
                        </a:rPr>
                        <a:t> 2A_014 </a:t>
                      </a:r>
                      <a:endParaRPr lang="it-IT" sz="800" b="1" i="0" u="none" strike="noStrike" kern="1200" dirty="0">
                        <a:solidFill>
                          <a:srgbClr val="002060"/>
                        </a:solidFill>
                        <a:effectLst/>
                        <a:latin typeface="+mn-lt"/>
                        <a:ea typeface="+mn-ea"/>
                        <a:cs typeface="+mn-cs"/>
                      </a:endParaRPr>
                    </a:p>
                  </a:txBody>
                  <a:tcPr marL="7620" marR="7620" marT="7620" marB="0" anchor="ctr">
                    <a:solidFill>
                      <a:srgbClr val="DDF9FF"/>
                    </a:solidFill>
                  </a:tcPr>
                </a:tc>
                <a:tc>
                  <a:txBody>
                    <a:bodyPr/>
                    <a:lstStyle/>
                    <a:p>
                      <a:pPr marL="0" marR="0" lvl="0" indent="0" algn="ctr" defTabSz="685766" rtl="0" eaLnBrk="1" fontAlgn="b" latinLnBrk="0" hangingPunct="1">
                        <a:lnSpc>
                          <a:spcPct val="100000"/>
                        </a:lnSpc>
                        <a:spcBef>
                          <a:spcPts val="0"/>
                        </a:spcBef>
                        <a:spcAft>
                          <a:spcPts val="0"/>
                        </a:spcAft>
                        <a:buClrTx/>
                        <a:buSzTx/>
                        <a:buFontTx/>
                        <a:buNone/>
                        <a:tabLst/>
                        <a:defRPr/>
                      </a:pPr>
                      <a:r>
                        <a:rPr lang="it-IT" sz="800" b="1" i="0" u="none" strike="noStrike" dirty="0">
                          <a:solidFill>
                            <a:srgbClr val="002060"/>
                          </a:solidFill>
                          <a:effectLst/>
                          <a:latin typeface="+mn-lt"/>
                        </a:rPr>
                        <a:t>RCS Initial Reference</a:t>
                      </a:r>
                    </a:p>
                  </a:txBody>
                  <a:tcPr marL="7620" marR="7620" marT="7620" marB="0" anchor="ctr">
                    <a:solidFill>
                      <a:srgbClr val="DDF9FF"/>
                    </a:solidFill>
                  </a:tcPr>
                </a:tc>
                <a:tc>
                  <a:txBody>
                    <a:bodyPr/>
                    <a:lstStyle/>
                    <a:p>
                      <a:pPr marL="0" algn="ctr" defTabSz="685766" rtl="0" eaLnBrk="1" fontAlgn="b" latinLnBrk="0" hangingPunct="1"/>
                      <a:r>
                        <a:rPr lang="it-IT" sz="800" b="1" i="0" u="none" strike="noStrike" kern="1200" dirty="0" err="1">
                          <a:solidFill>
                            <a:srgbClr val="002060"/>
                          </a:solidFill>
                          <a:effectLst/>
                          <a:latin typeface="+mn-lt"/>
                          <a:ea typeface="+mn-ea"/>
                          <a:cs typeface="+mn-cs"/>
                        </a:rPr>
                        <a:t>Mean</a:t>
                      </a:r>
                      <a:endParaRPr lang="it-IT" sz="800" b="1" i="0" u="none" strike="noStrike" kern="1200" dirty="0">
                        <a:solidFill>
                          <a:srgbClr val="002060"/>
                        </a:solidFill>
                        <a:effectLst/>
                        <a:latin typeface="+mn-lt"/>
                        <a:ea typeface="+mn-ea"/>
                        <a:cs typeface="+mn-cs"/>
                      </a:endParaRPr>
                    </a:p>
                  </a:txBody>
                  <a:tcPr marL="7620" marR="7620" marT="7620" marB="0" anchor="ctr">
                    <a:solidFill>
                      <a:srgbClr val="DDF9FF"/>
                    </a:solidFill>
                  </a:tcPr>
                </a:tc>
                <a:tc>
                  <a:txBody>
                    <a:bodyPr/>
                    <a:lstStyle/>
                    <a:p>
                      <a:pPr marL="0" algn="ctr" defTabSz="685766" rtl="0" eaLnBrk="1" fontAlgn="b" latinLnBrk="0" hangingPunct="1"/>
                      <a:r>
                        <a:rPr lang="it-IT" sz="800" b="1" i="0" u="none" strike="noStrike" kern="1200" dirty="0">
                          <a:solidFill>
                            <a:srgbClr val="002060"/>
                          </a:solidFill>
                          <a:effectLst/>
                          <a:latin typeface="+mn-lt"/>
                          <a:ea typeface="+mn-ea"/>
                          <a:cs typeface="+mn-cs"/>
                        </a:rPr>
                        <a:t>Standard</a:t>
                      </a:r>
                      <a:r>
                        <a:rPr lang="it-IT" sz="800" b="1" i="0" u="none" strike="noStrike" kern="1200" baseline="0" dirty="0">
                          <a:solidFill>
                            <a:srgbClr val="002060"/>
                          </a:solidFill>
                          <a:effectLst/>
                          <a:latin typeface="+mn-lt"/>
                          <a:ea typeface="+mn-ea"/>
                          <a:cs typeface="+mn-cs"/>
                        </a:rPr>
                        <a:t> </a:t>
                      </a:r>
                      <a:r>
                        <a:rPr lang="it-IT" sz="800" b="1" i="0" u="none" strike="noStrike" kern="1200" baseline="0" dirty="0" err="1">
                          <a:solidFill>
                            <a:srgbClr val="002060"/>
                          </a:solidFill>
                          <a:effectLst/>
                          <a:latin typeface="+mn-lt"/>
                          <a:ea typeface="+mn-ea"/>
                          <a:cs typeface="+mn-cs"/>
                        </a:rPr>
                        <a:t>deviation</a:t>
                      </a:r>
                      <a:r>
                        <a:rPr lang="it-IT" sz="800" b="1" i="0" u="none" strike="noStrike" kern="1200" baseline="0" dirty="0">
                          <a:solidFill>
                            <a:srgbClr val="002060"/>
                          </a:solidFill>
                          <a:effectLst/>
                          <a:latin typeface="+mn-lt"/>
                          <a:ea typeface="+mn-ea"/>
                          <a:cs typeface="+mn-cs"/>
                        </a:rPr>
                        <a:t> RCS </a:t>
                      </a:r>
                      <a:r>
                        <a:rPr lang="it-IT" sz="800" b="1" i="0" u="none" strike="noStrike" kern="1200" baseline="0" dirty="0" err="1">
                          <a:solidFill>
                            <a:srgbClr val="002060"/>
                          </a:solidFill>
                          <a:effectLst/>
                          <a:latin typeface="+mn-lt"/>
                          <a:ea typeface="+mn-ea"/>
                          <a:cs typeface="+mn-cs"/>
                        </a:rPr>
                        <a:t>ref</a:t>
                      </a:r>
                      <a:r>
                        <a:rPr lang="it-IT" sz="800" b="1" i="0" u="none" strike="noStrike" kern="1200" baseline="0" dirty="0">
                          <a:solidFill>
                            <a:srgbClr val="002060"/>
                          </a:solidFill>
                          <a:effectLst/>
                          <a:latin typeface="+mn-lt"/>
                          <a:ea typeface="+mn-ea"/>
                          <a:cs typeface="+mn-cs"/>
                        </a:rPr>
                        <a:t>.</a:t>
                      </a:r>
                      <a:endParaRPr lang="it-IT" sz="800" b="1" i="0" u="none" strike="noStrike" kern="1200" dirty="0">
                        <a:solidFill>
                          <a:srgbClr val="002060"/>
                        </a:solidFill>
                        <a:effectLst/>
                        <a:latin typeface="+mn-lt"/>
                        <a:ea typeface="+mn-ea"/>
                        <a:cs typeface="+mn-cs"/>
                      </a:endParaRPr>
                    </a:p>
                  </a:txBody>
                  <a:tcPr marL="7620" marR="7620" marT="7620" marB="0" anchor="ctr">
                    <a:solidFill>
                      <a:srgbClr val="DDF9FF"/>
                    </a:solidFill>
                  </a:tcPr>
                </a:tc>
                <a:tc>
                  <a:txBody>
                    <a:bodyPr/>
                    <a:lstStyle/>
                    <a:p>
                      <a:pPr marL="0" algn="ctr" defTabSz="685766" rtl="0" eaLnBrk="1" fontAlgn="b" latinLnBrk="0" hangingPunct="1"/>
                      <a:r>
                        <a:rPr lang="it-IT" sz="800" b="1" i="0" u="none" strike="noStrike" kern="1200" dirty="0">
                          <a:solidFill>
                            <a:srgbClr val="002060"/>
                          </a:solidFill>
                          <a:effectLst/>
                          <a:latin typeface="+mn-lt"/>
                          <a:ea typeface="+mn-ea"/>
                          <a:cs typeface="+mn-cs"/>
                        </a:rPr>
                        <a:t>RCS </a:t>
                      </a:r>
                      <a:r>
                        <a:rPr lang="it-IT" sz="800" b="1" i="0" u="none" strike="noStrike" kern="1200" dirty="0" err="1">
                          <a:solidFill>
                            <a:srgbClr val="002060"/>
                          </a:solidFill>
                          <a:effectLst/>
                          <a:latin typeface="+mn-lt"/>
                          <a:ea typeface="+mn-ea"/>
                          <a:cs typeface="+mn-cs"/>
                        </a:rPr>
                        <a:t>estimated</a:t>
                      </a:r>
                      <a:endParaRPr lang="it-IT" sz="800" b="1" i="0" u="none" strike="noStrike" kern="1200" dirty="0">
                        <a:solidFill>
                          <a:srgbClr val="002060"/>
                        </a:solidFill>
                        <a:effectLst/>
                        <a:latin typeface="+mn-lt"/>
                        <a:ea typeface="+mn-ea"/>
                        <a:cs typeface="+mn-cs"/>
                      </a:endParaRPr>
                    </a:p>
                  </a:txBody>
                  <a:tcPr marL="7620" marR="7620" marT="7620" marB="0" anchor="ctr">
                    <a:solidFill>
                      <a:srgbClr val="CCFF99"/>
                    </a:solidFill>
                  </a:tcPr>
                </a:tc>
                <a:tc>
                  <a:txBody>
                    <a:bodyPr/>
                    <a:lstStyle/>
                    <a:p>
                      <a:pPr marL="0" marR="0" lvl="0" indent="0" algn="ctr" defTabSz="685766" rtl="0" eaLnBrk="1" fontAlgn="b" latinLnBrk="0" hangingPunct="1">
                        <a:lnSpc>
                          <a:spcPct val="100000"/>
                        </a:lnSpc>
                        <a:spcBef>
                          <a:spcPts val="0"/>
                        </a:spcBef>
                        <a:spcAft>
                          <a:spcPts val="0"/>
                        </a:spcAft>
                        <a:buClr>
                          <a:srgbClr val="000000"/>
                        </a:buClr>
                        <a:buSzTx/>
                        <a:buFont typeface="Arial"/>
                        <a:buNone/>
                        <a:tabLst/>
                        <a:defRPr/>
                      </a:pPr>
                      <a:r>
                        <a:rPr lang="it-IT" sz="800" b="1" i="0" u="none" strike="noStrike" kern="1200" dirty="0">
                          <a:solidFill>
                            <a:srgbClr val="002060"/>
                          </a:solidFill>
                          <a:effectLst/>
                          <a:latin typeface="+mn-lt"/>
                          <a:ea typeface="+mn-ea"/>
                          <a:cs typeface="+mn-cs"/>
                        </a:rPr>
                        <a:t>Standard</a:t>
                      </a:r>
                      <a:r>
                        <a:rPr lang="it-IT" sz="800" b="1" i="0" u="none" strike="noStrike" kern="1200" baseline="0" dirty="0">
                          <a:solidFill>
                            <a:srgbClr val="002060"/>
                          </a:solidFill>
                          <a:effectLst/>
                          <a:latin typeface="+mn-lt"/>
                          <a:ea typeface="+mn-ea"/>
                          <a:cs typeface="+mn-cs"/>
                        </a:rPr>
                        <a:t> </a:t>
                      </a:r>
                      <a:r>
                        <a:rPr lang="it-IT" sz="800" b="1" i="0" u="none" strike="noStrike" kern="1200" baseline="0" dirty="0" err="1">
                          <a:solidFill>
                            <a:srgbClr val="002060"/>
                          </a:solidFill>
                          <a:effectLst/>
                          <a:latin typeface="+mn-lt"/>
                          <a:ea typeface="+mn-ea"/>
                          <a:cs typeface="+mn-cs"/>
                        </a:rPr>
                        <a:t>deviation</a:t>
                      </a:r>
                      <a:r>
                        <a:rPr lang="it-IT" sz="800" b="1" i="0" u="none" strike="noStrike" kern="1200" baseline="0" dirty="0">
                          <a:solidFill>
                            <a:srgbClr val="002060"/>
                          </a:solidFill>
                          <a:effectLst/>
                          <a:latin typeface="+mn-lt"/>
                          <a:ea typeface="+mn-ea"/>
                          <a:cs typeface="+mn-cs"/>
                        </a:rPr>
                        <a:t> RCS est.</a:t>
                      </a:r>
                      <a:endParaRPr lang="it-IT" sz="800" b="1" i="0" u="none" strike="noStrike" kern="1200" dirty="0">
                        <a:solidFill>
                          <a:srgbClr val="002060"/>
                        </a:solidFill>
                        <a:effectLst/>
                        <a:latin typeface="+mn-lt"/>
                        <a:ea typeface="+mn-ea"/>
                        <a:cs typeface="+mn-cs"/>
                      </a:endParaRPr>
                    </a:p>
                  </a:txBody>
                  <a:tcPr marL="7620" marR="7620" marT="7620" marB="0" anchor="ctr">
                    <a:solidFill>
                      <a:srgbClr val="CCFF99"/>
                    </a:solidFill>
                  </a:tcPr>
                </a:tc>
                <a:extLst>
                  <a:ext uri="{0D108BD9-81ED-4DB2-BD59-A6C34878D82A}">
                    <a16:rowId xmlns:a16="http://schemas.microsoft.com/office/drawing/2014/main" val="3552830437"/>
                  </a:ext>
                </a:extLst>
              </a:tr>
              <a:tr h="196782">
                <a:tc>
                  <a:txBody>
                    <a:bodyPr/>
                    <a:lstStyle/>
                    <a:p>
                      <a:pPr algn="ctr" fontAlgn="b"/>
                      <a:r>
                        <a:rPr lang="it-IT" sz="800" b="1" i="0" u="none" strike="noStrike" dirty="0">
                          <a:solidFill>
                            <a:srgbClr val="002060"/>
                          </a:solidFill>
                          <a:effectLst/>
                          <a:latin typeface="+mn-lt"/>
                        </a:rPr>
                        <a:t>HR15D</a:t>
                      </a:r>
                    </a:p>
                  </a:txBody>
                  <a:tcPr marL="7620" marR="7620" marT="7620" marB="0" anchor="ctr">
                    <a:solidFill>
                      <a:srgbClr val="DDF9FF"/>
                    </a:solidFill>
                  </a:tcPr>
                </a:tc>
                <a:tc>
                  <a:txBody>
                    <a:bodyPr/>
                    <a:lstStyle/>
                    <a:p>
                      <a:pPr algn="ctr" fontAlgn="b"/>
                      <a:r>
                        <a:rPr lang="it-IT" sz="800" b="0" i="0" u="none" strike="noStrike" dirty="0">
                          <a:solidFill>
                            <a:srgbClr val="002060"/>
                          </a:solidFill>
                          <a:effectLst/>
                          <a:latin typeface="+mn-lt"/>
                        </a:rPr>
                        <a:t>35,95</a:t>
                      </a:r>
                    </a:p>
                  </a:txBody>
                  <a:tcPr marL="7620" marR="7620" marT="7620" marB="0" anchor="ctr">
                    <a:solidFill>
                      <a:srgbClr val="DDF9FF"/>
                    </a:solidFill>
                  </a:tcPr>
                </a:tc>
                <a:tc>
                  <a:txBody>
                    <a:bodyPr/>
                    <a:lstStyle/>
                    <a:p>
                      <a:pPr algn="ctr" fontAlgn="b"/>
                      <a:r>
                        <a:rPr lang="it-IT" sz="800" u="none" strike="noStrike" dirty="0">
                          <a:solidFill>
                            <a:srgbClr val="002060"/>
                          </a:solidFill>
                          <a:effectLst/>
                        </a:rPr>
                        <a:t>34,2486</a:t>
                      </a:r>
                      <a:endParaRPr lang="it-IT" sz="800" b="0" i="0" u="none" strike="noStrike" dirty="0">
                        <a:solidFill>
                          <a:srgbClr val="002060"/>
                        </a:solidFill>
                        <a:effectLst/>
                        <a:latin typeface="+mn-lt"/>
                      </a:endParaRPr>
                    </a:p>
                  </a:txBody>
                  <a:tcPr marL="7620" marR="7620" marT="7620" marB="0" anchor="ctr">
                    <a:solidFill>
                      <a:srgbClr val="DDF9FF"/>
                    </a:solidFill>
                  </a:tcPr>
                </a:tc>
                <a:tc>
                  <a:txBody>
                    <a:bodyPr/>
                    <a:lstStyle/>
                    <a:p>
                      <a:pPr algn="ctr" fontAlgn="b"/>
                      <a:r>
                        <a:rPr lang="it-IT" sz="800" b="0" i="0" u="none" strike="noStrike" dirty="0">
                          <a:solidFill>
                            <a:srgbClr val="002060"/>
                          </a:solidFill>
                          <a:effectLst/>
                          <a:latin typeface="+mn-lt"/>
                        </a:rPr>
                        <a:t>1,9774</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35,4457</a:t>
                      </a:r>
                    </a:p>
                  </a:txBody>
                  <a:tcPr marL="7620" marR="7620" marT="7620" marB="0" anchor="ctr">
                    <a:solidFill>
                      <a:srgbClr val="CCFF99"/>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0,2105</a:t>
                      </a:r>
                    </a:p>
                  </a:txBody>
                  <a:tcPr marL="7620" marR="7620" marT="7620" marB="0" anchor="ctr">
                    <a:solidFill>
                      <a:srgbClr val="CCFF99"/>
                    </a:solidFill>
                  </a:tcPr>
                </a:tc>
                <a:extLst>
                  <a:ext uri="{0D108BD9-81ED-4DB2-BD59-A6C34878D82A}">
                    <a16:rowId xmlns:a16="http://schemas.microsoft.com/office/drawing/2014/main" val="3190570852"/>
                  </a:ext>
                </a:extLst>
              </a:tr>
              <a:tr h="196782">
                <a:tc>
                  <a:txBody>
                    <a:bodyPr/>
                    <a:lstStyle/>
                    <a:p>
                      <a:pPr algn="ctr" fontAlgn="b"/>
                      <a:r>
                        <a:rPr lang="it-IT" sz="800" b="1" i="0" u="none" strike="noStrike" dirty="0">
                          <a:solidFill>
                            <a:srgbClr val="002060"/>
                          </a:solidFill>
                          <a:effectLst/>
                          <a:latin typeface="+mn-lt"/>
                        </a:rPr>
                        <a:t>HR07D</a:t>
                      </a:r>
                    </a:p>
                  </a:txBody>
                  <a:tcPr marL="7620" marR="7620" marT="7620" marB="0" anchor="ctr">
                    <a:solidFill>
                      <a:srgbClr val="DDF9FF"/>
                    </a:solidFill>
                  </a:tcPr>
                </a:tc>
                <a:tc>
                  <a:txBody>
                    <a:bodyPr/>
                    <a:lstStyle/>
                    <a:p>
                      <a:pPr algn="ctr" fontAlgn="b"/>
                      <a:r>
                        <a:rPr lang="it-IT" sz="800" b="0" i="0" u="none" strike="noStrike" dirty="0">
                          <a:solidFill>
                            <a:srgbClr val="002060"/>
                          </a:solidFill>
                          <a:effectLst/>
                          <a:latin typeface="+mn-lt"/>
                        </a:rPr>
                        <a:t>36,15</a:t>
                      </a:r>
                    </a:p>
                  </a:txBody>
                  <a:tcPr marL="7620" marR="7620" marT="7620" marB="0" anchor="ctr">
                    <a:solidFill>
                      <a:srgbClr val="DDF9FF"/>
                    </a:solidFill>
                  </a:tcPr>
                </a:tc>
                <a:tc>
                  <a:txBody>
                    <a:bodyPr/>
                    <a:lstStyle/>
                    <a:p>
                      <a:pPr algn="ctr" fontAlgn="b"/>
                      <a:r>
                        <a:rPr lang="it-IT" sz="800" b="0" i="0" u="none" strike="noStrike" dirty="0">
                          <a:solidFill>
                            <a:srgbClr val="002060"/>
                          </a:solidFill>
                          <a:effectLst/>
                          <a:latin typeface="+mn-lt"/>
                        </a:rPr>
                        <a:t>30,5988</a:t>
                      </a:r>
                    </a:p>
                  </a:txBody>
                  <a:tcPr marL="7620" marR="7620" marT="7620" marB="0" anchor="ctr">
                    <a:solidFill>
                      <a:srgbClr val="DDF9FF"/>
                    </a:solidFill>
                  </a:tcPr>
                </a:tc>
                <a:tc>
                  <a:txBody>
                    <a:bodyPr/>
                    <a:lstStyle/>
                    <a:p>
                      <a:pPr algn="ctr" fontAlgn="b"/>
                      <a:r>
                        <a:rPr lang="it-IT" sz="800" b="0" i="0" u="none" strike="noStrike" dirty="0">
                          <a:solidFill>
                            <a:srgbClr val="002060"/>
                          </a:solidFill>
                          <a:effectLst/>
                          <a:latin typeface="+mn-lt"/>
                        </a:rPr>
                        <a:t>6,9359</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34,7663</a:t>
                      </a:r>
                    </a:p>
                  </a:txBody>
                  <a:tcPr marL="7620" marR="7620" marT="7620" marB="0" anchor="ctr">
                    <a:solidFill>
                      <a:srgbClr val="CCFF99"/>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0,3553</a:t>
                      </a:r>
                    </a:p>
                  </a:txBody>
                  <a:tcPr marL="7620" marR="7620" marT="7620" marB="0" anchor="ctr">
                    <a:solidFill>
                      <a:srgbClr val="CCFF99"/>
                    </a:solidFill>
                  </a:tcPr>
                </a:tc>
                <a:extLst>
                  <a:ext uri="{0D108BD9-81ED-4DB2-BD59-A6C34878D82A}">
                    <a16:rowId xmlns:a16="http://schemas.microsoft.com/office/drawing/2014/main" val="48459639"/>
                  </a:ext>
                </a:extLst>
              </a:tr>
            </a:tbl>
          </a:graphicData>
        </a:graphic>
      </p:graphicFrame>
      <p:graphicFrame>
        <p:nvGraphicFramePr>
          <p:cNvPr id="11" name="Tabella 10"/>
          <p:cNvGraphicFramePr>
            <a:graphicFrameLocks noGrp="1"/>
          </p:cNvGraphicFramePr>
          <p:nvPr>
            <p:extLst>
              <p:ext uri="{D42A27DB-BD31-4B8C-83A1-F6EECF244321}">
                <p14:modId xmlns:p14="http://schemas.microsoft.com/office/powerpoint/2010/main" val="403739826"/>
              </p:ext>
            </p:extLst>
          </p:nvPr>
        </p:nvGraphicFramePr>
        <p:xfrm>
          <a:off x="4288523" y="3175394"/>
          <a:ext cx="3742500" cy="1129079"/>
        </p:xfrm>
        <a:graphic>
          <a:graphicData uri="http://schemas.openxmlformats.org/drawingml/2006/table">
            <a:tbl>
              <a:tblPr>
                <a:tableStyleId>{21E4AEA4-8DFA-4A89-87EB-49C32662AFE0}</a:tableStyleId>
              </a:tblPr>
              <a:tblGrid>
                <a:gridCol w="623750">
                  <a:extLst>
                    <a:ext uri="{9D8B030D-6E8A-4147-A177-3AD203B41FA5}">
                      <a16:colId xmlns:a16="http://schemas.microsoft.com/office/drawing/2014/main" val="3452061434"/>
                    </a:ext>
                  </a:extLst>
                </a:gridCol>
                <a:gridCol w="623750">
                  <a:extLst>
                    <a:ext uri="{9D8B030D-6E8A-4147-A177-3AD203B41FA5}">
                      <a16:colId xmlns:a16="http://schemas.microsoft.com/office/drawing/2014/main" val="2839944756"/>
                    </a:ext>
                  </a:extLst>
                </a:gridCol>
                <a:gridCol w="623750">
                  <a:extLst>
                    <a:ext uri="{9D8B030D-6E8A-4147-A177-3AD203B41FA5}">
                      <a16:colId xmlns:a16="http://schemas.microsoft.com/office/drawing/2014/main" val="3739407326"/>
                    </a:ext>
                  </a:extLst>
                </a:gridCol>
                <a:gridCol w="623750">
                  <a:extLst>
                    <a:ext uri="{9D8B030D-6E8A-4147-A177-3AD203B41FA5}">
                      <a16:colId xmlns:a16="http://schemas.microsoft.com/office/drawing/2014/main" val="762949383"/>
                    </a:ext>
                  </a:extLst>
                </a:gridCol>
                <a:gridCol w="623750">
                  <a:extLst>
                    <a:ext uri="{9D8B030D-6E8A-4147-A177-3AD203B41FA5}">
                      <a16:colId xmlns:a16="http://schemas.microsoft.com/office/drawing/2014/main" val="1423093928"/>
                    </a:ext>
                  </a:extLst>
                </a:gridCol>
                <a:gridCol w="623750">
                  <a:extLst>
                    <a:ext uri="{9D8B030D-6E8A-4147-A177-3AD203B41FA5}">
                      <a16:colId xmlns:a16="http://schemas.microsoft.com/office/drawing/2014/main" val="2608467406"/>
                    </a:ext>
                  </a:extLst>
                </a:gridCol>
              </a:tblGrid>
              <a:tr h="394381">
                <a:tc>
                  <a:txBody>
                    <a:bodyPr/>
                    <a:lstStyle/>
                    <a:p>
                      <a:pPr marL="0" algn="ctr" defTabSz="685766" rtl="0" eaLnBrk="1" fontAlgn="b" latinLnBrk="0" hangingPunct="1"/>
                      <a:r>
                        <a:rPr lang="it-IT" sz="800" b="1" i="0" u="none" strike="noStrike" kern="1200" dirty="0">
                          <a:solidFill>
                            <a:srgbClr val="002060"/>
                          </a:solidFill>
                          <a:effectLst/>
                          <a:latin typeface="+mn-lt"/>
                          <a:ea typeface="+mn-ea"/>
                          <a:cs typeface="+mn-cs"/>
                        </a:rPr>
                        <a:t>PINGPONG</a:t>
                      </a:r>
                      <a:r>
                        <a:rPr lang="it-IT" sz="800" b="1" i="0" u="none" strike="noStrike" kern="1200" baseline="0" dirty="0">
                          <a:solidFill>
                            <a:srgbClr val="002060"/>
                          </a:solidFill>
                          <a:effectLst/>
                          <a:latin typeface="+mn-lt"/>
                          <a:ea typeface="+mn-ea"/>
                          <a:cs typeface="+mn-cs"/>
                        </a:rPr>
                        <a:t> PPS_19</a:t>
                      </a:r>
                      <a:endParaRPr lang="it-IT" sz="800" b="1" i="0" u="none" strike="noStrike" kern="1200" dirty="0">
                        <a:solidFill>
                          <a:srgbClr val="002060"/>
                        </a:solidFill>
                        <a:effectLst/>
                        <a:latin typeface="+mn-lt"/>
                        <a:ea typeface="+mn-ea"/>
                        <a:cs typeface="+mn-cs"/>
                      </a:endParaRPr>
                    </a:p>
                  </a:txBody>
                  <a:tcPr marL="7620" marR="7620" marT="7620" marB="0" anchor="ctr">
                    <a:solidFill>
                      <a:srgbClr val="DDF9FF"/>
                    </a:solidFill>
                  </a:tcPr>
                </a:tc>
                <a:tc>
                  <a:txBody>
                    <a:bodyPr/>
                    <a:lstStyle/>
                    <a:p>
                      <a:pPr marL="0" marR="0" lvl="0" indent="0" algn="ctr" defTabSz="685766" rtl="0" eaLnBrk="1" fontAlgn="b" latinLnBrk="0" hangingPunct="1">
                        <a:lnSpc>
                          <a:spcPct val="100000"/>
                        </a:lnSpc>
                        <a:spcBef>
                          <a:spcPts val="0"/>
                        </a:spcBef>
                        <a:spcAft>
                          <a:spcPts val="0"/>
                        </a:spcAft>
                        <a:buClrTx/>
                        <a:buSzTx/>
                        <a:buFontTx/>
                        <a:buNone/>
                        <a:tabLst/>
                        <a:defRPr/>
                      </a:pPr>
                      <a:r>
                        <a:rPr lang="it-IT" sz="800" b="1" i="0" u="none" strike="noStrike" dirty="0">
                          <a:solidFill>
                            <a:srgbClr val="002060"/>
                          </a:solidFill>
                          <a:effectLst/>
                          <a:latin typeface="+mn-lt"/>
                        </a:rPr>
                        <a:t>RCS Initial Reference</a:t>
                      </a:r>
                    </a:p>
                  </a:txBody>
                  <a:tcPr marL="7620" marR="7620" marT="7620" marB="0" anchor="ctr">
                    <a:solidFill>
                      <a:srgbClr val="DDF9FF"/>
                    </a:solidFill>
                  </a:tcPr>
                </a:tc>
                <a:tc>
                  <a:txBody>
                    <a:bodyPr/>
                    <a:lstStyle/>
                    <a:p>
                      <a:pPr marL="0" algn="ctr" defTabSz="685766" rtl="0" eaLnBrk="1" fontAlgn="b" latinLnBrk="0" hangingPunct="1"/>
                      <a:r>
                        <a:rPr lang="it-IT" sz="800" b="1" i="0" u="none" strike="noStrike" kern="1200" dirty="0" err="1">
                          <a:solidFill>
                            <a:srgbClr val="002060"/>
                          </a:solidFill>
                          <a:effectLst/>
                          <a:latin typeface="+mn-lt"/>
                          <a:ea typeface="+mn-ea"/>
                          <a:cs typeface="+mn-cs"/>
                        </a:rPr>
                        <a:t>Mean</a:t>
                      </a:r>
                      <a:endParaRPr lang="it-IT" sz="800" b="1" i="0" u="none" strike="noStrike" kern="1200" dirty="0">
                        <a:solidFill>
                          <a:srgbClr val="002060"/>
                        </a:solidFill>
                        <a:effectLst/>
                        <a:latin typeface="+mn-lt"/>
                        <a:ea typeface="+mn-ea"/>
                        <a:cs typeface="+mn-cs"/>
                      </a:endParaRPr>
                    </a:p>
                  </a:txBody>
                  <a:tcPr marL="7620" marR="7620" marT="7620" marB="0" anchor="ctr">
                    <a:solidFill>
                      <a:srgbClr val="DDF9FF"/>
                    </a:solidFill>
                  </a:tcPr>
                </a:tc>
                <a:tc>
                  <a:txBody>
                    <a:bodyPr/>
                    <a:lstStyle/>
                    <a:p>
                      <a:pPr marL="0" algn="ctr" defTabSz="685766" rtl="0" eaLnBrk="1" fontAlgn="b" latinLnBrk="0" hangingPunct="1"/>
                      <a:r>
                        <a:rPr lang="it-IT" sz="800" b="1" i="0" u="none" strike="noStrike" kern="1200" dirty="0">
                          <a:solidFill>
                            <a:srgbClr val="002060"/>
                          </a:solidFill>
                          <a:effectLst/>
                          <a:latin typeface="+mn-lt"/>
                          <a:ea typeface="+mn-ea"/>
                          <a:cs typeface="+mn-cs"/>
                        </a:rPr>
                        <a:t>Standard</a:t>
                      </a:r>
                      <a:r>
                        <a:rPr lang="it-IT" sz="800" b="1" i="0" u="none" strike="noStrike" kern="1200" baseline="0" dirty="0">
                          <a:solidFill>
                            <a:srgbClr val="002060"/>
                          </a:solidFill>
                          <a:effectLst/>
                          <a:latin typeface="+mn-lt"/>
                          <a:ea typeface="+mn-ea"/>
                          <a:cs typeface="+mn-cs"/>
                        </a:rPr>
                        <a:t> </a:t>
                      </a:r>
                      <a:r>
                        <a:rPr lang="it-IT" sz="800" b="1" i="0" u="none" strike="noStrike" kern="1200" baseline="0" dirty="0" err="1">
                          <a:solidFill>
                            <a:srgbClr val="002060"/>
                          </a:solidFill>
                          <a:effectLst/>
                          <a:latin typeface="+mn-lt"/>
                          <a:ea typeface="+mn-ea"/>
                          <a:cs typeface="+mn-cs"/>
                        </a:rPr>
                        <a:t>deviation</a:t>
                      </a:r>
                      <a:r>
                        <a:rPr lang="it-IT" sz="800" b="1" i="0" u="none" strike="noStrike" kern="1200" baseline="0" dirty="0">
                          <a:solidFill>
                            <a:srgbClr val="002060"/>
                          </a:solidFill>
                          <a:effectLst/>
                          <a:latin typeface="+mn-lt"/>
                          <a:ea typeface="+mn-ea"/>
                          <a:cs typeface="+mn-cs"/>
                        </a:rPr>
                        <a:t> RCS </a:t>
                      </a:r>
                      <a:r>
                        <a:rPr lang="it-IT" sz="800" b="1" i="0" u="none" strike="noStrike" kern="1200" baseline="0" dirty="0" err="1">
                          <a:solidFill>
                            <a:srgbClr val="002060"/>
                          </a:solidFill>
                          <a:effectLst/>
                          <a:latin typeface="+mn-lt"/>
                          <a:ea typeface="+mn-ea"/>
                          <a:cs typeface="+mn-cs"/>
                        </a:rPr>
                        <a:t>ref</a:t>
                      </a:r>
                      <a:r>
                        <a:rPr lang="it-IT" sz="800" b="1" i="0" u="none" strike="noStrike" kern="1200" baseline="0" dirty="0">
                          <a:solidFill>
                            <a:srgbClr val="002060"/>
                          </a:solidFill>
                          <a:effectLst/>
                          <a:latin typeface="+mn-lt"/>
                          <a:ea typeface="+mn-ea"/>
                          <a:cs typeface="+mn-cs"/>
                        </a:rPr>
                        <a:t>.</a:t>
                      </a:r>
                      <a:endParaRPr lang="it-IT" sz="800" b="1" i="0" u="none" strike="noStrike" kern="1200" dirty="0">
                        <a:solidFill>
                          <a:srgbClr val="002060"/>
                        </a:solidFill>
                        <a:effectLst/>
                        <a:latin typeface="+mn-lt"/>
                        <a:ea typeface="+mn-ea"/>
                        <a:cs typeface="+mn-cs"/>
                      </a:endParaRPr>
                    </a:p>
                  </a:txBody>
                  <a:tcPr marL="7620" marR="7620" marT="7620" marB="0" anchor="ctr">
                    <a:solidFill>
                      <a:srgbClr val="DDF9FF"/>
                    </a:solidFill>
                  </a:tcPr>
                </a:tc>
                <a:tc>
                  <a:txBody>
                    <a:bodyPr/>
                    <a:lstStyle/>
                    <a:p>
                      <a:pPr marL="0" algn="ctr" defTabSz="685766" rtl="0" eaLnBrk="1" fontAlgn="b" latinLnBrk="0" hangingPunct="1"/>
                      <a:r>
                        <a:rPr lang="it-IT" sz="800" b="1" i="0" u="none" strike="noStrike" kern="1200" dirty="0">
                          <a:solidFill>
                            <a:srgbClr val="002060"/>
                          </a:solidFill>
                          <a:effectLst/>
                          <a:latin typeface="+mn-lt"/>
                          <a:ea typeface="+mn-ea"/>
                          <a:cs typeface="+mn-cs"/>
                        </a:rPr>
                        <a:t>RCS </a:t>
                      </a:r>
                      <a:r>
                        <a:rPr lang="it-IT" sz="800" b="1" i="0" u="none" strike="noStrike" kern="1200" dirty="0" err="1">
                          <a:solidFill>
                            <a:srgbClr val="002060"/>
                          </a:solidFill>
                          <a:effectLst/>
                          <a:latin typeface="+mn-lt"/>
                          <a:ea typeface="+mn-ea"/>
                          <a:cs typeface="+mn-cs"/>
                        </a:rPr>
                        <a:t>estimated</a:t>
                      </a:r>
                      <a:endParaRPr lang="it-IT" sz="800" b="1" i="0" u="none" strike="noStrike" kern="1200" dirty="0">
                        <a:solidFill>
                          <a:srgbClr val="002060"/>
                        </a:solidFill>
                        <a:effectLst/>
                        <a:latin typeface="+mn-lt"/>
                        <a:ea typeface="+mn-ea"/>
                        <a:cs typeface="+mn-cs"/>
                      </a:endParaRPr>
                    </a:p>
                  </a:txBody>
                  <a:tcPr marL="7620" marR="7620" marT="7620" marB="0" anchor="ctr">
                    <a:solidFill>
                      <a:srgbClr val="CCFF99"/>
                    </a:solidFill>
                  </a:tcPr>
                </a:tc>
                <a:tc>
                  <a:txBody>
                    <a:bodyPr/>
                    <a:lstStyle/>
                    <a:p>
                      <a:pPr marL="0" marR="0" lvl="0" indent="0" algn="ctr" defTabSz="685766" rtl="0" eaLnBrk="1" fontAlgn="b" latinLnBrk="0" hangingPunct="1">
                        <a:lnSpc>
                          <a:spcPct val="100000"/>
                        </a:lnSpc>
                        <a:spcBef>
                          <a:spcPts val="0"/>
                        </a:spcBef>
                        <a:spcAft>
                          <a:spcPts val="0"/>
                        </a:spcAft>
                        <a:buClr>
                          <a:srgbClr val="000000"/>
                        </a:buClr>
                        <a:buSzTx/>
                        <a:buFont typeface="Arial"/>
                        <a:buNone/>
                        <a:tabLst/>
                        <a:defRPr/>
                      </a:pPr>
                      <a:r>
                        <a:rPr lang="it-IT" sz="800" b="1" i="0" u="none" strike="noStrike" kern="1200" dirty="0">
                          <a:solidFill>
                            <a:srgbClr val="002060"/>
                          </a:solidFill>
                          <a:effectLst/>
                          <a:latin typeface="+mn-lt"/>
                          <a:ea typeface="+mn-ea"/>
                          <a:cs typeface="+mn-cs"/>
                        </a:rPr>
                        <a:t>Standard</a:t>
                      </a:r>
                      <a:r>
                        <a:rPr lang="it-IT" sz="800" b="1" i="0" u="none" strike="noStrike" kern="1200" baseline="0" dirty="0">
                          <a:solidFill>
                            <a:srgbClr val="002060"/>
                          </a:solidFill>
                          <a:effectLst/>
                          <a:latin typeface="+mn-lt"/>
                          <a:ea typeface="+mn-ea"/>
                          <a:cs typeface="+mn-cs"/>
                        </a:rPr>
                        <a:t> </a:t>
                      </a:r>
                      <a:r>
                        <a:rPr lang="it-IT" sz="800" b="1" i="0" u="none" strike="noStrike" kern="1200" baseline="0" dirty="0" err="1">
                          <a:solidFill>
                            <a:srgbClr val="002060"/>
                          </a:solidFill>
                          <a:effectLst/>
                          <a:latin typeface="+mn-lt"/>
                          <a:ea typeface="+mn-ea"/>
                          <a:cs typeface="+mn-cs"/>
                        </a:rPr>
                        <a:t>deviation</a:t>
                      </a:r>
                      <a:r>
                        <a:rPr lang="it-IT" sz="800" b="1" i="0" u="none" strike="noStrike" kern="1200" baseline="0" dirty="0">
                          <a:solidFill>
                            <a:srgbClr val="002060"/>
                          </a:solidFill>
                          <a:effectLst/>
                          <a:latin typeface="+mn-lt"/>
                          <a:ea typeface="+mn-ea"/>
                          <a:cs typeface="+mn-cs"/>
                        </a:rPr>
                        <a:t> RCS est.</a:t>
                      </a:r>
                      <a:endParaRPr lang="it-IT" sz="800" b="1" i="0" u="none" strike="noStrike" kern="1200" dirty="0">
                        <a:solidFill>
                          <a:srgbClr val="002060"/>
                        </a:solidFill>
                        <a:effectLst/>
                        <a:latin typeface="+mn-lt"/>
                        <a:ea typeface="+mn-ea"/>
                        <a:cs typeface="+mn-cs"/>
                      </a:endParaRPr>
                    </a:p>
                  </a:txBody>
                  <a:tcPr marL="7620" marR="7620" marT="7620" marB="0" anchor="ctr">
                    <a:solidFill>
                      <a:srgbClr val="CCFF99"/>
                    </a:solidFill>
                  </a:tcPr>
                </a:tc>
                <a:extLst>
                  <a:ext uri="{0D108BD9-81ED-4DB2-BD59-A6C34878D82A}">
                    <a16:rowId xmlns:a16="http://schemas.microsoft.com/office/drawing/2014/main" val="3552830437"/>
                  </a:ext>
                </a:extLst>
              </a:tr>
              <a:tr h="196782">
                <a:tc>
                  <a:txBody>
                    <a:bodyPr/>
                    <a:lstStyle/>
                    <a:p>
                      <a:pPr marL="0" algn="ctr" defTabSz="685766" rtl="0" eaLnBrk="1" fontAlgn="b" latinLnBrk="0" hangingPunct="1"/>
                      <a:r>
                        <a:rPr lang="it-IT" sz="800" b="1" i="0" u="none" strike="noStrike" kern="1200" dirty="0">
                          <a:solidFill>
                            <a:srgbClr val="002060"/>
                          </a:solidFill>
                          <a:effectLst/>
                          <a:latin typeface="+mn-lt"/>
                          <a:ea typeface="+mn-ea"/>
                          <a:cs typeface="+mn-cs"/>
                        </a:rPr>
                        <a:t>AUS-19</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43,90</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41,3297</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0,5132</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41,6017</a:t>
                      </a:r>
                    </a:p>
                  </a:txBody>
                  <a:tcPr marL="7620" marR="7620" marT="7620" marB="0" anchor="ctr">
                    <a:solidFill>
                      <a:srgbClr val="CCFF99"/>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0,5331</a:t>
                      </a:r>
                    </a:p>
                  </a:txBody>
                  <a:tcPr marL="7620" marR="7620" marT="7620" marB="0" anchor="ctr">
                    <a:solidFill>
                      <a:srgbClr val="CCFF99"/>
                    </a:solidFill>
                  </a:tcPr>
                </a:tc>
                <a:extLst>
                  <a:ext uri="{0D108BD9-81ED-4DB2-BD59-A6C34878D82A}">
                    <a16:rowId xmlns:a16="http://schemas.microsoft.com/office/drawing/2014/main" val="3190570852"/>
                  </a:ext>
                </a:extLst>
              </a:tr>
              <a:tr h="196782">
                <a:tc>
                  <a:txBody>
                    <a:bodyPr/>
                    <a:lstStyle/>
                    <a:p>
                      <a:pPr marL="0" algn="ctr" defTabSz="685766" rtl="0" eaLnBrk="1" fontAlgn="b" latinLnBrk="0" hangingPunct="1"/>
                      <a:r>
                        <a:rPr lang="it-IT" sz="800" b="1" i="0" u="none" strike="noStrike" kern="1200" dirty="0">
                          <a:solidFill>
                            <a:srgbClr val="002060"/>
                          </a:solidFill>
                          <a:effectLst/>
                          <a:latin typeface="+mn-lt"/>
                          <a:ea typeface="+mn-ea"/>
                          <a:cs typeface="+mn-cs"/>
                        </a:rPr>
                        <a:t>AUS-27</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43,40</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41,2840</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0,5826</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41,4919</a:t>
                      </a:r>
                    </a:p>
                  </a:txBody>
                  <a:tcPr marL="7620" marR="7620" marT="7620" marB="0" anchor="ctr">
                    <a:solidFill>
                      <a:srgbClr val="CCFF99"/>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0,5869</a:t>
                      </a:r>
                    </a:p>
                  </a:txBody>
                  <a:tcPr marL="7620" marR="7620" marT="7620" marB="0" anchor="ctr">
                    <a:solidFill>
                      <a:srgbClr val="CCFF99"/>
                    </a:solidFill>
                  </a:tcPr>
                </a:tc>
                <a:extLst>
                  <a:ext uri="{0D108BD9-81ED-4DB2-BD59-A6C34878D82A}">
                    <a16:rowId xmlns:a16="http://schemas.microsoft.com/office/drawing/2014/main" val="48459639"/>
                  </a:ext>
                </a:extLst>
              </a:tr>
              <a:tr h="170567">
                <a:tc>
                  <a:txBody>
                    <a:bodyPr/>
                    <a:lstStyle/>
                    <a:p>
                      <a:pPr marL="0" algn="ctr" defTabSz="685766" rtl="0" eaLnBrk="1" fontAlgn="b" latinLnBrk="0" hangingPunct="1"/>
                      <a:r>
                        <a:rPr lang="it-IT" sz="800" b="1" i="0" u="none" strike="noStrike" kern="1200" dirty="0">
                          <a:solidFill>
                            <a:srgbClr val="002060"/>
                          </a:solidFill>
                          <a:effectLst/>
                          <a:latin typeface="+mn-lt"/>
                          <a:ea typeface="+mn-ea"/>
                          <a:cs typeface="+mn-cs"/>
                        </a:rPr>
                        <a:t>AUS-30</a:t>
                      </a:r>
                    </a:p>
                  </a:txBody>
                  <a:tcPr marL="7620" marR="7620" marT="7620" marB="0" anchor="ctr">
                    <a:solidFill>
                      <a:srgbClr val="DDF9FF"/>
                    </a:solidFill>
                  </a:tcPr>
                </a:tc>
                <a:tc>
                  <a:txBody>
                    <a:bodyPr/>
                    <a:lstStyle/>
                    <a:p>
                      <a:pPr marL="0" marR="0" lvl="0" indent="0" algn="ctr" defTabSz="685766" rtl="0" eaLnBrk="1" fontAlgn="b" latinLnBrk="0" hangingPunct="1">
                        <a:lnSpc>
                          <a:spcPct val="100000"/>
                        </a:lnSpc>
                        <a:spcBef>
                          <a:spcPts val="0"/>
                        </a:spcBef>
                        <a:spcAft>
                          <a:spcPts val="0"/>
                        </a:spcAft>
                        <a:buClrTx/>
                        <a:buSzTx/>
                        <a:buFontTx/>
                        <a:buNone/>
                        <a:tabLst/>
                        <a:defRPr/>
                      </a:pPr>
                      <a:r>
                        <a:rPr lang="it-IT" sz="800" u="none" strike="noStrike" kern="1200" dirty="0">
                          <a:solidFill>
                            <a:srgbClr val="002060"/>
                          </a:solidFill>
                          <a:effectLst/>
                          <a:latin typeface="+mn-lt"/>
                          <a:ea typeface="+mn-ea"/>
                          <a:cs typeface="+mn-cs"/>
                        </a:rPr>
                        <a:t>43,40</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41,0262</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0,5360</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41,3141</a:t>
                      </a:r>
                    </a:p>
                  </a:txBody>
                  <a:tcPr marL="7620" marR="7620" marT="7620" marB="0" anchor="ctr">
                    <a:solidFill>
                      <a:srgbClr val="CCFF99"/>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0,5570</a:t>
                      </a:r>
                    </a:p>
                  </a:txBody>
                  <a:tcPr marL="7620" marR="7620" marT="7620" marB="0" anchor="ctr">
                    <a:solidFill>
                      <a:srgbClr val="CCFF99"/>
                    </a:solidFill>
                  </a:tcPr>
                </a:tc>
                <a:extLst>
                  <a:ext uri="{0D108BD9-81ED-4DB2-BD59-A6C34878D82A}">
                    <a16:rowId xmlns:a16="http://schemas.microsoft.com/office/drawing/2014/main" val="3729441054"/>
                  </a:ext>
                </a:extLst>
              </a:tr>
              <a:tr h="170567">
                <a:tc>
                  <a:txBody>
                    <a:bodyPr/>
                    <a:lstStyle/>
                    <a:p>
                      <a:pPr marL="0" algn="ctr" defTabSz="685766" rtl="0" eaLnBrk="1" fontAlgn="b" latinLnBrk="0" hangingPunct="1"/>
                      <a:r>
                        <a:rPr lang="it-IT" sz="800" b="1" i="0" u="none" strike="noStrike" kern="1200" dirty="0">
                          <a:solidFill>
                            <a:srgbClr val="002060"/>
                          </a:solidFill>
                          <a:effectLst/>
                          <a:latin typeface="+mn-lt"/>
                          <a:ea typeface="+mn-ea"/>
                          <a:cs typeface="+mn-cs"/>
                        </a:rPr>
                        <a:t>ST17A</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45,94</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44,8785</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1,8373</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45,8125</a:t>
                      </a:r>
                    </a:p>
                  </a:txBody>
                  <a:tcPr marL="7620" marR="7620" marT="7620" marB="0" anchor="ctr">
                    <a:solidFill>
                      <a:srgbClr val="CCFF99"/>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0,5504</a:t>
                      </a:r>
                    </a:p>
                  </a:txBody>
                  <a:tcPr marL="7620" marR="7620" marT="7620" marB="0" anchor="ctr">
                    <a:solidFill>
                      <a:srgbClr val="CCFF99"/>
                    </a:solidFill>
                  </a:tcPr>
                </a:tc>
                <a:extLst>
                  <a:ext uri="{0D108BD9-81ED-4DB2-BD59-A6C34878D82A}">
                    <a16:rowId xmlns:a16="http://schemas.microsoft.com/office/drawing/2014/main" val="562583533"/>
                  </a:ext>
                </a:extLst>
              </a:tr>
            </a:tbl>
          </a:graphicData>
        </a:graphic>
      </p:graphicFrame>
      <p:graphicFrame>
        <p:nvGraphicFramePr>
          <p:cNvPr id="12" name="Tabella 11"/>
          <p:cNvGraphicFramePr>
            <a:graphicFrameLocks noGrp="1"/>
          </p:cNvGraphicFramePr>
          <p:nvPr>
            <p:extLst>
              <p:ext uri="{D42A27DB-BD31-4B8C-83A1-F6EECF244321}">
                <p14:modId xmlns:p14="http://schemas.microsoft.com/office/powerpoint/2010/main" val="426779410"/>
              </p:ext>
            </p:extLst>
          </p:nvPr>
        </p:nvGraphicFramePr>
        <p:xfrm>
          <a:off x="8260874" y="3175394"/>
          <a:ext cx="3742500" cy="1299646"/>
        </p:xfrm>
        <a:graphic>
          <a:graphicData uri="http://schemas.openxmlformats.org/drawingml/2006/table">
            <a:tbl>
              <a:tblPr>
                <a:tableStyleId>{21E4AEA4-8DFA-4A89-87EB-49C32662AFE0}</a:tableStyleId>
              </a:tblPr>
              <a:tblGrid>
                <a:gridCol w="623750">
                  <a:extLst>
                    <a:ext uri="{9D8B030D-6E8A-4147-A177-3AD203B41FA5}">
                      <a16:colId xmlns:a16="http://schemas.microsoft.com/office/drawing/2014/main" val="3452061434"/>
                    </a:ext>
                  </a:extLst>
                </a:gridCol>
                <a:gridCol w="623750">
                  <a:extLst>
                    <a:ext uri="{9D8B030D-6E8A-4147-A177-3AD203B41FA5}">
                      <a16:colId xmlns:a16="http://schemas.microsoft.com/office/drawing/2014/main" val="2839944756"/>
                    </a:ext>
                  </a:extLst>
                </a:gridCol>
                <a:gridCol w="623750">
                  <a:extLst>
                    <a:ext uri="{9D8B030D-6E8A-4147-A177-3AD203B41FA5}">
                      <a16:colId xmlns:a16="http://schemas.microsoft.com/office/drawing/2014/main" val="3739407326"/>
                    </a:ext>
                  </a:extLst>
                </a:gridCol>
                <a:gridCol w="623750">
                  <a:extLst>
                    <a:ext uri="{9D8B030D-6E8A-4147-A177-3AD203B41FA5}">
                      <a16:colId xmlns:a16="http://schemas.microsoft.com/office/drawing/2014/main" val="762949383"/>
                    </a:ext>
                  </a:extLst>
                </a:gridCol>
                <a:gridCol w="623750">
                  <a:extLst>
                    <a:ext uri="{9D8B030D-6E8A-4147-A177-3AD203B41FA5}">
                      <a16:colId xmlns:a16="http://schemas.microsoft.com/office/drawing/2014/main" val="1423093928"/>
                    </a:ext>
                  </a:extLst>
                </a:gridCol>
                <a:gridCol w="623750">
                  <a:extLst>
                    <a:ext uri="{9D8B030D-6E8A-4147-A177-3AD203B41FA5}">
                      <a16:colId xmlns:a16="http://schemas.microsoft.com/office/drawing/2014/main" val="2608467406"/>
                    </a:ext>
                  </a:extLst>
                </a:gridCol>
              </a:tblGrid>
              <a:tr h="394381">
                <a:tc>
                  <a:txBody>
                    <a:bodyPr/>
                    <a:lstStyle/>
                    <a:p>
                      <a:pPr marL="0" algn="ctr" defTabSz="685766" rtl="0" eaLnBrk="1" fontAlgn="b" latinLnBrk="0" hangingPunct="1"/>
                      <a:r>
                        <a:rPr lang="it-IT" sz="800" b="1" i="0" u="none" strike="noStrike" kern="1200" dirty="0">
                          <a:solidFill>
                            <a:srgbClr val="002060"/>
                          </a:solidFill>
                          <a:effectLst/>
                          <a:latin typeface="+mn-lt"/>
                          <a:ea typeface="+mn-ea"/>
                          <a:cs typeface="+mn-cs"/>
                        </a:rPr>
                        <a:t>QUADPOL</a:t>
                      </a:r>
                      <a:r>
                        <a:rPr lang="it-IT" sz="800" b="1" i="0" u="none" strike="noStrike" kern="1200" baseline="0" dirty="0">
                          <a:solidFill>
                            <a:srgbClr val="002060"/>
                          </a:solidFill>
                          <a:effectLst/>
                          <a:latin typeface="+mn-lt"/>
                          <a:ea typeface="+mn-ea"/>
                          <a:cs typeface="+mn-cs"/>
                        </a:rPr>
                        <a:t> QPS_015</a:t>
                      </a:r>
                      <a:endParaRPr lang="it-IT" sz="800" b="1" i="0" u="none" strike="noStrike" kern="1200" dirty="0">
                        <a:solidFill>
                          <a:srgbClr val="002060"/>
                        </a:solidFill>
                        <a:effectLst/>
                        <a:latin typeface="+mn-lt"/>
                        <a:ea typeface="+mn-ea"/>
                        <a:cs typeface="+mn-cs"/>
                      </a:endParaRPr>
                    </a:p>
                  </a:txBody>
                  <a:tcPr marL="7620" marR="7620" marT="7620" marB="0" anchor="ctr">
                    <a:solidFill>
                      <a:srgbClr val="DDF9FF"/>
                    </a:solidFill>
                  </a:tcPr>
                </a:tc>
                <a:tc>
                  <a:txBody>
                    <a:bodyPr/>
                    <a:lstStyle/>
                    <a:p>
                      <a:pPr marL="0" marR="0" lvl="0" indent="0" algn="ctr" defTabSz="685766" rtl="0" eaLnBrk="1" fontAlgn="b" latinLnBrk="0" hangingPunct="1">
                        <a:lnSpc>
                          <a:spcPct val="100000"/>
                        </a:lnSpc>
                        <a:spcBef>
                          <a:spcPts val="0"/>
                        </a:spcBef>
                        <a:spcAft>
                          <a:spcPts val="0"/>
                        </a:spcAft>
                        <a:buClrTx/>
                        <a:buSzTx/>
                        <a:buFontTx/>
                        <a:buNone/>
                        <a:tabLst/>
                        <a:defRPr/>
                      </a:pPr>
                      <a:r>
                        <a:rPr lang="it-IT" sz="800" b="1" i="0" u="none" strike="noStrike" dirty="0">
                          <a:solidFill>
                            <a:srgbClr val="002060"/>
                          </a:solidFill>
                          <a:effectLst/>
                          <a:latin typeface="+mn-lt"/>
                        </a:rPr>
                        <a:t>RCS Initial Reference</a:t>
                      </a:r>
                    </a:p>
                  </a:txBody>
                  <a:tcPr marL="7620" marR="7620" marT="7620" marB="0" anchor="ctr">
                    <a:solidFill>
                      <a:srgbClr val="DDF9FF"/>
                    </a:solidFill>
                  </a:tcPr>
                </a:tc>
                <a:tc>
                  <a:txBody>
                    <a:bodyPr/>
                    <a:lstStyle/>
                    <a:p>
                      <a:pPr marL="0" algn="ctr" defTabSz="685766" rtl="0" eaLnBrk="1" fontAlgn="b" latinLnBrk="0" hangingPunct="1"/>
                      <a:r>
                        <a:rPr lang="it-IT" sz="800" b="1" i="0" u="none" strike="noStrike" kern="1200" dirty="0" err="1">
                          <a:solidFill>
                            <a:srgbClr val="002060"/>
                          </a:solidFill>
                          <a:effectLst/>
                          <a:latin typeface="+mn-lt"/>
                          <a:ea typeface="+mn-ea"/>
                          <a:cs typeface="+mn-cs"/>
                        </a:rPr>
                        <a:t>Mean</a:t>
                      </a:r>
                      <a:endParaRPr lang="it-IT" sz="800" b="1" i="0" u="none" strike="noStrike" kern="1200" dirty="0">
                        <a:solidFill>
                          <a:srgbClr val="002060"/>
                        </a:solidFill>
                        <a:effectLst/>
                        <a:latin typeface="+mn-lt"/>
                        <a:ea typeface="+mn-ea"/>
                        <a:cs typeface="+mn-cs"/>
                      </a:endParaRPr>
                    </a:p>
                  </a:txBody>
                  <a:tcPr marL="7620" marR="7620" marT="7620" marB="0" anchor="ctr">
                    <a:solidFill>
                      <a:srgbClr val="DDF9FF"/>
                    </a:solidFill>
                  </a:tcPr>
                </a:tc>
                <a:tc>
                  <a:txBody>
                    <a:bodyPr/>
                    <a:lstStyle/>
                    <a:p>
                      <a:pPr marL="0" algn="ctr" defTabSz="685766" rtl="0" eaLnBrk="1" fontAlgn="b" latinLnBrk="0" hangingPunct="1"/>
                      <a:r>
                        <a:rPr lang="it-IT" sz="800" b="1" i="0" u="none" strike="noStrike" kern="1200" dirty="0">
                          <a:solidFill>
                            <a:srgbClr val="002060"/>
                          </a:solidFill>
                          <a:effectLst/>
                          <a:latin typeface="+mn-lt"/>
                          <a:ea typeface="+mn-ea"/>
                          <a:cs typeface="+mn-cs"/>
                        </a:rPr>
                        <a:t>Standard</a:t>
                      </a:r>
                      <a:r>
                        <a:rPr lang="it-IT" sz="800" b="1" i="0" u="none" strike="noStrike" kern="1200" baseline="0" dirty="0">
                          <a:solidFill>
                            <a:srgbClr val="002060"/>
                          </a:solidFill>
                          <a:effectLst/>
                          <a:latin typeface="+mn-lt"/>
                          <a:ea typeface="+mn-ea"/>
                          <a:cs typeface="+mn-cs"/>
                        </a:rPr>
                        <a:t> </a:t>
                      </a:r>
                      <a:r>
                        <a:rPr lang="it-IT" sz="800" b="1" i="0" u="none" strike="noStrike" kern="1200" baseline="0" dirty="0" err="1">
                          <a:solidFill>
                            <a:srgbClr val="002060"/>
                          </a:solidFill>
                          <a:effectLst/>
                          <a:latin typeface="+mn-lt"/>
                          <a:ea typeface="+mn-ea"/>
                          <a:cs typeface="+mn-cs"/>
                        </a:rPr>
                        <a:t>deviation</a:t>
                      </a:r>
                      <a:r>
                        <a:rPr lang="it-IT" sz="800" b="1" i="0" u="none" strike="noStrike" kern="1200" baseline="0" dirty="0">
                          <a:solidFill>
                            <a:srgbClr val="002060"/>
                          </a:solidFill>
                          <a:effectLst/>
                          <a:latin typeface="+mn-lt"/>
                          <a:ea typeface="+mn-ea"/>
                          <a:cs typeface="+mn-cs"/>
                        </a:rPr>
                        <a:t> RCS </a:t>
                      </a:r>
                      <a:r>
                        <a:rPr lang="it-IT" sz="800" b="1" i="0" u="none" strike="noStrike" kern="1200" baseline="0" dirty="0" err="1">
                          <a:solidFill>
                            <a:srgbClr val="002060"/>
                          </a:solidFill>
                          <a:effectLst/>
                          <a:latin typeface="+mn-lt"/>
                          <a:ea typeface="+mn-ea"/>
                          <a:cs typeface="+mn-cs"/>
                        </a:rPr>
                        <a:t>ref</a:t>
                      </a:r>
                      <a:r>
                        <a:rPr lang="it-IT" sz="800" b="1" i="0" u="none" strike="noStrike" kern="1200" baseline="0" dirty="0">
                          <a:solidFill>
                            <a:srgbClr val="002060"/>
                          </a:solidFill>
                          <a:effectLst/>
                          <a:latin typeface="+mn-lt"/>
                          <a:ea typeface="+mn-ea"/>
                          <a:cs typeface="+mn-cs"/>
                        </a:rPr>
                        <a:t>.</a:t>
                      </a:r>
                      <a:endParaRPr lang="it-IT" sz="800" b="1" i="0" u="none" strike="noStrike" kern="1200" dirty="0">
                        <a:solidFill>
                          <a:srgbClr val="002060"/>
                        </a:solidFill>
                        <a:effectLst/>
                        <a:latin typeface="+mn-lt"/>
                        <a:ea typeface="+mn-ea"/>
                        <a:cs typeface="+mn-cs"/>
                      </a:endParaRPr>
                    </a:p>
                  </a:txBody>
                  <a:tcPr marL="7620" marR="7620" marT="7620" marB="0" anchor="ctr">
                    <a:solidFill>
                      <a:srgbClr val="DDF9FF"/>
                    </a:solidFill>
                  </a:tcPr>
                </a:tc>
                <a:tc>
                  <a:txBody>
                    <a:bodyPr/>
                    <a:lstStyle/>
                    <a:p>
                      <a:pPr marL="0" algn="ctr" defTabSz="685766" rtl="0" eaLnBrk="1" fontAlgn="b" latinLnBrk="0" hangingPunct="1"/>
                      <a:r>
                        <a:rPr lang="it-IT" sz="800" b="1" i="0" u="none" strike="noStrike" kern="1200" dirty="0">
                          <a:solidFill>
                            <a:srgbClr val="002060"/>
                          </a:solidFill>
                          <a:effectLst/>
                          <a:latin typeface="+mn-lt"/>
                          <a:ea typeface="+mn-ea"/>
                          <a:cs typeface="+mn-cs"/>
                        </a:rPr>
                        <a:t>RCS </a:t>
                      </a:r>
                      <a:r>
                        <a:rPr lang="it-IT" sz="800" b="1" i="0" u="none" strike="noStrike" kern="1200" dirty="0" err="1">
                          <a:solidFill>
                            <a:srgbClr val="002060"/>
                          </a:solidFill>
                          <a:effectLst/>
                          <a:latin typeface="+mn-lt"/>
                          <a:ea typeface="+mn-ea"/>
                          <a:cs typeface="+mn-cs"/>
                        </a:rPr>
                        <a:t>estimated</a:t>
                      </a:r>
                      <a:endParaRPr lang="it-IT" sz="800" b="1" i="0" u="none" strike="noStrike" kern="1200" dirty="0">
                        <a:solidFill>
                          <a:srgbClr val="002060"/>
                        </a:solidFill>
                        <a:effectLst/>
                        <a:latin typeface="+mn-lt"/>
                        <a:ea typeface="+mn-ea"/>
                        <a:cs typeface="+mn-cs"/>
                      </a:endParaRPr>
                    </a:p>
                  </a:txBody>
                  <a:tcPr marL="7620" marR="7620" marT="7620" marB="0" anchor="ctr">
                    <a:solidFill>
                      <a:srgbClr val="CCFF99"/>
                    </a:solidFill>
                  </a:tcPr>
                </a:tc>
                <a:tc>
                  <a:txBody>
                    <a:bodyPr/>
                    <a:lstStyle/>
                    <a:p>
                      <a:pPr marL="0" marR="0" lvl="0" indent="0" algn="ctr" defTabSz="685766" rtl="0" eaLnBrk="1" fontAlgn="b" latinLnBrk="0" hangingPunct="1">
                        <a:lnSpc>
                          <a:spcPct val="100000"/>
                        </a:lnSpc>
                        <a:spcBef>
                          <a:spcPts val="0"/>
                        </a:spcBef>
                        <a:spcAft>
                          <a:spcPts val="0"/>
                        </a:spcAft>
                        <a:buClr>
                          <a:srgbClr val="000000"/>
                        </a:buClr>
                        <a:buSzTx/>
                        <a:buFont typeface="Arial"/>
                        <a:buNone/>
                        <a:tabLst/>
                        <a:defRPr/>
                      </a:pPr>
                      <a:r>
                        <a:rPr lang="it-IT" sz="800" b="1" i="0" u="none" strike="noStrike" kern="1200" dirty="0">
                          <a:solidFill>
                            <a:srgbClr val="002060"/>
                          </a:solidFill>
                          <a:effectLst/>
                          <a:latin typeface="+mn-lt"/>
                          <a:ea typeface="+mn-ea"/>
                          <a:cs typeface="+mn-cs"/>
                        </a:rPr>
                        <a:t>Standard</a:t>
                      </a:r>
                      <a:r>
                        <a:rPr lang="it-IT" sz="800" b="1" i="0" u="none" strike="noStrike" kern="1200" baseline="0" dirty="0">
                          <a:solidFill>
                            <a:srgbClr val="002060"/>
                          </a:solidFill>
                          <a:effectLst/>
                          <a:latin typeface="+mn-lt"/>
                          <a:ea typeface="+mn-ea"/>
                          <a:cs typeface="+mn-cs"/>
                        </a:rPr>
                        <a:t> </a:t>
                      </a:r>
                      <a:r>
                        <a:rPr lang="it-IT" sz="800" b="1" i="0" u="none" strike="noStrike" kern="1200" baseline="0" dirty="0" err="1">
                          <a:solidFill>
                            <a:srgbClr val="002060"/>
                          </a:solidFill>
                          <a:effectLst/>
                          <a:latin typeface="+mn-lt"/>
                          <a:ea typeface="+mn-ea"/>
                          <a:cs typeface="+mn-cs"/>
                        </a:rPr>
                        <a:t>deviation</a:t>
                      </a:r>
                      <a:r>
                        <a:rPr lang="it-IT" sz="800" b="1" i="0" u="none" strike="noStrike" kern="1200" baseline="0" dirty="0">
                          <a:solidFill>
                            <a:srgbClr val="002060"/>
                          </a:solidFill>
                          <a:effectLst/>
                          <a:latin typeface="+mn-lt"/>
                          <a:ea typeface="+mn-ea"/>
                          <a:cs typeface="+mn-cs"/>
                        </a:rPr>
                        <a:t> RCS est.</a:t>
                      </a:r>
                      <a:endParaRPr lang="it-IT" sz="800" b="1" i="0" u="none" strike="noStrike" kern="1200" dirty="0">
                        <a:solidFill>
                          <a:srgbClr val="002060"/>
                        </a:solidFill>
                        <a:effectLst/>
                        <a:latin typeface="+mn-lt"/>
                        <a:ea typeface="+mn-ea"/>
                        <a:cs typeface="+mn-cs"/>
                      </a:endParaRPr>
                    </a:p>
                  </a:txBody>
                  <a:tcPr marL="7620" marR="7620" marT="7620" marB="0" anchor="ctr">
                    <a:solidFill>
                      <a:srgbClr val="CCFF99"/>
                    </a:solidFill>
                  </a:tcPr>
                </a:tc>
                <a:extLst>
                  <a:ext uri="{0D108BD9-81ED-4DB2-BD59-A6C34878D82A}">
                    <a16:rowId xmlns:a16="http://schemas.microsoft.com/office/drawing/2014/main" val="3552830437"/>
                  </a:ext>
                </a:extLst>
              </a:tr>
              <a:tr h="196782">
                <a:tc>
                  <a:txBody>
                    <a:bodyPr/>
                    <a:lstStyle/>
                    <a:p>
                      <a:pPr marL="0" algn="ctr" defTabSz="685766" rtl="0" eaLnBrk="1" fontAlgn="b" latinLnBrk="0" hangingPunct="1"/>
                      <a:r>
                        <a:rPr lang="it-IT" sz="800" b="1" i="0" u="none" strike="noStrike" kern="1200" dirty="0">
                          <a:solidFill>
                            <a:srgbClr val="002060"/>
                          </a:solidFill>
                          <a:effectLst/>
                          <a:latin typeface="+mn-lt"/>
                          <a:ea typeface="+mn-ea"/>
                          <a:cs typeface="+mn-cs"/>
                        </a:rPr>
                        <a:t>MEN-15</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54,50</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53,9701</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0,2405</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53,9460</a:t>
                      </a:r>
                    </a:p>
                  </a:txBody>
                  <a:tcPr marL="7620" marR="7620" marT="7620" marB="0" anchor="ctr">
                    <a:solidFill>
                      <a:srgbClr val="CCFF99"/>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0,2400</a:t>
                      </a:r>
                    </a:p>
                  </a:txBody>
                  <a:tcPr marL="7620" marR="7620" marT="7620" marB="0" anchor="ctr">
                    <a:solidFill>
                      <a:srgbClr val="CCFF99"/>
                    </a:solidFill>
                  </a:tcPr>
                </a:tc>
                <a:extLst>
                  <a:ext uri="{0D108BD9-81ED-4DB2-BD59-A6C34878D82A}">
                    <a16:rowId xmlns:a16="http://schemas.microsoft.com/office/drawing/2014/main" val="3190570852"/>
                  </a:ext>
                </a:extLst>
              </a:tr>
              <a:tr h="196782">
                <a:tc>
                  <a:txBody>
                    <a:bodyPr/>
                    <a:lstStyle/>
                    <a:p>
                      <a:pPr marL="0" algn="ctr" defTabSz="685766" rtl="0" eaLnBrk="1" fontAlgn="b" latinLnBrk="0" hangingPunct="1"/>
                      <a:r>
                        <a:rPr lang="it-IT" sz="800" b="1" i="0" u="none" strike="noStrike" kern="1200">
                          <a:solidFill>
                            <a:srgbClr val="002060"/>
                          </a:solidFill>
                          <a:effectLst/>
                          <a:latin typeface="+mn-lt"/>
                          <a:ea typeface="+mn-ea"/>
                          <a:cs typeface="+mn-cs"/>
                        </a:rPr>
                        <a:t>MEN-16</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54</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54,0202</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0,2498</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53,9999</a:t>
                      </a:r>
                    </a:p>
                  </a:txBody>
                  <a:tcPr marL="7620" marR="7620" marT="7620" marB="0" anchor="ctr">
                    <a:solidFill>
                      <a:srgbClr val="CCFF99"/>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0,2517</a:t>
                      </a:r>
                    </a:p>
                  </a:txBody>
                  <a:tcPr marL="7620" marR="7620" marT="7620" marB="0" anchor="ctr">
                    <a:solidFill>
                      <a:srgbClr val="CCFF99"/>
                    </a:solidFill>
                  </a:tcPr>
                </a:tc>
                <a:extLst>
                  <a:ext uri="{0D108BD9-81ED-4DB2-BD59-A6C34878D82A}">
                    <a16:rowId xmlns:a16="http://schemas.microsoft.com/office/drawing/2014/main" val="48459639"/>
                  </a:ext>
                </a:extLst>
              </a:tr>
              <a:tr h="170567">
                <a:tc>
                  <a:txBody>
                    <a:bodyPr/>
                    <a:lstStyle/>
                    <a:p>
                      <a:pPr marL="0" algn="ctr" defTabSz="685766" rtl="0" eaLnBrk="1" fontAlgn="b" latinLnBrk="0" hangingPunct="1"/>
                      <a:r>
                        <a:rPr lang="it-IT" sz="800" b="1" i="0" u="none" strike="noStrike" kern="1200">
                          <a:solidFill>
                            <a:srgbClr val="002060"/>
                          </a:solidFill>
                          <a:effectLst/>
                          <a:latin typeface="+mn-lt"/>
                          <a:ea typeface="+mn-ea"/>
                          <a:cs typeface="+mn-cs"/>
                        </a:rPr>
                        <a:t>MEN-17</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54,50</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54,9535</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0,2190</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54,9212</a:t>
                      </a:r>
                    </a:p>
                  </a:txBody>
                  <a:tcPr marL="7620" marR="7620" marT="7620" marB="0" anchor="ctr">
                    <a:solidFill>
                      <a:srgbClr val="CCFF99"/>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0,2385</a:t>
                      </a:r>
                    </a:p>
                  </a:txBody>
                  <a:tcPr marL="7620" marR="7620" marT="7620" marB="0" anchor="ctr">
                    <a:solidFill>
                      <a:srgbClr val="CCFF99"/>
                    </a:solidFill>
                  </a:tcPr>
                </a:tc>
                <a:extLst>
                  <a:ext uri="{0D108BD9-81ED-4DB2-BD59-A6C34878D82A}">
                    <a16:rowId xmlns:a16="http://schemas.microsoft.com/office/drawing/2014/main" val="3729441054"/>
                  </a:ext>
                </a:extLst>
              </a:tr>
              <a:tr h="170567">
                <a:tc>
                  <a:txBody>
                    <a:bodyPr/>
                    <a:lstStyle/>
                    <a:p>
                      <a:pPr marL="0" algn="ctr" defTabSz="685766" rtl="0" eaLnBrk="1" fontAlgn="b" latinLnBrk="0" hangingPunct="1"/>
                      <a:r>
                        <a:rPr lang="it-IT" sz="800" b="1" i="0" u="none" strike="noStrike" kern="1200" dirty="0">
                          <a:solidFill>
                            <a:srgbClr val="002060"/>
                          </a:solidFill>
                          <a:effectLst/>
                          <a:latin typeface="+mn-lt"/>
                          <a:ea typeface="+mn-ea"/>
                          <a:cs typeface="+mn-cs"/>
                        </a:rPr>
                        <a:t>MEN-19</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52</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54,2030</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0,2369</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54,1812</a:t>
                      </a:r>
                    </a:p>
                  </a:txBody>
                  <a:tcPr marL="7620" marR="7620" marT="7620" marB="0" anchor="ctr">
                    <a:solidFill>
                      <a:srgbClr val="CCFF99"/>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0,2378</a:t>
                      </a:r>
                    </a:p>
                  </a:txBody>
                  <a:tcPr marL="7620" marR="7620" marT="7620" marB="0" anchor="ctr">
                    <a:solidFill>
                      <a:srgbClr val="CCFF99"/>
                    </a:solidFill>
                  </a:tcPr>
                </a:tc>
                <a:extLst>
                  <a:ext uri="{0D108BD9-81ED-4DB2-BD59-A6C34878D82A}">
                    <a16:rowId xmlns:a16="http://schemas.microsoft.com/office/drawing/2014/main" val="562583533"/>
                  </a:ext>
                </a:extLst>
              </a:tr>
              <a:tr h="170567">
                <a:tc>
                  <a:txBody>
                    <a:bodyPr/>
                    <a:lstStyle/>
                    <a:p>
                      <a:pPr marL="0" algn="ctr" defTabSz="685766" rtl="0" eaLnBrk="1" fontAlgn="b" latinLnBrk="0" hangingPunct="1"/>
                      <a:r>
                        <a:rPr lang="it-IT" sz="800" b="1" i="0" u="none" strike="noStrike" kern="1200" dirty="0">
                          <a:solidFill>
                            <a:srgbClr val="002060"/>
                          </a:solidFill>
                          <a:effectLst/>
                          <a:latin typeface="+mn-lt"/>
                          <a:ea typeface="+mn-ea"/>
                          <a:cs typeface="+mn-cs"/>
                        </a:rPr>
                        <a:t>MEN-20</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52</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45,3643</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2,2418</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45,6456</a:t>
                      </a:r>
                    </a:p>
                  </a:txBody>
                  <a:tcPr marL="7620" marR="7620" marT="7620" marB="0" anchor="ctr">
                    <a:solidFill>
                      <a:srgbClr val="CCFF99"/>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0,2932</a:t>
                      </a:r>
                    </a:p>
                  </a:txBody>
                  <a:tcPr marL="7620" marR="7620" marT="7620" marB="0" anchor="ctr">
                    <a:solidFill>
                      <a:srgbClr val="CCFF99"/>
                    </a:solidFill>
                  </a:tcPr>
                </a:tc>
                <a:extLst>
                  <a:ext uri="{0D108BD9-81ED-4DB2-BD59-A6C34878D82A}">
                    <a16:rowId xmlns:a16="http://schemas.microsoft.com/office/drawing/2014/main" val="3780091989"/>
                  </a:ext>
                </a:extLst>
              </a:tr>
            </a:tbl>
          </a:graphicData>
        </a:graphic>
      </p:graphicFrame>
      <p:graphicFrame>
        <p:nvGraphicFramePr>
          <p:cNvPr id="13" name="Tabella 12"/>
          <p:cNvGraphicFramePr>
            <a:graphicFrameLocks noGrp="1"/>
          </p:cNvGraphicFramePr>
          <p:nvPr>
            <p:extLst>
              <p:ext uri="{D42A27DB-BD31-4B8C-83A1-F6EECF244321}">
                <p14:modId xmlns:p14="http://schemas.microsoft.com/office/powerpoint/2010/main" val="4287065806"/>
              </p:ext>
            </p:extLst>
          </p:nvPr>
        </p:nvGraphicFramePr>
        <p:xfrm>
          <a:off x="316172" y="5329993"/>
          <a:ext cx="3742500" cy="958512"/>
        </p:xfrm>
        <a:graphic>
          <a:graphicData uri="http://schemas.openxmlformats.org/drawingml/2006/table">
            <a:tbl>
              <a:tblPr>
                <a:tableStyleId>{21E4AEA4-8DFA-4A89-87EB-49C32662AFE0}</a:tableStyleId>
              </a:tblPr>
              <a:tblGrid>
                <a:gridCol w="623750">
                  <a:extLst>
                    <a:ext uri="{9D8B030D-6E8A-4147-A177-3AD203B41FA5}">
                      <a16:colId xmlns:a16="http://schemas.microsoft.com/office/drawing/2014/main" val="3452061434"/>
                    </a:ext>
                  </a:extLst>
                </a:gridCol>
                <a:gridCol w="623750">
                  <a:extLst>
                    <a:ext uri="{9D8B030D-6E8A-4147-A177-3AD203B41FA5}">
                      <a16:colId xmlns:a16="http://schemas.microsoft.com/office/drawing/2014/main" val="2839944756"/>
                    </a:ext>
                  </a:extLst>
                </a:gridCol>
                <a:gridCol w="623750">
                  <a:extLst>
                    <a:ext uri="{9D8B030D-6E8A-4147-A177-3AD203B41FA5}">
                      <a16:colId xmlns:a16="http://schemas.microsoft.com/office/drawing/2014/main" val="3739407326"/>
                    </a:ext>
                  </a:extLst>
                </a:gridCol>
                <a:gridCol w="623750">
                  <a:extLst>
                    <a:ext uri="{9D8B030D-6E8A-4147-A177-3AD203B41FA5}">
                      <a16:colId xmlns:a16="http://schemas.microsoft.com/office/drawing/2014/main" val="762949383"/>
                    </a:ext>
                  </a:extLst>
                </a:gridCol>
                <a:gridCol w="623750">
                  <a:extLst>
                    <a:ext uri="{9D8B030D-6E8A-4147-A177-3AD203B41FA5}">
                      <a16:colId xmlns:a16="http://schemas.microsoft.com/office/drawing/2014/main" val="1423093928"/>
                    </a:ext>
                  </a:extLst>
                </a:gridCol>
                <a:gridCol w="623750">
                  <a:extLst>
                    <a:ext uri="{9D8B030D-6E8A-4147-A177-3AD203B41FA5}">
                      <a16:colId xmlns:a16="http://schemas.microsoft.com/office/drawing/2014/main" val="2608467406"/>
                    </a:ext>
                  </a:extLst>
                </a:gridCol>
              </a:tblGrid>
              <a:tr h="394381">
                <a:tc>
                  <a:txBody>
                    <a:bodyPr/>
                    <a:lstStyle/>
                    <a:p>
                      <a:pPr marL="0" algn="ctr" defTabSz="685766" rtl="0" eaLnBrk="1" fontAlgn="b" latinLnBrk="0" hangingPunct="1"/>
                      <a:r>
                        <a:rPr lang="it-IT" sz="800" b="1" i="0" u="none" strike="noStrike" kern="1200" dirty="0">
                          <a:solidFill>
                            <a:srgbClr val="002060"/>
                          </a:solidFill>
                          <a:effectLst/>
                          <a:latin typeface="+mn-lt"/>
                          <a:ea typeface="+mn-ea"/>
                          <a:cs typeface="+mn-cs"/>
                        </a:rPr>
                        <a:t>SCANSAR</a:t>
                      </a:r>
                      <a:r>
                        <a:rPr lang="it-IT" sz="800" b="1" i="0" u="none" strike="noStrike" kern="1200" baseline="0" dirty="0">
                          <a:solidFill>
                            <a:srgbClr val="002060"/>
                          </a:solidFill>
                          <a:effectLst/>
                          <a:latin typeface="+mn-lt"/>
                          <a:ea typeface="+mn-ea"/>
                          <a:cs typeface="+mn-cs"/>
                        </a:rPr>
                        <a:t> 1</a:t>
                      </a:r>
                    </a:p>
                    <a:p>
                      <a:pPr marL="0" algn="ctr" defTabSz="685766" rtl="0" eaLnBrk="1" fontAlgn="b" latinLnBrk="0" hangingPunct="1"/>
                      <a:r>
                        <a:rPr lang="it-IT" sz="800" b="1" i="0" u="none" strike="noStrike" kern="1200" baseline="0" dirty="0">
                          <a:solidFill>
                            <a:srgbClr val="002060"/>
                          </a:solidFill>
                          <a:effectLst/>
                          <a:latin typeface="+mn-lt"/>
                          <a:ea typeface="+mn-ea"/>
                          <a:cs typeface="+mn-cs"/>
                        </a:rPr>
                        <a:t>SC1_003</a:t>
                      </a:r>
                      <a:endParaRPr lang="it-IT" sz="800" b="1" i="0" u="none" strike="noStrike" kern="1200" dirty="0">
                        <a:solidFill>
                          <a:srgbClr val="002060"/>
                        </a:solidFill>
                        <a:effectLst/>
                        <a:latin typeface="+mn-lt"/>
                        <a:ea typeface="+mn-ea"/>
                        <a:cs typeface="+mn-cs"/>
                      </a:endParaRPr>
                    </a:p>
                  </a:txBody>
                  <a:tcPr marL="7620" marR="7620" marT="7620" marB="0" anchor="ctr">
                    <a:solidFill>
                      <a:srgbClr val="DDF9FF"/>
                    </a:solidFill>
                  </a:tcPr>
                </a:tc>
                <a:tc>
                  <a:txBody>
                    <a:bodyPr/>
                    <a:lstStyle/>
                    <a:p>
                      <a:pPr marL="0" marR="0" lvl="0" indent="0" algn="ctr" defTabSz="685766" rtl="0" eaLnBrk="1" fontAlgn="b" latinLnBrk="0" hangingPunct="1">
                        <a:lnSpc>
                          <a:spcPct val="100000"/>
                        </a:lnSpc>
                        <a:spcBef>
                          <a:spcPts val="0"/>
                        </a:spcBef>
                        <a:spcAft>
                          <a:spcPts val="0"/>
                        </a:spcAft>
                        <a:buClrTx/>
                        <a:buSzTx/>
                        <a:buFontTx/>
                        <a:buNone/>
                        <a:tabLst/>
                        <a:defRPr/>
                      </a:pPr>
                      <a:r>
                        <a:rPr lang="it-IT" sz="800" b="1" i="0" u="none" strike="noStrike" dirty="0">
                          <a:solidFill>
                            <a:srgbClr val="002060"/>
                          </a:solidFill>
                          <a:effectLst/>
                          <a:latin typeface="+mn-lt"/>
                        </a:rPr>
                        <a:t>RCS Initial Reference</a:t>
                      </a:r>
                    </a:p>
                  </a:txBody>
                  <a:tcPr marL="7620" marR="7620" marT="7620" marB="0" anchor="ctr">
                    <a:solidFill>
                      <a:srgbClr val="DDF9FF"/>
                    </a:solidFill>
                  </a:tcPr>
                </a:tc>
                <a:tc>
                  <a:txBody>
                    <a:bodyPr/>
                    <a:lstStyle/>
                    <a:p>
                      <a:pPr marL="0" algn="ctr" defTabSz="685766" rtl="0" eaLnBrk="1" fontAlgn="b" latinLnBrk="0" hangingPunct="1"/>
                      <a:r>
                        <a:rPr lang="it-IT" sz="800" b="1" i="0" u="none" strike="noStrike" kern="1200" dirty="0" err="1">
                          <a:solidFill>
                            <a:srgbClr val="002060"/>
                          </a:solidFill>
                          <a:effectLst/>
                          <a:latin typeface="+mn-lt"/>
                          <a:ea typeface="+mn-ea"/>
                          <a:cs typeface="+mn-cs"/>
                        </a:rPr>
                        <a:t>Mean</a:t>
                      </a:r>
                      <a:endParaRPr lang="it-IT" sz="800" b="1" i="0" u="none" strike="noStrike" kern="1200" dirty="0">
                        <a:solidFill>
                          <a:srgbClr val="002060"/>
                        </a:solidFill>
                        <a:effectLst/>
                        <a:latin typeface="+mn-lt"/>
                        <a:ea typeface="+mn-ea"/>
                        <a:cs typeface="+mn-cs"/>
                      </a:endParaRPr>
                    </a:p>
                  </a:txBody>
                  <a:tcPr marL="7620" marR="7620" marT="7620" marB="0" anchor="ctr">
                    <a:solidFill>
                      <a:srgbClr val="DDF9FF"/>
                    </a:solidFill>
                  </a:tcPr>
                </a:tc>
                <a:tc>
                  <a:txBody>
                    <a:bodyPr/>
                    <a:lstStyle/>
                    <a:p>
                      <a:pPr marL="0" algn="ctr" defTabSz="685766" rtl="0" eaLnBrk="1" fontAlgn="b" latinLnBrk="0" hangingPunct="1"/>
                      <a:r>
                        <a:rPr lang="it-IT" sz="800" b="1" i="0" u="none" strike="noStrike" kern="1200" dirty="0">
                          <a:solidFill>
                            <a:srgbClr val="002060"/>
                          </a:solidFill>
                          <a:effectLst/>
                          <a:latin typeface="+mn-lt"/>
                          <a:ea typeface="+mn-ea"/>
                          <a:cs typeface="+mn-cs"/>
                        </a:rPr>
                        <a:t>Standard</a:t>
                      </a:r>
                      <a:r>
                        <a:rPr lang="it-IT" sz="800" b="1" i="0" u="none" strike="noStrike" kern="1200" baseline="0" dirty="0">
                          <a:solidFill>
                            <a:srgbClr val="002060"/>
                          </a:solidFill>
                          <a:effectLst/>
                          <a:latin typeface="+mn-lt"/>
                          <a:ea typeface="+mn-ea"/>
                          <a:cs typeface="+mn-cs"/>
                        </a:rPr>
                        <a:t> </a:t>
                      </a:r>
                      <a:r>
                        <a:rPr lang="it-IT" sz="800" b="1" i="0" u="none" strike="noStrike" kern="1200" baseline="0" dirty="0" err="1">
                          <a:solidFill>
                            <a:srgbClr val="002060"/>
                          </a:solidFill>
                          <a:effectLst/>
                          <a:latin typeface="+mn-lt"/>
                          <a:ea typeface="+mn-ea"/>
                          <a:cs typeface="+mn-cs"/>
                        </a:rPr>
                        <a:t>deviation</a:t>
                      </a:r>
                      <a:r>
                        <a:rPr lang="it-IT" sz="800" b="1" i="0" u="none" strike="noStrike" kern="1200" baseline="0" dirty="0">
                          <a:solidFill>
                            <a:srgbClr val="002060"/>
                          </a:solidFill>
                          <a:effectLst/>
                          <a:latin typeface="+mn-lt"/>
                          <a:ea typeface="+mn-ea"/>
                          <a:cs typeface="+mn-cs"/>
                        </a:rPr>
                        <a:t> RCS </a:t>
                      </a:r>
                      <a:r>
                        <a:rPr lang="it-IT" sz="800" b="1" i="0" u="none" strike="noStrike" kern="1200" baseline="0" dirty="0" err="1">
                          <a:solidFill>
                            <a:srgbClr val="002060"/>
                          </a:solidFill>
                          <a:effectLst/>
                          <a:latin typeface="+mn-lt"/>
                          <a:ea typeface="+mn-ea"/>
                          <a:cs typeface="+mn-cs"/>
                        </a:rPr>
                        <a:t>ref</a:t>
                      </a:r>
                      <a:r>
                        <a:rPr lang="it-IT" sz="800" b="1" i="0" u="none" strike="noStrike" kern="1200" baseline="0" dirty="0">
                          <a:solidFill>
                            <a:srgbClr val="002060"/>
                          </a:solidFill>
                          <a:effectLst/>
                          <a:latin typeface="+mn-lt"/>
                          <a:ea typeface="+mn-ea"/>
                          <a:cs typeface="+mn-cs"/>
                        </a:rPr>
                        <a:t>.</a:t>
                      </a:r>
                      <a:endParaRPr lang="it-IT" sz="800" b="1" i="0" u="none" strike="noStrike" kern="1200" dirty="0">
                        <a:solidFill>
                          <a:srgbClr val="002060"/>
                        </a:solidFill>
                        <a:effectLst/>
                        <a:latin typeface="+mn-lt"/>
                        <a:ea typeface="+mn-ea"/>
                        <a:cs typeface="+mn-cs"/>
                      </a:endParaRPr>
                    </a:p>
                  </a:txBody>
                  <a:tcPr marL="7620" marR="7620" marT="7620" marB="0" anchor="ctr">
                    <a:solidFill>
                      <a:srgbClr val="DDF9FF"/>
                    </a:solidFill>
                  </a:tcPr>
                </a:tc>
                <a:tc>
                  <a:txBody>
                    <a:bodyPr/>
                    <a:lstStyle/>
                    <a:p>
                      <a:pPr marL="0" algn="ctr" defTabSz="685766" rtl="0" eaLnBrk="1" fontAlgn="b" latinLnBrk="0" hangingPunct="1"/>
                      <a:r>
                        <a:rPr lang="it-IT" sz="800" b="1" i="0" u="none" strike="noStrike" kern="1200" dirty="0">
                          <a:solidFill>
                            <a:srgbClr val="002060"/>
                          </a:solidFill>
                          <a:effectLst/>
                          <a:latin typeface="+mn-lt"/>
                          <a:ea typeface="+mn-ea"/>
                          <a:cs typeface="+mn-cs"/>
                        </a:rPr>
                        <a:t>RCS </a:t>
                      </a:r>
                      <a:r>
                        <a:rPr lang="it-IT" sz="800" b="1" i="0" u="none" strike="noStrike" kern="1200" dirty="0" err="1">
                          <a:solidFill>
                            <a:srgbClr val="002060"/>
                          </a:solidFill>
                          <a:effectLst/>
                          <a:latin typeface="+mn-lt"/>
                          <a:ea typeface="+mn-ea"/>
                          <a:cs typeface="+mn-cs"/>
                        </a:rPr>
                        <a:t>estimated</a:t>
                      </a:r>
                      <a:endParaRPr lang="it-IT" sz="800" b="1" i="0" u="none" strike="noStrike" kern="1200" dirty="0">
                        <a:solidFill>
                          <a:srgbClr val="002060"/>
                        </a:solidFill>
                        <a:effectLst/>
                        <a:latin typeface="+mn-lt"/>
                        <a:ea typeface="+mn-ea"/>
                        <a:cs typeface="+mn-cs"/>
                      </a:endParaRPr>
                    </a:p>
                  </a:txBody>
                  <a:tcPr marL="7620" marR="7620" marT="7620" marB="0" anchor="ctr">
                    <a:solidFill>
                      <a:srgbClr val="CCFF99"/>
                    </a:solidFill>
                  </a:tcPr>
                </a:tc>
                <a:tc>
                  <a:txBody>
                    <a:bodyPr/>
                    <a:lstStyle/>
                    <a:p>
                      <a:pPr marL="0" marR="0" lvl="0" indent="0" algn="ctr" defTabSz="685766" rtl="0" eaLnBrk="1" fontAlgn="b" latinLnBrk="0" hangingPunct="1">
                        <a:lnSpc>
                          <a:spcPct val="100000"/>
                        </a:lnSpc>
                        <a:spcBef>
                          <a:spcPts val="0"/>
                        </a:spcBef>
                        <a:spcAft>
                          <a:spcPts val="0"/>
                        </a:spcAft>
                        <a:buClr>
                          <a:srgbClr val="000000"/>
                        </a:buClr>
                        <a:buSzTx/>
                        <a:buFont typeface="Arial"/>
                        <a:buNone/>
                        <a:tabLst/>
                        <a:defRPr/>
                      </a:pPr>
                      <a:r>
                        <a:rPr lang="it-IT" sz="800" b="1" i="0" u="none" strike="noStrike" kern="1200" dirty="0">
                          <a:solidFill>
                            <a:srgbClr val="002060"/>
                          </a:solidFill>
                          <a:effectLst/>
                          <a:latin typeface="+mn-lt"/>
                          <a:ea typeface="+mn-ea"/>
                          <a:cs typeface="+mn-cs"/>
                        </a:rPr>
                        <a:t>Standard</a:t>
                      </a:r>
                      <a:r>
                        <a:rPr lang="it-IT" sz="800" b="1" i="0" u="none" strike="noStrike" kern="1200" baseline="0" dirty="0">
                          <a:solidFill>
                            <a:srgbClr val="002060"/>
                          </a:solidFill>
                          <a:effectLst/>
                          <a:latin typeface="+mn-lt"/>
                          <a:ea typeface="+mn-ea"/>
                          <a:cs typeface="+mn-cs"/>
                        </a:rPr>
                        <a:t> </a:t>
                      </a:r>
                      <a:r>
                        <a:rPr lang="it-IT" sz="800" b="1" i="0" u="none" strike="noStrike" kern="1200" baseline="0" dirty="0" err="1">
                          <a:solidFill>
                            <a:srgbClr val="002060"/>
                          </a:solidFill>
                          <a:effectLst/>
                          <a:latin typeface="+mn-lt"/>
                          <a:ea typeface="+mn-ea"/>
                          <a:cs typeface="+mn-cs"/>
                        </a:rPr>
                        <a:t>deviation</a:t>
                      </a:r>
                      <a:r>
                        <a:rPr lang="it-IT" sz="800" b="1" i="0" u="none" strike="noStrike" kern="1200" baseline="0" dirty="0">
                          <a:solidFill>
                            <a:srgbClr val="002060"/>
                          </a:solidFill>
                          <a:effectLst/>
                          <a:latin typeface="+mn-lt"/>
                          <a:ea typeface="+mn-ea"/>
                          <a:cs typeface="+mn-cs"/>
                        </a:rPr>
                        <a:t> RCS est.</a:t>
                      </a:r>
                      <a:endParaRPr lang="it-IT" sz="800" b="1" i="0" u="none" strike="noStrike" kern="1200" dirty="0">
                        <a:solidFill>
                          <a:srgbClr val="002060"/>
                        </a:solidFill>
                        <a:effectLst/>
                        <a:latin typeface="+mn-lt"/>
                        <a:ea typeface="+mn-ea"/>
                        <a:cs typeface="+mn-cs"/>
                      </a:endParaRPr>
                    </a:p>
                  </a:txBody>
                  <a:tcPr marL="7620" marR="7620" marT="7620" marB="0" anchor="ctr">
                    <a:solidFill>
                      <a:srgbClr val="CCFF99"/>
                    </a:solidFill>
                  </a:tcPr>
                </a:tc>
                <a:extLst>
                  <a:ext uri="{0D108BD9-81ED-4DB2-BD59-A6C34878D82A}">
                    <a16:rowId xmlns:a16="http://schemas.microsoft.com/office/drawing/2014/main" val="3552830437"/>
                  </a:ext>
                </a:extLst>
              </a:tr>
              <a:tr h="196782">
                <a:tc>
                  <a:txBody>
                    <a:bodyPr/>
                    <a:lstStyle/>
                    <a:p>
                      <a:pPr marL="0" algn="ctr" defTabSz="685766" rtl="0" eaLnBrk="1" fontAlgn="b" latinLnBrk="0" hangingPunct="1"/>
                      <a:r>
                        <a:rPr lang="it-IT" sz="800" b="1" i="0" u="none" strike="noStrike" kern="1200" dirty="0">
                          <a:solidFill>
                            <a:srgbClr val="002060"/>
                          </a:solidFill>
                          <a:effectLst/>
                          <a:latin typeface="+mn-lt"/>
                          <a:ea typeface="+mn-ea"/>
                          <a:cs typeface="+mn-cs"/>
                        </a:rPr>
                        <a:t>MEN-13</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51</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47,4455</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0,4930</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47,5396</a:t>
                      </a:r>
                    </a:p>
                  </a:txBody>
                  <a:tcPr marL="7620" marR="7620" marT="7620" marB="0" anchor="ctr">
                    <a:solidFill>
                      <a:srgbClr val="CCFF99"/>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0,4085</a:t>
                      </a:r>
                    </a:p>
                  </a:txBody>
                  <a:tcPr marL="7620" marR="7620" marT="7620" marB="0" anchor="ctr">
                    <a:solidFill>
                      <a:srgbClr val="CCFF99"/>
                    </a:solidFill>
                  </a:tcPr>
                </a:tc>
                <a:extLst>
                  <a:ext uri="{0D108BD9-81ED-4DB2-BD59-A6C34878D82A}">
                    <a16:rowId xmlns:a16="http://schemas.microsoft.com/office/drawing/2014/main" val="3190570852"/>
                  </a:ext>
                </a:extLst>
              </a:tr>
              <a:tr h="196782">
                <a:tc>
                  <a:txBody>
                    <a:bodyPr/>
                    <a:lstStyle/>
                    <a:p>
                      <a:pPr marL="0" algn="ctr" defTabSz="685766" rtl="0" eaLnBrk="1" fontAlgn="b" latinLnBrk="0" hangingPunct="1"/>
                      <a:r>
                        <a:rPr lang="it-IT" sz="800" b="1" i="0" u="none" strike="noStrike" kern="1200" dirty="0">
                          <a:solidFill>
                            <a:srgbClr val="002060"/>
                          </a:solidFill>
                          <a:effectLst/>
                          <a:latin typeface="+mn-lt"/>
                          <a:ea typeface="+mn-ea"/>
                          <a:cs typeface="+mn-cs"/>
                        </a:rPr>
                        <a:t>MEN-14</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51</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46,4222</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0,7737</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46,5572</a:t>
                      </a:r>
                    </a:p>
                  </a:txBody>
                  <a:tcPr marL="7620" marR="7620" marT="7620" marB="0" anchor="ctr">
                    <a:solidFill>
                      <a:srgbClr val="CCFF99"/>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0,7185</a:t>
                      </a:r>
                    </a:p>
                  </a:txBody>
                  <a:tcPr marL="7620" marR="7620" marT="7620" marB="0" anchor="ctr">
                    <a:solidFill>
                      <a:srgbClr val="CCFF99"/>
                    </a:solidFill>
                  </a:tcPr>
                </a:tc>
                <a:extLst>
                  <a:ext uri="{0D108BD9-81ED-4DB2-BD59-A6C34878D82A}">
                    <a16:rowId xmlns:a16="http://schemas.microsoft.com/office/drawing/2014/main" val="48459639"/>
                  </a:ext>
                </a:extLst>
              </a:tr>
              <a:tr h="170567">
                <a:tc>
                  <a:txBody>
                    <a:bodyPr/>
                    <a:lstStyle/>
                    <a:p>
                      <a:pPr marL="0" algn="ctr" defTabSz="685766" rtl="0" eaLnBrk="1" fontAlgn="b" latinLnBrk="0" hangingPunct="1"/>
                      <a:r>
                        <a:rPr lang="it-IT" sz="800" b="1" i="0" u="none" strike="noStrike" kern="1200" dirty="0">
                          <a:solidFill>
                            <a:srgbClr val="002060"/>
                          </a:solidFill>
                          <a:effectLst/>
                          <a:latin typeface="+mn-lt"/>
                          <a:ea typeface="+mn-ea"/>
                          <a:cs typeface="+mn-cs"/>
                        </a:rPr>
                        <a:t>MEN-21</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53</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52,8321</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0,5167</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52,9169</a:t>
                      </a:r>
                    </a:p>
                  </a:txBody>
                  <a:tcPr marL="7620" marR="7620" marT="7620" marB="0" anchor="ctr">
                    <a:solidFill>
                      <a:srgbClr val="CCFF99"/>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0,4907</a:t>
                      </a:r>
                    </a:p>
                  </a:txBody>
                  <a:tcPr marL="7620" marR="7620" marT="7620" marB="0" anchor="ctr">
                    <a:solidFill>
                      <a:srgbClr val="CCFF99"/>
                    </a:solidFill>
                  </a:tcPr>
                </a:tc>
                <a:extLst>
                  <a:ext uri="{0D108BD9-81ED-4DB2-BD59-A6C34878D82A}">
                    <a16:rowId xmlns:a16="http://schemas.microsoft.com/office/drawing/2014/main" val="2538931551"/>
                  </a:ext>
                </a:extLst>
              </a:tr>
            </a:tbl>
          </a:graphicData>
        </a:graphic>
      </p:graphicFrame>
      <p:graphicFrame>
        <p:nvGraphicFramePr>
          <p:cNvPr id="14" name="Tabella 13"/>
          <p:cNvGraphicFramePr>
            <a:graphicFrameLocks noGrp="1"/>
          </p:cNvGraphicFramePr>
          <p:nvPr>
            <p:extLst>
              <p:ext uri="{D42A27DB-BD31-4B8C-83A1-F6EECF244321}">
                <p14:modId xmlns:p14="http://schemas.microsoft.com/office/powerpoint/2010/main" val="3099767544"/>
              </p:ext>
            </p:extLst>
          </p:nvPr>
        </p:nvGraphicFramePr>
        <p:xfrm>
          <a:off x="4288523" y="4628442"/>
          <a:ext cx="3742500" cy="1640780"/>
        </p:xfrm>
        <a:graphic>
          <a:graphicData uri="http://schemas.openxmlformats.org/drawingml/2006/table">
            <a:tbl>
              <a:tblPr>
                <a:tableStyleId>{21E4AEA4-8DFA-4A89-87EB-49C32662AFE0}</a:tableStyleId>
              </a:tblPr>
              <a:tblGrid>
                <a:gridCol w="623750">
                  <a:extLst>
                    <a:ext uri="{9D8B030D-6E8A-4147-A177-3AD203B41FA5}">
                      <a16:colId xmlns:a16="http://schemas.microsoft.com/office/drawing/2014/main" val="3452061434"/>
                    </a:ext>
                  </a:extLst>
                </a:gridCol>
                <a:gridCol w="623750">
                  <a:extLst>
                    <a:ext uri="{9D8B030D-6E8A-4147-A177-3AD203B41FA5}">
                      <a16:colId xmlns:a16="http://schemas.microsoft.com/office/drawing/2014/main" val="2839944756"/>
                    </a:ext>
                  </a:extLst>
                </a:gridCol>
                <a:gridCol w="623750">
                  <a:extLst>
                    <a:ext uri="{9D8B030D-6E8A-4147-A177-3AD203B41FA5}">
                      <a16:colId xmlns:a16="http://schemas.microsoft.com/office/drawing/2014/main" val="3739407326"/>
                    </a:ext>
                  </a:extLst>
                </a:gridCol>
                <a:gridCol w="623750">
                  <a:extLst>
                    <a:ext uri="{9D8B030D-6E8A-4147-A177-3AD203B41FA5}">
                      <a16:colId xmlns:a16="http://schemas.microsoft.com/office/drawing/2014/main" val="762949383"/>
                    </a:ext>
                  </a:extLst>
                </a:gridCol>
                <a:gridCol w="623750">
                  <a:extLst>
                    <a:ext uri="{9D8B030D-6E8A-4147-A177-3AD203B41FA5}">
                      <a16:colId xmlns:a16="http://schemas.microsoft.com/office/drawing/2014/main" val="1423093928"/>
                    </a:ext>
                  </a:extLst>
                </a:gridCol>
                <a:gridCol w="623750">
                  <a:extLst>
                    <a:ext uri="{9D8B030D-6E8A-4147-A177-3AD203B41FA5}">
                      <a16:colId xmlns:a16="http://schemas.microsoft.com/office/drawing/2014/main" val="2608467406"/>
                    </a:ext>
                  </a:extLst>
                </a:gridCol>
              </a:tblGrid>
              <a:tr h="394381">
                <a:tc>
                  <a:txBody>
                    <a:bodyPr/>
                    <a:lstStyle/>
                    <a:p>
                      <a:pPr marL="0" algn="ctr" defTabSz="685766" rtl="0" eaLnBrk="1" fontAlgn="b" latinLnBrk="0" hangingPunct="1"/>
                      <a:r>
                        <a:rPr lang="it-IT" sz="800" b="1" i="0" u="none" strike="noStrike" kern="1200" dirty="0">
                          <a:solidFill>
                            <a:srgbClr val="002060"/>
                          </a:solidFill>
                          <a:effectLst/>
                          <a:latin typeface="+mn-lt"/>
                          <a:ea typeface="+mn-ea"/>
                          <a:cs typeface="+mn-cs"/>
                        </a:rPr>
                        <a:t>SCANSAR</a:t>
                      </a:r>
                      <a:r>
                        <a:rPr lang="it-IT" sz="800" b="1" i="0" u="none" strike="noStrike" kern="1200" baseline="0" dirty="0">
                          <a:solidFill>
                            <a:srgbClr val="002060"/>
                          </a:solidFill>
                          <a:effectLst/>
                          <a:latin typeface="+mn-lt"/>
                          <a:ea typeface="+mn-ea"/>
                          <a:cs typeface="+mn-cs"/>
                        </a:rPr>
                        <a:t> 2</a:t>
                      </a:r>
                    </a:p>
                    <a:p>
                      <a:pPr marL="0" algn="ctr" defTabSz="685766" rtl="0" eaLnBrk="1" fontAlgn="b" latinLnBrk="0" hangingPunct="1"/>
                      <a:r>
                        <a:rPr lang="it-IT" sz="800" b="1" i="0" u="none" strike="noStrike" kern="1200" baseline="0" dirty="0">
                          <a:solidFill>
                            <a:srgbClr val="002060"/>
                          </a:solidFill>
                          <a:effectLst/>
                          <a:latin typeface="+mn-lt"/>
                          <a:ea typeface="+mn-ea"/>
                          <a:cs typeface="+mn-cs"/>
                        </a:rPr>
                        <a:t>SC2_001</a:t>
                      </a:r>
                      <a:endParaRPr lang="it-IT" sz="800" b="1" i="0" u="none" strike="noStrike" kern="1200" dirty="0">
                        <a:solidFill>
                          <a:srgbClr val="002060"/>
                        </a:solidFill>
                        <a:effectLst/>
                        <a:latin typeface="+mn-lt"/>
                        <a:ea typeface="+mn-ea"/>
                        <a:cs typeface="+mn-cs"/>
                      </a:endParaRPr>
                    </a:p>
                  </a:txBody>
                  <a:tcPr marL="7620" marR="7620" marT="7620" marB="0" anchor="ctr">
                    <a:solidFill>
                      <a:srgbClr val="DDF9FF"/>
                    </a:solidFill>
                  </a:tcPr>
                </a:tc>
                <a:tc>
                  <a:txBody>
                    <a:bodyPr/>
                    <a:lstStyle/>
                    <a:p>
                      <a:pPr marL="0" marR="0" lvl="0" indent="0" algn="ctr" defTabSz="685766" rtl="0" eaLnBrk="1" fontAlgn="b" latinLnBrk="0" hangingPunct="1">
                        <a:lnSpc>
                          <a:spcPct val="100000"/>
                        </a:lnSpc>
                        <a:spcBef>
                          <a:spcPts val="0"/>
                        </a:spcBef>
                        <a:spcAft>
                          <a:spcPts val="0"/>
                        </a:spcAft>
                        <a:buClrTx/>
                        <a:buSzTx/>
                        <a:buFontTx/>
                        <a:buNone/>
                        <a:tabLst/>
                        <a:defRPr/>
                      </a:pPr>
                      <a:r>
                        <a:rPr lang="it-IT" sz="800" b="1" i="0" u="none" strike="noStrike" dirty="0">
                          <a:solidFill>
                            <a:srgbClr val="002060"/>
                          </a:solidFill>
                          <a:effectLst/>
                          <a:latin typeface="+mn-lt"/>
                        </a:rPr>
                        <a:t>RCS Initial Reference</a:t>
                      </a:r>
                    </a:p>
                  </a:txBody>
                  <a:tcPr marL="7620" marR="7620" marT="7620" marB="0" anchor="ctr">
                    <a:solidFill>
                      <a:srgbClr val="DDF9FF"/>
                    </a:solidFill>
                  </a:tcPr>
                </a:tc>
                <a:tc>
                  <a:txBody>
                    <a:bodyPr/>
                    <a:lstStyle/>
                    <a:p>
                      <a:pPr marL="0" algn="ctr" defTabSz="685766" rtl="0" eaLnBrk="1" fontAlgn="b" latinLnBrk="0" hangingPunct="1"/>
                      <a:r>
                        <a:rPr lang="it-IT" sz="800" b="1" i="0" u="none" strike="noStrike" kern="1200" dirty="0" err="1">
                          <a:solidFill>
                            <a:srgbClr val="002060"/>
                          </a:solidFill>
                          <a:effectLst/>
                          <a:latin typeface="+mn-lt"/>
                          <a:ea typeface="+mn-ea"/>
                          <a:cs typeface="+mn-cs"/>
                        </a:rPr>
                        <a:t>Mean</a:t>
                      </a:r>
                      <a:endParaRPr lang="it-IT" sz="800" b="1" i="0" u="none" strike="noStrike" kern="1200" dirty="0">
                        <a:solidFill>
                          <a:srgbClr val="002060"/>
                        </a:solidFill>
                        <a:effectLst/>
                        <a:latin typeface="+mn-lt"/>
                        <a:ea typeface="+mn-ea"/>
                        <a:cs typeface="+mn-cs"/>
                      </a:endParaRPr>
                    </a:p>
                  </a:txBody>
                  <a:tcPr marL="7620" marR="7620" marT="7620" marB="0" anchor="ctr">
                    <a:solidFill>
                      <a:srgbClr val="DDF9FF"/>
                    </a:solidFill>
                  </a:tcPr>
                </a:tc>
                <a:tc>
                  <a:txBody>
                    <a:bodyPr/>
                    <a:lstStyle/>
                    <a:p>
                      <a:pPr marL="0" algn="ctr" defTabSz="685766" rtl="0" eaLnBrk="1" fontAlgn="b" latinLnBrk="0" hangingPunct="1"/>
                      <a:r>
                        <a:rPr lang="it-IT" sz="800" b="1" i="0" u="none" strike="noStrike" kern="1200" dirty="0">
                          <a:solidFill>
                            <a:srgbClr val="002060"/>
                          </a:solidFill>
                          <a:effectLst/>
                          <a:latin typeface="+mn-lt"/>
                          <a:ea typeface="+mn-ea"/>
                          <a:cs typeface="+mn-cs"/>
                        </a:rPr>
                        <a:t>Standard</a:t>
                      </a:r>
                      <a:r>
                        <a:rPr lang="it-IT" sz="800" b="1" i="0" u="none" strike="noStrike" kern="1200" baseline="0" dirty="0">
                          <a:solidFill>
                            <a:srgbClr val="002060"/>
                          </a:solidFill>
                          <a:effectLst/>
                          <a:latin typeface="+mn-lt"/>
                          <a:ea typeface="+mn-ea"/>
                          <a:cs typeface="+mn-cs"/>
                        </a:rPr>
                        <a:t> </a:t>
                      </a:r>
                      <a:r>
                        <a:rPr lang="it-IT" sz="800" b="1" i="0" u="none" strike="noStrike" kern="1200" baseline="0" dirty="0" err="1">
                          <a:solidFill>
                            <a:srgbClr val="002060"/>
                          </a:solidFill>
                          <a:effectLst/>
                          <a:latin typeface="+mn-lt"/>
                          <a:ea typeface="+mn-ea"/>
                          <a:cs typeface="+mn-cs"/>
                        </a:rPr>
                        <a:t>deviation</a:t>
                      </a:r>
                      <a:r>
                        <a:rPr lang="it-IT" sz="800" b="1" i="0" u="none" strike="noStrike" kern="1200" baseline="0" dirty="0">
                          <a:solidFill>
                            <a:srgbClr val="002060"/>
                          </a:solidFill>
                          <a:effectLst/>
                          <a:latin typeface="+mn-lt"/>
                          <a:ea typeface="+mn-ea"/>
                          <a:cs typeface="+mn-cs"/>
                        </a:rPr>
                        <a:t> RCS </a:t>
                      </a:r>
                      <a:r>
                        <a:rPr lang="it-IT" sz="800" b="1" i="0" u="none" strike="noStrike" kern="1200" baseline="0" dirty="0" err="1">
                          <a:solidFill>
                            <a:srgbClr val="002060"/>
                          </a:solidFill>
                          <a:effectLst/>
                          <a:latin typeface="+mn-lt"/>
                          <a:ea typeface="+mn-ea"/>
                          <a:cs typeface="+mn-cs"/>
                        </a:rPr>
                        <a:t>ref</a:t>
                      </a:r>
                      <a:r>
                        <a:rPr lang="it-IT" sz="800" b="1" i="0" u="none" strike="noStrike" kern="1200" baseline="0" dirty="0">
                          <a:solidFill>
                            <a:srgbClr val="002060"/>
                          </a:solidFill>
                          <a:effectLst/>
                          <a:latin typeface="+mn-lt"/>
                          <a:ea typeface="+mn-ea"/>
                          <a:cs typeface="+mn-cs"/>
                        </a:rPr>
                        <a:t>.</a:t>
                      </a:r>
                      <a:endParaRPr lang="it-IT" sz="800" b="1" i="0" u="none" strike="noStrike" kern="1200" dirty="0">
                        <a:solidFill>
                          <a:srgbClr val="002060"/>
                        </a:solidFill>
                        <a:effectLst/>
                        <a:latin typeface="+mn-lt"/>
                        <a:ea typeface="+mn-ea"/>
                        <a:cs typeface="+mn-cs"/>
                      </a:endParaRPr>
                    </a:p>
                  </a:txBody>
                  <a:tcPr marL="7620" marR="7620" marT="7620" marB="0" anchor="ctr">
                    <a:solidFill>
                      <a:srgbClr val="DDF9FF"/>
                    </a:solidFill>
                  </a:tcPr>
                </a:tc>
                <a:tc>
                  <a:txBody>
                    <a:bodyPr/>
                    <a:lstStyle/>
                    <a:p>
                      <a:pPr marL="0" algn="ctr" defTabSz="685766" rtl="0" eaLnBrk="1" fontAlgn="b" latinLnBrk="0" hangingPunct="1"/>
                      <a:r>
                        <a:rPr lang="it-IT" sz="800" b="1" i="0" u="none" strike="noStrike" kern="1200" dirty="0">
                          <a:solidFill>
                            <a:srgbClr val="002060"/>
                          </a:solidFill>
                          <a:effectLst/>
                          <a:latin typeface="+mn-lt"/>
                          <a:ea typeface="+mn-ea"/>
                          <a:cs typeface="+mn-cs"/>
                        </a:rPr>
                        <a:t>RCS </a:t>
                      </a:r>
                      <a:r>
                        <a:rPr lang="it-IT" sz="800" b="1" i="0" u="none" strike="noStrike" kern="1200" dirty="0" err="1">
                          <a:solidFill>
                            <a:srgbClr val="002060"/>
                          </a:solidFill>
                          <a:effectLst/>
                          <a:latin typeface="+mn-lt"/>
                          <a:ea typeface="+mn-ea"/>
                          <a:cs typeface="+mn-cs"/>
                        </a:rPr>
                        <a:t>estimated</a:t>
                      </a:r>
                      <a:endParaRPr lang="it-IT" sz="800" b="1" i="0" u="none" strike="noStrike" kern="1200" dirty="0">
                        <a:solidFill>
                          <a:srgbClr val="002060"/>
                        </a:solidFill>
                        <a:effectLst/>
                        <a:latin typeface="+mn-lt"/>
                        <a:ea typeface="+mn-ea"/>
                        <a:cs typeface="+mn-cs"/>
                      </a:endParaRPr>
                    </a:p>
                  </a:txBody>
                  <a:tcPr marL="7620" marR="7620" marT="7620" marB="0" anchor="ctr">
                    <a:solidFill>
                      <a:srgbClr val="CCFF99"/>
                    </a:solidFill>
                  </a:tcPr>
                </a:tc>
                <a:tc>
                  <a:txBody>
                    <a:bodyPr/>
                    <a:lstStyle/>
                    <a:p>
                      <a:pPr marL="0" marR="0" lvl="0" indent="0" algn="ctr" defTabSz="685766" rtl="0" eaLnBrk="1" fontAlgn="b" latinLnBrk="0" hangingPunct="1">
                        <a:lnSpc>
                          <a:spcPct val="100000"/>
                        </a:lnSpc>
                        <a:spcBef>
                          <a:spcPts val="0"/>
                        </a:spcBef>
                        <a:spcAft>
                          <a:spcPts val="0"/>
                        </a:spcAft>
                        <a:buClr>
                          <a:srgbClr val="000000"/>
                        </a:buClr>
                        <a:buSzTx/>
                        <a:buFont typeface="Arial"/>
                        <a:buNone/>
                        <a:tabLst/>
                        <a:defRPr/>
                      </a:pPr>
                      <a:r>
                        <a:rPr lang="it-IT" sz="800" b="1" i="0" u="none" strike="noStrike" kern="1200" dirty="0">
                          <a:solidFill>
                            <a:srgbClr val="002060"/>
                          </a:solidFill>
                          <a:effectLst/>
                          <a:latin typeface="+mn-lt"/>
                          <a:ea typeface="+mn-ea"/>
                          <a:cs typeface="+mn-cs"/>
                        </a:rPr>
                        <a:t>Standard</a:t>
                      </a:r>
                      <a:r>
                        <a:rPr lang="it-IT" sz="800" b="1" i="0" u="none" strike="noStrike" kern="1200" baseline="0" dirty="0">
                          <a:solidFill>
                            <a:srgbClr val="002060"/>
                          </a:solidFill>
                          <a:effectLst/>
                          <a:latin typeface="+mn-lt"/>
                          <a:ea typeface="+mn-ea"/>
                          <a:cs typeface="+mn-cs"/>
                        </a:rPr>
                        <a:t> </a:t>
                      </a:r>
                      <a:r>
                        <a:rPr lang="it-IT" sz="800" b="1" i="0" u="none" strike="noStrike" kern="1200" baseline="0" dirty="0" err="1">
                          <a:solidFill>
                            <a:srgbClr val="002060"/>
                          </a:solidFill>
                          <a:effectLst/>
                          <a:latin typeface="+mn-lt"/>
                          <a:ea typeface="+mn-ea"/>
                          <a:cs typeface="+mn-cs"/>
                        </a:rPr>
                        <a:t>deviation</a:t>
                      </a:r>
                      <a:r>
                        <a:rPr lang="it-IT" sz="800" b="1" i="0" u="none" strike="noStrike" kern="1200" baseline="0" dirty="0">
                          <a:solidFill>
                            <a:srgbClr val="002060"/>
                          </a:solidFill>
                          <a:effectLst/>
                          <a:latin typeface="+mn-lt"/>
                          <a:ea typeface="+mn-ea"/>
                          <a:cs typeface="+mn-cs"/>
                        </a:rPr>
                        <a:t> RCS est.</a:t>
                      </a:r>
                      <a:endParaRPr lang="it-IT" sz="800" b="1" i="0" u="none" strike="noStrike" kern="1200" dirty="0">
                        <a:solidFill>
                          <a:srgbClr val="002060"/>
                        </a:solidFill>
                        <a:effectLst/>
                        <a:latin typeface="+mn-lt"/>
                        <a:ea typeface="+mn-ea"/>
                        <a:cs typeface="+mn-cs"/>
                      </a:endParaRPr>
                    </a:p>
                  </a:txBody>
                  <a:tcPr marL="7620" marR="7620" marT="7620" marB="0" anchor="ctr">
                    <a:solidFill>
                      <a:srgbClr val="CCFF99"/>
                    </a:solidFill>
                  </a:tcPr>
                </a:tc>
                <a:extLst>
                  <a:ext uri="{0D108BD9-81ED-4DB2-BD59-A6C34878D82A}">
                    <a16:rowId xmlns:a16="http://schemas.microsoft.com/office/drawing/2014/main" val="3552830437"/>
                  </a:ext>
                </a:extLst>
              </a:tr>
              <a:tr h="196782">
                <a:tc>
                  <a:txBody>
                    <a:bodyPr/>
                    <a:lstStyle/>
                    <a:p>
                      <a:pPr marL="0" algn="ctr" defTabSz="685766" rtl="0" eaLnBrk="1" fontAlgn="b" latinLnBrk="0" hangingPunct="1"/>
                      <a:r>
                        <a:rPr lang="it-IT" sz="800" b="1" i="0" u="none" strike="noStrike" kern="1200" dirty="0">
                          <a:solidFill>
                            <a:srgbClr val="002060"/>
                          </a:solidFill>
                          <a:effectLst/>
                          <a:latin typeface="+mn-lt"/>
                          <a:ea typeface="+mn-ea"/>
                          <a:cs typeface="+mn-cs"/>
                        </a:rPr>
                        <a:t>ST-02</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45,94</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42,9484</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2,4771</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44,3598</a:t>
                      </a:r>
                    </a:p>
                  </a:txBody>
                  <a:tcPr marL="7620" marR="7620" marT="7620" marB="0" anchor="ctr">
                    <a:solidFill>
                      <a:srgbClr val="CCFF99"/>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0,6345</a:t>
                      </a:r>
                    </a:p>
                  </a:txBody>
                  <a:tcPr marL="7620" marR="7620" marT="7620" marB="0" anchor="ctr">
                    <a:solidFill>
                      <a:srgbClr val="CCFF99"/>
                    </a:solidFill>
                  </a:tcPr>
                </a:tc>
                <a:extLst>
                  <a:ext uri="{0D108BD9-81ED-4DB2-BD59-A6C34878D82A}">
                    <a16:rowId xmlns:a16="http://schemas.microsoft.com/office/drawing/2014/main" val="3190570852"/>
                  </a:ext>
                </a:extLst>
              </a:tr>
              <a:tr h="196782">
                <a:tc>
                  <a:txBody>
                    <a:bodyPr/>
                    <a:lstStyle/>
                    <a:p>
                      <a:pPr marL="0" algn="ctr" defTabSz="685766" rtl="0" eaLnBrk="1" fontAlgn="b" latinLnBrk="0" hangingPunct="1"/>
                      <a:r>
                        <a:rPr lang="it-IT" sz="800" b="1" i="0" u="none" strike="noStrike" kern="1200" dirty="0">
                          <a:solidFill>
                            <a:srgbClr val="002060"/>
                          </a:solidFill>
                          <a:effectLst/>
                          <a:latin typeface="+mn-lt"/>
                          <a:ea typeface="+mn-ea"/>
                          <a:cs typeface="+mn-cs"/>
                        </a:rPr>
                        <a:t>ST-04</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45,94</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42,3017</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2,9040</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44,2153</a:t>
                      </a:r>
                    </a:p>
                  </a:txBody>
                  <a:tcPr marL="7620" marR="7620" marT="7620" marB="0" anchor="ctr">
                    <a:solidFill>
                      <a:srgbClr val="CCFF99"/>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0,4626</a:t>
                      </a:r>
                    </a:p>
                  </a:txBody>
                  <a:tcPr marL="7620" marR="7620" marT="7620" marB="0" anchor="ctr">
                    <a:solidFill>
                      <a:srgbClr val="CCFF99"/>
                    </a:solidFill>
                  </a:tcPr>
                </a:tc>
                <a:extLst>
                  <a:ext uri="{0D108BD9-81ED-4DB2-BD59-A6C34878D82A}">
                    <a16:rowId xmlns:a16="http://schemas.microsoft.com/office/drawing/2014/main" val="48459639"/>
                  </a:ext>
                </a:extLst>
              </a:tr>
              <a:tr h="170567">
                <a:tc>
                  <a:txBody>
                    <a:bodyPr/>
                    <a:lstStyle/>
                    <a:p>
                      <a:pPr marL="0" algn="ctr" defTabSz="685766" rtl="0" eaLnBrk="1" fontAlgn="b" latinLnBrk="0" hangingPunct="1"/>
                      <a:r>
                        <a:rPr lang="it-IT" sz="800" b="1" i="0" u="none" strike="noStrike" kern="1200" dirty="0">
                          <a:solidFill>
                            <a:srgbClr val="002060"/>
                          </a:solidFill>
                          <a:effectLst/>
                          <a:latin typeface="+mn-lt"/>
                          <a:ea typeface="+mn-ea"/>
                          <a:cs typeface="+mn-cs"/>
                        </a:rPr>
                        <a:t>ST-06</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45,94</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43,3035</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2,0601</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44,4259</a:t>
                      </a:r>
                    </a:p>
                  </a:txBody>
                  <a:tcPr marL="7620" marR="7620" marT="7620" marB="0" anchor="ctr">
                    <a:solidFill>
                      <a:srgbClr val="CCFF99"/>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0,5518</a:t>
                      </a:r>
                    </a:p>
                  </a:txBody>
                  <a:tcPr marL="7620" marR="7620" marT="7620" marB="0" anchor="ctr">
                    <a:solidFill>
                      <a:srgbClr val="CCFF99"/>
                    </a:solidFill>
                  </a:tcPr>
                </a:tc>
                <a:extLst>
                  <a:ext uri="{0D108BD9-81ED-4DB2-BD59-A6C34878D82A}">
                    <a16:rowId xmlns:a16="http://schemas.microsoft.com/office/drawing/2014/main" val="3780091989"/>
                  </a:ext>
                </a:extLst>
              </a:tr>
              <a:tr h="170567">
                <a:tc>
                  <a:txBody>
                    <a:bodyPr/>
                    <a:lstStyle/>
                    <a:p>
                      <a:pPr marL="0" algn="ctr" defTabSz="685766" rtl="0" eaLnBrk="1" fontAlgn="b" latinLnBrk="0" hangingPunct="1"/>
                      <a:r>
                        <a:rPr lang="it-IT" sz="800" b="1" i="0" u="none" strike="noStrike" kern="1200" dirty="0">
                          <a:solidFill>
                            <a:srgbClr val="002060"/>
                          </a:solidFill>
                          <a:effectLst/>
                          <a:latin typeface="+mn-lt"/>
                          <a:ea typeface="+mn-ea"/>
                          <a:cs typeface="+mn-cs"/>
                        </a:rPr>
                        <a:t>ST-08</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45,94</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42,1500</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1,3980</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42,9287</a:t>
                      </a:r>
                    </a:p>
                  </a:txBody>
                  <a:tcPr marL="7620" marR="7620" marT="7620" marB="0" anchor="ctr">
                    <a:solidFill>
                      <a:srgbClr val="CCFF99"/>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0,3649</a:t>
                      </a:r>
                    </a:p>
                  </a:txBody>
                  <a:tcPr marL="7620" marR="7620" marT="7620" marB="0" anchor="ctr">
                    <a:solidFill>
                      <a:srgbClr val="CCFF99"/>
                    </a:solidFill>
                  </a:tcPr>
                </a:tc>
                <a:extLst>
                  <a:ext uri="{0D108BD9-81ED-4DB2-BD59-A6C34878D82A}">
                    <a16:rowId xmlns:a16="http://schemas.microsoft.com/office/drawing/2014/main" val="1586690854"/>
                  </a:ext>
                </a:extLst>
              </a:tr>
              <a:tr h="170567">
                <a:tc>
                  <a:txBody>
                    <a:bodyPr/>
                    <a:lstStyle/>
                    <a:p>
                      <a:pPr marL="0" algn="ctr" defTabSz="685766" rtl="0" eaLnBrk="1" fontAlgn="b" latinLnBrk="0" hangingPunct="1"/>
                      <a:r>
                        <a:rPr lang="it-IT" sz="800" b="1" i="0" u="none" strike="noStrike" kern="1200" dirty="0">
                          <a:solidFill>
                            <a:srgbClr val="002060"/>
                          </a:solidFill>
                          <a:effectLst/>
                          <a:latin typeface="+mn-lt"/>
                          <a:ea typeface="+mn-ea"/>
                          <a:cs typeface="+mn-cs"/>
                        </a:rPr>
                        <a:t>AUS-05</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52,30</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50,9613</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0,5702</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50,9713</a:t>
                      </a:r>
                    </a:p>
                  </a:txBody>
                  <a:tcPr marL="7620" marR="7620" marT="7620" marB="0" anchor="ctr">
                    <a:solidFill>
                      <a:srgbClr val="CCFF99"/>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0,5593</a:t>
                      </a:r>
                    </a:p>
                  </a:txBody>
                  <a:tcPr marL="7620" marR="7620" marT="7620" marB="0" anchor="ctr">
                    <a:solidFill>
                      <a:srgbClr val="CCFF99"/>
                    </a:solidFill>
                  </a:tcPr>
                </a:tc>
                <a:extLst>
                  <a:ext uri="{0D108BD9-81ED-4DB2-BD59-A6C34878D82A}">
                    <a16:rowId xmlns:a16="http://schemas.microsoft.com/office/drawing/2014/main" val="3288828990"/>
                  </a:ext>
                </a:extLst>
              </a:tr>
              <a:tr h="170567">
                <a:tc>
                  <a:txBody>
                    <a:bodyPr/>
                    <a:lstStyle/>
                    <a:p>
                      <a:pPr marL="0" algn="ctr" defTabSz="685766" rtl="0" eaLnBrk="1" fontAlgn="b" latinLnBrk="0" hangingPunct="1"/>
                      <a:r>
                        <a:rPr lang="it-IT" sz="800" b="1" i="0" u="none" strike="noStrike" kern="1200" dirty="0">
                          <a:solidFill>
                            <a:srgbClr val="002060"/>
                          </a:solidFill>
                          <a:effectLst/>
                          <a:latin typeface="+mn-lt"/>
                          <a:ea typeface="+mn-ea"/>
                          <a:cs typeface="+mn-cs"/>
                        </a:rPr>
                        <a:t>AUS-09</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48,40</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46,3723</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0,5372</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46,3668</a:t>
                      </a:r>
                    </a:p>
                  </a:txBody>
                  <a:tcPr marL="7620" marR="7620" marT="7620" marB="0" anchor="ctr">
                    <a:solidFill>
                      <a:srgbClr val="CCFF99"/>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0,5403</a:t>
                      </a:r>
                    </a:p>
                  </a:txBody>
                  <a:tcPr marL="7620" marR="7620" marT="7620" marB="0" anchor="ctr">
                    <a:solidFill>
                      <a:srgbClr val="CCFF99"/>
                    </a:solidFill>
                  </a:tcPr>
                </a:tc>
                <a:extLst>
                  <a:ext uri="{0D108BD9-81ED-4DB2-BD59-A6C34878D82A}">
                    <a16:rowId xmlns:a16="http://schemas.microsoft.com/office/drawing/2014/main" val="1644237802"/>
                  </a:ext>
                </a:extLst>
              </a:tr>
              <a:tr h="170567">
                <a:tc>
                  <a:txBody>
                    <a:bodyPr/>
                    <a:lstStyle/>
                    <a:p>
                      <a:pPr marL="0" algn="ctr" defTabSz="685766" rtl="0" eaLnBrk="1" fontAlgn="b" latinLnBrk="0" hangingPunct="1"/>
                      <a:r>
                        <a:rPr lang="it-IT" sz="800" b="1" i="0" u="none" strike="noStrike" kern="1200" dirty="0">
                          <a:solidFill>
                            <a:srgbClr val="002060"/>
                          </a:solidFill>
                          <a:effectLst/>
                          <a:latin typeface="+mn-lt"/>
                          <a:ea typeface="+mn-ea"/>
                          <a:cs typeface="+mn-cs"/>
                        </a:rPr>
                        <a:t>AUS-14</a:t>
                      </a:r>
                    </a:p>
                  </a:txBody>
                  <a:tcPr marL="7620" marR="7620" marT="7620" marB="0" anchor="ctr">
                    <a:solidFill>
                      <a:srgbClr val="DDF9FF"/>
                    </a:solidFill>
                  </a:tcPr>
                </a:tc>
                <a:tc>
                  <a:txBody>
                    <a:bodyPr/>
                    <a:lstStyle/>
                    <a:p>
                      <a:pPr marL="0" marR="0" lvl="0" indent="0" algn="ctr" defTabSz="685766" rtl="0" eaLnBrk="1" fontAlgn="b" latinLnBrk="0" hangingPunct="1">
                        <a:lnSpc>
                          <a:spcPct val="100000"/>
                        </a:lnSpc>
                        <a:spcBef>
                          <a:spcPts val="0"/>
                        </a:spcBef>
                        <a:spcAft>
                          <a:spcPts val="0"/>
                        </a:spcAft>
                        <a:buClrTx/>
                        <a:buSzTx/>
                        <a:buFontTx/>
                        <a:buNone/>
                        <a:tabLst/>
                        <a:defRPr/>
                      </a:pPr>
                      <a:r>
                        <a:rPr lang="it-IT" sz="800" u="none" strike="noStrike" kern="1200" dirty="0">
                          <a:solidFill>
                            <a:srgbClr val="002060"/>
                          </a:solidFill>
                          <a:effectLst/>
                          <a:latin typeface="+mn-lt"/>
                          <a:ea typeface="+mn-ea"/>
                          <a:cs typeface="+mn-cs"/>
                        </a:rPr>
                        <a:t>52,30</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49,7331</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0,3011</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49,7248</a:t>
                      </a:r>
                    </a:p>
                  </a:txBody>
                  <a:tcPr marL="7620" marR="7620" marT="7620" marB="0" anchor="ctr">
                    <a:solidFill>
                      <a:srgbClr val="CCFF99"/>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0,2935</a:t>
                      </a:r>
                    </a:p>
                  </a:txBody>
                  <a:tcPr marL="7620" marR="7620" marT="7620" marB="0" anchor="ctr">
                    <a:solidFill>
                      <a:srgbClr val="CCFF99"/>
                    </a:solidFill>
                  </a:tcPr>
                </a:tc>
                <a:extLst>
                  <a:ext uri="{0D108BD9-81ED-4DB2-BD59-A6C34878D82A}">
                    <a16:rowId xmlns:a16="http://schemas.microsoft.com/office/drawing/2014/main" val="2538931551"/>
                  </a:ext>
                </a:extLst>
              </a:tr>
            </a:tbl>
          </a:graphicData>
        </a:graphic>
      </p:graphicFrame>
      <p:sp>
        <p:nvSpPr>
          <p:cNvPr id="2" name="CasellaDiTesto 1"/>
          <p:cNvSpPr txBox="1"/>
          <p:nvPr/>
        </p:nvSpPr>
        <p:spPr>
          <a:xfrm>
            <a:off x="9527985" y="5465693"/>
            <a:ext cx="2713748" cy="230832"/>
          </a:xfrm>
          <a:prstGeom prst="rect">
            <a:avLst/>
          </a:prstGeom>
          <a:noFill/>
        </p:spPr>
        <p:txBody>
          <a:bodyPr wrap="square" rtlCol="0">
            <a:spAutoFit/>
          </a:bodyPr>
          <a:lstStyle/>
          <a:p>
            <a:r>
              <a:rPr lang="it-IT" sz="900" dirty="0"/>
              <a:t>Reference </a:t>
            </a:r>
            <a:r>
              <a:rPr lang="it-IT" sz="900" dirty="0" err="1"/>
              <a:t>values</a:t>
            </a:r>
            <a:r>
              <a:rPr lang="it-IT" sz="900" dirty="0"/>
              <a:t>, </a:t>
            </a:r>
            <a:r>
              <a:rPr lang="it-IT" sz="900" dirty="0" err="1"/>
              <a:t>before</a:t>
            </a:r>
            <a:r>
              <a:rPr lang="it-IT" sz="900" dirty="0"/>
              <a:t> the </a:t>
            </a:r>
            <a:r>
              <a:rPr lang="it-IT" sz="900" dirty="0" err="1"/>
              <a:t>characterisation</a:t>
            </a:r>
            <a:endParaRPr lang="it-IT" sz="900" dirty="0"/>
          </a:p>
        </p:txBody>
      </p:sp>
      <p:sp>
        <p:nvSpPr>
          <p:cNvPr id="16" name="CasellaDiTesto 15"/>
          <p:cNvSpPr txBox="1"/>
          <p:nvPr/>
        </p:nvSpPr>
        <p:spPr>
          <a:xfrm>
            <a:off x="9527985" y="5819391"/>
            <a:ext cx="2713748" cy="230832"/>
          </a:xfrm>
          <a:prstGeom prst="rect">
            <a:avLst/>
          </a:prstGeom>
          <a:noFill/>
        </p:spPr>
        <p:txBody>
          <a:bodyPr wrap="square" rtlCol="0">
            <a:spAutoFit/>
          </a:bodyPr>
          <a:lstStyle/>
          <a:p>
            <a:r>
              <a:rPr lang="it-IT" sz="900" dirty="0" err="1"/>
              <a:t>Estimated</a:t>
            </a:r>
            <a:r>
              <a:rPr lang="it-IT" sz="900" dirty="0"/>
              <a:t> </a:t>
            </a:r>
            <a:r>
              <a:rPr lang="it-IT" sz="900" dirty="0" err="1"/>
              <a:t>values</a:t>
            </a:r>
            <a:r>
              <a:rPr lang="it-IT" sz="900" dirty="0"/>
              <a:t>, </a:t>
            </a:r>
            <a:r>
              <a:rPr lang="it-IT" sz="900" dirty="0" err="1"/>
              <a:t>after</a:t>
            </a:r>
            <a:r>
              <a:rPr lang="it-IT" sz="900" dirty="0"/>
              <a:t> the </a:t>
            </a:r>
            <a:r>
              <a:rPr lang="it-IT" sz="900" dirty="0" err="1"/>
              <a:t>characterisation</a:t>
            </a:r>
            <a:endParaRPr lang="it-IT" sz="900" dirty="0"/>
          </a:p>
        </p:txBody>
      </p:sp>
      <p:sp>
        <p:nvSpPr>
          <p:cNvPr id="3" name="Rettangolo 2"/>
          <p:cNvSpPr/>
          <p:nvPr/>
        </p:nvSpPr>
        <p:spPr>
          <a:xfrm>
            <a:off x="8957700" y="5479975"/>
            <a:ext cx="390525" cy="230832"/>
          </a:xfrm>
          <a:prstGeom prst="rect">
            <a:avLst/>
          </a:prstGeom>
          <a:solidFill>
            <a:srgbClr val="DDF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p:cNvSpPr/>
          <p:nvPr/>
        </p:nvSpPr>
        <p:spPr>
          <a:xfrm>
            <a:off x="8957700" y="5829917"/>
            <a:ext cx="390525" cy="230832"/>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75243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0"/>
          <p:cNvSpPr txBox="1">
            <a:spLocks noGrp="1"/>
          </p:cNvSpPr>
          <p:nvPr>
            <p:ph type="body" idx="1"/>
          </p:nvPr>
        </p:nvSpPr>
        <p:spPr>
          <a:xfrm>
            <a:off x="176048" y="1189565"/>
            <a:ext cx="11495400" cy="5098940"/>
          </a:xfrm>
          <a:prstGeom prst="rect">
            <a:avLst/>
          </a:prstGeom>
          <a:noFill/>
          <a:ln>
            <a:noFill/>
          </a:ln>
        </p:spPr>
        <p:txBody>
          <a:bodyPr spcFirstLastPara="1" wrap="square" lIns="91425" tIns="45700" rIns="91425" bIns="45700" anchor="t" anchorCtr="0">
            <a:noAutofit/>
          </a:bodyPr>
          <a:lstStyle/>
          <a:p>
            <a:r>
              <a:rPr lang="en-US" sz="1600" dirty="0"/>
              <a:t>The geolocation is closely related to the correct position of the targets.</a:t>
            </a:r>
          </a:p>
          <a:p>
            <a:r>
              <a:rPr lang="en-US" sz="1600" dirty="0"/>
              <a:t>The main problem is that the accurate coordinates of the targets are often unknown.</a:t>
            </a:r>
          </a:p>
          <a:p>
            <a:r>
              <a:rPr lang="en-US" sz="1600" dirty="0"/>
              <a:t>When the coordinates are right and accurate, the geolocation is within the thresholds. </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marL="4762" lvl="1" indent="0">
              <a:buNone/>
            </a:pPr>
            <a:endParaRPr lang="en-US" sz="1600" dirty="0"/>
          </a:p>
        </p:txBody>
      </p:sp>
      <p:sp>
        <p:nvSpPr>
          <p:cNvPr id="87" name="Google Shape;87;p10"/>
          <p:cNvSpPr txBox="1">
            <a:spLocks noGrp="1"/>
          </p:cNvSpPr>
          <p:nvPr>
            <p:ph type="title"/>
          </p:nvPr>
        </p:nvSpPr>
        <p:spPr>
          <a:xfrm>
            <a:off x="176048" y="175939"/>
            <a:ext cx="9387000" cy="779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400"/>
              <a:buFont typeface="Arial"/>
              <a:buNone/>
            </a:pPr>
            <a:r>
              <a:rPr lang="it-IT" sz="3600" dirty="0" err="1"/>
              <a:t>Methodology</a:t>
            </a:r>
            <a:r>
              <a:rPr lang="it-IT" sz="3600" dirty="0"/>
              <a:t> of the </a:t>
            </a:r>
            <a:r>
              <a:rPr lang="it-IT" sz="3600" dirty="0" err="1"/>
              <a:t>study</a:t>
            </a:r>
            <a:r>
              <a:rPr lang="it-IT" sz="3600" dirty="0"/>
              <a:t>: </a:t>
            </a:r>
            <a:r>
              <a:rPr lang="it-IT" sz="3600" dirty="0" err="1"/>
              <a:t>Geolocation</a:t>
            </a:r>
            <a:r>
              <a:rPr lang="it-IT" sz="3600" dirty="0"/>
              <a:t> (I)</a:t>
            </a:r>
            <a:endParaRPr sz="3600" dirty="0"/>
          </a:p>
        </p:txBody>
      </p:sp>
      <p:pic>
        <p:nvPicPr>
          <p:cNvPr id="8" name="Immagine 7"/>
          <p:cNvPicPr>
            <a:picLocks noChangeAspect="1"/>
          </p:cNvPicPr>
          <p:nvPr/>
        </p:nvPicPr>
        <p:blipFill>
          <a:blip r:embed="rId3"/>
          <a:stretch>
            <a:fillRect/>
          </a:stretch>
        </p:blipFill>
        <p:spPr>
          <a:xfrm>
            <a:off x="1473264" y="2709970"/>
            <a:ext cx="4546536" cy="3409902"/>
          </a:xfrm>
          <a:prstGeom prst="rect">
            <a:avLst/>
          </a:prstGeom>
        </p:spPr>
      </p:pic>
      <p:pic>
        <p:nvPicPr>
          <p:cNvPr id="9" name="Immagine 8"/>
          <p:cNvPicPr>
            <a:picLocks noChangeAspect="1"/>
          </p:cNvPicPr>
          <p:nvPr/>
        </p:nvPicPr>
        <p:blipFill>
          <a:blip r:embed="rId4"/>
          <a:stretch>
            <a:fillRect/>
          </a:stretch>
        </p:blipFill>
        <p:spPr>
          <a:xfrm>
            <a:off x="5549964" y="2709970"/>
            <a:ext cx="4546535" cy="3409901"/>
          </a:xfrm>
          <a:prstGeom prst="rect">
            <a:avLst/>
          </a:prstGeom>
        </p:spPr>
      </p:pic>
      <p:sp>
        <p:nvSpPr>
          <p:cNvPr id="10" name="CasellaDiTesto 9"/>
          <p:cNvSpPr txBox="1"/>
          <p:nvPr/>
        </p:nvSpPr>
        <p:spPr>
          <a:xfrm>
            <a:off x="9953572" y="2910007"/>
            <a:ext cx="1581292" cy="553998"/>
          </a:xfrm>
          <a:prstGeom prst="rect">
            <a:avLst/>
          </a:prstGeom>
          <a:noFill/>
        </p:spPr>
        <p:txBody>
          <a:bodyPr wrap="square" rtlCol="0">
            <a:spAutoFit/>
          </a:bodyPr>
          <a:lstStyle/>
          <a:p>
            <a:r>
              <a:rPr lang="it-IT" sz="1000" dirty="0">
                <a:solidFill>
                  <a:srgbClr val="FF0000"/>
                </a:solidFill>
              </a:rPr>
              <a:t>---- </a:t>
            </a:r>
            <a:r>
              <a:rPr lang="it-IT" sz="1000" dirty="0" err="1">
                <a:solidFill>
                  <a:srgbClr val="FF0000"/>
                </a:solidFill>
              </a:rPr>
              <a:t>Threshold</a:t>
            </a:r>
            <a:r>
              <a:rPr lang="it-IT" sz="1000" dirty="0">
                <a:solidFill>
                  <a:srgbClr val="FF0000"/>
                </a:solidFill>
              </a:rPr>
              <a:t>: 3,75 m</a:t>
            </a:r>
          </a:p>
          <a:p>
            <a:r>
              <a:rPr lang="it-IT" sz="1000" dirty="0">
                <a:solidFill>
                  <a:srgbClr val="92D050"/>
                </a:solidFill>
              </a:rPr>
              <a:t>---- SSAR1</a:t>
            </a:r>
          </a:p>
          <a:p>
            <a:r>
              <a:rPr lang="it-IT" sz="1000" dirty="0">
                <a:solidFill>
                  <a:srgbClr val="00FFFF"/>
                </a:solidFill>
              </a:rPr>
              <a:t>---- SSAR2</a:t>
            </a:r>
          </a:p>
        </p:txBody>
      </p:sp>
    </p:spTree>
    <p:extLst>
      <p:ext uri="{BB962C8B-B14F-4D97-AF65-F5344CB8AC3E}">
        <p14:creationId xmlns:p14="http://schemas.microsoft.com/office/powerpoint/2010/main" val="1459879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0"/>
          <p:cNvSpPr txBox="1">
            <a:spLocks noGrp="1"/>
          </p:cNvSpPr>
          <p:nvPr>
            <p:ph type="body" idx="1"/>
          </p:nvPr>
        </p:nvSpPr>
        <p:spPr>
          <a:xfrm>
            <a:off x="176048" y="1189565"/>
            <a:ext cx="11495400" cy="5098940"/>
          </a:xfrm>
          <a:prstGeom prst="rect">
            <a:avLst/>
          </a:prstGeom>
          <a:noFill/>
          <a:ln>
            <a:noFill/>
          </a:ln>
        </p:spPr>
        <p:txBody>
          <a:bodyPr spcFirstLastPara="1" wrap="square" lIns="91425" tIns="45700" rIns="91425" bIns="45700" anchor="t" anchorCtr="0">
            <a:noAutofit/>
          </a:bodyPr>
          <a:lstStyle/>
          <a:p>
            <a:r>
              <a:rPr lang="en-US" sz="1600" dirty="0"/>
              <a:t>However, when the coordinates are far from the real coordinates, the geolocation performance is stable but out of the thresholds.</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marL="4762" lvl="1" indent="0">
              <a:buNone/>
            </a:pPr>
            <a:endParaRPr lang="en-US" sz="1600" dirty="0"/>
          </a:p>
        </p:txBody>
      </p:sp>
      <p:sp>
        <p:nvSpPr>
          <p:cNvPr id="87" name="Google Shape;87;p10"/>
          <p:cNvSpPr txBox="1">
            <a:spLocks noGrp="1"/>
          </p:cNvSpPr>
          <p:nvPr>
            <p:ph type="title"/>
          </p:nvPr>
        </p:nvSpPr>
        <p:spPr>
          <a:xfrm>
            <a:off x="176048" y="175939"/>
            <a:ext cx="9387000" cy="779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400"/>
              <a:buFont typeface="Arial"/>
              <a:buNone/>
            </a:pPr>
            <a:r>
              <a:rPr lang="it-IT" sz="3600" dirty="0" err="1"/>
              <a:t>Methodology</a:t>
            </a:r>
            <a:r>
              <a:rPr lang="it-IT" sz="3600" dirty="0"/>
              <a:t> of the </a:t>
            </a:r>
            <a:r>
              <a:rPr lang="it-IT" sz="3600" dirty="0" err="1"/>
              <a:t>study</a:t>
            </a:r>
            <a:r>
              <a:rPr lang="it-IT" sz="3600" dirty="0"/>
              <a:t>: </a:t>
            </a:r>
            <a:r>
              <a:rPr lang="it-IT" sz="3600" dirty="0" err="1"/>
              <a:t>Geolocation</a:t>
            </a:r>
            <a:r>
              <a:rPr lang="it-IT" sz="3600" dirty="0"/>
              <a:t> (II)</a:t>
            </a:r>
            <a:endParaRPr sz="3600" dirty="0"/>
          </a:p>
        </p:txBody>
      </p:sp>
      <p:sp>
        <p:nvSpPr>
          <p:cNvPr id="10" name="CasellaDiTesto 9"/>
          <p:cNvSpPr txBox="1"/>
          <p:nvPr/>
        </p:nvSpPr>
        <p:spPr>
          <a:xfrm>
            <a:off x="10186996" y="2509957"/>
            <a:ext cx="1581292" cy="553998"/>
          </a:xfrm>
          <a:prstGeom prst="rect">
            <a:avLst/>
          </a:prstGeom>
          <a:noFill/>
        </p:spPr>
        <p:txBody>
          <a:bodyPr wrap="square" rtlCol="0">
            <a:spAutoFit/>
          </a:bodyPr>
          <a:lstStyle/>
          <a:p>
            <a:r>
              <a:rPr lang="it-IT" sz="1000" dirty="0">
                <a:solidFill>
                  <a:srgbClr val="FF0000"/>
                </a:solidFill>
              </a:rPr>
              <a:t>---- </a:t>
            </a:r>
            <a:r>
              <a:rPr lang="it-IT" sz="1000" dirty="0" err="1">
                <a:solidFill>
                  <a:srgbClr val="FF0000"/>
                </a:solidFill>
              </a:rPr>
              <a:t>Threshold</a:t>
            </a:r>
            <a:r>
              <a:rPr lang="it-IT" sz="1000" dirty="0">
                <a:solidFill>
                  <a:srgbClr val="FF0000"/>
                </a:solidFill>
              </a:rPr>
              <a:t>: 3,75 m</a:t>
            </a:r>
          </a:p>
          <a:p>
            <a:r>
              <a:rPr lang="it-IT" sz="1000" dirty="0">
                <a:solidFill>
                  <a:srgbClr val="92D050"/>
                </a:solidFill>
              </a:rPr>
              <a:t>---- SSAR1</a:t>
            </a:r>
          </a:p>
          <a:p>
            <a:r>
              <a:rPr lang="it-IT" sz="1000" dirty="0">
                <a:solidFill>
                  <a:srgbClr val="00FFFF"/>
                </a:solidFill>
              </a:rPr>
              <a:t>---- SSAR2</a:t>
            </a:r>
          </a:p>
        </p:txBody>
      </p:sp>
      <p:pic>
        <p:nvPicPr>
          <p:cNvPr id="7" name="Immagine 6"/>
          <p:cNvPicPr>
            <a:picLocks noChangeAspect="1"/>
          </p:cNvPicPr>
          <p:nvPr/>
        </p:nvPicPr>
        <p:blipFill>
          <a:blip r:embed="rId3"/>
          <a:stretch>
            <a:fillRect/>
          </a:stretch>
        </p:blipFill>
        <p:spPr>
          <a:xfrm>
            <a:off x="1254258" y="2294429"/>
            <a:ext cx="5043361" cy="3782521"/>
          </a:xfrm>
          <a:prstGeom prst="rect">
            <a:avLst/>
          </a:prstGeom>
        </p:spPr>
      </p:pic>
      <p:pic>
        <p:nvPicPr>
          <p:cNvPr id="11" name="Immagine 10"/>
          <p:cNvPicPr>
            <a:picLocks noChangeAspect="1"/>
          </p:cNvPicPr>
          <p:nvPr/>
        </p:nvPicPr>
        <p:blipFill rotWithShape="1">
          <a:blip r:embed="rId4"/>
          <a:srcRect l="19839" r="16230" b="8937"/>
          <a:stretch/>
        </p:blipFill>
        <p:spPr>
          <a:xfrm>
            <a:off x="6541821" y="2277658"/>
            <a:ext cx="3354654" cy="3583764"/>
          </a:xfrm>
          <a:prstGeom prst="rect">
            <a:avLst/>
          </a:prstGeom>
        </p:spPr>
      </p:pic>
    </p:spTree>
    <p:extLst>
      <p:ext uri="{BB962C8B-B14F-4D97-AF65-F5344CB8AC3E}">
        <p14:creationId xmlns:p14="http://schemas.microsoft.com/office/powerpoint/2010/main" val="4288053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0"/>
          <p:cNvSpPr txBox="1">
            <a:spLocks noGrp="1"/>
          </p:cNvSpPr>
          <p:nvPr>
            <p:ph type="body" idx="1"/>
          </p:nvPr>
        </p:nvSpPr>
        <p:spPr>
          <a:xfrm>
            <a:off x="176048" y="1189565"/>
            <a:ext cx="11495400" cy="5098940"/>
          </a:xfrm>
          <a:prstGeom prst="rect">
            <a:avLst/>
          </a:prstGeom>
          <a:noFill/>
          <a:ln>
            <a:noFill/>
          </a:ln>
        </p:spPr>
        <p:txBody>
          <a:bodyPr spcFirstLastPara="1" wrap="square" lIns="91425" tIns="45700" rIns="91425" bIns="45700" anchor="t" anchorCtr="0">
            <a:noAutofit/>
          </a:bodyPr>
          <a:lstStyle/>
          <a:p>
            <a:r>
              <a:rPr lang="en-US" sz="1600" dirty="0"/>
              <a:t>Finally, after considering the previous requirements, the following targets have been selected.</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marL="4762" lvl="1" indent="0">
              <a:buNone/>
            </a:pPr>
            <a:endParaRPr lang="en-US" sz="1600" dirty="0"/>
          </a:p>
        </p:txBody>
      </p:sp>
      <p:sp>
        <p:nvSpPr>
          <p:cNvPr id="87" name="Google Shape;87;p10"/>
          <p:cNvSpPr txBox="1">
            <a:spLocks noGrp="1"/>
          </p:cNvSpPr>
          <p:nvPr>
            <p:ph type="title"/>
          </p:nvPr>
        </p:nvSpPr>
        <p:spPr>
          <a:xfrm>
            <a:off x="176048" y="175939"/>
            <a:ext cx="9387000" cy="779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400"/>
              <a:buFont typeface="Arial"/>
              <a:buNone/>
            </a:pPr>
            <a:r>
              <a:rPr lang="it-IT" sz="3600" dirty="0" err="1"/>
              <a:t>Summary</a:t>
            </a:r>
            <a:endParaRPr sz="3600" dirty="0"/>
          </a:p>
        </p:txBody>
      </p:sp>
      <p:graphicFrame>
        <p:nvGraphicFramePr>
          <p:cNvPr id="2" name="Tabella 1"/>
          <p:cNvGraphicFramePr>
            <a:graphicFrameLocks noGrp="1"/>
          </p:cNvGraphicFramePr>
          <p:nvPr>
            <p:extLst>
              <p:ext uri="{D42A27DB-BD31-4B8C-83A1-F6EECF244321}">
                <p14:modId xmlns:p14="http://schemas.microsoft.com/office/powerpoint/2010/main" val="3036399233"/>
              </p:ext>
            </p:extLst>
          </p:nvPr>
        </p:nvGraphicFramePr>
        <p:xfrm>
          <a:off x="572652" y="1968654"/>
          <a:ext cx="11028222" cy="4491867"/>
        </p:xfrm>
        <a:graphic>
          <a:graphicData uri="http://schemas.openxmlformats.org/drawingml/2006/table">
            <a:tbl>
              <a:tblPr firstRow="1" bandRow="1">
                <a:tableStyleId>{5C22544A-7EE6-4342-B048-85BDC9FD1C3A}</a:tableStyleId>
              </a:tblPr>
              <a:tblGrid>
                <a:gridCol w="1838037">
                  <a:extLst>
                    <a:ext uri="{9D8B030D-6E8A-4147-A177-3AD203B41FA5}">
                      <a16:colId xmlns:a16="http://schemas.microsoft.com/office/drawing/2014/main" val="1700295826"/>
                    </a:ext>
                  </a:extLst>
                </a:gridCol>
                <a:gridCol w="1838037">
                  <a:extLst>
                    <a:ext uri="{9D8B030D-6E8A-4147-A177-3AD203B41FA5}">
                      <a16:colId xmlns:a16="http://schemas.microsoft.com/office/drawing/2014/main" val="3026539288"/>
                    </a:ext>
                  </a:extLst>
                </a:gridCol>
                <a:gridCol w="1838037">
                  <a:extLst>
                    <a:ext uri="{9D8B030D-6E8A-4147-A177-3AD203B41FA5}">
                      <a16:colId xmlns:a16="http://schemas.microsoft.com/office/drawing/2014/main" val="235049722"/>
                    </a:ext>
                  </a:extLst>
                </a:gridCol>
                <a:gridCol w="1838037">
                  <a:extLst>
                    <a:ext uri="{9D8B030D-6E8A-4147-A177-3AD203B41FA5}">
                      <a16:colId xmlns:a16="http://schemas.microsoft.com/office/drawing/2014/main" val="1096773374"/>
                    </a:ext>
                  </a:extLst>
                </a:gridCol>
                <a:gridCol w="1838037">
                  <a:extLst>
                    <a:ext uri="{9D8B030D-6E8A-4147-A177-3AD203B41FA5}">
                      <a16:colId xmlns:a16="http://schemas.microsoft.com/office/drawing/2014/main" val="3269188201"/>
                    </a:ext>
                  </a:extLst>
                </a:gridCol>
                <a:gridCol w="1838037">
                  <a:extLst>
                    <a:ext uri="{9D8B030D-6E8A-4147-A177-3AD203B41FA5}">
                      <a16:colId xmlns:a16="http://schemas.microsoft.com/office/drawing/2014/main" val="1306288411"/>
                    </a:ext>
                  </a:extLst>
                </a:gridCol>
              </a:tblGrid>
              <a:tr h="609205">
                <a:tc>
                  <a:txBody>
                    <a:bodyPr/>
                    <a:lstStyle/>
                    <a:p>
                      <a:pPr algn="ctr"/>
                      <a:r>
                        <a:rPr lang="it-IT" sz="1200" dirty="0"/>
                        <a:t>OP Mode</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it-IT" sz="1200" dirty="0"/>
                        <a:t>Location</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it-IT" sz="1200" dirty="0"/>
                        <a:t>Target</a:t>
                      </a:r>
                    </a:p>
                    <a:p>
                      <a:pPr algn="ctr"/>
                      <a:endParaRPr lang="it-IT" sz="1200"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it-IT" sz="1200" dirty="0" err="1"/>
                        <a:t>Incident</a:t>
                      </a:r>
                      <a:r>
                        <a:rPr lang="it-IT" sz="1200" dirty="0"/>
                        <a:t> angle</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it-IT" sz="1200" dirty="0"/>
                        <a:t>RCS </a:t>
                      </a:r>
                      <a:r>
                        <a:rPr lang="it-IT" sz="1200" dirty="0" err="1"/>
                        <a:t>after</a:t>
                      </a:r>
                      <a:r>
                        <a:rPr lang="it-IT" sz="1200" baseline="0" dirty="0"/>
                        <a:t> </a:t>
                      </a:r>
                      <a:r>
                        <a:rPr lang="it-IT" sz="1200" baseline="0" dirty="0" err="1"/>
                        <a:t>characterization</a:t>
                      </a:r>
                      <a:endParaRPr lang="it-IT" sz="1200" dirty="0"/>
                    </a:p>
                    <a:p>
                      <a:pPr algn="ctr"/>
                      <a:endParaRPr lang="it-IT" sz="1200"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it-IT" sz="1200"/>
                        <a:t>Standard </a:t>
                      </a:r>
                      <a:r>
                        <a:rPr lang="it-IT" sz="1200" dirty="0" err="1"/>
                        <a:t>deviation</a:t>
                      </a:r>
                      <a:endParaRPr lang="it-IT" sz="1200" dirty="0"/>
                    </a:p>
                  </a:txBody>
                  <a:tcPr/>
                </a:tc>
                <a:extLst>
                  <a:ext uri="{0D108BD9-81ED-4DB2-BD59-A6C34878D82A}">
                    <a16:rowId xmlns:a16="http://schemas.microsoft.com/office/drawing/2014/main" val="1650990356"/>
                  </a:ext>
                </a:extLst>
              </a:tr>
              <a:tr h="308569">
                <a:tc>
                  <a:txBody>
                    <a:bodyPr/>
                    <a:lstStyle/>
                    <a:p>
                      <a:pPr algn="ctr"/>
                      <a:r>
                        <a:rPr lang="it-IT" sz="900" dirty="0"/>
                        <a:t>S2A</a:t>
                      </a:r>
                    </a:p>
                  </a:txBody>
                  <a:tcPr anchor="ctr" anchorCtr="1"/>
                </a:tc>
                <a:tc>
                  <a:txBody>
                    <a:bodyPr/>
                    <a:lstStyle/>
                    <a:p>
                      <a:r>
                        <a:rPr lang="it-IT" sz="900" dirty="0"/>
                        <a:t>Mongolia</a:t>
                      </a:r>
                    </a:p>
                  </a:txBody>
                  <a:tcPr anchor="ctr" anchorCtr="1"/>
                </a:tc>
                <a:tc>
                  <a:txBody>
                    <a:bodyPr/>
                    <a:lstStyle/>
                    <a:p>
                      <a:pPr marR="0" algn="l" rtl="0" fontAlgn="b">
                        <a:lnSpc>
                          <a:spcPct val="100000"/>
                        </a:lnSpc>
                        <a:spcBef>
                          <a:spcPts val="0"/>
                        </a:spcBef>
                        <a:spcAft>
                          <a:spcPts val="0"/>
                        </a:spcAft>
                        <a:buClr>
                          <a:srgbClr val="000000"/>
                        </a:buClr>
                        <a:buFont typeface="Arial"/>
                      </a:pPr>
                      <a:r>
                        <a:rPr lang="it-IT" sz="900" b="0" i="0" u="none" strike="noStrike" cap="none" dirty="0">
                          <a:solidFill>
                            <a:schemeClr val="dk1"/>
                          </a:solidFill>
                          <a:latin typeface="+mn-lt"/>
                          <a:ea typeface="+mn-ea"/>
                          <a:cs typeface="+mn-cs"/>
                          <a:sym typeface="Arial"/>
                        </a:rPr>
                        <a:t>HR15D</a:t>
                      </a:r>
                    </a:p>
                  </a:txBody>
                  <a:tcPr marL="7620" marR="7620" marT="7620" marB="0" anchor="ctr" anchorCtr="1"/>
                </a:tc>
                <a:tc>
                  <a:txBody>
                    <a:bodyPr/>
                    <a:lstStyle/>
                    <a:p>
                      <a:r>
                        <a:rPr lang="it-IT" sz="900" dirty="0"/>
                        <a:t>35,1211</a:t>
                      </a:r>
                    </a:p>
                  </a:txBody>
                  <a:tcPr anchor="ctr" anchorCtr="1"/>
                </a:tc>
                <a:tc>
                  <a:txBody>
                    <a:bodyPr/>
                    <a:lstStyle/>
                    <a:p>
                      <a:r>
                        <a:rPr lang="it-IT" sz="900" dirty="0"/>
                        <a:t>35,4457</a:t>
                      </a:r>
                    </a:p>
                  </a:txBody>
                  <a:tcPr anchor="ctr" anchorCtr="1"/>
                </a:tc>
                <a:tc>
                  <a:txBody>
                    <a:bodyPr/>
                    <a:lstStyle/>
                    <a:p>
                      <a:r>
                        <a:rPr lang="it-IT" sz="900" dirty="0"/>
                        <a:t>0,2105</a:t>
                      </a:r>
                    </a:p>
                  </a:txBody>
                  <a:tcPr anchor="ctr" anchorCtr="1"/>
                </a:tc>
                <a:extLst>
                  <a:ext uri="{0D108BD9-81ED-4DB2-BD59-A6C34878D82A}">
                    <a16:rowId xmlns:a16="http://schemas.microsoft.com/office/drawing/2014/main" val="2502369199"/>
                  </a:ext>
                </a:extLst>
              </a:tr>
              <a:tr h="308569">
                <a:tc>
                  <a:txBody>
                    <a:bodyPr/>
                    <a:lstStyle/>
                    <a:p>
                      <a:pPr algn="ctr"/>
                      <a:r>
                        <a:rPr lang="it-IT" sz="900" dirty="0"/>
                        <a:t>S2B</a:t>
                      </a:r>
                    </a:p>
                  </a:txBody>
                  <a:tcPr anchor="ctr" anchorCtr="1"/>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900" dirty="0"/>
                        <a:t>Mongolia</a:t>
                      </a:r>
                    </a:p>
                  </a:txBody>
                  <a:tcPr anchor="ctr" anchorCtr="1"/>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900" b="0" i="0" u="none" strike="noStrike" cap="none" dirty="0">
                          <a:solidFill>
                            <a:schemeClr val="dk1"/>
                          </a:solidFill>
                          <a:latin typeface="+mn-lt"/>
                          <a:ea typeface="+mn-ea"/>
                          <a:cs typeface="+mn-cs"/>
                          <a:sym typeface="Arial"/>
                        </a:rPr>
                        <a:t>HR18D</a:t>
                      </a:r>
                    </a:p>
                  </a:txBody>
                  <a:tcPr marL="7620" marR="7620" marT="7620" marB="0" anchor="ctr" anchorCtr="1"/>
                </a:tc>
                <a:tc>
                  <a:txBody>
                    <a:bodyPr/>
                    <a:lstStyle/>
                    <a:p>
                      <a:r>
                        <a:rPr lang="it-IT" sz="900" dirty="0"/>
                        <a:t>53,5744</a:t>
                      </a:r>
                    </a:p>
                  </a:txBody>
                  <a:tcPr anchor="ctr" anchorCtr="1"/>
                </a:tc>
                <a:tc>
                  <a:txBody>
                    <a:bodyPr/>
                    <a:lstStyle/>
                    <a:p>
                      <a:r>
                        <a:rPr lang="it-IT" sz="900" dirty="0"/>
                        <a:t>36,2045</a:t>
                      </a:r>
                    </a:p>
                  </a:txBody>
                  <a:tcPr anchor="ctr" anchorCtr="1"/>
                </a:tc>
                <a:tc>
                  <a:txBody>
                    <a:bodyPr/>
                    <a:lstStyle/>
                    <a:p>
                      <a:r>
                        <a:rPr lang="it-IT" sz="900" dirty="0"/>
                        <a:t>0,1890</a:t>
                      </a:r>
                    </a:p>
                  </a:txBody>
                  <a:tcPr anchor="ctr" anchorCtr="1"/>
                </a:tc>
                <a:extLst>
                  <a:ext uri="{0D108BD9-81ED-4DB2-BD59-A6C34878D82A}">
                    <a16:rowId xmlns:a16="http://schemas.microsoft.com/office/drawing/2014/main" val="3391724282"/>
                  </a:ext>
                </a:extLst>
              </a:tr>
              <a:tr h="308569">
                <a:tc>
                  <a:txBody>
                    <a:bodyPr/>
                    <a:lstStyle/>
                    <a:p>
                      <a:pPr algn="ctr"/>
                      <a:r>
                        <a:rPr lang="it-IT" sz="900" dirty="0"/>
                        <a:t>S2C</a:t>
                      </a:r>
                    </a:p>
                  </a:txBody>
                  <a:tcPr anchor="ctr" anchorCtr="1"/>
                </a:tc>
                <a:tc>
                  <a:txBody>
                    <a:bodyPr/>
                    <a:lstStyle/>
                    <a:p>
                      <a:pPr marR="0" algn="l" rtl="0" fontAlgn="b">
                        <a:lnSpc>
                          <a:spcPct val="100000"/>
                        </a:lnSpc>
                        <a:spcBef>
                          <a:spcPts val="0"/>
                        </a:spcBef>
                        <a:spcAft>
                          <a:spcPts val="0"/>
                        </a:spcAft>
                        <a:buClr>
                          <a:srgbClr val="000000"/>
                        </a:buClr>
                        <a:buFont typeface="Arial"/>
                      </a:pPr>
                      <a:r>
                        <a:rPr lang="it-IT" sz="900" b="0" i="0" u="none" strike="noStrike" cap="none" dirty="0">
                          <a:solidFill>
                            <a:schemeClr val="dk1"/>
                          </a:solidFill>
                          <a:latin typeface="+mn-lt"/>
                          <a:ea typeface="+mn-ea"/>
                          <a:cs typeface="+mn-cs"/>
                          <a:sym typeface="Arial"/>
                        </a:rPr>
                        <a:t>Australia</a:t>
                      </a:r>
                    </a:p>
                  </a:txBody>
                  <a:tcPr anchor="ctr" anchorCtr="1"/>
                </a:tc>
                <a:tc>
                  <a:txBody>
                    <a:bodyPr/>
                    <a:lstStyle/>
                    <a:p>
                      <a:pPr marR="0" algn="l" rtl="0" fontAlgn="b">
                        <a:lnSpc>
                          <a:spcPct val="100000"/>
                        </a:lnSpc>
                        <a:spcBef>
                          <a:spcPts val="0"/>
                        </a:spcBef>
                        <a:spcAft>
                          <a:spcPts val="0"/>
                        </a:spcAft>
                        <a:buClr>
                          <a:srgbClr val="000000"/>
                        </a:buClr>
                        <a:buFont typeface="Arial"/>
                      </a:pPr>
                      <a:r>
                        <a:rPr lang="it-IT" sz="900" b="0" i="0" u="none" strike="noStrike" cap="none" dirty="0">
                          <a:solidFill>
                            <a:schemeClr val="dk1"/>
                          </a:solidFill>
                          <a:latin typeface="+mn-lt"/>
                          <a:ea typeface="+mn-ea"/>
                          <a:cs typeface="+mn-cs"/>
                          <a:sym typeface="Arial"/>
                        </a:rPr>
                        <a:t>AUS20</a:t>
                      </a:r>
                    </a:p>
                  </a:txBody>
                  <a:tcPr marL="7620" marR="7620" marT="7620" marB="0" anchor="ctr" anchorCtr="1"/>
                </a:tc>
                <a:tc>
                  <a:txBody>
                    <a:bodyPr/>
                    <a:lstStyle/>
                    <a:p>
                      <a:r>
                        <a:rPr lang="it-IT" sz="900" dirty="0"/>
                        <a:t>43,5239</a:t>
                      </a:r>
                    </a:p>
                  </a:txBody>
                  <a:tcPr anchor="ctr" anchorCtr="1"/>
                </a:tc>
                <a:tc>
                  <a:txBody>
                    <a:bodyPr/>
                    <a:lstStyle/>
                    <a:p>
                      <a:r>
                        <a:rPr lang="it-IT" sz="900" dirty="0"/>
                        <a:t>41,1753</a:t>
                      </a:r>
                    </a:p>
                  </a:txBody>
                  <a:tcPr anchor="ctr" anchorCtr="1"/>
                </a:tc>
                <a:tc>
                  <a:txBody>
                    <a:bodyPr/>
                    <a:lstStyle/>
                    <a:p>
                      <a:r>
                        <a:rPr lang="it-IT" sz="900" dirty="0"/>
                        <a:t>0,8314</a:t>
                      </a:r>
                    </a:p>
                  </a:txBody>
                  <a:tcPr anchor="ctr" anchorCtr="1"/>
                </a:tc>
                <a:extLst>
                  <a:ext uri="{0D108BD9-81ED-4DB2-BD59-A6C34878D82A}">
                    <a16:rowId xmlns:a16="http://schemas.microsoft.com/office/drawing/2014/main" val="1511885205"/>
                  </a:ext>
                </a:extLst>
              </a:tr>
              <a:tr h="609205">
                <a:tc>
                  <a:txBody>
                    <a:bodyPr/>
                    <a:lstStyle/>
                    <a:p>
                      <a:pPr algn="ctr"/>
                      <a:r>
                        <a:rPr lang="it-IT" sz="900" dirty="0"/>
                        <a:t>STRIPMAP</a:t>
                      </a:r>
                    </a:p>
                  </a:txBody>
                  <a:tcPr anchor="ctr" anchorCtr="1"/>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900" dirty="0"/>
                        <a:t>Mendoza (Argentina)</a:t>
                      </a:r>
                    </a:p>
                  </a:txBody>
                  <a:tcPr anchor="ctr" anchorCtr="1"/>
                </a:tc>
                <a:tc>
                  <a:txBody>
                    <a:bodyPr/>
                    <a:lstStyle/>
                    <a:p>
                      <a:r>
                        <a:rPr lang="it-IT" sz="900" dirty="0"/>
                        <a:t>MEN-15</a:t>
                      </a:r>
                    </a:p>
                    <a:p>
                      <a:r>
                        <a:rPr lang="it-IT" sz="900" dirty="0"/>
                        <a:t>MEN-16</a:t>
                      </a:r>
                    </a:p>
                    <a:p>
                      <a:r>
                        <a:rPr lang="it-IT" sz="900" dirty="0"/>
                        <a:t>MEN-17</a:t>
                      </a:r>
                    </a:p>
                    <a:p>
                      <a:r>
                        <a:rPr lang="it-IT" sz="900" dirty="0"/>
                        <a:t>MEN-18</a:t>
                      </a:r>
                    </a:p>
                  </a:txBody>
                  <a:tcPr anchor="ctr" anchorCtr="1"/>
                </a:tc>
                <a:tc>
                  <a:txBody>
                    <a:bodyPr/>
                    <a:lstStyle/>
                    <a:p>
                      <a:r>
                        <a:rPr lang="it-IT" sz="900" dirty="0"/>
                        <a:t>46,4759</a:t>
                      </a:r>
                    </a:p>
                    <a:p>
                      <a:r>
                        <a:rPr lang="it-IT" sz="900" dirty="0"/>
                        <a:t>46,4576</a:t>
                      </a:r>
                    </a:p>
                    <a:p>
                      <a:r>
                        <a:rPr lang="it-IT" sz="900" dirty="0"/>
                        <a:t>46,3026</a:t>
                      </a:r>
                    </a:p>
                    <a:p>
                      <a:r>
                        <a:rPr lang="it-IT" sz="900" dirty="0"/>
                        <a:t>46,2330</a:t>
                      </a:r>
                    </a:p>
                  </a:txBody>
                  <a:tcPr anchor="ctr" anchorCtr="1"/>
                </a:tc>
                <a:tc>
                  <a:txBody>
                    <a:bodyPr/>
                    <a:lstStyle/>
                    <a:p>
                      <a:r>
                        <a:rPr lang="it-IT" sz="900" dirty="0"/>
                        <a:t>53,4051</a:t>
                      </a:r>
                    </a:p>
                    <a:p>
                      <a:r>
                        <a:rPr lang="it-IT" sz="900" dirty="0"/>
                        <a:t>53,2771</a:t>
                      </a:r>
                    </a:p>
                    <a:p>
                      <a:r>
                        <a:rPr lang="it-IT" sz="900" dirty="0"/>
                        <a:t>53,6508</a:t>
                      </a:r>
                    </a:p>
                    <a:p>
                      <a:r>
                        <a:rPr lang="it-IT" sz="900" dirty="0"/>
                        <a:t>53,3942</a:t>
                      </a:r>
                    </a:p>
                  </a:txBody>
                  <a:tcPr anchor="ctr" anchorCtr="1"/>
                </a:tc>
                <a:tc>
                  <a:txBody>
                    <a:bodyPr/>
                    <a:lstStyle/>
                    <a:p>
                      <a:r>
                        <a:rPr lang="it-IT" sz="900" dirty="0"/>
                        <a:t>0,2120</a:t>
                      </a:r>
                    </a:p>
                    <a:p>
                      <a:r>
                        <a:rPr lang="it-IT" sz="900" dirty="0"/>
                        <a:t>0,1269</a:t>
                      </a:r>
                    </a:p>
                    <a:p>
                      <a:r>
                        <a:rPr lang="it-IT" sz="900" dirty="0"/>
                        <a:t>0,1322</a:t>
                      </a:r>
                    </a:p>
                    <a:p>
                      <a:r>
                        <a:rPr lang="it-IT" sz="900" dirty="0"/>
                        <a:t>0,1614</a:t>
                      </a:r>
                    </a:p>
                  </a:txBody>
                  <a:tcPr anchor="ctr" anchorCtr="1"/>
                </a:tc>
                <a:extLst>
                  <a:ext uri="{0D108BD9-81ED-4DB2-BD59-A6C34878D82A}">
                    <a16:rowId xmlns:a16="http://schemas.microsoft.com/office/drawing/2014/main" val="4243848005"/>
                  </a:ext>
                </a:extLst>
              </a:tr>
              <a:tr h="478661">
                <a:tc>
                  <a:txBody>
                    <a:bodyPr/>
                    <a:lstStyle/>
                    <a:p>
                      <a:pPr algn="ctr"/>
                      <a:r>
                        <a:rPr lang="it-IT" sz="900" dirty="0"/>
                        <a:t>PINGPONG</a:t>
                      </a:r>
                    </a:p>
                  </a:txBody>
                  <a:tcPr anchor="ctr" anchorCtr="1"/>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900" b="0" i="0" u="none" strike="noStrike" cap="none" dirty="0">
                          <a:solidFill>
                            <a:schemeClr val="dk1"/>
                          </a:solidFill>
                          <a:latin typeface="+mn-lt"/>
                          <a:ea typeface="+mn-ea"/>
                          <a:cs typeface="+mn-cs"/>
                          <a:sym typeface="Arial"/>
                        </a:rPr>
                        <a:t>Australia</a:t>
                      </a:r>
                    </a:p>
                  </a:txBody>
                  <a:tcPr anchor="ctr" anchorCtr="1"/>
                </a:tc>
                <a:tc>
                  <a:txBody>
                    <a:bodyPr/>
                    <a:lstStyle/>
                    <a:p>
                      <a:r>
                        <a:rPr lang="it-IT" sz="900" dirty="0"/>
                        <a:t>AUS-19</a:t>
                      </a:r>
                    </a:p>
                    <a:p>
                      <a:r>
                        <a:rPr lang="it-IT" sz="900" dirty="0"/>
                        <a:t>AUS-27</a:t>
                      </a:r>
                    </a:p>
                    <a:p>
                      <a:r>
                        <a:rPr lang="it-IT" sz="900" dirty="0"/>
                        <a:t>AUS-30</a:t>
                      </a:r>
                    </a:p>
                  </a:txBody>
                  <a:tcPr anchor="ctr" anchorCtr="1"/>
                </a:tc>
                <a:tc>
                  <a:txBody>
                    <a:bodyPr/>
                    <a:lstStyle/>
                    <a:p>
                      <a:r>
                        <a:rPr lang="it-IT" sz="900" dirty="0"/>
                        <a:t>51,7336</a:t>
                      </a:r>
                    </a:p>
                    <a:p>
                      <a:r>
                        <a:rPr lang="it-IT" sz="900" dirty="0"/>
                        <a:t>51,7221</a:t>
                      </a:r>
                    </a:p>
                    <a:p>
                      <a:r>
                        <a:rPr lang="it-IT" sz="900" dirty="0"/>
                        <a:t>50,4857</a:t>
                      </a:r>
                    </a:p>
                  </a:txBody>
                  <a:tcPr anchor="ctr" anchorCtr="1"/>
                </a:tc>
                <a:tc>
                  <a:txBody>
                    <a:bodyPr/>
                    <a:lstStyle/>
                    <a:p>
                      <a:r>
                        <a:rPr lang="it-IT" sz="900" dirty="0"/>
                        <a:t>41,6017</a:t>
                      </a:r>
                    </a:p>
                    <a:p>
                      <a:r>
                        <a:rPr lang="it-IT" sz="900" dirty="0"/>
                        <a:t>41,4919</a:t>
                      </a:r>
                    </a:p>
                    <a:p>
                      <a:r>
                        <a:rPr lang="it-IT" sz="900" dirty="0"/>
                        <a:t>41,3141</a:t>
                      </a:r>
                    </a:p>
                  </a:txBody>
                  <a:tcPr anchor="ctr" anchorCtr="1"/>
                </a:tc>
                <a:tc>
                  <a:txBody>
                    <a:bodyPr/>
                    <a:lstStyle/>
                    <a:p>
                      <a:r>
                        <a:rPr lang="it-IT" sz="900" dirty="0"/>
                        <a:t>0,5331</a:t>
                      </a:r>
                    </a:p>
                    <a:p>
                      <a:r>
                        <a:rPr lang="it-IT" sz="900" dirty="0"/>
                        <a:t>0,5869</a:t>
                      </a:r>
                    </a:p>
                    <a:p>
                      <a:r>
                        <a:rPr lang="it-IT" sz="900" dirty="0"/>
                        <a:t>0,5570</a:t>
                      </a:r>
                    </a:p>
                  </a:txBody>
                  <a:tcPr anchor="ctr" anchorCtr="1"/>
                </a:tc>
                <a:extLst>
                  <a:ext uri="{0D108BD9-81ED-4DB2-BD59-A6C34878D82A}">
                    <a16:rowId xmlns:a16="http://schemas.microsoft.com/office/drawing/2014/main" val="2719074265"/>
                  </a:ext>
                </a:extLst>
              </a:tr>
              <a:tr h="739750">
                <a:tc>
                  <a:txBody>
                    <a:bodyPr/>
                    <a:lstStyle/>
                    <a:p>
                      <a:pPr algn="ctr"/>
                      <a:r>
                        <a:rPr lang="it-IT" sz="900" dirty="0"/>
                        <a:t>QUADPOL</a:t>
                      </a:r>
                    </a:p>
                  </a:txBody>
                  <a:tcPr anchor="ctr" anchorCtr="1"/>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900" dirty="0"/>
                        <a:t>Mendoza (Argentina)</a:t>
                      </a:r>
                    </a:p>
                  </a:txBody>
                  <a:tcPr anchor="ctr" anchorCtr="1"/>
                </a:tc>
                <a:tc>
                  <a:txBody>
                    <a:bodyPr/>
                    <a:lstStyle/>
                    <a:p>
                      <a:r>
                        <a:rPr lang="it-IT" sz="900" dirty="0"/>
                        <a:t>MEN-15</a:t>
                      </a:r>
                    </a:p>
                    <a:p>
                      <a:r>
                        <a:rPr lang="it-IT" sz="900" dirty="0"/>
                        <a:t>MEN-16</a:t>
                      </a:r>
                    </a:p>
                    <a:p>
                      <a:r>
                        <a:rPr lang="it-IT" sz="900" dirty="0"/>
                        <a:t>MEN-17</a:t>
                      </a:r>
                    </a:p>
                    <a:p>
                      <a:r>
                        <a:rPr lang="it-IT" sz="900" dirty="0"/>
                        <a:t>MEN-19</a:t>
                      </a:r>
                    </a:p>
                    <a:p>
                      <a:r>
                        <a:rPr lang="it-IT" sz="900" dirty="0"/>
                        <a:t>MEN-20</a:t>
                      </a:r>
                    </a:p>
                  </a:txBody>
                  <a:tcPr anchor="ctr" anchorCtr="1"/>
                </a:tc>
                <a:tc>
                  <a:txBody>
                    <a:bodyPr/>
                    <a:lstStyle/>
                    <a:p>
                      <a:r>
                        <a:rPr lang="it-IT" sz="900" dirty="0"/>
                        <a:t>38,5745</a:t>
                      </a:r>
                    </a:p>
                    <a:p>
                      <a:r>
                        <a:rPr lang="it-IT" sz="900" dirty="0"/>
                        <a:t>38,5506</a:t>
                      </a:r>
                    </a:p>
                    <a:p>
                      <a:r>
                        <a:rPr lang="it-IT" sz="900" dirty="0"/>
                        <a:t>38,3549</a:t>
                      </a:r>
                    </a:p>
                    <a:p>
                      <a:r>
                        <a:rPr lang="it-IT" sz="900" dirty="0"/>
                        <a:t>38,5635</a:t>
                      </a:r>
                    </a:p>
                    <a:p>
                      <a:r>
                        <a:rPr lang="it-IT" sz="900" dirty="0"/>
                        <a:t>38,5372</a:t>
                      </a:r>
                    </a:p>
                  </a:txBody>
                  <a:tcPr anchor="ctr" anchorCtr="1"/>
                </a:tc>
                <a:tc>
                  <a:txBody>
                    <a:bodyPr/>
                    <a:lstStyle/>
                    <a:p>
                      <a:r>
                        <a:rPr lang="it-IT" sz="900" dirty="0"/>
                        <a:t>53,9460</a:t>
                      </a:r>
                    </a:p>
                    <a:p>
                      <a:r>
                        <a:rPr lang="it-IT" sz="900" dirty="0"/>
                        <a:t>53,9999</a:t>
                      </a:r>
                    </a:p>
                    <a:p>
                      <a:r>
                        <a:rPr lang="it-IT" sz="900" dirty="0"/>
                        <a:t>54,9212</a:t>
                      </a:r>
                    </a:p>
                    <a:p>
                      <a:r>
                        <a:rPr lang="it-IT" sz="900" dirty="0"/>
                        <a:t>54,1812</a:t>
                      </a:r>
                    </a:p>
                    <a:p>
                      <a:r>
                        <a:rPr lang="it-IT" sz="900" dirty="0"/>
                        <a:t>45,6456</a:t>
                      </a:r>
                    </a:p>
                  </a:txBody>
                  <a:tcPr anchor="ctr" anchorCtr="1"/>
                </a:tc>
                <a:tc>
                  <a:txBody>
                    <a:bodyPr/>
                    <a:lstStyle/>
                    <a:p>
                      <a:r>
                        <a:rPr lang="it-IT" sz="900" dirty="0"/>
                        <a:t>0,2400</a:t>
                      </a:r>
                    </a:p>
                    <a:p>
                      <a:r>
                        <a:rPr lang="it-IT" sz="900" dirty="0"/>
                        <a:t>0,2517</a:t>
                      </a:r>
                    </a:p>
                    <a:p>
                      <a:r>
                        <a:rPr lang="it-IT" sz="900" dirty="0"/>
                        <a:t>0,2385</a:t>
                      </a:r>
                    </a:p>
                    <a:p>
                      <a:r>
                        <a:rPr lang="it-IT" sz="900" dirty="0"/>
                        <a:t>0,2378</a:t>
                      </a:r>
                    </a:p>
                    <a:p>
                      <a:r>
                        <a:rPr lang="it-IT" sz="900" dirty="0"/>
                        <a:t>0,2932</a:t>
                      </a:r>
                    </a:p>
                  </a:txBody>
                  <a:tcPr anchor="ctr" anchorCtr="1"/>
                </a:tc>
                <a:extLst>
                  <a:ext uri="{0D108BD9-81ED-4DB2-BD59-A6C34878D82A}">
                    <a16:rowId xmlns:a16="http://schemas.microsoft.com/office/drawing/2014/main" val="2316064074"/>
                  </a:ext>
                </a:extLst>
              </a:tr>
              <a:tr h="478661">
                <a:tc>
                  <a:txBody>
                    <a:bodyPr/>
                    <a:lstStyle/>
                    <a:p>
                      <a:pPr algn="ctr"/>
                      <a:r>
                        <a:rPr lang="it-IT" sz="900" dirty="0"/>
                        <a:t>SCANSAR-1</a:t>
                      </a:r>
                    </a:p>
                  </a:txBody>
                  <a:tcPr anchor="ctr" anchorCtr="1"/>
                </a:tc>
                <a:tc>
                  <a:txBody>
                    <a:bodyPr/>
                    <a:lstStyle/>
                    <a:p>
                      <a:r>
                        <a:rPr lang="it-IT" sz="900" dirty="0"/>
                        <a:t>Mendoza (Argentina)</a:t>
                      </a:r>
                    </a:p>
                  </a:txBody>
                  <a:tcPr anchor="ctr" anchorCtr="1"/>
                </a:tc>
                <a:tc>
                  <a:txBody>
                    <a:bodyPr/>
                    <a:lstStyle/>
                    <a:p>
                      <a:r>
                        <a:rPr lang="it-IT" sz="900" dirty="0"/>
                        <a:t>MEN-13</a:t>
                      </a:r>
                    </a:p>
                    <a:p>
                      <a:r>
                        <a:rPr lang="it-IT" sz="900" dirty="0"/>
                        <a:t>MEN-14</a:t>
                      </a:r>
                    </a:p>
                    <a:p>
                      <a:r>
                        <a:rPr lang="it-IT" sz="900" dirty="0"/>
                        <a:t>MEN-21</a:t>
                      </a:r>
                    </a:p>
                  </a:txBody>
                  <a:tcPr anchor="ctr" anchorCtr="1"/>
                </a:tc>
                <a:tc>
                  <a:txBody>
                    <a:bodyPr/>
                    <a:lstStyle/>
                    <a:p>
                      <a:r>
                        <a:rPr lang="it-IT" sz="900" dirty="0"/>
                        <a:t>41,7104</a:t>
                      </a:r>
                    </a:p>
                    <a:p>
                      <a:r>
                        <a:rPr lang="it-IT" sz="900" dirty="0"/>
                        <a:t>41,8214</a:t>
                      </a:r>
                    </a:p>
                    <a:p>
                      <a:r>
                        <a:rPr lang="it-IT" sz="900" dirty="0"/>
                        <a:t>41,7234</a:t>
                      </a:r>
                    </a:p>
                  </a:txBody>
                  <a:tcPr anchor="ctr" anchorCtr="1"/>
                </a:tc>
                <a:tc>
                  <a:txBody>
                    <a:bodyPr/>
                    <a:lstStyle/>
                    <a:p>
                      <a:r>
                        <a:rPr lang="it-IT" sz="900" dirty="0"/>
                        <a:t>47,5396</a:t>
                      </a:r>
                    </a:p>
                    <a:p>
                      <a:r>
                        <a:rPr lang="it-IT" sz="900" dirty="0"/>
                        <a:t>46,5572</a:t>
                      </a:r>
                    </a:p>
                    <a:p>
                      <a:r>
                        <a:rPr lang="it-IT" sz="900" dirty="0"/>
                        <a:t>52,9169</a:t>
                      </a:r>
                    </a:p>
                  </a:txBody>
                  <a:tcPr anchor="ctr" anchorCtr="1"/>
                </a:tc>
                <a:tc>
                  <a:txBody>
                    <a:bodyPr/>
                    <a:lstStyle/>
                    <a:p>
                      <a:r>
                        <a:rPr lang="it-IT" sz="900" dirty="0"/>
                        <a:t>0,4085</a:t>
                      </a:r>
                    </a:p>
                    <a:p>
                      <a:r>
                        <a:rPr lang="it-IT" sz="900" dirty="0"/>
                        <a:t>0,7185</a:t>
                      </a:r>
                    </a:p>
                    <a:p>
                      <a:r>
                        <a:rPr lang="it-IT" sz="900" dirty="0"/>
                        <a:t>0,4907</a:t>
                      </a:r>
                    </a:p>
                  </a:txBody>
                  <a:tcPr anchor="ctr" anchorCtr="1"/>
                </a:tc>
                <a:extLst>
                  <a:ext uri="{0D108BD9-81ED-4DB2-BD59-A6C34878D82A}">
                    <a16:rowId xmlns:a16="http://schemas.microsoft.com/office/drawing/2014/main" val="369536812"/>
                  </a:ext>
                </a:extLst>
              </a:tr>
              <a:tr h="478661">
                <a:tc>
                  <a:txBody>
                    <a:bodyPr/>
                    <a:lstStyle/>
                    <a:p>
                      <a:pPr algn="ctr"/>
                      <a:r>
                        <a:rPr lang="it-IT" sz="900" dirty="0"/>
                        <a:t>SCANSAR-2</a:t>
                      </a:r>
                    </a:p>
                  </a:txBody>
                  <a:tcPr anchor="ctr" anchorCtr="1"/>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900" dirty="0"/>
                        <a:t>Australia</a:t>
                      </a:r>
                    </a:p>
                  </a:txBody>
                  <a:tcPr anchor="ctr" anchorCtr="1"/>
                </a:tc>
                <a:tc>
                  <a:txBody>
                    <a:bodyPr/>
                    <a:lstStyle/>
                    <a:p>
                      <a:r>
                        <a:rPr lang="it-IT" sz="900" dirty="0"/>
                        <a:t>AUS-05</a:t>
                      </a:r>
                    </a:p>
                    <a:p>
                      <a:r>
                        <a:rPr lang="it-IT" sz="900" dirty="0"/>
                        <a:t>AUS-09</a:t>
                      </a:r>
                    </a:p>
                    <a:p>
                      <a:r>
                        <a:rPr lang="it-IT" sz="900" dirty="0"/>
                        <a:t>AUS-14</a:t>
                      </a:r>
                    </a:p>
                  </a:txBody>
                  <a:tcPr anchor="ctr" anchorCtr="1"/>
                </a:tc>
                <a:tc>
                  <a:txBody>
                    <a:bodyPr/>
                    <a:lstStyle/>
                    <a:p>
                      <a:r>
                        <a:rPr lang="it-IT" sz="900" dirty="0"/>
                        <a:t>26,3537</a:t>
                      </a:r>
                    </a:p>
                    <a:p>
                      <a:r>
                        <a:rPr lang="it-IT" sz="900" dirty="0"/>
                        <a:t>26,4188</a:t>
                      </a:r>
                    </a:p>
                    <a:p>
                      <a:r>
                        <a:rPr lang="it-IT" sz="900" dirty="0"/>
                        <a:t>24,5023</a:t>
                      </a:r>
                    </a:p>
                  </a:txBody>
                  <a:tcPr anchor="ctr" anchorCtr="1"/>
                </a:tc>
                <a:tc>
                  <a:txBody>
                    <a:bodyPr/>
                    <a:lstStyle/>
                    <a:p>
                      <a:r>
                        <a:rPr lang="it-IT" sz="900" dirty="0"/>
                        <a:t>50,9713</a:t>
                      </a:r>
                    </a:p>
                    <a:p>
                      <a:r>
                        <a:rPr lang="it-IT" sz="900" dirty="0"/>
                        <a:t>46,3668</a:t>
                      </a:r>
                    </a:p>
                    <a:p>
                      <a:r>
                        <a:rPr lang="it-IT" sz="900" dirty="0"/>
                        <a:t>49,7248</a:t>
                      </a:r>
                    </a:p>
                  </a:txBody>
                  <a:tcPr anchor="ctr" anchorCtr="1"/>
                </a:tc>
                <a:tc>
                  <a:txBody>
                    <a:bodyPr/>
                    <a:lstStyle/>
                    <a:p>
                      <a:r>
                        <a:rPr lang="it-IT" sz="900" dirty="0"/>
                        <a:t>0,5593</a:t>
                      </a:r>
                    </a:p>
                    <a:p>
                      <a:r>
                        <a:rPr lang="it-IT" sz="900" dirty="0"/>
                        <a:t>0,5403</a:t>
                      </a:r>
                    </a:p>
                    <a:p>
                      <a:r>
                        <a:rPr lang="it-IT" sz="900" dirty="0"/>
                        <a:t>0,2935</a:t>
                      </a:r>
                    </a:p>
                  </a:txBody>
                  <a:tcPr anchor="ctr" anchorCtr="1"/>
                </a:tc>
                <a:extLst>
                  <a:ext uri="{0D108BD9-81ED-4DB2-BD59-A6C34878D82A}">
                    <a16:rowId xmlns:a16="http://schemas.microsoft.com/office/drawing/2014/main" val="725735004"/>
                  </a:ext>
                </a:extLst>
              </a:tr>
            </a:tbl>
          </a:graphicData>
        </a:graphic>
      </p:graphicFrame>
    </p:spTree>
    <p:extLst>
      <p:ext uri="{BB962C8B-B14F-4D97-AF65-F5344CB8AC3E}">
        <p14:creationId xmlns:p14="http://schemas.microsoft.com/office/powerpoint/2010/main" val="2895252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0"/>
          <p:cNvSpPr txBox="1">
            <a:spLocks noGrp="1"/>
          </p:cNvSpPr>
          <p:nvPr>
            <p:ph type="body" idx="1"/>
          </p:nvPr>
        </p:nvSpPr>
        <p:spPr>
          <a:xfrm>
            <a:off x="176048" y="1189565"/>
            <a:ext cx="11495400" cy="5098940"/>
          </a:xfrm>
          <a:prstGeom prst="rect">
            <a:avLst/>
          </a:prstGeom>
          <a:noFill/>
          <a:ln>
            <a:noFill/>
          </a:ln>
        </p:spPr>
        <p:txBody>
          <a:bodyPr spcFirstLastPara="1" wrap="square" lIns="91425" tIns="45700" rIns="91425" bIns="45700" anchor="t" anchorCtr="0">
            <a:noAutofit/>
          </a:bodyPr>
          <a:lstStyle/>
          <a:p>
            <a:r>
              <a:rPr lang="en-US" sz="1600" dirty="0"/>
              <a:t>The outcomes of the study have shown the possibility to select some stable targets both in radiometry and geolocation out of Italian borders.</a:t>
            </a:r>
          </a:p>
          <a:p>
            <a:endParaRPr lang="en-US" sz="1600" dirty="0"/>
          </a:p>
          <a:p>
            <a:r>
              <a:rPr lang="en-US" sz="1600" dirty="0"/>
              <a:t>A radiometric characterization has been needed in any case due to the unknown information about size, pointing and maintenance status of targets.</a:t>
            </a:r>
          </a:p>
          <a:p>
            <a:endParaRPr lang="en-US" sz="1600" dirty="0"/>
          </a:p>
          <a:p>
            <a:r>
              <a:rPr lang="en-US" sz="1600" dirty="0"/>
              <a:t>All these targets will be included in the monthly monitoring campaign of COSMO SG together with the Italian ones.</a:t>
            </a:r>
          </a:p>
          <a:p>
            <a:endParaRPr lang="en-US" sz="1600" dirty="0"/>
          </a:p>
          <a:p>
            <a:r>
              <a:rPr lang="en-US" sz="1600" dirty="0"/>
              <a:t>Our suggestion would be to share, as much as possible, both calibration site information (depending on national security rules/policies) and results of monitoring campaigns, also over other mission calibration sites to provide feedbacks on their behavior.</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marL="4762" lvl="1" indent="0">
              <a:buNone/>
            </a:pPr>
            <a:endParaRPr lang="en-US" sz="1600" dirty="0"/>
          </a:p>
        </p:txBody>
      </p:sp>
      <p:sp>
        <p:nvSpPr>
          <p:cNvPr id="87" name="Google Shape;87;p10"/>
          <p:cNvSpPr txBox="1">
            <a:spLocks noGrp="1"/>
          </p:cNvSpPr>
          <p:nvPr>
            <p:ph type="title"/>
          </p:nvPr>
        </p:nvSpPr>
        <p:spPr>
          <a:xfrm>
            <a:off x="176048" y="175939"/>
            <a:ext cx="9387000" cy="779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400"/>
              <a:buFont typeface="Arial"/>
              <a:buNone/>
            </a:pPr>
            <a:r>
              <a:rPr lang="it-IT" sz="3600" dirty="0" err="1"/>
              <a:t>Conclusions</a:t>
            </a:r>
            <a:endParaRPr sz="3600" dirty="0"/>
          </a:p>
        </p:txBody>
      </p:sp>
    </p:spTree>
    <p:extLst>
      <p:ext uri="{BB962C8B-B14F-4D97-AF65-F5344CB8AC3E}">
        <p14:creationId xmlns:p14="http://schemas.microsoft.com/office/powerpoint/2010/main" val="1074807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8"/>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2</a:t>
            </a:fld>
            <a:endParaRPr sz="1400" b="1">
              <a:solidFill>
                <a:schemeClr val="accent1"/>
              </a:solidFill>
              <a:latin typeface="Arial"/>
              <a:ea typeface="Arial"/>
              <a:cs typeface="Arial"/>
              <a:sym typeface="Arial"/>
            </a:endParaRPr>
          </a:p>
        </p:txBody>
      </p:sp>
      <p:sp>
        <p:nvSpPr>
          <p:cNvPr id="73" name="Google Shape;73;p8"/>
          <p:cNvSpPr txBox="1">
            <a:spLocks noGrp="1"/>
          </p:cNvSpPr>
          <p:nvPr>
            <p:ph type="body" idx="1"/>
          </p:nvPr>
        </p:nvSpPr>
        <p:spPr>
          <a:xfrm>
            <a:off x="324233" y="1400268"/>
            <a:ext cx="11495400" cy="4662900"/>
          </a:xfrm>
          <a:prstGeom prst="rect">
            <a:avLst/>
          </a:prstGeom>
        </p:spPr>
        <p:txBody>
          <a:bodyPr spcFirstLastPara="1" wrap="square" lIns="91425" tIns="45700" rIns="91425" bIns="45700" anchor="t" anchorCtr="0">
            <a:noAutofit/>
          </a:bodyPr>
          <a:lstStyle/>
          <a:p>
            <a:pPr marL="214312" lvl="0" indent="-214312" algn="l" rtl="0">
              <a:lnSpc>
                <a:spcPct val="150000"/>
              </a:lnSpc>
              <a:spcBef>
                <a:spcPts val="0"/>
              </a:spcBef>
              <a:spcAft>
                <a:spcPts val="0"/>
              </a:spcAft>
              <a:buSzPts val="1600"/>
              <a:buFont typeface="Noto Sans Symbols"/>
              <a:buChar char="❖"/>
            </a:pPr>
            <a:r>
              <a:rPr lang="en-GB" sz="1800" b="1" dirty="0"/>
              <a:t>Background</a:t>
            </a:r>
          </a:p>
          <a:p>
            <a:pPr marL="214312" lvl="0" indent="-214312" algn="l" rtl="0">
              <a:lnSpc>
                <a:spcPct val="150000"/>
              </a:lnSpc>
              <a:spcBef>
                <a:spcPts val="0"/>
              </a:spcBef>
              <a:spcAft>
                <a:spcPts val="0"/>
              </a:spcAft>
              <a:buSzPts val="1600"/>
              <a:buFont typeface="Noto Sans Symbols"/>
              <a:buChar char="❖"/>
            </a:pPr>
            <a:endParaRPr lang="en-GB" sz="1800" b="1" dirty="0"/>
          </a:p>
          <a:p>
            <a:pPr marL="214312" lvl="0" indent="-214312" algn="l" rtl="0">
              <a:lnSpc>
                <a:spcPct val="150000"/>
              </a:lnSpc>
              <a:spcBef>
                <a:spcPts val="0"/>
              </a:spcBef>
              <a:spcAft>
                <a:spcPts val="0"/>
              </a:spcAft>
              <a:buSzPts val="1600"/>
              <a:buFont typeface="Noto Sans Symbols"/>
              <a:buChar char="❖"/>
            </a:pPr>
            <a:r>
              <a:rPr lang="en-GB" sz="1800" b="1" dirty="0"/>
              <a:t>Introduction</a:t>
            </a:r>
            <a:endParaRPr sz="1800" dirty="0"/>
          </a:p>
          <a:p>
            <a:pPr marL="457200" lvl="1" indent="0" algn="l" rtl="0">
              <a:lnSpc>
                <a:spcPct val="150000"/>
              </a:lnSpc>
              <a:spcBef>
                <a:spcPts val="0"/>
              </a:spcBef>
              <a:spcAft>
                <a:spcPts val="0"/>
              </a:spcAft>
              <a:buClr>
                <a:schemeClr val="dk1"/>
              </a:buClr>
              <a:buFont typeface="Arial"/>
              <a:buNone/>
            </a:pPr>
            <a:endParaRPr sz="1800" i="1" dirty="0"/>
          </a:p>
          <a:p>
            <a:pPr marL="214312" lvl="0" indent="-214312" algn="l" rtl="0">
              <a:lnSpc>
                <a:spcPct val="150000"/>
              </a:lnSpc>
              <a:spcBef>
                <a:spcPts val="0"/>
              </a:spcBef>
              <a:spcAft>
                <a:spcPts val="0"/>
              </a:spcAft>
              <a:buSzPts val="1600"/>
              <a:buFont typeface="Noto Sans Symbols"/>
              <a:buChar char="❖"/>
            </a:pPr>
            <a:r>
              <a:rPr lang="it-IT" sz="1800" b="1" dirty="0" err="1"/>
              <a:t>Premises</a:t>
            </a:r>
            <a:r>
              <a:rPr lang="it-IT" sz="1800" b="1" dirty="0"/>
              <a:t> of the </a:t>
            </a:r>
            <a:r>
              <a:rPr lang="it-IT" sz="1800" b="1" dirty="0" err="1"/>
              <a:t>study</a:t>
            </a:r>
            <a:endParaRPr sz="1800" b="1" dirty="0"/>
          </a:p>
          <a:p>
            <a:pPr marL="671512" lvl="1" indent="-112712" algn="l" rtl="0">
              <a:lnSpc>
                <a:spcPct val="150000"/>
              </a:lnSpc>
              <a:spcBef>
                <a:spcPts val="0"/>
              </a:spcBef>
              <a:spcAft>
                <a:spcPts val="0"/>
              </a:spcAft>
              <a:buClr>
                <a:schemeClr val="dk1"/>
              </a:buClr>
              <a:buSzPts val="1600"/>
              <a:buFont typeface="Noto Sans Symbols"/>
              <a:buNone/>
            </a:pPr>
            <a:endParaRPr sz="1800" i="1" dirty="0">
              <a:highlight>
                <a:srgbClr val="FFFF00"/>
              </a:highlight>
            </a:endParaRPr>
          </a:p>
          <a:p>
            <a:pPr marL="214312" lvl="0" indent="-214312" algn="l" rtl="0">
              <a:lnSpc>
                <a:spcPct val="150000"/>
              </a:lnSpc>
              <a:spcBef>
                <a:spcPts val="0"/>
              </a:spcBef>
              <a:spcAft>
                <a:spcPts val="0"/>
              </a:spcAft>
              <a:buSzPts val="1600"/>
              <a:buFont typeface="Noto Sans Symbols"/>
              <a:buChar char="❖"/>
            </a:pPr>
            <a:r>
              <a:rPr lang="en-GB" sz="1800" b="1" dirty="0"/>
              <a:t>Methodology of the study</a:t>
            </a:r>
          </a:p>
          <a:p>
            <a:pPr marL="671512" lvl="1" indent="-214312">
              <a:lnSpc>
                <a:spcPct val="150000"/>
              </a:lnSpc>
              <a:spcBef>
                <a:spcPts val="0"/>
              </a:spcBef>
              <a:buSzPts val="1600"/>
              <a:buFont typeface="Noto Sans Symbols"/>
              <a:buChar char="❖"/>
            </a:pPr>
            <a:r>
              <a:rPr lang="it-IT" sz="1400" dirty="0"/>
              <a:t>IRF </a:t>
            </a:r>
            <a:r>
              <a:rPr lang="it-IT" sz="1400" dirty="0" err="1"/>
              <a:t>parameters</a:t>
            </a:r>
            <a:endParaRPr lang="it-IT" sz="1400" dirty="0"/>
          </a:p>
          <a:p>
            <a:pPr marL="671512" lvl="1" indent="-214312">
              <a:lnSpc>
                <a:spcPct val="150000"/>
              </a:lnSpc>
              <a:spcBef>
                <a:spcPts val="0"/>
              </a:spcBef>
              <a:buSzPts val="1600"/>
              <a:buFont typeface="Noto Sans Symbols"/>
              <a:buChar char="❖"/>
            </a:pPr>
            <a:r>
              <a:rPr lang="it-IT" sz="1400" dirty="0" err="1"/>
              <a:t>Radiometry</a:t>
            </a:r>
            <a:endParaRPr lang="it-IT" sz="1400" dirty="0"/>
          </a:p>
          <a:p>
            <a:pPr marL="671512" lvl="1" indent="-214312">
              <a:lnSpc>
                <a:spcPct val="150000"/>
              </a:lnSpc>
              <a:spcBef>
                <a:spcPts val="0"/>
              </a:spcBef>
              <a:buSzPts val="1600"/>
              <a:buFont typeface="Noto Sans Symbols"/>
              <a:buChar char="❖"/>
            </a:pPr>
            <a:r>
              <a:rPr lang="it-IT" sz="1400" dirty="0" err="1"/>
              <a:t>Geolocation</a:t>
            </a:r>
            <a:endParaRPr sz="1400" dirty="0"/>
          </a:p>
          <a:p>
            <a:pPr marL="457200" lvl="0" indent="0" algn="l" rtl="0">
              <a:lnSpc>
                <a:spcPct val="150000"/>
              </a:lnSpc>
              <a:spcBef>
                <a:spcPts val="0"/>
              </a:spcBef>
              <a:spcAft>
                <a:spcPts val="0"/>
              </a:spcAft>
              <a:buClr>
                <a:schemeClr val="dk1"/>
              </a:buClr>
              <a:buSzPts val="1100"/>
              <a:buFont typeface="Arial"/>
              <a:buNone/>
            </a:pPr>
            <a:endParaRPr sz="1600" dirty="0"/>
          </a:p>
          <a:p>
            <a:pPr marL="214312" lvl="0" indent="-214312" algn="l" rtl="0">
              <a:lnSpc>
                <a:spcPct val="150000"/>
              </a:lnSpc>
              <a:spcBef>
                <a:spcPts val="0"/>
              </a:spcBef>
              <a:spcAft>
                <a:spcPts val="0"/>
              </a:spcAft>
              <a:buSzPts val="1600"/>
              <a:buFont typeface="Arial"/>
              <a:buChar char="❖"/>
            </a:pPr>
            <a:r>
              <a:rPr lang="en-GB" sz="1800" b="1" dirty="0"/>
              <a:t>Conclusions</a:t>
            </a:r>
            <a:endParaRPr sz="1800" b="1" dirty="0"/>
          </a:p>
          <a:p>
            <a:pPr marL="0" lvl="0" indent="0" algn="l" rtl="0">
              <a:spcBef>
                <a:spcPts val="1000"/>
              </a:spcBef>
              <a:spcAft>
                <a:spcPts val="0"/>
              </a:spcAft>
              <a:buNone/>
            </a:pPr>
            <a:endParaRPr dirty="0"/>
          </a:p>
        </p:txBody>
      </p:sp>
      <p:sp>
        <p:nvSpPr>
          <p:cNvPr id="74" name="Google Shape;74;p8"/>
          <p:cNvSpPr txBox="1">
            <a:spLocks noGrp="1"/>
          </p:cNvSpPr>
          <p:nvPr>
            <p:ph type="title"/>
          </p:nvPr>
        </p:nvSpPr>
        <p:spPr>
          <a:xfrm>
            <a:off x="176050" y="184901"/>
            <a:ext cx="9387000" cy="7701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Font typeface="Arial"/>
              <a:buNone/>
            </a:pPr>
            <a:r>
              <a:rPr lang="en-GB" dirty="0"/>
              <a:t>Table of contents</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9"/>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3</a:t>
            </a:fld>
            <a:endParaRPr sz="1400" b="1">
              <a:solidFill>
                <a:schemeClr val="accent1"/>
              </a:solidFill>
              <a:latin typeface="Arial"/>
              <a:ea typeface="Arial"/>
              <a:cs typeface="Arial"/>
              <a:sym typeface="Arial"/>
            </a:endParaRPr>
          </a:p>
        </p:txBody>
      </p:sp>
      <p:sp>
        <p:nvSpPr>
          <p:cNvPr id="80" name="Google Shape;80;p9"/>
          <p:cNvSpPr txBox="1">
            <a:spLocks noGrp="1"/>
          </p:cNvSpPr>
          <p:nvPr>
            <p:ph type="body" idx="1"/>
          </p:nvPr>
        </p:nvSpPr>
        <p:spPr>
          <a:xfrm>
            <a:off x="324233" y="1077273"/>
            <a:ext cx="11495400" cy="4662900"/>
          </a:xfrm>
          <a:prstGeom prst="rect">
            <a:avLst/>
          </a:prstGeom>
        </p:spPr>
        <p:txBody>
          <a:bodyPr spcFirstLastPara="1" wrap="square" lIns="91425" tIns="45700" rIns="91425" bIns="45700" anchor="t" anchorCtr="0">
            <a:noAutofit/>
          </a:bodyPr>
          <a:lstStyle/>
          <a:p>
            <a:r>
              <a:rPr lang="it-IT" sz="1800" b="1" dirty="0"/>
              <a:t>COSMO-SkyMed:</a:t>
            </a:r>
          </a:p>
          <a:p>
            <a:pPr lvl="1"/>
            <a:r>
              <a:rPr lang="it-IT" sz="1800" b="1" dirty="0"/>
              <a:t>CSK-3 </a:t>
            </a:r>
            <a:r>
              <a:rPr lang="it-IT" sz="1800" b="1" dirty="0" err="1"/>
              <a:t>deorbiting</a:t>
            </a:r>
            <a:r>
              <a:rPr lang="it-IT" sz="1800" b="1" dirty="0"/>
              <a:t> procedure started on </a:t>
            </a:r>
            <a:r>
              <a:rPr lang="it-IT" sz="1800" b="1" dirty="0" err="1"/>
              <a:t>May</a:t>
            </a:r>
            <a:r>
              <a:rPr lang="it-IT" sz="1800" b="1" dirty="0"/>
              <a:t> 2022</a:t>
            </a:r>
            <a:endParaRPr lang="it-IT" sz="1800" dirty="0"/>
          </a:p>
          <a:p>
            <a:pPr lvl="1"/>
            <a:r>
              <a:rPr lang="it-IT" sz="1800" b="1" dirty="0"/>
              <a:t>CSG-2 </a:t>
            </a:r>
            <a:r>
              <a:rPr lang="it-IT" sz="1800" b="1" dirty="0" err="1"/>
              <a:t>is</a:t>
            </a:r>
            <a:r>
              <a:rPr lang="it-IT" sz="1800" b="1" dirty="0"/>
              <a:t> operational: </a:t>
            </a:r>
            <a:r>
              <a:rPr lang="en-US" sz="1800" dirty="0"/>
              <a:t>After successfully passing the test and in-flight qualification stage, the data acquired by the CSG2 satellite are made available to users by the Italian Space Agency and Ministry of </a:t>
            </a:r>
            <a:r>
              <a:rPr lang="en-US" sz="1800" dirty="0" err="1"/>
              <a:t>Defence</a:t>
            </a:r>
            <a:r>
              <a:rPr lang="it-IT" sz="1800" dirty="0"/>
              <a:t>).</a:t>
            </a:r>
          </a:p>
          <a:p>
            <a:pPr marL="457200" lvl="1" indent="0">
              <a:buNone/>
            </a:pPr>
            <a:r>
              <a:rPr lang="it-IT" sz="1800" dirty="0"/>
              <a:t>			</a:t>
            </a:r>
            <a:r>
              <a:rPr lang="it-IT" sz="1800" u="sng" dirty="0" err="1"/>
              <a:t>Now</a:t>
            </a:r>
            <a:r>
              <a:rPr lang="it-IT" sz="1800" u="sng" dirty="0"/>
              <a:t>, on the </a:t>
            </a:r>
            <a:r>
              <a:rPr lang="it-IT" sz="1800" u="sng" dirty="0" err="1"/>
              <a:t>same</a:t>
            </a:r>
            <a:r>
              <a:rPr lang="it-IT" sz="1800" u="sng" dirty="0"/>
              <a:t> </a:t>
            </a:r>
            <a:r>
              <a:rPr lang="it-IT" sz="1800" u="sng" dirty="0" err="1"/>
              <a:t>orbit</a:t>
            </a:r>
            <a:r>
              <a:rPr lang="it-IT" sz="1800" u="sng" dirty="0"/>
              <a:t>, 3 CSK + 2 CSG</a:t>
            </a:r>
            <a:endParaRPr lang="it-IT" sz="1800" b="1" u="sng" dirty="0"/>
          </a:p>
          <a:p>
            <a:pPr lvl="1"/>
            <a:r>
              <a:rPr lang="it-IT" sz="1800" b="1" dirty="0"/>
              <a:t>CSG mission </a:t>
            </a:r>
            <a:r>
              <a:rPr lang="it-IT" sz="1800" b="1" dirty="0" err="1"/>
              <a:t>will</a:t>
            </a:r>
            <a:r>
              <a:rPr lang="it-IT" sz="1800" b="1" dirty="0"/>
              <a:t> be </a:t>
            </a:r>
            <a:r>
              <a:rPr lang="it-IT" sz="1800" b="1" dirty="0" err="1"/>
              <a:t>upgraded</a:t>
            </a:r>
            <a:r>
              <a:rPr lang="it-IT" sz="1800" b="1" dirty="0"/>
              <a:t> with </a:t>
            </a:r>
            <a:r>
              <a:rPr lang="it-IT" sz="1800" b="1" dirty="0" err="1"/>
              <a:t>third</a:t>
            </a:r>
            <a:r>
              <a:rPr lang="it-IT" sz="1800" b="1" dirty="0"/>
              <a:t> and </a:t>
            </a:r>
            <a:r>
              <a:rPr lang="it-IT" sz="1800" b="1" dirty="0" err="1"/>
              <a:t>fourth</a:t>
            </a:r>
            <a:r>
              <a:rPr lang="it-IT" sz="1800" b="1" dirty="0"/>
              <a:t> </a:t>
            </a:r>
            <a:r>
              <a:rPr lang="it-IT" sz="1800" b="1" dirty="0" err="1"/>
              <a:t>satellites</a:t>
            </a:r>
            <a:r>
              <a:rPr lang="it-IT" sz="1800" b="1" dirty="0"/>
              <a:t> CSG-3/4 (work in progress)</a:t>
            </a:r>
          </a:p>
          <a:p>
            <a:pPr lvl="1"/>
            <a:endParaRPr lang="it-IT" sz="1800" b="1" dirty="0"/>
          </a:p>
          <a:p>
            <a:r>
              <a:rPr lang="en-US" sz="1800" b="1" dirty="0"/>
              <a:t>A new “Open Call for Science” on the use of CSK and CSG data is available on the ASI website: </a:t>
            </a:r>
            <a:r>
              <a:rPr lang="en-US" sz="1800" dirty="0">
                <a:hlinkClick r:id="rId3"/>
              </a:rPr>
              <a:t>https://www.asi.it/bandi_e_concorsi/open-call-for-science-data-utilization-of-the-cosmo-skymed-mission-first-and-second-generation-english-version/</a:t>
            </a:r>
            <a:r>
              <a:rPr lang="en-US" sz="1800" dirty="0"/>
              <a:t> </a:t>
            </a:r>
          </a:p>
          <a:p>
            <a:endParaRPr lang="it-IT" sz="1800" dirty="0"/>
          </a:p>
          <a:p>
            <a:r>
              <a:rPr lang="it-IT" sz="1800" b="1" dirty="0"/>
              <a:t>PRISMA </a:t>
            </a:r>
            <a:r>
              <a:rPr lang="it-IT" sz="1800" b="1" dirty="0" err="1"/>
              <a:t>is</a:t>
            </a:r>
            <a:r>
              <a:rPr lang="it-IT" sz="1800" b="1" dirty="0"/>
              <a:t> operating </a:t>
            </a:r>
            <a:r>
              <a:rPr lang="it-IT" sz="1800" b="1" dirty="0" err="1"/>
              <a:t>nominally</a:t>
            </a:r>
            <a:r>
              <a:rPr lang="it-IT" sz="1800" b="1" dirty="0"/>
              <a:t> (</a:t>
            </a:r>
            <a:r>
              <a:rPr lang="it-IT" sz="1800" dirty="0">
                <a:hlinkClick r:id="rId4"/>
              </a:rPr>
              <a:t>https://prisma.asi.it/</a:t>
            </a:r>
            <a:r>
              <a:rPr lang="it-IT" sz="1800" dirty="0"/>
              <a:t>) and </a:t>
            </a:r>
            <a:r>
              <a:rPr lang="it-IT" sz="1800" b="1" dirty="0"/>
              <a:t>PRISMA SG Phase A activity </a:t>
            </a:r>
            <a:r>
              <a:rPr lang="it-IT" sz="1800" b="1" dirty="0" err="1"/>
              <a:t>is</a:t>
            </a:r>
            <a:r>
              <a:rPr lang="it-IT" sz="1800" b="1" dirty="0"/>
              <a:t> on-</a:t>
            </a:r>
            <a:r>
              <a:rPr lang="it-IT" sz="1800" b="1" dirty="0" err="1"/>
              <a:t>going</a:t>
            </a:r>
            <a:r>
              <a:rPr lang="it-IT" sz="1800" b="1" dirty="0"/>
              <a:t>.</a:t>
            </a:r>
          </a:p>
          <a:p>
            <a:endParaRPr lang="it-IT" sz="1800" dirty="0"/>
          </a:p>
          <a:p>
            <a:r>
              <a:rPr lang="it-IT" sz="1800" b="1" dirty="0" err="1"/>
              <a:t>Since</a:t>
            </a:r>
            <a:r>
              <a:rPr lang="it-IT" sz="1800" b="1" dirty="0"/>
              <a:t> 20 </a:t>
            </a:r>
            <a:r>
              <a:rPr lang="it-IT" sz="1800" b="1" dirty="0" err="1">
                <a:solidFill>
                  <a:schemeClr val="tx1"/>
                </a:solidFill>
              </a:rPr>
              <a:t>Ju</a:t>
            </a:r>
            <a:r>
              <a:rPr lang="it-IT" sz="1800" b="1" dirty="0" err="1"/>
              <a:t>ly</a:t>
            </a:r>
            <a:r>
              <a:rPr lang="it-IT" sz="1800" b="1" dirty="0"/>
              <a:t> 2021, ASI </a:t>
            </a:r>
            <a:r>
              <a:rPr lang="it-IT" sz="1800" b="1" dirty="0" err="1"/>
              <a:t>has</a:t>
            </a:r>
            <a:r>
              <a:rPr lang="it-IT" sz="1800" b="1" dirty="0"/>
              <a:t> </a:t>
            </a:r>
            <a:r>
              <a:rPr lang="it-IT" sz="1800" b="1" dirty="0" err="1"/>
              <a:t>been</a:t>
            </a:r>
            <a:r>
              <a:rPr lang="it-IT" sz="1800" b="1" dirty="0"/>
              <a:t> started the </a:t>
            </a:r>
            <a:r>
              <a:rPr lang="it-IT" sz="1800" b="1" dirty="0" err="1"/>
              <a:t>provision</a:t>
            </a:r>
            <a:r>
              <a:rPr lang="it-IT" sz="1800" b="1" dirty="0"/>
              <a:t> of SAOCOM data within the ASI </a:t>
            </a:r>
            <a:r>
              <a:rPr lang="it-IT" sz="1800" b="1" dirty="0" err="1"/>
              <a:t>ZoE</a:t>
            </a:r>
            <a:r>
              <a:rPr lang="en-US" sz="1800" b="1" cap="all" dirty="0"/>
              <a:t>: </a:t>
            </a:r>
            <a:r>
              <a:rPr lang="it-IT" sz="1800" dirty="0">
                <a:hlinkClick r:id="rId5"/>
              </a:rPr>
              <a:t>https://www.asi.it/en/2021/07/asi-starts-the-exploitation-phase-of-data-acquired-in-europe-by-the-l-band-sar-sensors-of-the-argentinean-saocom-constellation/</a:t>
            </a:r>
            <a:r>
              <a:rPr lang="it-IT" sz="1800" dirty="0"/>
              <a:t> </a:t>
            </a:r>
          </a:p>
        </p:txBody>
      </p:sp>
      <p:sp>
        <p:nvSpPr>
          <p:cNvPr id="81" name="Google Shape;81;p9"/>
          <p:cNvSpPr txBox="1">
            <a:spLocks noGrp="1"/>
          </p:cNvSpPr>
          <p:nvPr>
            <p:ph type="title"/>
          </p:nvPr>
        </p:nvSpPr>
        <p:spPr>
          <a:xfrm>
            <a:off x="176050" y="212510"/>
            <a:ext cx="9387000" cy="7425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Font typeface="Arial"/>
              <a:buNone/>
            </a:pPr>
            <a:r>
              <a:rPr lang="it-IT" dirty="0"/>
              <a:t>Background</a:t>
            </a:r>
            <a:endParaRPr sz="1400" dirty="0">
              <a:solidFill>
                <a:schemeClr val="dk1"/>
              </a:solidFil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89854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9"/>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4</a:t>
            </a:fld>
            <a:endParaRPr sz="1400" b="1">
              <a:solidFill>
                <a:schemeClr val="accent1"/>
              </a:solidFill>
              <a:latin typeface="Arial"/>
              <a:ea typeface="Arial"/>
              <a:cs typeface="Arial"/>
              <a:sym typeface="Arial"/>
            </a:endParaRPr>
          </a:p>
        </p:txBody>
      </p:sp>
      <p:sp>
        <p:nvSpPr>
          <p:cNvPr id="80" name="Google Shape;80;p9"/>
          <p:cNvSpPr txBox="1">
            <a:spLocks noGrp="1"/>
          </p:cNvSpPr>
          <p:nvPr>
            <p:ph type="body" idx="1"/>
          </p:nvPr>
        </p:nvSpPr>
        <p:spPr>
          <a:xfrm>
            <a:off x="324233" y="1558533"/>
            <a:ext cx="11495400" cy="4662900"/>
          </a:xfrm>
          <a:prstGeom prst="rect">
            <a:avLst/>
          </a:prstGeom>
        </p:spPr>
        <p:txBody>
          <a:bodyPr spcFirstLastPara="1" wrap="square" lIns="91425" tIns="45700" rIns="91425" bIns="45700" anchor="t" anchorCtr="0">
            <a:noAutofit/>
          </a:bodyPr>
          <a:lstStyle/>
          <a:p>
            <a:r>
              <a:rPr lang="en-US" sz="1800" dirty="0"/>
              <a:t>The acquisition over the Italian calibrators is becoming more difficult every day due to the high number of requests from end users and institutional organizations; however the monitoring and the calibration tasks must be done.</a:t>
            </a:r>
          </a:p>
          <a:p>
            <a:r>
              <a:rPr lang="en-US" sz="1800" dirty="0"/>
              <a:t>So the research for new stable targets over the world is opened.</a:t>
            </a:r>
          </a:p>
          <a:p>
            <a:r>
              <a:rPr lang="en-US" sz="1800" dirty="0"/>
              <a:t>The main risk is that these objects are not perfectly </a:t>
            </a:r>
            <a:r>
              <a:rPr lang="en-US" sz="1800" dirty="0" err="1"/>
              <a:t>categorised</a:t>
            </a:r>
            <a:r>
              <a:rPr lang="en-US" sz="1800" dirty="0"/>
              <a:t> by us because they are out of our control and maintenance service; the orientation, size, position, … all this variables are unknown.</a:t>
            </a:r>
          </a:p>
          <a:p>
            <a:r>
              <a:rPr lang="en-US" sz="1800" dirty="0"/>
              <a:t>This presentation shows the results obtained from the study of alternative calibrators all over the world with features similar to the Italian ones.</a:t>
            </a:r>
          </a:p>
          <a:p>
            <a:r>
              <a:rPr lang="en-US" sz="1800" dirty="0"/>
              <a:t>The characterization campaign has lasted six months (from October 2022 to March 2023) and has been based on the analysis of the following performance parameters:</a:t>
            </a:r>
          </a:p>
          <a:p>
            <a:pPr marL="671512" lvl="1" indent="-214312">
              <a:lnSpc>
                <a:spcPct val="150000"/>
              </a:lnSpc>
              <a:spcBef>
                <a:spcPts val="0"/>
              </a:spcBef>
              <a:buSzPts val="1600"/>
              <a:buFont typeface="Noto Sans Symbols"/>
              <a:buChar char="❖"/>
            </a:pPr>
            <a:r>
              <a:rPr lang="it-IT" sz="1400" dirty="0"/>
              <a:t>IRF </a:t>
            </a:r>
            <a:r>
              <a:rPr lang="it-IT" sz="1400" dirty="0" err="1"/>
              <a:t>parameters</a:t>
            </a:r>
            <a:endParaRPr lang="it-IT" sz="1400" dirty="0"/>
          </a:p>
          <a:p>
            <a:pPr marL="671512" lvl="1" indent="-214312">
              <a:lnSpc>
                <a:spcPct val="150000"/>
              </a:lnSpc>
              <a:spcBef>
                <a:spcPts val="0"/>
              </a:spcBef>
              <a:buSzPts val="1600"/>
              <a:buFont typeface="Noto Sans Symbols"/>
              <a:buChar char="❖"/>
            </a:pPr>
            <a:r>
              <a:rPr lang="it-IT" sz="1400" dirty="0" err="1"/>
              <a:t>Radiometry</a:t>
            </a:r>
            <a:endParaRPr lang="it-IT" sz="1400" dirty="0"/>
          </a:p>
          <a:p>
            <a:pPr marL="671512" lvl="1" indent="-214312">
              <a:lnSpc>
                <a:spcPct val="150000"/>
              </a:lnSpc>
              <a:spcBef>
                <a:spcPts val="0"/>
              </a:spcBef>
              <a:buSzPts val="1600"/>
              <a:buFont typeface="Noto Sans Symbols"/>
              <a:buChar char="❖"/>
            </a:pPr>
            <a:r>
              <a:rPr lang="it-IT" sz="1400" dirty="0" err="1"/>
              <a:t>Geolocation</a:t>
            </a:r>
            <a:endParaRPr lang="it-IT" sz="1400" dirty="0"/>
          </a:p>
        </p:txBody>
      </p:sp>
      <p:sp>
        <p:nvSpPr>
          <p:cNvPr id="81" name="Google Shape;81;p9"/>
          <p:cNvSpPr txBox="1">
            <a:spLocks noGrp="1"/>
          </p:cNvSpPr>
          <p:nvPr>
            <p:ph type="title"/>
          </p:nvPr>
        </p:nvSpPr>
        <p:spPr>
          <a:xfrm>
            <a:off x="176050" y="212510"/>
            <a:ext cx="9387000" cy="7425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Font typeface="Arial"/>
              <a:buNone/>
            </a:pPr>
            <a:r>
              <a:rPr lang="en-GB" dirty="0"/>
              <a:t>Introduction</a:t>
            </a:r>
            <a:endParaRPr sz="1400" dirty="0">
              <a:solidFill>
                <a:schemeClr val="dk1"/>
              </a:solidFill>
            </a:endParaRPr>
          </a:p>
          <a:p>
            <a:pPr marL="0" lvl="0" indent="0" algn="l" rtl="0">
              <a:spcBef>
                <a:spcPts val="0"/>
              </a:spcBef>
              <a:spcAft>
                <a:spcPts val="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10" name="Immagine 9"/>
          <p:cNvPicPr>
            <a:picLocks noChangeAspect="1"/>
          </p:cNvPicPr>
          <p:nvPr/>
        </p:nvPicPr>
        <p:blipFill>
          <a:blip r:embed="rId3"/>
          <a:stretch>
            <a:fillRect/>
          </a:stretch>
        </p:blipFill>
        <p:spPr>
          <a:xfrm>
            <a:off x="0" y="4108806"/>
            <a:ext cx="4377307" cy="2414225"/>
          </a:xfrm>
          <a:prstGeom prst="rect">
            <a:avLst/>
          </a:prstGeom>
        </p:spPr>
      </p:pic>
      <p:sp>
        <p:nvSpPr>
          <p:cNvPr id="86" name="Google Shape;86;p10"/>
          <p:cNvSpPr txBox="1">
            <a:spLocks noGrp="1"/>
          </p:cNvSpPr>
          <p:nvPr>
            <p:ph type="body" idx="1"/>
          </p:nvPr>
        </p:nvSpPr>
        <p:spPr>
          <a:xfrm>
            <a:off x="176048" y="1189565"/>
            <a:ext cx="11495400" cy="5098940"/>
          </a:xfrm>
          <a:prstGeom prst="rect">
            <a:avLst/>
          </a:prstGeom>
          <a:noFill/>
          <a:ln>
            <a:noFill/>
          </a:ln>
        </p:spPr>
        <p:txBody>
          <a:bodyPr spcFirstLastPara="1" wrap="square" lIns="91425" tIns="45700" rIns="91425" bIns="45700" anchor="t" anchorCtr="0">
            <a:noAutofit/>
          </a:bodyPr>
          <a:lstStyle/>
          <a:p>
            <a:r>
              <a:rPr lang="en-US" sz="1600" dirty="0"/>
              <a:t>The following locations and targets under study have been selected: </a:t>
            </a:r>
          </a:p>
          <a:p>
            <a:pPr marL="671512" lvl="1" indent="-214312">
              <a:lnSpc>
                <a:spcPct val="150000"/>
              </a:lnSpc>
              <a:spcBef>
                <a:spcPts val="0"/>
              </a:spcBef>
              <a:buSzPts val="1600"/>
              <a:buFont typeface="Noto Sans Symbols"/>
              <a:buChar char="❖"/>
            </a:pPr>
            <a:r>
              <a:rPr lang="it-IT" sz="1400" dirty="0"/>
              <a:t>Mendoza</a:t>
            </a:r>
          </a:p>
          <a:p>
            <a:pPr marL="671512" lvl="1" indent="-214312">
              <a:lnSpc>
                <a:spcPct val="150000"/>
              </a:lnSpc>
              <a:spcBef>
                <a:spcPts val="0"/>
              </a:spcBef>
              <a:buSzPts val="1600"/>
              <a:buFont typeface="Noto Sans Symbols"/>
              <a:buChar char="❖"/>
            </a:pPr>
            <a:r>
              <a:rPr lang="it-IT" sz="1400" dirty="0" err="1"/>
              <a:t>Rosamond</a:t>
            </a:r>
            <a:endParaRPr lang="it-IT" sz="1400" dirty="0"/>
          </a:p>
          <a:p>
            <a:pPr marL="671512" lvl="1" indent="-214312">
              <a:lnSpc>
                <a:spcPct val="150000"/>
              </a:lnSpc>
              <a:spcBef>
                <a:spcPts val="0"/>
              </a:spcBef>
              <a:buSzPts val="1600"/>
              <a:buFont typeface="Noto Sans Symbols"/>
              <a:buChar char="❖"/>
            </a:pPr>
            <a:r>
              <a:rPr lang="it-IT" sz="1400" dirty="0"/>
              <a:t>Mongolia</a:t>
            </a:r>
          </a:p>
          <a:p>
            <a:pPr marL="671512" lvl="1" indent="-214312">
              <a:lnSpc>
                <a:spcPct val="150000"/>
              </a:lnSpc>
              <a:spcBef>
                <a:spcPts val="0"/>
              </a:spcBef>
              <a:buSzPts val="1600"/>
              <a:buFont typeface="Noto Sans Symbols"/>
              <a:buChar char="❖"/>
            </a:pPr>
            <a:r>
              <a:rPr lang="it-IT" sz="1400" dirty="0"/>
              <a:t>Australia</a:t>
            </a:r>
          </a:p>
          <a:p>
            <a:pPr marL="4762" lvl="1" indent="0">
              <a:buNone/>
            </a:pPr>
            <a:endParaRPr lang="en-US" sz="1600" dirty="0"/>
          </a:p>
        </p:txBody>
      </p:sp>
      <p:sp>
        <p:nvSpPr>
          <p:cNvPr id="87" name="Google Shape;87;p10"/>
          <p:cNvSpPr txBox="1">
            <a:spLocks noGrp="1"/>
          </p:cNvSpPr>
          <p:nvPr>
            <p:ph type="title"/>
          </p:nvPr>
        </p:nvSpPr>
        <p:spPr>
          <a:xfrm>
            <a:off x="176048" y="175939"/>
            <a:ext cx="9387000" cy="779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400"/>
              <a:buFont typeface="Arial"/>
              <a:buNone/>
            </a:pPr>
            <a:r>
              <a:rPr lang="it-IT" dirty="0" err="1"/>
              <a:t>Premises</a:t>
            </a:r>
            <a:r>
              <a:rPr lang="it-IT" dirty="0"/>
              <a:t> of the </a:t>
            </a:r>
            <a:r>
              <a:rPr lang="it-IT" dirty="0" err="1"/>
              <a:t>study</a:t>
            </a:r>
            <a:r>
              <a:rPr lang="it-IT" dirty="0"/>
              <a:t> (I)</a:t>
            </a:r>
            <a:endParaRPr dirty="0"/>
          </a:p>
        </p:txBody>
      </p:sp>
      <p:pic>
        <p:nvPicPr>
          <p:cNvPr id="9" name="Immagine 8"/>
          <p:cNvPicPr>
            <a:picLocks noChangeAspect="1"/>
          </p:cNvPicPr>
          <p:nvPr/>
        </p:nvPicPr>
        <p:blipFill>
          <a:blip r:embed="rId4"/>
          <a:stretch>
            <a:fillRect/>
          </a:stretch>
        </p:blipFill>
        <p:spPr>
          <a:xfrm>
            <a:off x="3573536" y="3739035"/>
            <a:ext cx="4700423" cy="2341067"/>
          </a:xfrm>
          <a:prstGeom prst="rect">
            <a:avLst/>
          </a:prstGeom>
        </p:spPr>
      </p:pic>
      <p:pic>
        <p:nvPicPr>
          <p:cNvPr id="7" name="Immagine 6"/>
          <p:cNvPicPr>
            <a:picLocks noChangeAspect="1"/>
          </p:cNvPicPr>
          <p:nvPr/>
        </p:nvPicPr>
        <p:blipFill>
          <a:blip r:embed="rId5"/>
          <a:stretch>
            <a:fillRect/>
          </a:stretch>
        </p:blipFill>
        <p:spPr>
          <a:xfrm>
            <a:off x="5450825" y="2423649"/>
            <a:ext cx="4999153" cy="2133785"/>
          </a:xfrm>
          <a:prstGeom prst="rect">
            <a:avLst/>
          </a:prstGeom>
        </p:spPr>
      </p:pic>
      <p:pic>
        <p:nvPicPr>
          <p:cNvPr id="2" name="Immagine 1"/>
          <p:cNvPicPr>
            <a:picLocks noChangeAspect="1"/>
          </p:cNvPicPr>
          <p:nvPr/>
        </p:nvPicPr>
        <p:blipFill rotWithShape="1">
          <a:blip r:embed="rId6">
            <a:extLst>
              <a:ext uri="{28A0092B-C50C-407E-A947-70E740481C1C}">
                <a14:useLocalDpi xmlns:a14="http://schemas.microsoft.com/office/drawing/2010/main" val="0"/>
              </a:ext>
            </a:extLst>
          </a:blip>
          <a:srcRect l="1" r="274"/>
          <a:stretch/>
        </p:blipFill>
        <p:spPr>
          <a:xfrm>
            <a:off x="7606477" y="1183141"/>
            <a:ext cx="4585523" cy="206645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0"/>
          <p:cNvSpPr txBox="1">
            <a:spLocks noGrp="1"/>
          </p:cNvSpPr>
          <p:nvPr>
            <p:ph type="body" idx="1"/>
          </p:nvPr>
        </p:nvSpPr>
        <p:spPr>
          <a:xfrm>
            <a:off x="176048" y="1189565"/>
            <a:ext cx="11495400" cy="5098940"/>
          </a:xfrm>
          <a:prstGeom prst="rect">
            <a:avLst/>
          </a:prstGeom>
          <a:noFill/>
          <a:ln>
            <a:noFill/>
          </a:ln>
        </p:spPr>
        <p:txBody>
          <a:bodyPr spcFirstLastPara="1" wrap="square" lIns="91425" tIns="45700" rIns="91425" bIns="45700" anchor="t" anchorCtr="0">
            <a:noAutofit/>
          </a:bodyPr>
          <a:lstStyle/>
          <a:p>
            <a:r>
              <a:rPr lang="en-US" sz="1600" dirty="0"/>
              <a:t>All the targets under study are supposed to be trihedral corner reflectors but we have not got the accurate information of all of them: </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marL="457200" lvl="1" indent="0">
              <a:lnSpc>
                <a:spcPct val="150000"/>
              </a:lnSpc>
              <a:spcBef>
                <a:spcPts val="0"/>
              </a:spcBef>
              <a:buSzPts val="1600"/>
              <a:buNone/>
            </a:pPr>
            <a:endParaRPr lang="it-IT" sz="1400" dirty="0"/>
          </a:p>
          <a:p>
            <a:pPr marL="4762" lvl="1" indent="0">
              <a:buNone/>
            </a:pPr>
            <a:endParaRPr lang="en-US" sz="1600" dirty="0"/>
          </a:p>
        </p:txBody>
      </p:sp>
      <p:sp>
        <p:nvSpPr>
          <p:cNvPr id="87" name="Google Shape;87;p10"/>
          <p:cNvSpPr txBox="1">
            <a:spLocks noGrp="1"/>
          </p:cNvSpPr>
          <p:nvPr>
            <p:ph type="title"/>
          </p:nvPr>
        </p:nvSpPr>
        <p:spPr>
          <a:xfrm>
            <a:off x="176048" y="175939"/>
            <a:ext cx="9387000" cy="779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400"/>
              <a:buFont typeface="Arial"/>
              <a:buNone/>
            </a:pPr>
            <a:r>
              <a:rPr lang="it-IT" dirty="0" err="1"/>
              <a:t>Premises</a:t>
            </a:r>
            <a:r>
              <a:rPr lang="it-IT" dirty="0"/>
              <a:t> of the </a:t>
            </a:r>
            <a:r>
              <a:rPr lang="it-IT" dirty="0" err="1"/>
              <a:t>study</a:t>
            </a:r>
            <a:r>
              <a:rPr lang="it-IT" dirty="0"/>
              <a:t> (II)</a:t>
            </a:r>
            <a:endParaRPr dirty="0"/>
          </a:p>
        </p:txBody>
      </p:sp>
      <p:sp>
        <p:nvSpPr>
          <p:cNvPr id="4" name="CasellaDiTesto 3"/>
          <p:cNvSpPr txBox="1"/>
          <p:nvPr/>
        </p:nvSpPr>
        <p:spPr>
          <a:xfrm>
            <a:off x="1197173" y="4913836"/>
            <a:ext cx="1125992" cy="316781"/>
          </a:xfrm>
          <a:prstGeom prst="rect">
            <a:avLst/>
          </a:prstGeom>
          <a:noFill/>
        </p:spPr>
        <p:txBody>
          <a:bodyPr wrap="square" rtlCol="0">
            <a:spAutoFit/>
          </a:bodyPr>
          <a:lstStyle/>
          <a:p>
            <a:r>
              <a:rPr lang="it-IT" dirty="0"/>
              <a:t>Australia</a:t>
            </a:r>
          </a:p>
        </p:txBody>
      </p:sp>
      <p:sp>
        <p:nvSpPr>
          <p:cNvPr id="11" name="CasellaDiTesto 10"/>
          <p:cNvSpPr txBox="1"/>
          <p:nvPr/>
        </p:nvSpPr>
        <p:spPr>
          <a:xfrm>
            <a:off x="4581234" y="4922840"/>
            <a:ext cx="1108364" cy="307777"/>
          </a:xfrm>
          <a:prstGeom prst="rect">
            <a:avLst/>
          </a:prstGeom>
          <a:noFill/>
        </p:spPr>
        <p:txBody>
          <a:bodyPr wrap="square" rtlCol="0">
            <a:spAutoFit/>
          </a:bodyPr>
          <a:lstStyle/>
          <a:p>
            <a:r>
              <a:rPr lang="it-IT" dirty="0" err="1"/>
              <a:t>Rosamond</a:t>
            </a:r>
            <a:endParaRPr lang="it-IT" dirty="0"/>
          </a:p>
        </p:txBody>
      </p:sp>
      <p:pic>
        <p:nvPicPr>
          <p:cNvPr id="7" name="Immagine 6"/>
          <p:cNvPicPr>
            <a:picLocks noChangeAspect="1"/>
          </p:cNvPicPr>
          <p:nvPr/>
        </p:nvPicPr>
        <p:blipFill>
          <a:blip r:embed="rId3"/>
          <a:stretch>
            <a:fillRect/>
          </a:stretch>
        </p:blipFill>
        <p:spPr>
          <a:xfrm>
            <a:off x="321389" y="2280261"/>
            <a:ext cx="2877561" cy="2389839"/>
          </a:xfrm>
          <a:prstGeom prst="rect">
            <a:avLst/>
          </a:prstGeom>
        </p:spPr>
      </p:pic>
      <p:pic>
        <p:nvPicPr>
          <p:cNvPr id="8" name="Immagine 7"/>
          <p:cNvPicPr>
            <a:picLocks noChangeAspect="1"/>
          </p:cNvPicPr>
          <p:nvPr/>
        </p:nvPicPr>
        <p:blipFill>
          <a:blip r:embed="rId4"/>
          <a:stretch>
            <a:fillRect/>
          </a:stretch>
        </p:blipFill>
        <p:spPr>
          <a:xfrm>
            <a:off x="3620429" y="2280261"/>
            <a:ext cx="3029975" cy="2389839"/>
          </a:xfrm>
          <a:prstGeom prst="rect">
            <a:avLst/>
          </a:prstGeom>
        </p:spPr>
      </p:pic>
      <p:pic>
        <p:nvPicPr>
          <p:cNvPr id="9" name="Immagine 8"/>
          <p:cNvPicPr>
            <a:picLocks noChangeAspect="1"/>
          </p:cNvPicPr>
          <p:nvPr/>
        </p:nvPicPr>
        <p:blipFill>
          <a:blip r:embed="rId5"/>
          <a:stretch>
            <a:fillRect/>
          </a:stretch>
        </p:blipFill>
        <p:spPr>
          <a:xfrm>
            <a:off x="7071883" y="2280262"/>
            <a:ext cx="4834547" cy="2389839"/>
          </a:xfrm>
          <a:prstGeom prst="rect">
            <a:avLst/>
          </a:prstGeom>
        </p:spPr>
      </p:pic>
      <p:sp>
        <p:nvSpPr>
          <p:cNvPr id="15" name="CasellaDiTesto 14"/>
          <p:cNvSpPr txBox="1"/>
          <p:nvPr/>
        </p:nvSpPr>
        <p:spPr>
          <a:xfrm>
            <a:off x="8934974" y="4922840"/>
            <a:ext cx="1108364" cy="307777"/>
          </a:xfrm>
          <a:prstGeom prst="rect">
            <a:avLst/>
          </a:prstGeom>
          <a:noFill/>
        </p:spPr>
        <p:txBody>
          <a:bodyPr wrap="square" rtlCol="0">
            <a:spAutoFit/>
          </a:bodyPr>
          <a:lstStyle/>
          <a:p>
            <a:r>
              <a:rPr lang="it-IT" dirty="0"/>
              <a:t>Mendoza</a:t>
            </a:r>
          </a:p>
        </p:txBody>
      </p:sp>
    </p:spTree>
    <p:extLst>
      <p:ext uri="{BB962C8B-B14F-4D97-AF65-F5344CB8AC3E}">
        <p14:creationId xmlns:p14="http://schemas.microsoft.com/office/powerpoint/2010/main" val="1804460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0"/>
          <p:cNvSpPr txBox="1">
            <a:spLocks noGrp="1"/>
          </p:cNvSpPr>
          <p:nvPr>
            <p:ph type="body" idx="1"/>
          </p:nvPr>
        </p:nvSpPr>
        <p:spPr>
          <a:xfrm>
            <a:off x="176048" y="1189565"/>
            <a:ext cx="11495400" cy="5098940"/>
          </a:xfrm>
          <a:prstGeom prst="rect">
            <a:avLst/>
          </a:prstGeom>
          <a:noFill/>
          <a:ln>
            <a:noFill/>
          </a:ln>
        </p:spPr>
        <p:txBody>
          <a:bodyPr spcFirstLastPara="1" wrap="square" lIns="91425" tIns="45700" rIns="91425" bIns="45700" anchor="t" anchorCtr="0">
            <a:noAutofit/>
          </a:bodyPr>
          <a:lstStyle/>
          <a:p>
            <a:r>
              <a:rPr lang="en-US" sz="1600" dirty="0"/>
              <a:t>All modes has been </a:t>
            </a:r>
            <a:r>
              <a:rPr lang="en-US" sz="1600" dirty="0" err="1"/>
              <a:t>analysed</a:t>
            </a:r>
            <a:r>
              <a:rPr lang="en-US" sz="1600" dirty="0"/>
              <a:t> for both COSMO SG SSAR1 and SSAR2 satellites:</a:t>
            </a:r>
          </a:p>
          <a:p>
            <a:pPr marL="671512" lvl="1" indent="-214312">
              <a:lnSpc>
                <a:spcPct val="150000"/>
              </a:lnSpc>
              <a:spcBef>
                <a:spcPts val="0"/>
              </a:spcBef>
              <a:buSzPts val="1600"/>
              <a:buFont typeface="Noto Sans Symbols"/>
              <a:buChar char="❖"/>
            </a:pPr>
            <a:r>
              <a:rPr lang="en-US" sz="1400" dirty="0"/>
              <a:t>Spotlight: S2A, S2B, S2C</a:t>
            </a:r>
          </a:p>
          <a:p>
            <a:pPr marL="671512" lvl="1" indent="-214312">
              <a:lnSpc>
                <a:spcPct val="150000"/>
              </a:lnSpc>
              <a:spcBef>
                <a:spcPts val="0"/>
              </a:spcBef>
              <a:buSzPts val="1600"/>
              <a:buFont typeface="Noto Sans Symbols"/>
              <a:buChar char="❖"/>
            </a:pPr>
            <a:r>
              <a:rPr lang="it-IT" sz="1400" dirty="0" err="1"/>
              <a:t>Stripmap</a:t>
            </a:r>
            <a:endParaRPr lang="it-IT" sz="1400" dirty="0"/>
          </a:p>
          <a:p>
            <a:pPr marL="671512" lvl="1" indent="-214312">
              <a:lnSpc>
                <a:spcPct val="150000"/>
              </a:lnSpc>
              <a:spcBef>
                <a:spcPts val="0"/>
              </a:spcBef>
              <a:buSzPts val="1600"/>
              <a:buFont typeface="Noto Sans Symbols"/>
              <a:buChar char="❖"/>
            </a:pPr>
            <a:r>
              <a:rPr lang="it-IT" sz="1400" dirty="0" err="1"/>
              <a:t>PingPong</a:t>
            </a:r>
            <a:endParaRPr lang="it-IT" sz="1400" dirty="0"/>
          </a:p>
          <a:p>
            <a:pPr marL="671512" lvl="1" indent="-214312">
              <a:lnSpc>
                <a:spcPct val="150000"/>
              </a:lnSpc>
              <a:spcBef>
                <a:spcPts val="0"/>
              </a:spcBef>
              <a:buSzPts val="1600"/>
              <a:buFont typeface="Noto Sans Symbols"/>
              <a:buChar char="❖"/>
            </a:pPr>
            <a:r>
              <a:rPr lang="it-IT" sz="1400" dirty="0" err="1"/>
              <a:t>Quadpol</a:t>
            </a:r>
            <a:endParaRPr lang="it-IT" sz="1400" dirty="0"/>
          </a:p>
          <a:p>
            <a:pPr marL="671512" lvl="1" indent="-214312">
              <a:lnSpc>
                <a:spcPct val="150000"/>
              </a:lnSpc>
              <a:spcBef>
                <a:spcPts val="0"/>
              </a:spcBef>
              <a:buSzPts val="1600"/>
              <a:buFont typeface="Noto Sans Symbols"/>
              <a:buChar char="❖"/>
            </a:pPr>
            <a:r>
              <a:rPr lang="it-IT" sz="1400" dirty="0"/>
              <a:t>Scansar: 1, 2</a:t>
            </a:r>
          </a:p>
          <a:p>
            <a:pPr marL="4762" lvl="1" indent="0">
              <a:buNone/>
            </a:pPr>
            <a:endParaRPr lang="en-US" sz="1600" dirty="0"/>
          </a:p>
          <a:p>
            <a:r>
              <a:rPr lang="en-US" sz="1600" dirty="0"/>
              <a:t>All products have been acquired according to COSMO SG orbital cycle period (i.e. 16 days) to obtain a better statistic.</a:t>
            </a:r>
          </a:p>
          <a:p>
            <a:pPr marL="671512" lvl="1" indent="-214312">
              <a:lnSpc>
                <a:spcPct val="150000"/>
              </a:lnSpc>
              <a:spcBef>
                <a:spcPts val="0"/>
              </a:spcBef>
              <a:buSzPts val="1600"/>
              <a:buFont typeface="Noto Sans Symbols"/>
              <a:buChar char="❖"/>
            </a:pPr>
            <a:r>
              <a:rPr lang="en-US" sz="1400" dirty="0"/>
              <a:t>The total number of products under study has been 348. </a:t>
            </a:r>
          </a:p>
          <a:p>
            <a:pPr marL="671512" lvl="1" indent="-214312">
              <a:lnSpc>
                <a:spcPct val="150000"/>
              </a:lnSpc>
              <a:spcBef>
                <a:spcPts val="0"/>
              </a:spcBef>
              <a:buSzPts val="1600"/>
              <a:buFont typeface="Noto Sans Symbols"/>
              <a:buChar char="❖"/>
            </a:pPr>
            <a:r>
              <a:rPr lang="en-US" sz="1400" dirty="0"/>
              <a:t>The total number of targets under study has been 2.902.</a:t>
            </a:r>
          </a:p>
          <a:p>
            <a:pPr marL="671512" lvl="1" indent="-214312">
              <a:lnSpc>
                <a:spcPct val="150000"/>
              </a:lnSpc>
              <a:spcBef>
                <a:spcPts val="0"/>
              </a:spcBef>
              <a:buSzPts val="1600"/>
              <a:buFont typeface="Noto Sans Symbols"/>
              <a:buChar char="❖"/>
            </a:pPr>
            <a:r>
              <a:rPr lang="en-US" sz="1400" dirty="0"/>
              <a:t> The total number of measures under study has been 60.942.</a:t>
            </a:r>
          </a:p>
        </p:txBody>
      </p:sp>
      <p:sp>
        <p:nvSpPr>
          <p:cNvPr id="87" name="Google Shape;87;p10"/>
          <p:cNvSpPr txBox="1">
            <a:spLocks noGrp="1"/>
          </p:cNvSpPr>
          <p:nvPr>
            <p:ph type="title"/>
          </p:nvPr>
        </p:nvSpPr>
        <p:spPr>
          <a:xfrm>
            <a:off x="176048" y="175939"/>
            <a:ext cx="9387000" cy="779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400"/>
              <a:buFont typeface="Arial"/>
              <a:buNone/>
            </a:pPr>
            <a:r>
              <a:rPr lang="it-IT" dirty="0" err="1"/>
              <a:t>Premises</a:t>
            </a:r>
            <a:r>
              <a:rPr lang="it-IT" dirty="0"/>
              <a:t> of the </a:t>
            </a:r>
            <a:r>
              <a:rPr lang="it-IT" dirty="0" err="1"/>
              <a:t>study</a:t>
            </a:r>
            <a:endParaRPr dirty="0"/>
          </a:p>
        </p:txBody>
      </p:sp>
    </p:spTree>
    <p:extLst>
      <p:ext uri="{BB962C8B-B14F-4D97-AF65-F5344CB8AC3E}">
        <p14:creationId xmlns:p14="http://schemas.microsoft.com/office/powerpoint/2010/main" val="871852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0"/>
          <p:cNvSpPr txBox="1">
            <a:spLocks noGrp="1"/>
          </p:cNvSpPr>
          <p:nvPr>
            <p:ph type="body" idx="1"/>
          </p:nvPr>
        </p:nvSpPr>
        <p:spPr>
          <a:xfrm>
            <a:off x="176048" y="1189565"/>
            <a:ext cx="11495400" cy="5098940"/>
          </a:xfrm>
          <a:prstGeom prst="rect">
            <a:avLst/>
          </a:prstGeom>
          <a:noFill/>
          <a:ln>
            <a:noFill/>
          </a:ln>
        </p:spPr>
        <p:txBody>
          <a:bodyPr spcFirstLastPara="1" wrap="square" lIns="91425" tIns="45700" rIns="91425" bIns="45700" anchor="t" anchorCtr="0">
            <a:noAutofit/>
          </a:bodyPr>
          <a:lstStyle/>
          <a:p>
            <a:r>
              <a:rPr lang="en-US" sz="1600" dirty="0"/>
              <a:t>The first step was focused on studying all IRF parameters for both COSMO SG satellites. For each mode and each target all IRF parameters have been evaluated. The candidate targets have been selected according to the required performance thresholds.</a:t>
            </a:r>
          </a:p>
          <a:p>
            <a:pPr marL="4762" lvl="1" indent="0">
              <a:buNone/>
            </a:pPr>
            <a:endParaRPr lang="en-US" sz="1600" dirty="0"/>
          </a:p>
          <a:p>
            <a:r>
              <a:rPr lang="en-US" sz="1600" dirty="0"/>
              <a:t>There are modes where it is easy to follow the behavior of the targets because the number of targets under study is small (e.g. Spotlight S2A image). However there are other modes where it is necessary to apply a filter according to the size/RCS of the target (e.g. </a:t>
            </a:r>
            <a:r>
              <a:rPr lang="en-US" sz="1600" dirty="0" err="1"/>
              <a:t>Scansar</a:t>
            </a:r>
            <a:r>
              <a:rPr lang="en-US" sz="1600" dirty="0"/>
              <a:t> 2 image).</a:t>
            </a:r>
          </a:p>
          <a:p>
            <a:pPr marL="4762" lvl="1" indent="0">
              <a:buNone/>
            </a:pPr>
            <a:endParaRPr lang="en-US" sz="1600" dirty="0"/>
          </a:p>
        </p:txBody>
      </p:sp>
      <p:sp>
        <p:nvSpPr>
          <p:cNvPr id="87" name="Google Shape;87;p10"/>
          <p:cNvSpPr txBox="1">
            <a:spLocks noGrp="1"/>
          </p:cNvSpPr>
          <p:nvPr>
            <p:ph type="title"/>
          </p:nvPr>
        </p:nvSpPr>
        <p:spPr>
          <a:xfrm>
            <a:off x="176048" y="175939"/>
            <a:ext cx="9387000" cy="779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400"/>
              <a:buFont typeface="Arial"/>
              <a:buNone/>
            </a:pPr>
            <a:r>
              <a:rPr lang="it-IT" sz="3600" dirty="0" err="1"/>
              <a:t>Methodology</a:t>
            </a:r>
            <a:r>
              <a:rPr lang="it-IT" sz="3600" dirty="0"/>
              <a:t> of the </a:t>
            </a:r>
            <a:r>
              <a:rPr lang="it-IT" sz="3600" dirty="0" err="1"/>
              <a:t>study</a:t>
            </a:r>
            <a:r>
              <a:rPr lang="it-IT" sz="3600" dirty="0"/>
              <a:t>: IRF </a:t>
            </a:r>
            <a:r>
              <a:rPr lang="it-IT" sz="3600" dirty="0" err="1"/>
              <a:t>parameters</a:t>
            </a:r>
            <a:endParaRPr sz="3600" dirty="0"/>
          </a:p>
        </p:txBody>
      </p:sp>
      <p:pic>
        <p:nvPicPr>
          <p:cNvPr id="2" name="Immagine 1"/>
          <p:cNvPicPr>
            <a:picLocks noChangeAspect="1"/>
          </p:cNvPicPr>
          <p:nvPr/>
        </p:nvPicPr>
        <p:blipFill>
          <a:blip r:embed="rId3"/>
          <a:stretch>
            <a:fillRect/>
          </a:stretch>
        </p:blipFill>
        <p:spPr>
          <a:xfrm>
            <a:off x="652814" y="3434604"/>
            <a:ext cx="3609473" cy="2707105"/>
          </a:xfrm>
          <a:prstGeom prst="rect">
            <a:avLst/>
          </a:prstGeom>
        </p:spPr>
      </p:pic>
      <p:pic>
        <p:nvPicPr>
          <p:cNvPr id="5" name="Immagine 4"/>
          <p:cNvPicPr>
            <a:picLocks noChangeAspect="1"/>
          </p:cNvPicPr>
          <p:nvPr/>
        </p:nvPicPr>
        <p:blipFill>
          <a:blip r:embed="rId4"/>
          <a:stretch>
            <a:fillRect/>
          </a:stretch>
        </p:blipFill>
        <p:spPr>
          <a:xfrm>
            <a:off x="4616804" y="3434604"/>
            <a:ext cx="3609473" cy="2707105"/>
          </a:xfrm>
          <a:prstGeom prst="rect">
            <a:avLst/>
          </a:prstGeom>
        </p:spPr>
      </p:pic>
      <p:pic>
        <p:nvPicPr>
          <p:cNvPr id="6" name="Immagine 5"/>
          <p:cNvPicPr>
            <a:picLocks noChangeAspect="1"/>
          </p:cNvPicPr>
          <p:nvPr/>
        </p:nvPicPr>
        <p:blipFill>
          <a:blip r:embed="rId5"/>
          <a:stretch>
            <a:fillRect/>
          </a:stretch>
        </p:blipFill>
        <p:spPr>
          <a:xfrm>
            <a:off x="9127430" y="3780465"/>
            <a:ext cx="2998480" cy="2248860"/>
          </a:xfrm>
          <a:prstGeom prst="rect">
            <a:avLst/>
          </a:prstGeom>
        </p:spPr>
      </p:pic>
      <p:sp>
        <p:nvSpPr>
          <p:cNvPr id="7" name="CasellaDiTesto 6"/>
          <p:cNvSpPr txBox="1"/>
          <p:nvPr/>
        </p:nvSpPr>
        <p:spPr>
          <a:xfrm>
            <a:off x="8007202" y="4195603"/>
            <a:ext cx="1120228" cy="415498"/>
          </a:xfrm>
          <a:prstGeom prst="rect">
            <a:avLst/>
          </a:prstGeom>
          <a:noFill/>
        </p:spPr>
        <p:txBody>
          <a:bodyPr wrap="square" rtlCol="0">
            <a:spAutoFit/>
          </a:bodyPr>
          <a:lstStyle/>
          <a:p>
            <a:pPr algn="ctr"/>
            <a:r>
              <a:rPr lang="it-IT" sz="1050" b="1" dirty="0" err="1">
                <a:solidFill>
                  <a:srgbClr val="002060"/>
                </a:solidFill>
              </a:rPr>
              <a:t>Filtering</a:t>
            </a:r>
            <a:r>
              <a:rPr lang="it-IT" sz="1050" b="1" dirty="0">
                <a:solidFill>
                  <a:srgbClr val="002060"/>
                </a:solidFill>
              </a:rPr>
              <a:t> for </a:t>
            </a:r>
          </a:p>
          <a:p>
            <a:pPr algn="ctr"/>
            <a:r>
              <a:rPr lang="it-IT" sz="1050" b="1" dirty="0">
                <a:solidFill>
                  <a:srgbClr val="002060"/>
                </a:solidFill>
              </a:rPr>
              <a:t>RCS &gt; 48dBm</a:t>
            </a:r>
            <a:r>
              <a:rPr lang="it-IT" sz="1050" b="1" baseline="30000" dirty="0">
                <a:solidFill>
                  <a:srgbClr val="002060"/>
                </a:solidFill>
              </a:rPr>
              <a:t>2</a:t>
            </a:r>
            <a:endParaRPr lang="it-IT" sz="1050" b="1" dirty="0">
              <a:solidFill>
                <a:srgbClr val="002060"/>
              </a:solidFill>
            </a:endParaRPr>
          </a:p>
        </p:txBody>
      </p:sp>
      <p:cxnSp>
        <p:nvCxnSpPr>
          <p:cNvPr id="4" name="Connettore 2 3"/>
          <p:cNvCxnSpPr/>
          <p:nvPr/>
        </p:nvCxnSpPr>
        <p:spPr>
          <a:xfrm>
            <a:off x="8080922" y="4788156"/>
            <a:ext cx="972788"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2061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0"/>
          <p:cNvSpPr txBox="1">
            <a:spLocks noGrp="1"/>
          </p:cNvSpPr>
          <p:nvPr>
            <p:ph type="body" idx="1"/>
          </p:nvPr>
        </p:nvSpPr>
        <p:spPr>
          <a:xfrm>
            <a:off x="176048" y="1189565"/>
            <a:ext cx="11495400" cy="5098940"/>
          </a:xfrm>
          <a:prstGeom prst="rect">
            <a:avLst/>
          </a:prstGeom>
          <a:noFill/>
          <a:ln>
            <a:noFill/>
          </a:ln>
        </p:spPr>
        <p:txBody>
          <a:bodyPr spcFirstLastPara="1" wrap="square" lIns="91425" tIns="45700" rIns="91425" bIns="45700" anchor="t" anchorCtr="0">
            <a:noAutofit/>
          </a:bodyPr>
          <a:lstStyle/>
          <a:p>
            <a:r>
              <a:rPr lang="en-US" sz="1600" dirty="0"/>
              <a:t>The second step was considered the RCS of the targets. For each calibrator the mean of the RCS and its standard deviation were calculated to test how stable it was.</a:t>
            </a:r>
          </a:p>
          <a:p>
            <a:pPr marL="4762" lvl="1" indent="0">
              <a:buNone/>
            </a:pPr>
            <a:endParaRPr lang="en-US" sz="1600" dirty="0"/>
          </a:p>
          <a:p>
            <a:r>
              <a:rPr lang="en-US" sz="1600" dirty="0"/>
              <a:t>This is an example of one of this statistical tables. It is possible to observe how the mean is close/far, to/from the RCS initial reference but this is not an issue because it could be due to unknown geometric information (e.g. object size and orientation).</a:t>
            </a:r>
          </a:p>
          <a:p>
            <a:pPr marL="4762" lvl="1" indent="0">
              <a:buNone/>
            </a:pPr>
            <a:endParaRPr lang="en-US" sz="1600" dirty="0"/>
          </a:p>
        </p:txBody>
      </p:sp>
      <p:sp>
        <p:nvSpPr>
          <p:cNvPr id="87" name="Google Shape;87;p10"/>
          <p:cNvSpPr txBox="1">
            <a:spLocks noGrp="1"/>
          </p:cNvSpPr>
          <p:nvPr>
            <p:ph type="title"/>
          </p:nvPr>
        </p:nvSpPr>
        <p:spPr>
          <a:xfrm>
            <a:off x="176048" y="175939"/>
            <a:ext cx="9387000" cy="779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400"/>
              <a:buFont typeface="Arial"/>
              <a:buNone/>
            </a:pPr>
            <a:r>
              <a:rPr lang="it-IT" sz="3600" dirty="0" err="1"/>
              <a:t>Methodology</a:t>
            </a:r>
            <a:r>
              <a:rPr lang="it-IT" sz="3600" dirty="0"/>
              <a:t> of the </a:t>
            </a:r>
            <a:r>
              <a:rPr lang="it-IT" sz="3600" dirty="0" err="1"/>
              <a:t>study</a:t>
            </a:r>
            <a:r>
              <a:rPr lang="it-IT" sz="3600" dirty="0"/>
              <a:t>: </a:t>
            </a:r>
            <a:r>
              <a:rPr lang="it-IT" sz="3600" dirty="0" err="1"/>
              <a:t>Radiometry</a:t>
            </a:r>
            <a:r>
              <a:rPr lang="it-IT" sz="3600" dirty="0"/>
              <a:t> (I)</a:t>
            </a:r>
            <a:endParaRPr sz="3600" dirty="0"/>
          </a:p>
        </p:txBody>
      </p:sp>
      <p:pic>
        <p:nvPicPr>
          <p:cNvPr id="7" name="Immagine 6"/>
          <p:cNvPicPr>
            <a:picLocks noChangeAspect="1"/>
          </p:cNvPicPr>
          <p:nvPr/>
        </p:nvPicPr>
        <p:blipFill rotWithShape="1">
          <a:blip r:embed="rId3"/>
          <a:srcRect r="8219"/>
          <a:stretch/>
        </p:blipFill>
        <p:spPr>
          <a:xfrm>
            <a:off x="6306497" y="3097422"/>
            <a:ext cx="3706653" cy="3028925"/>
          </a:xfrm>
          <a:prstGeom prst="rect">
            <a:avLst/>
          </a:prstGeom>
        </p:spPr>
      </p:pic>
      <p:graphicFrame>
        <p:nvGraphicFramePr>
          <p:cNvPr id="8" name="Tabella 7"/>
          <p:cNvGraphicFramePr>
            <a:graphicFrameLocks noGrp="1"/>
          </p:cNvGraphicFramePr>
          <p:nvPr>
            <p:extLst>
              <p:ext uri="{D42A27DB-BD31-4B8C-83A1-F6EECF244321}">
                <p14:modId xmlns:p14="http://schemas.microsoft.com/office/powerpoint/2010/main" val="1705074280"/>
              </p:ext>
            </p:extLst>
          </p:nvPr>
        </p:nvGraphicFramePr>
        <p:xfrm>
          <a:off x="1581152" y="3257549"/>
          <a:ext cx="3067048" cy="2543175"/>
        </p:xfrm>
        <a:graphic>
          <a:graphicData uri="http://schemas.openxmlformats.org/drawingml/2006/table">
            <a:tbl>
              <a:tblPr>
                <a:tableStyleId>{21E4AEA4-8DFA-4A89-87EB-49C32662AFE0}</a:tableStyleId>
              </a:tblPr>
              <a:tblGrid>
                <a:gridCol w="766762">
                  <a:extLst>
                    <a:ext uri="{9D8B030D-6E8A-4147-A177-3AD203B41FA5}">
                      <a16:colId xmlns:a16="http://schemas.microsoft.com/office/drawing/2014/main" val="3452061434"/>
                    </a:ext>
                  </a:extLst>
                </a:gridCol>
                <a:gridCol w="766762">
                  <a:extLst>
                    <a:ext uri="{9D8B030D-6E8A-4147-A177-3AD203B41FA5}">
                      <a16:colId xmlns:a16="http://schemas.microsoft.com/office/drawing/2014/main" val="2839944756"/>
                    </a:ext>
                  </a:extLst>
                </a:gridCol>
                <a:gridCol w="766762">
                  <a:extLst>
                    <a:ext uri="{9D8B030D-6E8A-4147-A177-3AD203B41FA5}">
                      <a16:colId xmlns:a16="http://schemas.microsoft.com/office/drawing/2014/main" val="3739407326"/>
                    </a:ext>
                  </a:extLst>
                </a:gridCol>
                <a:gridCol w="766762">
                  <a:extLst>
                    <a:ext uri="{9D8B030D-6E8A-4147-A177-3AD203B41FA5}">
                      <a16:colId xmlns:a16="http://schemas.microsoft.com/office/drawing/2014/main" val="762949383"/>
                    </a:ext>
                  </a:extLst>
                </a:gridCol>
              </a:tblGrid>
              <a:tr h="506067">
                <a:tc>
                  <a:txBody>
                    <a:bodyPr/>
                    <a:lstStyle/>
                    <a:p>
                      <a:pPr marL="0" algn="ctr" defTabSz="685766" rtl="0" eaLnBrk="1" fontAlgn="b" latinLnBrk="0" hangingPunct="1"/>
                      <a:r>
                        <a:rPr lang="it-IT" sz="800" b="1" i="0" u="none" strike="noStrike" kern="1200" dirty="0">
                          <a:solidFill>
                            <a:srgbClr val="002060"/>
                          </a:solidFill>
                          <a:effectLst/>
                          <a:latin typeface="+mn-lt"/>
                          <a:ea typeface="+mn-ea"/>
                          <a:cs typeface="+mn-cs"/>
                        </a:rPr>
                        <a:t>STR-15</a:t>
                      </a:r>
                    </a:p>
                  </a:txBody>
                  <a:tcPr marL="7620" marR="7620" marT="7620" marB="0" anchor="ctr">
                    <a:solidFill>
                      <a:srgbClr val="DDF9FF"/>
                    </a:solidFill>
                  </a:tcPr>
                </a:tc>
                <a:tc>
                  <a:txBody>
                    <a:bodyPr/>
                    <a:lstStyle/>
                    <a:p>
                      <a:pPr marL="0" marR="0" lvl="0" indent="0" algn="ctr" defTabSz="685766" rtl="0" eaLnBrk="1" fontAlgn="b" latinLnBrk="0" hangingPunct="1">
                        <a:lnSpc>
                          <a:spcPct val="100000"/>
                        </a:lnSpc>
                        <a:spcBef>
                          <a:spcPts val="0"/>
                        </a:spcBef>
                        <a:spcAft>
                          <a:spcPts val="0"/>
                        </a:spcAft>
                        <a:buClrTx/>
                        <a:buSzTx/>
                        <a:buFontTx/>
                        <a:buNone/>
                        <a:tabLst/>
                        <a:defRPr/>
                      </a:pPr>
                      <a:r>
                        <a:rPr lang="it-IT" sz="800" b="1" i="0" u="none" strike="noStrike" dirty="0">
                          <a:solidFill>
                            <a:srgbClr val="002060"/>
                          </a:solidFill>
                          <a:effectLst/>
                          <a:latin typeface="+mn-lt"/>
                        </a:rPr>
                        <a:t>RCS Initial Reference</a:t>
                      </a:r>
                    </a:p>
                  </a:txBody>
                  <a:tcPr marL="7620" marR="7620" marT="7620" marB="0" anchor="ctr">
                    <a:solidFill>
                      <a:srgbClr val="DDF9FF"/>
                    </a:solidFill>
                  </a:tcPr>
                </a:tc>
                <a:tc>
                  <a:txBody>
                    <a:bodyPr/>
                    <a:lstStyle/>
                    <a:p>
                      <a:pPr marL="0" algn="ctr" defTabSz="685766" rtl="0" eaLnBrk="1" fontAlgn="b" latinLnBrk="0" hangingPunct="1"/>
                      <a:r>
                        <a:rPr lang="it-IT" sz="800" b="1" i="0" u="none" strike="noStrike" kern="1200" dirty="0">
                          <a:solidFill>
                            <a:srgbClr val="002060"/>
                          </a:solidFill>
                          <a:effectLst/>
                          <a:latin typeface="+mn-lt"/>
                          <a:ea typeface="+mn-ea"/>
                          <a:cs typeface="+mn-cs"/>
                        </a:rPr>
                        <a:t>MEAN</a:t>
                      </a:r>
                    </a:p>
                  </a:txBody>
                  <a:tcPr marL="7620" marR="7620" marT="7620" marB="0" anchor="ctr">
                    <a:solidFill>
                      <a:srgbClr val="DDF9FF"/>
                    </a:solidFill>
                  </a:tcPr>
                </a:tc>
                <a:tc>
                  <a:txBody>
                    <a:bodyPr/>
                    <a:lstStyle/>
                    <a:p>
                      <a:pPr marL="0" algn="ctr" defTabSz="685766" rtl="0" eaLnBrk="1" fontAlgn="b" latinLnBrk="0" hangingPunct="1"/>
                      <a:r>
                        <a:rPr lang="it-IT" sz="800" b="1" i="0" u="none" strike="noStrike" kern="1200" dirty="0">
                          <a:solidFill>
                            <a:srgbClr val="002060"/>
                          </a:solidFill>
                          <a:effectLst/>
                          <a:latin typeface="+mn-lt"/>
                          <a:ea typeface="+mn-ea"/>
                          <a:cs typeface="+mn-cs"/>
                        </a:rPr>
                        <a:t>STANDARD DEVIATION</a:t>
                      </a:r>
                    </a:p>
                  </a:txBody>
                  <a:tcPr marL="7620" marR="7620" marT="7620" marB="0" anchor="ctr">
                    <a:solidFill>
                      <a:srgbClr val="DDF9FF"/>
                    </a:solidFill>
                  </a:tcPr>
                </a:tc>
                <a:extLst>
                  <a:ext uri="{0D108BD9-81ED-4DB2-BD59-A6C34878D82A}">
                    <a16:rowId xmlns:a16="http://schemas.microsoft.com/office/drawing/2014/main" val="3552830437"/>
                  </a:ext>
                </a:extLst>
              </a:tr>
              <a:tr h="252509">
                <a:tc>
                  <a:txBody>
                    <a:bodyPr/>
                    <a:lstStyle/>
                    <a:p>
                      <a:pPr marL="0" algn="ctr" defTabSz="685766" rtl="0" eaLnBrk="1" fontAlgn="b" latinLnBrk="0" hangingPunct="1"/>
                      <a:r>
                        <a:rPr lang="it-IT" sz="800" b="1" i="0" u="none" strike="noStrike" kern="1200" dirty="0">
                          <a:solidFill>
                            <a:srgbClr val="002060"/>
                          </a:solidFill>
                          <a:effectLst/>
                          <a:latin typeface="+mn-lt"/>
                          <a:ea typeface="+mn-ea"/>
                          <a:cs typeface="+mn-cs"/>
                        </a:rPr>
                        <a:t>MEN-15</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54,5</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53,4071</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0,2120</a:t>
                      </a:r>
                    </a:p>
                  </a:txBody>
                  <a:tcPr marL="7620" marR="7620" marT="7620" marB="0" anchor="ctr">
                    <a:solidFill>
                      <a:srgbClr val="DDF9FF"/>
                    </a:solidFill>
                  </a:tcPr>
                </a:tc>
                <a:extLst>
                  <a:ext uri="{0D108BD9-81ED-4DB2-BD59-A6C34878D82A}">
                    <a16:rowId xmlns:a16="http://schemas.microsoft.com/office/drawing/2014/main" val="3190570852"/>
                  </a:ext>
                </a:extLst>
              </a:tr>
              <a:tr h="252509">
                <a:tc>
                  <a:txBody>
                    <a:bodyPr/>
                    <a:lstStyle/>
                    <a:p>
                      <a:pPr marL="0" algn="ctr" defTabSz="685766" rtl="0" eaLnBrk="1" fontAlgn="b" latinLnBrk="0" hangingPunct="1"/>
                      <a:r>
                        <a:rPr lang="it-IT" sz="800" b="1" i="0" u="none" strike="noStrike" kern="1200" dirty="0">
                          <a:solidFill>
                            <a:srgbClr val="002060"/>
                          </a:solidFill>
                          <a:effectLst/>
                          <a:latin typeface="+mn-lt"/>
                          <a:ea typeface="+mn-ea"/>
                          <a:cs typeface="+mn-cs"/>
                        </a:rPr>
                        <a:t>MEN-16</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54</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53,2764</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0,1269</a:t>
                      </a:r>
                    </a:p>
                  </a:txBody>
                  <a:tcPr marL="7620" marR="7620" marT="7620" marB="0" anchor="ctr">
                    <a:solidFill>
                      <a:srgbClr val="DDF9FF"/>
                    </a:solidFill>
                  </a:tcPr>
                </a:tc>
                <a:extLst>
                  <a:ext uri="{0D108BD9-81ED-4DB2-BD59-A6C34878D82A}">
                    <a16:rowId xmlns:a16="http://schemas.microsoft.com/office/drawing/2014/main" val="48459639"/>
                  </a:ext>
                </a:extLst>
              </a:tr>
              <a:tr h="218870">
                <a:tc>
                  <a:txBody>
                    <a:bodyPr/>
                    <a:lstStyle/>
                    <a:p>
                      <a:pPr marL="0" algn="ctr" defTabSz="685766" rtl="0" eaLnBrk="1" fontAlgn="b" latinLnBrk="0" hangingPunct="1"/>
                      <a:r>
                        <a:rPr lang="it-IT" sz="800" b="1" i="0" u="none" strike="noStrike" kern="1200" dirty="0">
                          <a:solidFill>
                            <a:srgbClr val="002060"/>
                          </a:solidFill>
                          <a:effectLst/>
                          <a:latin typeface="+mn-lt"/>
                          <a:ea typeface="+mn-ea"/>
                          <a:cs typeface="+mn-cs"/>
                        </a:rPr>
                        <a:t>MEN-17</a:t>
                      </a:r>
                    </a:p>
                  </a:txBody>
                  <a:tcPr marL="7620" marR="7620" marT="7620" marB="0" anchor="ctr">
                    <a:solidFill>
                      <a:srgbClr val="DDF9FF"/>
                    </a:solidFill>
                  </a:tcPr>
                </a:tc>
                <a:tc>
                  <a:txBody>
                    <a:bodyPr/>
                    <a:lstStyle/>
                    <a:p>
                      <a:pPr marL="0" marR="0" lvl="0" indent="0" algn="ctr" defTabSz="685766" rtl="0" eaLnBrk="1" fontAlgn="b" latinLnBrk="0" hangingPunct="1">
                        <a:lnSpc>
                          <a:spcPct val="100000"/>
                        </a:lnSpc>
                        <a:spcBef>
                          <a:spcPts val="0"/>
                        </a:spcBef>
                        <a:spcAft>
                          <a:spcPts val="0"/>
                        </a:spcAft>
                        <a:buClrTx/>
                        <a:buSzTx/>
                        <a:buFontTx/>
                        <a:buNone/>
                        <a:tabLst/>
                        <a:defRPr/>
                      </a:pPr>
                      <a:r>
                        <a:rPr lang="it-IT" sz="800" u="none" strike="noStrike" kern="1200" dirty="0">
                          <a:solidFill>
                            <a:srgbClr val="002060"/>
                          </a:solidFill>
                          <a:effectLst/>
                          <a:latin typeface="+mn-lt"/>
                          <a:ea typeface="+mn-ea"/>
                          <a:cs typeface="+mn-cs"/>
                        </a:rPr>
                        <a:t>54,5</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53,6517</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0,1270</a:t>
                      </a:r>
                    </a:p>
                  </a:txBody>
                  <a:tcPr marL="7620" marR="7620" marT="7620" marB="0" anchor="ctr">
                    <a:solidFill>
                      <a:srgbClr val="DDF9FF"/>
                    </a:solidFill>
                  </a:tcPr>
                </a:tc>
                <a:extLst>
                  <a:ext uri="{0D108BD9-81ED-4DB2-BD59-A6C34878D82A}">
                    <a16:rowId xmlns:a16="http://schemas.microsoft.com/office/drawing/2014/main" val="3729441054"/>
                  </a:ext>
                </a:extLst>
              </a:tr>
              <a:tr h="218870">
                <a:tc>
                  <a:txBody>
                    <a:bodyPr/>
                    <a:lstStyle/>
                    <a:p>
                      <a:pPr marL="0" algn="ctr" defTabSz="685766" rtl="0" eaLnBrk="1" fontAlgn="b" latinLnBrk="0" hangingPunct="1"/>
                      <a:r>
                        <a:rPr lang="it-IT" sz="800" b="1" i="0" u="none" strike="noStrike" kern="1200" dirty="0">
                          <a:solidFill>
                            <a:srgbClr val="002060"/>
                          </a:solidFill>
                          <a:effectLst/>
                          <a:latin typeface="+mn-lt"/>
                          <a:ea typeface="+mn-ea"/>
                          <a:cs typeface="+mn-cs"/>
                        </a:rPr>
                        <a:t>MEN-18</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54</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53,3997</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0,1551</a:t>
                      </a:r>
                    </a:p>
                  </a:txBody>
                  <a:tcPr marL="7620" marR="7620" marT="7620" marB="0" anchor="ctr">
                    <a:solidFill>
                      <a:srgbClr val="DDF9FF"/>
                    </a:solidFill>
                  </a:tcPr>
                </a:tc>
                <a:extLst>
                  <a:ext uri="{0D108BD9-81ED-4DB2-BD59-A6C34878D82A}">
                    <a16:rowId xmlns:a16="http://schemas.microsoft.com/office/drawing/2014/main" val="562583533"/>
                  </a:ext>
                </a:extLst>
              </a:tr>
              <a:tr h="218870">
                <a:tc>
                  <a:txBody>
                    <a:bodyPr/>
                    <a:lstStyle/>
                    <a:p>
                      <a:pPr marL="0" algn="ctr" defTabSz="685766" rtl="0" eaLnBrk="1" fontAlgn="b" latinLnBrk="0" hangingPunct="1"/>
                      <a:r>
                        <a:rPr lang="it-IT" sz="800" b="1" i="0" u="none" strike="noStrike" kern="1200" dirty="0">
                          <a:solidFill>
                            <a:srgbClr val="002060"/>
                          </a:solidFill>
                          <a:effectLst/>
                          <a:latin typeface="+mn-lt"/>
                          <a:ea typeface="+mn-ea"/>
                          <a:cs typeface="+mn-cs"/>
                        </a:rPr>
                        <a:t>ROS-23</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63,58</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47,9427</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0,6984</a:t>
                      </a:r>
                    </a:p>
                  </a:txBody>
                  <a:tcPr marL="7620" marR="7620" marT="7620" marB="0" anchor="ctr">
                    <a:solidFill>
                      <a:srgbClr val="DDF9FF"/>
                    </a:solidFill>
                  </a:tcPr>
                </a:tc>
                <a:extLst>
                  <a:ext uri="{0D108BD9-81ED-4DB2-BD59-A6C34878D82A}">
                    <a16:rowId xmlns:a16="http://schemas.microsoft.com/office/drawing/2014/main" val="3780091989"/>
                  </a:ext>
                </a:extLst>
              </a:tr>
              <a:tr h="218870">
                <a:tc>
                  <a:txBody>
                    <a:bodyPr/>
                    <a:lstStyle/>
                    <a:p>
                      <a:pPr marL="0" marR="0" lvl="0" indent="0" algn="ctr" defTabSz="685766" rtl="0" eaLnBrk="1" fontAlgn="b" latinLnBrk="0" hangingPunct="1">
                        <a:lnSpc>
                          <a:spcPct val="100000"/>
                        </a:lnSpc>
                        <a:spcBef>
                          <a:spcPts val="0"/>
                        </a:spcBef>
                        <a:spcAft>
                          <a:spcPts val="0"/>
                        </a:spcAft>
                        <a:buClrTx/>
                        <a:buSzTx/>
                        <a:buFontTx/>
                        <a:buNone/>
                        <a:tabLst/>
                        <a:defRPr/>
                      </a:pPr>
                      <a:r>
                        <a:rPr lang="it-IT" sz="800" b="1" i="0" u="none" strike="noStrike" kern="1200" dirty="0">
                          <a:solidFill>
                            <a:srgbClr val="002060"/>
                          </a:solidFill>
                          <a:effectLst/>
                          <a:latin typeface="+mn-lt"/>
                          <a:ea typeface="+mn-ea"/>
                          <a:cs typeface="+mn-cs"/>
                        </a:rPr>
                        <a:t>ROS-24</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63,58</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45,8840</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0,5890</a:t>
                      </a:r>
                    </a:p>
                  </a:txBody>
                  <a:tcPr marL="7620" marR="7620" marT="7620" marB="0" anchor="ctr">
                    <a:solidFill>
                      <a:srgbClr val="DDF9FF"/>
                    </a:solidFill>
                  </a:tcPr>
                </a:tc>
                <a:extLst>
                  <a:ext uri="{0D108BD9-81ED-4DB2-BD59-A6C34878D82A}">
                    <a16:rowId xmlns:a16="http://schemas.microsoft.com/office/drawing/2014/main" val="1586690854"/>
                  </a:ext>
                </a:extLst>
              </a:tr>
              <a:tr h="218870">
                <a:tc>
                  <a:txBody>
                    <a:bodyPr/>
                    <a:lstStyle/>
                    <a:p>
                      <a:pPr marL="0" marR="0" lvl="0" indent="0" algn="ctr" defTabSz="685766" rtl="0" eaLnBrk="1" fontAlgn="b" latinLnBrk="0" hangingPunct="1">
                        <a:lnSpc>
                          <a:spcPct val="100000"/>
                        </a:lnSpc>
                        <a:spcBef>
                          <a:spcPts val="0"/>
                        </a:spcBef>
                        <a:spcAft>
                          <a:spcPts val="0"/>
                        </a:spcAft>
                        <a:buClrTx/>
                        <a:buSzTx/>
                        <a:buFontTx/>
                        <a:buNone/>
                        <a:tabLst/>
                        <a:defRPr/>
                      </a:pPr>
                      <a:r>
                        <a:rPr lang="it-IT" sz="800" b="1" i="0" u="none" strike="noStrike" kern="1200" dirty="0">
                          <a:solidFill>
                            <a:srgbClr val="002060"/>
                          </a:solidFill>
                          <a:effectLst/>
                          <a:latin typeface="+mn-lt"/>
                          <a:ea typeface="+mn-ea"/>
                          <a:cs typeface="+mn-cs"/>
                        </a:rPr>
                        <a:t>ROS-25</a:t>
                      </a:r>
                    </a:p>
                  </a:txBody>
                  <a:tcPr marL="7620" marR="7620" marT="7620" marB="0" anchor="ctr">
                    <a:solidFill>
                      <a:srgbClr val="DDF9FF"/>
                    </a:solidFill>
                  </a:tcPr>
                </a:tc>
                <a:tc>
                  <a:txBody>
                    <a:bodyPr/>
                    <a:lstStyle/>
                    <a:p>
                      <a:pPr marL="0" marR="0" lvl="0" indent="0" algn="ctr" defTabSz="685766" rtl="0" eaLnBrk="1" fontAlgn="b" latinLnBrk="0" hangingPunct="1">
                        <a:lnSpc>
                          <a:spcPct val="100000"/>
                        </a:lnSpc>
                        <a:spcBef>
                          <a:spcPts val="0"/>
                        </a:spcBef>
                        <a:spcAft>
                          <a:spcPts val="0"/>
                        </a:spcAft>
                        <a:buClrTx/>
                        <a:buSzTx/>
                        <a:buFontTx/>
                        <a:buNone/>
                        <a:tabLst/>
                        <a:defRPr/>
                      </a:pPr>
                      <a:r>
                        <a:rPr lang="it-IT" sz="800" u="none" strike="noStrike" kern="1200" dirty="0">
                          <a:solidFill>
                            <a:srgbClr val="002060"/>
                          </a:solidFill>
                          <a:effectLst/>
                          <a:latin typeface="+mn-lt"/>
                          <a:ea typeface="+mn-ea"/>
                          <a:cs typeface="+mn-cs"/>
                        </a:rPr>
                        <a:t>63,58</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45,6848</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0,6411</a:t>
                      </a:r>
                    </a:p>
                  </a:txBody>
                  <a:tcPr marL="7620" marR="7620" marT="7620" marB="0" anchor="ctr">
                    <a:solidFill>
                      <a:srgbClr val="DDF9FF"/>
                    </a:solidFill>
                  </a:tcPr>
                </a:tc>
                <a:extLst>
                  <a:ext uri="{0D108BD9-81ED-4DB2-BD59-A6C34878D82A}">
                    <a16:rowId xmlns:a16="http://schemas.microsoft.com/office/drawing/2014/main" val="3288828990"/>
                  </a:ext>
                </a:extLst>
              </a:tr>
              <a:tr h="218870">
                <a:tc>
                  <a:txBody>
                    <a:bodyPr/>
                    <a:lstStyle/>
                    <a:p>
                      <a:pPr marL="0" marR="0" lvl="0" indent="0" algn="ctr" defTabSz="685766" rtl="0" eaLnBrk="1" fontAlgn="b" latinLnBrk="0" hangingPunct="1">
                        <a:lnSpc>
                          <a:spcPct val="100000"/>
                        </a:lnSpc>
                        <a:spcBef>
                          <a:spcPts val="0"/>
                        </a:spcBef>
                        <a:spcAft>
                          <a:spcPts val="0"/>
                        </a:spcAft>
                        <a:buClrTx/>
                        <a:buSzTx/>
                        <a:buFontTx/>
                        <a:buNone/>
                        <a:tabLst/>
                        <a:defRPr/>
                      </a:pPr>
                      <a:r>
                        <a:rPr lang="it-IT" sz="800" b="1" i="0" u="none" strike="noStrike" kern="1200" dirty="0">
                          <a:solidFill>
                            <a:srgbClr val="002060"/>
                          </a:solidFill>
                          <a:effectLst/>
                          <a:latin typeface="+mn-lt"/>
                          <a:ea typeface="+mn-ea"/>
                          <a:cs typeface="+mn-cs"/>
                        </a:rPr>
                        <a:t>ROS-26</a:t>
                      </a:r>
                    </a:p>
                  </a:txBody>
                  <a:tcPr marL="7620" marR="7620" marT="7620" marB="0" anchor="ctr">
                    <a:solidFill>
                      <a:srgbClr val="DDF9FF"/>
                    </a:solidFill>
                  </a:tcPr>
                </a:tc>
                <a:tc>
                  <a:txBody>
                    <a:bodyPr/>
                    <a:lstStyle/>
                    <a:p>
                      <a:pPr marL="0" marR="0" lvl="0" indent="0" algn="ctr" defTabSz="685766" rtl="0" eaLnBrk="1" fontAlgn="b" latinLnBrk="0" hangingPunct="1">
                        <a:lnSpc>
                          <a:spcPct val="100000"/>
                        </a:lnSpc>
                        <a:spcBef>
                          <a:spcPts val="0"/>
                        </a:spcBef>
                        <a:spcAft>
                          <a:spcPts val="0"/>
                        </a:spcAft>
                        <a:buClrTx/>
                        <a:buSzTx/>
                        <a:buFontTx/>
                        <a:buNone/>
                        <a:tabLst/>
                        <a:defRPr/>
                      </a:pPr>
                      <a:r>
                        <a:rPr lang="it-IT" sz="800" u="none" strike="noStrike" kern="1200" dirty="0">
                          <a:solidFill>
                            <a:srgbClr val="002060"/>
                          </a:solidFill>
                          <a:effectLst/>
                          <a:latin typeface="+mn-lt"/>
                          <a:ea typeface="+mn-ea"/>
                          <a:cs typeface="+mn-cs"/>
                        </a:rPr>
                        <a:t>63,58</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45,8685</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0,7926</a:t>
                      </a:r>
                    </a:p>
                  </a:txBody>
                  <a:tcPr marL="7620" marR="7620" marT="7620" marB="0" anchor="ctr">
                    <a:solidFill>
                      <a:srgbClr val="DDF9FF"/>
                    </a:solidFill>
                  </a:tcPr>
                </a:tc>
                <a:extLst>
                  <a:ext uri="{0D108BD9-81ED-4DB2-BD59-A6C34878D82A}">
                    <a16:rowId xmlns:a16="http://schemas.microsoft.com/office/drawing/2014/main" val="1644237802"/>
                  </a:ext>
                </a:extLst>
              </a:tr>
              <a:tr h="218870">
                <a:tc>
                  <a:txBody>
                    <a:bodyPr/>
                    <a:lstStyle/>
                    <a:p>
                      <a:pPr marL="0" marR="0" lvl="0" indent="0" algn="ctr" defTabSz="685766" rtl="0" eaLnBrk="1" fontAlgn="b" latinLnBrk="0" hangingPunct="1">
                        <a:lnSpc>
                          <a:spcPct val="100000"/>
                        </a:lnSpc>
                        <a:spcBef>
                          <a:spcPts val="0"/>
                        </a:spcBef>
                        <a:spcAft>
                          <a:spcPts val="0"/>
                        </a:spcAft>
                        <a:buClrTx/>
                        <a:buSzTx/>
                        <a:buFontTx/>
                        <a:buNone/>
                        <a:tabLst/>
                        <a:defRPr/>
                      </a:pPr>
                      <a:r>
                        <a:rPr lang="it-IT" sz="800" b="1" i="0" u="none" strike="noStrike" kern="1200" dirty="0">
                          <a:solidFill>
                            <a:srgbClr val="002060"/>
                          </a:solidFill>
                          <a:effectLst/>
                          <a:latin typeface="+mn-lt"/>
                          <a:ea typeface="+mn-ea"/>
                          <a:cs typeface="+mn-cs"/>
                        </a:rPr>
                        <a:t>ROS-27</a:t>
                      </a:r>
                    </a:p>
                  </a:txBody>
                  <a:tcPr marL="7620" marR="7620" marT="7620" marB="0" anchor="ctr">
                    <a:solidFill>
                      <a:srgbClr val="DDF9FF"/>
                    </a:solidFill>
                  </a:tcPr>
                </a:tc>
                <a:tc>
                  <a:txBody>
                    <a:bodyPr/>
                    <a:lstStyle/>
                    <a:p>
                      <a:pPr marL="0" marR="0" lvl="0" indent="0" algn="ctr" defTabSz="685766" rtl="0" eaLnBrk="1" fontAlgn="b" latinLnBrk="0" hangingPunct="1">
                        <a:lnSpc>
                          <a:spcPct val="100000"/>
                        </a:lnSpc>
                        <a:spcBef>
                          <a:spcPts val="0"/>
                        </a:spcBef>
                        <a:spcAft>
                          <a:spcPts val="0"/>
                        </a:spcAft>
                        <a:buClrTx/>
                        <a:buSzTx/>
                        <a:buFontTx/>
                        <a:buNone/>
                        <a:tabLst/>
                        <a:defRPr/>
                      </a:pPr>
                      <a:r>
                        <a:rPr lang="it-IT" sz="800" u="none" strike="noStrike" kern="1200" dirty="0">
                          <a:solidFill>
                            <a:srgbClr val="002060"/>
                          </a:solidFill>
                          <a:effectLst/>
                          <a:latin typeface="+mn-lt"/>
                          <a:ea typeface="+mn-ea"/>
                          <a:cs typeface="+mn-cs"/>
                        </a:rPr>
                        <a:t>63,58</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44,9499</a:t>
                      </a:r>
                    </a:p>
                  </a:txBody>
                  <a:tcPr marL="7620" marR="7620" marT="7620" marB="0" anchor="ctr">
                    <a:solidFill>
                      <a:srgbClr val="DDF9FF"/>
                    </a:solidFill>
                  </a:tcPr>
                </a:tc>
                <a:tc>
                  <a:txBody>
                    <a:bodyPr/>
                    <a:lstStyle/>
                    <a:p>
                      <a:pPr marL="0" algn="ctr" defTabSz="685766" rtl="0" eaLnBrk="1" fontAlgn="b" latinLnBrk="0" hangingPunct="1"/>
                      <a:r>
                        <a:rPr lang="it-IT" sz="800" u="none" strike="noStrike" kern="1200" dirty="0">
                          <a:solidFill>
                            <a:srgbClr val="002060"/>
                          </a:solidFill>
                          <a:effectLst/>
                          <a:latin typeface="+mn-lt"/>
                          <a:ea typeface="+mn-ea"/>
                          <a:cs typeface="+mn-cs"/>
                        </a:rPr>
                        <a:t>0,7368</a:t>
                      </a:r>
                    </a:p>
                  </a:txBody>
                  <a:tcPr marL="7620" marR="7620" marT="7620" marB="0" anchor="ctr">
                    <a:solidFill>
                      <a:srgbClr val="DDF9FF"/>
                    </a:solidFill>
                  </a:tcPr>
                </a:tc>
                <a:extLst>
                  <a:ext uri="{0D108BD9-81ED-4DB2-BD59-A6C34878D82A}">
                    <a16:rowId xmlns:a16="http://schemas.microsoft.com/office/drawing/2014/main" val="2538931551"/>
                  </a:ext>
                </a:extLst>
              </a:tr>
            </a:tbl>
          </a:graphicData>
        </a:graphic>
      </p:graphicFrame>
    </p:spTree>
    <p:extLst>
      <p:ext uri="{BB962C8B-B14F-4D97-AF65-F5344CB8AC3E}">
        <p14:creationId xmlns:p14="http://schemas.microsoft.com/office/powerpoint/2010/main" val="2627272187"/>
      </p:ext>
    </p:extLst>
  </p:cSld>
  <p:clrMapOvr>
    <a:masterClrMapping/>
  </p:clrMapOvr>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1863</Words>
  <Application>Microsoft Office PowerPoint</Application>
  <PresentationFormat>Widescreen</PresentationFormat>
  <Paragraphs>614</Paragraphs>
  <Slides>17</Slides>
  <Notes>17</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17</vt:i4>
      </vt:variant>
    </vt:vector>
  </HeadingPairs>
  <TitlesOfParts>
    <vt:vector size="21" baseType="lpstr">
      <vt:lpstr>Arial</vt:lpstr>
      <vt:lpstr>Courier New</vt:lpstr>
      <vt:lpstr>Noto Sans Symbols</vt:lpstr>
      <vt:lpstr>ceos</vt:lpstr>
      <vt:lpstr>“COSMO-SkyMed Second Generation (CSG): characterization for calibrators out of Italy”</vt:lpstr>
      <vt:lpstr>Table of contents</vt:lpstr>
      <vt:lpstr>Background </vt:lpstr>
      <vt:lpstr>Introduction </vt:lpstr>
      <vt:lpstr>Premises of the study (I)</vt:lpstr>
      <vt:lpstr>Premises of the study (II)</vt:lpstr>
      <vt:lpstr>Premises of the study</vt:lpstr>
      <vt:lpstr>Methodology of the study: IRF parameters</vt:lpstr>
      <vt:lpstr>Methodology of the study: Radiometry (I)</vt:lpstr>
      <vt:lpstr>Methodology of the study: Radiometry (II)</vt:lpstr>
      <vt:lpstr>Methodology of the study: Radiometry (III)</vt:lpstr>
      <vt:lpstr>Methodology of the study: Radiometry (IV)</vt:lpstr>
      <vt:lpstr>Methodology of the study: Radiometry (V)</vt:lpstr>
      <vt:lpstr>Methodology of the study: Geolocation (I)</vt:lpstr>
      <vt:lpstr>Methodology of the study: Geolocation (II)</vt:lpstr>
      <vt:lpstr>Summary</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COSMO Seconda Generazione  Characterisation for calibrators out of italy</dc:title>
  <dc:creator>GRIMANI Valerio</dc:creator>
  <cp:lastModifiedBy>Montuori Antonio</cp:lastModifiedBy>
  <cp:revision>62</cp:revision>
  <dcterms:modified xsi:type="dcterms:W3CDTF">2023-06-07T09:52:24Z</dcterms:modified>
</cp:coreProperties>
</file>