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5" r:id="rId6"/>
    <p:sldId id="267" r:id="rId7"/>
    <p:sldId id="260" r:id="rId8"/>
    <p:sldId id="268" r:id="rId9"/>
    <p:sldId id="269" r:id="rId10"/>
    <p:sldId id="271" r:id="rId11"/>
    <p:sldId id="270" r:id="rId12"/>
    <p:sldId id="263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A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46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005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155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129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140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00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084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871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935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>
                <a:solidFill>
                  <a:schemeClr val="accent1"/>
                </a:solidFill>
              </a:rPr>
              <a:t>52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5-9 June 2023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7222284" y="4389120"/>
            <a:ext cx="4832943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X. Xiong</a:t>
            </a:r>
            <a:r>
              <a:rPr lang="en-GB" sz="2000" b="1" i="0" u="none" strike="noStrike" cap="none" dirty="0" smtClean="0">
                <a:solidFill>
                  <a:schemeClr val="accent1"/>
                </a:solidFill>
                <a:sym typeface="Arial"/>
              </a:rPr>
              <a:t>, K. Thome, NASA GSFC</a:t>
            </a:r>
            <a:endParaRPr sz="20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accent1"/>
                </a:solidFill>
                <a:sym typeface="Arial"/>
              </a:rPr>
              <a:t>Agenda Item </a:t>
            </a:r>
            <a:r>
              <a:rPr lang="en-GB" sz="2000" b="1" i="0" u="none" strike="noStrike" cap="none" dirty="0" smtClean="0">
                <a:solidFill>
                  <a:schemeClr val="accent1"/>
                </a:solidFill>
                <a:sym typeface="Arial"/>
              </a:rPr>
              <a:t>#: 3.9</a:t>
            </a:r>
            <a:endParaRPr sz="20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accent1"/>
                </a:solidFill>
              </a:rPr>
              <a:t>WGCV-52, ESA/ESRIN, Italy</a:t>
            </a:r>
            <a:endParaRPr sz="2000" b="1" i="0" u="none" strike="noStrike" cap="none" dirty="0">
              <a:solidFill>
                <a:schemeClr val="accent1"/>
              </a:solidFill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accent1"/>
                </a:solidFill>
              </a:rPr>
              <a:t>5th - 9th June 2023</a:t>
            </a:r>
            <a:endParaRPr sz="2000" b="1" i="0" u="none" strike="noStrike" cap="none" dirty="0">
              <a:solidFill>
                <a:schemeClr val="accent1"/>
              </a:solidFill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583" y="493337"/>
            <a:ext cx="116666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WGCV-52</a:t>
            </a:r>
            <a:endParaRPr lang="en-US" sz="7200" b="1" dirty="0" smtClean="0">
              <a:solidFill>
                <a:schemeClr val="bg1"/>
              </a:solidFill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NASA Agency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76050" y="212510"/>
            <a:ext cx="1000427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en-US" sz="3600" dirty="0" smtClean="0"/>
              <a:t>Plankton, Aerosol, Cloud, ocean Ecosystem</a:t>
            </a: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DB66D9-42E8-A24E-BA2E-F576929AC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27"/>
          <a:stretch/>
        </p:blipFill>
        <p:spPr>
          <a:xfrm>
            <a:off x="4411" y="1678259"/>
            <a:ext cx="12186700" cy="485090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C7F8A7-EDEE-E74F-AFBA-CF313A236C70}"/>
              </a:ext>
            </a:extLst>
          </p:cNvPr>
          <p:cNvSpPr/>
          <p:nvPr/>
        </p:nvSpPr>
        <p:spPr>
          <a:xfrm>
            <a:off x="0" y="1072055"/>
            <a:ext cx="12192000" cy="12927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593D0-AE0C-A35D-186C-F847B3978656}"/>
              </a:ext>
            </a:extLst>
          </p:cNvPr>
          <p:cNvSpPr txBox="1"/>
          <p:nvPr/>
        </p:nvSpPr>
        <p:spPr>
          <a:xfrm>
            <a:off x="176050" y="1284790"/>
            <a:ext cx="5717107" cy="1815882"/>
          </a:xfrm>
          <a:prstGeom prst="rect">
            <a:avLst/>
          </a:prstGeom>
          <a:solidFill>
            <a:schemeClr val="bg1">
              <a:alpha val="88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PACE will extend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key systematic ocean color, aerosol, &amp; cloud climate data records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PACE will reveal the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diversity of organisms fueling marine food webs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&amp; how ecosystems respond to change.</a:t>
            </a:r>
          </a:p>
          <a:p>
            <a:pPr>
              <a:spcBef>
                <a:spcPts val="600"/>
              </a:spcBef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Looking at the ocean, clouds, and aerosols together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will improve knowledge of the roles each plays in our planet.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95326A-0150-4D96-12D0-E6B3F337D2A9}"/>
              </a:ext>
            </a:extLst>
          </p:cNvPr>
          <p:cNvSpPr txBox="1"/>
          <p:nvPr/>
        </p:nvSpPr>
        <p:spPr>
          <a:xfrm>
            <a:off x="6842233" y="1274280"/>
            <a:ext cx="5160573" cy="1923604"/>
          </a:xfrm>
          <a:prstGeom prst="rect">
            <a:avLst/>
          </a:prstGeom>
          <a:solidFill>
            <a:schemeClr val="bg1">
              <a:alpha val="88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Mission update: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Observatory </a:t>
            </a:r>
            <a:r>
              <a:rPr lang="en-US" sz="17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</a:t>
            </a:r>
            <a:r>
              <a:rPr lang="en-US" sz="17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assembled &amp; integrated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Mechanical (acoustics, vibration) testing complete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Thermal vacuum testing underway in Summer 2023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Orbit(s)-in-the-life data flow testing in progress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Delivery to Kennedy Space Center in November 2023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Launch in January 2024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34D875-C4A7-80EC-C605-8B9E103DD18B}"/>
              </a:ext>
            </a:extLst>
          </p:cNvPr>
          <p:cNvSpPr txBox="1"/>
          <p:nvPr/>
        </p:nvSpPr>
        <p:spPr>
          <a:xfrm>
            <a:off x="8061433" y="3455374"/>
            <a:ext cx="3941373" cy="2970044"/>
          </a:xfrm>
          <a:prstGeom prst="rect">
            <a:avLst/>
          </a:prstGeom>
          <a:solidFill>
            <a:schemeClr val="bg1">
              <a:alpha val="88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2 contributed multi-angle polarimeters:</a:t>
            </a:r>
          </a:p>
          <a:p>
            <a:pPr indent="231775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HARP-2 (UMBC)</a:t>
            </a:r>
          </a:p>
          <a:p>
            <a:pPr lvl="1" indent="231775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4 visible-NIR bands</a:t>
            </a:r>
          </a:p>
          <a:p>
            <a:pPr lvl="1" indent="231775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Wide swath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; 2.5 km @ nadir</a:t>
            </a:r>
          </a:p>
          <a:p>
            <a:pPr lvl="1" indent="231775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Hyper-angular</a:t>
            </a:r>
          </a:p>
          <a:p>
            <a:pPr lvl="1" indent="231775"/>
            <a:r>
              <a:rPr lang="en-US" sz="17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capabilities beyond OCI</a:t>
            </a:r>
          </a:p>
          <a:p>
            <a:pPr indent="231775">
              <a:buFont typeface="Arial" panose="020B0604020202020204" pitchFamily="34" charset="0"/>
              <a:buChar char="•"/>
            </a:pPr>
            <a:r>
              <a:rPr lang="en-US" sz="17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SPEXone</a:t>
            </a:r>
            <a:r>
              <a:rPr lang="en-US" sz="17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(SRON/Airbus)</a:t>
            </a:r>
          </a:p>
          <a:p>
            <a:pPr lvl="2" indent="231775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Hyperspectral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UV-NIR</a:t>
            </a:r>
          </a:p>
          <a:p>
            <a:pPr lvl="2" indent="231775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Narrow swath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; 3 km @ 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nadir</a:t>
            </a:r>
          </a:p>
          <a:p>
            <a:pPr lvl="2" indent="231775"/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5 angles</a:t>
            </a:r>
          </a:p>
          <a:p>
            <a:pPr lvl="2" indent="231775"/>
            <a:r>
              <a:rPr lang="en-US" sz="17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Aerosol </a:t>
            </a:r>
            <a:r>
              <a:rPr lang="en-US" sz="17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capabilities beyond OCI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43980F-7616-3D7B-40C5-D55E1DDBAD5E}"/>
              </a:ext>
            </a:extLst>
          </p:cNvPr>
          <p:cNvSpPr txBox="1"/>
          <p:nvPr/>
        </p:nvSpPr>
        <p:spPr>
          <a:xfrm>
            <a:off x="194185" y="3638720"/>
            <a:ext cx="4966395" cy="2185214"/>
          </a:xfrm>
          <a:prstGeom prst="rect">
            <a:avLst/>
          </a:prstGeom>
          <a:solidFill>
            <a:schemeClr val="bg1">
              <a:alpha val="88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7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PACE Ocean Color Instrument (OCI):</a:t>
            </a:r>
            <a:endParaRPr lang="en-US" sz="1700" dirty="0">
              <a:solidFill>
                <a:srgbClr val="007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340-890 nm @ 5 nm resolution in 2.5 nm spectral steps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Plus 940, 1038, 1250, 1378, 1615, 2130, &amp; 2250 nm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2-day global coverage; 1-km</a:t>
            </a:r>
            <a:r>
              <a:rPr lang="en-US" sz="17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@ nadir; </a:t>
            </a:r>
            <a:r>
              <a:rPr lang="en-US" sz="170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±20</a:t>
            </a:r>
            <a:r>
              <a:rPr lang="en-US" sz="1700" baseline="3000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o</a:t>
            </a:r>
            <a:r>
              <a:rPr lang="en-US" sz="170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fore/aft tilt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0070C0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Performance driven by ocean color science requirements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5D54E9-8D91-3DE9-7093-D102D3EB2A91}"/>
              </a:ext>
            </a:extLst>
          </p:cNvPr>
          <p:cNvSpPr txBox="1"/>
          <p:nvPr/>
        </p:nvSpPr>
        <p:spPr>
          <a:xfrm>
            <a:off x="5360270" y="5816613"/>
            <a:ext cx="2427898" cy="584775"/>
          </a:xfrm>
          <a:prstGeom prst="rect">
            <a:avLst/>
          </a:prstGeom>
          <a:solidFill>
            <a:schemeClr val="bg1">
              <a:alpha val="88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pace.gsfc.nasa.gov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@</a:t>
            </a:r>
            <a:r>
              <a:rPr lang="en-US" sz="1600" dirty="0" err="1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NASAOcean</a:t>
            </a:r>
            <a:endParaRPr lang="en-US" sz="160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76050" y="212510"/>
            <a:ext cx="1000427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en-US" sz="3600" dirty="0" smtClean="0"/>
              <a:t>Surface </a:t>
            </a:r>
            <a:r>
              <a:rPr lang="en-US" sz="3600" dirty="0"/>
              <a:t>Biology and </a:t>
            </a:r>
            <a:r>
              <a:rPr lang="en-US" sz="3600" dirty="0" smtClean="0"/>
              <a:t>Geology</a:t>
            </a:r>
            <a:endParaRPr sz="3600" dirty="0">
              <a:solidFill>
                <a:schemeClr val="dk1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6285" y="1229709"/>
            <a:ext cx="2370088" cy="5226041"/>
            <a:chOff x="172087" y="240214"/>
            <a:chExt cx="2712627" cy="598133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2BADDB-DC82-5E4A-8874-93C4A7FAB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087" y="240214"/>
              <a:ext cx="2712627" cy="12672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B0A928-1404-774D-94FB-E469F0A3B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087" y="1657664"/>
              <a:ext cx="2712627" cy="1344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E999B5-67C9-AB4A-B0B5-5C4A43A640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087" y="3164031"/>
              <a:ext cx="2712627" cy="14728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22116C-B21F-234B-85CE-8D0A7CAF86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2087" y="4799013"/>
              <a:ext cx="2712627" cy="1422536"/>
            </a:xfrm>
            <a:prstGeom prst="rect">
              <a:avLst/>
            </a:prstGeom>
          </p:spPr>
        </p:pic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2435862" y="1271749"/>
            <a:ext cx="9556441" cy="519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6075" indent="-295275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•"/>
            </a:pPr>
            <a:r>
              <a:rPr lang="en-US" sz="1900" dirty="0"/>
              <a:t>SBG </a:t>
            </a:r>
            <a:r>
              <a:rPr lang="en-US" sz="1900" dirty="0" smtClean="0"/>
              <a:t>is key to understanding in five science and applications focus areas</a:t>
            </a:r>
          </a:p>
          <a:p>
            <a:pPr marL="630238" lvl="1" indent="-2841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 smtClean="0"/>
              <a:t>Functional traits, diversity and health of terrestrial vegetation and inland and near-coastal aquatic ecosystems</a:t>
            </a:r>
          </a:p>
          <a:p>
            <a:pPr marL="630238" lvl="1" indent="-2841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 smtClean="0"/>
              <a:t>Physiology of primary producers, productivity and stress</a:t>
            </a:r>
          </a:p>
          <a:p>
            <a:pPr marL="630238" lvl="1" indent="-2841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 smtClean="0"/>
              <a:t>Effects of changing land use on surface energy, water, momentum, and carbon fluxes</a:t>
            </a:r>
          </a:p>
          <a:p>
            <a:pPr marL="630238" lvl="1" indent="-2841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 smtClean="0"/>
              <a:t>Snow and ice accumulation and melt, surface water availability and management</a:t>
            </a:r>
          </a:p>
          <a:p>
            <a:pPr marL="630238" lvl="1" indent="-2841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 smtClean="0"/>
              <a:t>Active geological surface changes, natural hazards</a:t>
            </a:r>
          </a:p>
          <a:p>
            <a:pPr marL="346075" indent="-295275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en-US" sz="1900" dirty="0" smtClean="0"/>
              <a:t>Decadal Survey defines the implementation as two sensors: hyperspectral imagery in the VSWIR; multi- or hyperspectral imagery in the thermal IR</a:t>
            </a:r>
          </a:p>
          <a:p>
            <a:pPr marL="346075" indent="-295275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en-US" sz="1900" dirty="0" smtClean="0"/>
              <a:t>SBG </a:t>
            </a:r>
            <a:r>
              <a:rPr lang="en-US" sz="1900" dirty="0"/>
              <a:t>started Phase A on Feb. 27, 2023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 smtClean="0"/>
              <a:t>Successful Mission </a:t>
            </a:r>
            <a:r>
              <a:rPr lang="en-US" sz="1800" dirty="0"/>
              <a:t>Concept Review (MCR) held in June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sz="1800" dirty="0"/>
              <a:t>Key Decision Point-A (KDP-A) meeting took place Nov. 8, 2022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en-US" sz="1900" dirty="0" smtClean="0"/>
              <a:t>Mission </a:t>
            </a:r>
            <a:r>
              <a:rPr lang="en-US" sz="1900" dirty="0"/>
              <a:t>System Requirements Review </a:t>
            </a:r>
            <a:r>
              <a:rPr lang="en-US" sz="1900" dirty="0" smtClean="0"/>
              <a:t>(SRR) scheduled </a:t>
            </a:r>
            <a:r>
              <a:rPr lang="en-US" sz="1900" dirty="0"/>
              <a:t>for </a:t>
            </a:r>
            <a:r>
              <a:rPr lang="en-US" sz="1900" dirty="0" smtClean="0"/>
              <a:t>Late September </a:t>
            </a:r>
            <a:r>
              <a:rPr lang="en-US" sz="1900" dirty="0"/>
              <a:t>2023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en-US" sz="1900" dirty="0"/>
              <a:t>KDP-B meeting planned for late November 2023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en-US" sz="1900" dirty="0"/>
              <a:t>Goal is to begin Phase C in October 2024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en-US" sz="1900" dirty="0"/>
              <a:t>L</a:t>
            </a:r>
            <a:r>
              <a:rPr lang="en-US" sz="1900" dirty="0" smtClean="0"/>
              <a:t>aunch dates: September </a:t>
            </a:r>
            <a:r>
              <a:rPr lang="en-US" sz="1900" dirty="0"/>
              <a:t>2028 (TIR) and June </a:t>
            </a:r>
            <a:r>
              <a:rPr lang="en-US" sz="1900" dirty="0" smtClean="0"/>
              <a:t>2029 (VSWIR)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10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76050" y="212510"/>
            <a:ext cx="1000427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dirty="0" smtClean="0"/>
              <a:t>Acknowledgements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439496" y="1490080"/>
            <a:ext cx="10586467" cy="28054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algn="l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en-US" sz="2800" b="1" dirty="0" smtClean="0">
                <a:latin typeface="Calibri" pitchFamily="34" charset="0"/>
              </a:rPr>
              <a:t>Contributions and Support: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400" dirty="0" smtClean="0">
                <a:latin typeface="Calibri" pitchFamily="34" charset="0"/>
              </a:rPr>
              <a:t>MODIS </a:t>
            </a:r>
            <a:r>
              <a:rPr lang="en-US" sz="2400" dirty="0">
                <a:latin typeface="Calibri" pitchFamily="34" charset="0"/>
              </a:rPr>
              <a:t>Characterization Support </a:t>
            </a:r>
            <a:r>
              <a:rPr lang="en-US" sz="2400" dirty="0" smtClean="0">
                <a:latin typeface="Calibri" pitchFamily="34" charset="0"/>
              </a:rPr>
              <a:t>Team (MCST)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400" dirty="0" smtClean="0">
                <a:latin typeface="Calibri" pitchFamily="34" charset="0"/>
              </a:rPr>
              <a:t>VIIRS </a:t>
            </a:r>
            <a:r>
              <a:rPr lang="en-US" sz="2400" dirty="0">
                <a:latin typeface="Calibri" pitchFamily="34" charset="0"/>
              </a:rPr>
              <a:t>Characterization Support </a:t>
            </a:r>
            <a:r>
              <a:rPr lang="en-US" sz="2400" dirty="0" smtClean="0">
                <a:latin typeface="Calibri" pitchFamily="34" charset="0"/>
              </a:rPr>
              <a:t>Team (VCST)</a:t>
            </a:r>
          </a:p>
          <a:p>
            <a:pPr marL="342900" indent="-342900"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400" dirty="0">
                <a:latin typeface="Calibri" pitchFamily="34" charset="0"/>
              </a:rPr>
              <a:t>MODIS and VIIRS Science Team</a:t>
            </a:r>
          </a:p>
          <a:p>
            <a:pPr marL="342900" indent="-342900"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400" dirty="0">
                <a:latin typeface="Calibri" pitchFamily="34" charset="0"/>
              </a:rPr>
              <a:t>PACE Science Team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400" dirty="0" smtClean="0">
                <a:latin typeface="Calibri" pitchFamily="34" charset="0"/>
              </a:rPr>
              <a:t>Terra, Aqua, S-NPP, and JPSS Mission/Flight Operation Teams (MOT/FOT)</a:t>
            </a:r>
          </a:p>
        </p:txBody>
      </p:sp>
    </p:spTree>
    <p:extLst>
      <p:ext uri="{BB962C8B-B14F-4D97-AF65-F5344CB8AC3E}">
        <p14:creationId xmlns:p14="http://schemas.microsoft.com/office/powerpoint/2010/main" val="25310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11495400" cy="3779011"/>
          </a:xfrm>
        </p:spPr>
        <p:txBody>
          <a:bodyPr/>
          <a:lstStyle/>
          <a:p>
            <a:r>
              <a:rPr lang="en-US" dirty="0" smtClean="0"/>
              <a:t>NOAA-21 VIIRS</a:t>
            </a:r>
          </a:p>
          <a:p>
            <a:pPr lvl="1"/>
            <a:r>
              <a:rPr lang="en-US" dirty="0" smtClean="0"/>
              <a:t>Early On-orbit Calibration Activities and Performance</a:t>
            </a:r>
          </a:p>
          <a:p>
            <a:r>
              <a:rPr lang="en-US" dirty="0" smtClean="0"/>
              <a:t>Terra and Aqua MODIS</a:t>
            </a:r>
          </a:p>
          <a:p>
            <a:pPr lvl="1"/>
            <a:r>
              <a:rPr lang="en-US" dirty="0" smtClean="0"/>
              <a:t>Impact of Terra and Aqua Drifting Orbits and MODIS Calibration Strategies</a:t>
            </a:r>
          </a:p>
          <a:p>
            <a:r>
              <a:rPr lang="en-US" dirty="0" smtClean="0"/>
              <a:t>PACE and SBG Mission Status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Cal/Val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76050" y="212510"/>
            <a:ext cx="1000427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dirty="0" smtClean="0"/>
              <a:t>NOAA-21 VIIRS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4584" y="1171214"/>
            <a:ext cx="6544376" cy="5229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Early On-orbit Calibration Activities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1" indent="-342900">
              <a:spcAft>
                <a:spcPts val="300"/>
              </a:spcAft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Calibration Maneuvers</a:t>
            </a:r>
            <a:endParaRPr lang="en-US" sz="2400" dirty="0">
              <a:latin typeface="Calibri" pitchFamily="34" charset="0"/>
            </a:endParaRPr>
          </a:p>
          <a:p>
            <a:pPr marL="800100" lvl="2" indent="-342900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Yaw: to characterize SD/SDSM BRDF and screen transmission</a:t>
            </a:r>
          </a:p>
          <a:p>
            <a:pPr marL="800100" lvl="2" indent="-342900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Pitch: to characterize response versus scan-angle (RVS) for the thermal emissive bands (TEB)</a:t>
            </a:r>
          </a:p>
          <a:p>
            <a:pPr marL="800100" lvl="2" indent="-342900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Roll: to view the Moon at the same phase angles (also on a regular basis)</a:t>
            </a:r>
          </a:p>
          <a:p>
            <a:pPr marL="342900" lvl="1" indent="-342900">
              <a:spcAft>
                <a:spcPts val="300"/>
              </a:spcAft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On-board Calibrators</a:t>
            </a:r>
            <a:endParaRPr lang="en-US" sz="2400" dirty="0">
              <a:latin typeface="Calibri" pitchFamily="34" charset="0"/>
            </a:endParaRPr>
          </a:p>
          <a:p>
            <a:pPr marL="800100" lvl="2" indent="-342900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BB: nominally controlled at 292.5 K, an early mission warn-up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cool-down (WUCD)</a:t>
            </a:r>
          </a:p>
          <a:p>
            <a:pPr marL="800100" lvl="2" indent="-342900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SD: views the sun each orbit</a:t>
            </a:r>
          </a:p>
          <a:p>
            <a:pPr marL="800100" lvl="2" indent="-342900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SDSM: regularly scheduled (each orbit -&gt; daily -&gt; weekly)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001BC-DEBA-4457-AAAE-74C8ADBA37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11" y="1567491"/>
            <a:ext cx="4786650" cy="21575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r="3456" b="10523"/>
          <a:stretch/>
        </p:blipFill>
        <p:spPr>
          <a:xfrm>
            <a:off x="7926496" y="4084320"/>
            <a:ext cx="338328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76050" y="212510"/>
            <a:ext cx="1000427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dirty="0" smtClean="0"/>
              <a:t>NOAA-21 VIIRS</a:t>
            </a: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8" name="Picture 7" descr="A close up of a person's lips&#10;&#10;Description automatically generated with low confidence">
            <a:extLst>
              <a:ext uri="{FF2B5EF4-FFF2-40B4-BE49-F238E27FC236}">
                <a16:creationId xmlns:a16="http://schemas.microsoft.com/office/drawing/2014/main" id="{053080A4-1996-5D32-0DD8-B0E231037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30" y="2083441"/>
            <a:ext cx="3366128" cy="1412296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B1A4D7FB-1EFD-3A31-429D-29A822E28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6851" r="4086" b="660"/>
          <a:stretch/>
        </p:blipFill>
        <p:spPr>
          <a:xfrm>
            <a:off x="4082642" y="3886350"/>
            <a:ext cx="3915729" cy="2579267"/>
          </a:xfrm>
          <a:prstGeom prst="rect">
            <a:avLst/>
          </a:prstGeom>
        </p:spPr>
      </p:pic>
      <p:pic>
        <p:nvPicPr>
          <p:cNvPr id="10" name="Picture 9" descr="Surface chart&#10;&#10;Description automatically generated with low confidence">
            <a:extLst>
              <a:ext uri="{FF2B5EF4-FFF2-40B4-BE49-F238E27FC236}">
                <a16:creationId xmlns:a16="http://schemas.microsoft.com/office/drawing/2014/main" id="{F30BDE74-443A-BA36-BD3B-DEFCF8F5ED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5" y="1969559"/>
            <a:ext cx="3467667" cy="2234579"/>
          </a:xfrm>
          <a:prstGeom prst="rect">
            <a:avLst/>
          </a:prstGeom>
        </p:spPr>
      </p:pic>
      <p:pic>
        <p:nvPicPr>
          <p:cNvPr id="12" name="Picture 11" descr="A picture containing screenshot, colorfulness, art&#10;&#10;Description automatically generated">
            <a:extLst>
              <a:ext uri="{FF2B5EF4-FFF2-40B4-BE49-F238E27FC236}">
                <a16:creationId xmlns:a16="http://schemas.microsoft.com/office/drawing/2014/main" id="{42589BAA-792C-8938-D2F1-7B3232CD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/>
          <a:stretch/>
        </p:blipFill>
        <p:spPr>
          <a:xfrm>
            <a:off x="83815" y="4466897"/>
            <a:ext cx="3691757" cy="1848270"/>
          </a:xfrm>
          <a:prstGeom prst="rect">
            <a:avLst/>
          </a:prstGeom>
        </p:spPr>
      </p:pic>
      <p:pic>
        <p:nvPicPr>
          <p:cNvPr id="14" name="Picture 13" descr="A picture containing blur&#10;&#10;Description automatically generated">
            <a:extLst>
              <a:ext uri="{FF2B5EF4-FFF2-40B4-BE49-F238E27FC236}">
                <a16:creationId xmlns:a16="http://schemas.microsoft.com/office/drawing/2014/main" id="{3253E9E8-5C37-E1C3-2806-4306CBA40D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6629" r="-1738" b="31200"/>
          <a:stretch/>
        </p:blipFill>
        <p:spPr>
          <a:xfrm>
            <a:off x="8938753" y="2083441"/>
            <a:ext cx="3085910" cy="2986892"/>
          </a:xfrm>
          <a:prstGeom prst="rect">
            <a:avLst/>
          </a:prstGeom>
        </p:spPr>
      </p:pic>
      <p:sp>
        <p:nvSpPr>
          <p:cNvPr id="15" name="CustomShape 3"/>
          <p:cNvSpPr/>
          <p:nvPr/>
        </p:nvSpPr>
        <p:spPr>
          <a:xfrm>
            <a:off x="8450185" y="2293891"/>
            <a:ext cx="383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I1</a:t>
            </a:r>
            <a:endParaRPr lang="en-US" sz="1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4"/>
          <p:cNvSpPr/>
          <p:nvPr/>
        </p:nvSpPr>
        <p:spPr>
          <a:xfrm>
            <a:off x="8450185" y="3042844"/>
            <a:ext cx="383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I2</a:t>
            </a:r>
            <a:endParaRPr lang="en-US" sz="1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5"/>
          <p:cNvSpPr/>
          <p:nvPr/>
        </p:nvSpPr>
        <p:spPr>
          <a:xfrm>
            <a:off x="8406469" y="3802307"/>
            <a:ext cx="511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M1</a:t>
            </a:r>
            <a:endParaRPr lang="en-US" sz="1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6"/>
          <p:cNvSpPr/>
          <p:nvPr/>
        </p:nvSpPr>
        <p:spPr>
          <a:xfrm>
            <a:off x="8386105" y="4507205"/>
            <a:ext cx="511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M2</a:t>
            </a:r>
            <a:endParaRPr lang="en-US" sz="1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2453" y="1231452"/>
            <a:ext cx="11585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Yaw</a:t>
            </a:r>
            <a:endParaRPr lang="en-US" sz="2400" b="1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20409" y="1195637"/>
            <a:ext cx="11585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Pitch</a:t>
            </a:r>
            <a:endParaRPr lang="en-US" sz="2400" b="1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2423" y="1231451"/>
            <a:ext cx="11585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Roll</a:t>
            </a:r>
            <a:endParaRPr lang="en-US" sz="2400" b="1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3373" y="5583228"/>
            <a:ext cx="318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Lunar observations are scheduled on a regular basis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15853" y="3071295"/>
            <a:ext cx="1367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Images of M15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43229" y="2066545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SDSM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53887" y="4246178"/>
            <a:ext cx="1592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SD Degradation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1594" y="5165198"/>
            <a:ext cx="29402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N-21 VIIRS lunar images (05/31/23)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650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76050" y="212510"/>
            <a:ext cx="1000427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dirty="0" smtClean="0"/>
              <a:t>NOAA-21 VIIRS</a:t>
            </a: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4" name="Picture 3" descr="A picture containing screenshot, darkness&#10;&#10;Description automatically generated">
            <a:extLst>
              <a:ext uri="{FF2B5EF4-FFF2-40B4-BE49-F238E27FC236}">
                <a16:creationId xmlns:a16="http://schemas.microsoft.com/office/drawing/2014/main" id="{03A283B1-BCCF-279A-C208-08880E895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" y="2000760"/>
            <a:ext cx="3168396" cy="1584198"/>
          </a:xfrm>
          <a:prstGeom prst="rect">
            <a:avLst/>
          </a:prstGeom>
        </p:spPr>
      </p:pic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C2652DA-A2BE-24FF-4CFB-5193B67D64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b="3998"/>
          <a:stretch/>
        </p:blipFill>
        <p:spPr>
          <a:xfrm>
            <a:off x="3021309" y="2146294"/>
            <a:ext cx="3168396" cy="1384193"/>
          </a:xfrm>
          <a:prstGeom prst="rect">
            <a:avLst/>
          </a:prstGeom>
        </p:spPr>
      </p:pic>
      <p:pic>
        <p:nvPicPr>
          <p:cNvPr id="6" name="Picture 5" descr="A picture containing screenshot, colorfulness&#10;&#10;Description automatically generated">
            <a:extLst>
              <a:ext uri="{FF2B5EF4-FFF2-40B4-BE49-F238E27FC236}">
                <a16:creationId xmlns:a16="http://schemas.microsoft.com/office/drawing/2014/main" id="{93DDFF2D-AB9D-0489-D889-271B288CE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" y="3455282"/>
            <a:ext cx="3168396" cy="1584198"/>
          </a:xfrm>
          <a:prstGeom prst="rect">
            <a:avLst/>
          </a:prstGeom>
        </p:spPr>
      </p:pic>
      <p:pic>
        <p:nvPicPr>
          <p:cNvPr id="7" name="Picture 6" descr="A picture containing screenshot, colorfulness, line&#10;&#10;Description automatically generated">
            <a:extLst>
              <a:ext uri="{FF2B5EF4-FFF2-40B4-BE49-F238E27FC236}">
                <a16:creationId xmlns:a16="http://schemas.microsoft.com/office/drawing/2014/main" id="{6CAD9B78-DC8A-B4A2-F7CC-BE9BF3B38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86" y="3458095"/>
            <a:ext cx="3168396" cy="1584198"/>
          </a:xfrm>
          <a:prstGeom prst="rect">
            <a:avLst/>
          </a:prstGeom>
        </p:spPr>
      </p:pic>
      <p:pic>
        <p:nvPicPr>
          <p:cNvPr id="8" name="Picture 7" descr="A picture containing line, colorfulness, screenshot, neon&#10;&#10;Description automatically generated">
            <a:extLst>
              <a:ext uri="{FF2B5EF4-FFF2-40B4-BE49-F238E27FC236}">
                <a16:creationId xmlns:a16="http://schemas.microsoft.com/office/drawing/2014/main" id="{8E547FAE-680C-B5E4-B399-9DD1B996C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4972669"/>
            <a:ext cx="3168396" cy="1584198"/>
          </a:xfrm>
          <a:prstGeom prst="rect">
            <a:avLst/>
          </a:prstGeom>
        </p:spPr>
      </p:pic>
      <p:pic>
        <p:nvPicPr>
          <p:cNvPr id="9" name="Picture 8" descr="A picture containing screenshot, colorfulness&#10;&#10;Description automatically generated">
            <a:extLst>
              <a:ext uri="{FF2B5EF4-FFF2-40B4-BE49-F238E27FC236}">
                <a16:creationId xmlns:a16="http://schemas.microsoft.com/office/drawing/2014/main" id="{D31E6422-5256-9C4E-AFB0-F194113FE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" y="4957118"/>
            <a:ext cx="3168396" cy="15841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45722" y="2729652"/>
            <a:ext cx="80431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N-21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5721" y="3723011"/>
            <a:ext cx="80431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N-20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5721" y="5202405"/>
            <a:ext cx="80431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S-NPP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1402" y="1769499"/>
            <a:ext cx="1608638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700" b="1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l</a:t>
            </a: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&lt; 0.5 </a:t>
            </a:r>
            <a:r>
              <a:rPr lang="en-US" sz="1700" b="1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</a:t>
            </a:r>
            <a:endParaRPr lang="en-US" sz="17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13" descr="A picture containing colorfulness, screenshot, laser, light&#10;&#10;Description automatically generated">
            <a:extLst>
              <a:ext uri="{FF2B5EF4-FFF2-40B4-BE49-F238E27FC236}">
                <a16:creationId xmlns:a16="http://schemas.microsoft.com/office/drawing/2014/main" id="{1B712323-4B8B-DCAF-DAC8-7263FA0CF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92" y="1997947"/>
            <a:ext cx="3168396" cy="1584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552064-5273-12EE-0481-8132349966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30" y="1997947"/>
            <a:ext cx="3168396" cy="15841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9C2B49-47B2-A3DF-7C50-63BE5C3F37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30" y="3449305"/>
            <a:ext cx="3168396" cy="1584198"/>
          </a:xfrm>
          <a:prstGeom prst="rect">
            <a:avLst/>
          </a:prstGeom>
        </p:spPr>
      </p:pic>
      <p:pic>
        <p:nvPicPr>
          <p:cNvPr id="17" name="Picture 16" descr="A picture containing screenshot, colorfulness, magenta&#10;&#10;Description automatically generated">
            <a:extLst>
              <a:ext uri="{FF2B5EF4-FFF2-40B4-BE49-F238E27FC236}">
                <a16:creationId xmlns:a16="http://schemas.microsoft.com/office/drawing/2014/main" id="{92854CA9-27D6-AB05-A260-7FB8B76A0C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78" y="3455282"/>
            <a:ext cx="3168396" cy="15841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2946D0-84B0-1EFE-BA03-E53F36C90D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30" y="4952801"/>
            <a:ext cx="3168396" cy="1584198"/>
          </a:xfrm>
          <a:prstGeom prst="rect">
            <a:avLst/>
          </a:prstGeom>
        </p:spPr>
      </p:pic>
      <p:pic>
        <p:nvPicPr>
          <p:cNvPr id="19" name="Picture 18" descr="A picture containing screenshot, line, colorfulness, light&#10;&#10;Description automatically generated">
            <a:extLst>
              <a:ext uri="{FF2B5EF4-FFF2-40B4-BE49-F238E27FC236}">
                <a16:creationId xmlns:a16="http://schemas.microsoft.com/office/drawing/2014/main" id="{FAE8E44C-63B0-1215-F801-0ACDAF2BF0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99" y="4982322"/>
            <a:ext cx="3168396" cy="15841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74454" y="1771859"/>
            <a:ext cx="2700138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0.5 </a:t>
            </a:r>
            <a:r>
              <a:rPr lang="en-US" sz="1700" b="1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 &lt; </a:t>
            </a:r>
            <a:r>
              <a:rPr lang="en-US" sz="1700" b="1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l</a:t>
            </a: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&lt; 1.0 </a:t>
            </a:r>
            <a:r>
              <a:rPr lang="en-US" sz="1700" b="1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</a:t>
            </a:r>
            <a:endParaRPr lang="en-US" sz="17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35155" y="1766709"/>
            <a:ext cx="2700138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1.0 </a:t>
            </a:r>
            <a:r>
              <a:rPr lang="en-US" sz="1700" b="1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 &lt; </a:t>
            </a:r>
            <a:r>
              <a:rPr lang="en-US" sz="1700" b="1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l</a:t>
            </a: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&lt; 2.3 </a:t>
            </a:r>
            <a:r>
              <a:rPr lang="en-US" sz="1700" b="1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</a:t>
            </a:r>
            <a:endParaRPr lang="en-US" sz="17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06743" y="1760573"/>
            <a:ext cx="2700138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3.5 </a:t>
            </a:r>
            <a:r>
              <a:rPr lang="en-US" sz="1700" b="1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 &lt; </a:t>
            </a:r>
            <a:r>
              <a:rPr lang="en-US" sz="1700" b="1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l</a:t>
            </a: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&lt; 12.2 </a:t>
            </a:r>
            <a:r>
              <a:rPr lang="en-US" sz="1700" b="1" dirty="0" smtClean="0">
                <a:solidFill>
                  <a:schemeClr val="tx1"/>
                </a:solidFill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n-US" sz="17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</a:t>
            </a:r>
            <a:endParaRPr lang="en-US" sz="17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68736" y="1169752"/>
            <a:ext cx="839292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Initial Spectral Band Responses (Gains): N-21, N-20, and S-NPP 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76050" y="212510"/>
            <a:ext cx="1000427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dirty="0" smtClean="0"/>
              <a:t>Terra and Aqua MODIS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93304" y="1181374"/>
            <a:ext cx="6595080" cy="5107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Terra and Aqua Orbits</a:t>
            </a:r>
          </a:p>
          <a:p>
            <a:pPr marL="342900" lvl="1" indent="-342900">
              <a:spcAft>
                <a:spcPts val="300"/>
              </a:spcAft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Terra and Aqua have been kept at stable equatorial crossing times (10:30 and 13:30, respectively) for most of their mission lifetimes.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Terra: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Feb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2020 – End of regular IAMs;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Oct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2022 – Constellation exit maneuvers (CEM), end of regular DMUs, and start of free orbit drift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Aqua: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March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2021 – End of regular IAMs;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2021 – End of regular DMUs and start of free orbit drift</a:t>
            </a:r>
          </a:p>
          <a:p>
            <a:pPr marL="342900" lvl="1" indent="-342900">
              <a:spcAft>
                <a:spcPts val="300"/>
              </a:spcAft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Going forward, </a:t>
            </a:r>
            <a:r>
              <a:rPr lang="en-US" sz="2400" dirty="0">
                <a:latin typeface="Calibri" pitchFamily="34" charset="0"/>
              </a:rPr>
              <a:t>orbit maintenance will stop, and the orbits will drift to earlier (Terra) and later (Aqua) equatorial crossing times.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78E8951-CB97-3E11-36B6-E3429DCBF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120" y="3889015"/>
            <a:ext cx="2630709" cy="26307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959600" y="1310640"/>
            <a:ext cx="5037885" cy="2611120"/>
            <a:chOff x="6173072" y="1070750"/>
            <a:chExt cx="5732973" cy="27688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072" y="1070750"/>
              <a:ext cx="5726241" cy="276886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386351" y="2056919"/>
              <a:ext cx="519694" cy="219547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1200" b="1" dirty="0" smtClean="0">
                  <a:solidFill>
                    <a:srgbClr val="00B0F0"/>
                  </a:solidFill>
                  <a:latin typeface="Calibri" pitchFamily="34" charset="0"/>
                </a:rPr>
                <a:t>Aqua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93084" y="2357962"/>
              <a:ext cx="506229" cy="209929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US" sz="1200" b="1" dirty="0" smtClean="0">
                  <a:solidFill>
                    <a:srgbClr val="00B050"/>
                  </a:solidFill>
                  <a:latin typeface="Calibri" pitchFamily="34" charset="0"/>
                </a:rPr>
                <a:t>Terra</a:t>
              </a:r>
              <a:endParaRPr lang="en-US" sz="1200" b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11290621" y="3677919"/>
            <a:ext cx="250180" cy="73193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281285" y="4409851"/>
            <a:ext cx="1748155" cy="830997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Jan. 1, 2023 when we are projecting the orbit forward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32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76050" y="212510"/>
            <a:ext cx="1000427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dirty="0" smtClean="0"/>
              <a:t>Terra and Aqua MODIS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0576" y="1171214"/>
            <a:ext cx="7489256" cy="5107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ts val="300"/>
              </a:spcBef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Impact of Drifting Orbits on 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Calibration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1" indent="-342900">
              <a:spcAft>
                <a:spcPts val="300"/>
              </a:spcAft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SD/SDSM Calibration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Solar azimuth angles used for SD calibration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been gradually shifting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will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exceed (in ~2024) the limits of the known SD BRF and SD screen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vignetting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function (VF).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Aft>
                <a:spcPts val="300"/>
              </a:spcAft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Lunar Calibration</a:t>
            </a:r>
            <a:endParaRPr lang="en-US" sz="2400" dirty="0">
              <a:latin typeface="Calibri" pitchFamily="34" charset="0"/>
            </a:endParaRP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drifting orbits, the select nominal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lunar phase angles (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55° to 56°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Terra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-55° to -56°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Aqua) cannot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 maintained in order to keep similar number of lunar viewing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opportunities; potential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impact (small) on lunar calibration due to use of different lunar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</a:p>
          <a:p>
            <a:pPr marL="342900" lvl="1" indent="-342900">
              <a:spcAft>
                <a:spcPts val="300"/>
              </a:spcAft>
              <a:buFont typeface="Calibri" panose="020F050202020403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Use of Ground Targets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in solar and viewing angles at select EV targets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2E7B0DF-97CB-F425-6F27-E50D68242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1341441"/>
            <a:ext cx="3962400" cy="2549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48551-5D5E-EFB5-688B-CF70FA3D98DD}"/>
              </a:ext>
            </a:extLst>
          </p:cNvPr>
          <p:cNvSpPr txBox="1"/>
          <p:nvPr/>
        </p:nvSpPr>
        <p:spPr>
          <a:xfrm>
            <a:off x="8685331" y="2584223"/>
            <a:ext cx="2084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70C0"/>
                </a:solidFill>
              </a:rPr>
              <a:t>Limit of pre-launch and yaw measurements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2C20F-F074-72D7-C3EB-7D08963906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55280" y="4149759"/>
            <a:ext cx="3851158" cy="22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76050" y="212510"/>
            <a:ext cx="1000427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dirty="0" smtClean="0"/>
              <a:t>Terra and Aqua MODIS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9720" y="1171214"/>
            <a:ext cx="7387656" cy="5107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Strategies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1" indent="-342900">
              <a:spcAft>
                <a:spcPts val="300"/>
              </a:spcAft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SD/SDSM Calibration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yaw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maneuvers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extend the solar angle range of known SD </a:t>
            </a:r>
            <a:r>
              <a:rPr lang="en-US" sz="2200" dirty="0" smtClean="0">
                <a:latin typeface="Calibri" pitchFamily="34" charset="0"/>
              </a:rPr>
              <a:t>BRF*VF (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work better for Aqua)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itchFamily="34" charset="0"/>
              </a:rPr>
              <a:t>For </a:t>
            </a:r>
            <a:r>
              <a:rPr lang="en-US" sz="2200" dirty="0">
                <a:latin typeface="Calibri" pitchFamily="34" charset="0"/>
              </a:rPr>
              <a:t>Aqua, VF can be characterized for each SD calibration pair (screen open + screen closed) </a:t>
            </a:r>
            <a:r>
              <a:rPr lang="en-US" sz="2200" dirty="0" smtClean="0">
                <a:latin typeface="Calibri" pitchFamily="34" charset="0"/>
              </a:rPr>
              <a:t>directly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of year-to-year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overlap to build out BRF*VF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some added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uncertainty (work better or Terra)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Aft>
                <a:spcPts val="300"/>
              </a:spcAft>
              <a:buFont typeface="Calibri" panose="020F050202020403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Lunar Calibration</a:t>
            </a:r>
            <a:endParaRPr lang="en-US" sz="2400" dirty="0">
              <a:latin typeface="Calibri" pitchFamily="34" charset="0"/>
            </a:endParaRP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Nominal lunar PA: Terra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55.5° and Aqua at -55.5°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few lunar observations each year at the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range to be applied in the coming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year, providing residual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corrections among  different PA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ranges.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Limited use of unscheduled lunar observations 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E5B0F5B8-4330-D223-9350-CD27EF80F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46" y="1343496"/>
            <a:ext cx="3958134" cy="25569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71496" y="2865638"/>
            <a:ext cx="2857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200" b="1" dirty="0"/>
              <a:t>Previously mapped solar angles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F4A414"/>
                </a:solidFill>
              </a:rPr>
              <a:t>Unmapped </a:t>
            </a:r>
            <a:r>
              <a:rPr lang="en-US" sz="1200" b="1" dirty="0">
                <a:solidFill>
                  <a:srgbClr val="F4A414"/>
                </a:solidFill>
              </a:rPr>
              <a:t>solar </a:t>
            </a:r>
            <a:r>
              <a:rPr lang="en-US" sz="1200" b="1" dirty="0" smtClean="0">
                <a:solidFill>
                  <a:srgbClr val="F4A414"/>
                </a:solidFill>
              </a:rPr>
              <a:t>angles each year</a:t>
            </a:r>
            <a:endParaRPr lang="en-US" sz="1200" b="1" dirty="0">
              <a:solidFill>
                <a:srgbClr val="F4A414"/>
              </a:solidFill>
            </a:endParaRP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496E0B9F-3B29-9948-ACE2-229D088BD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124654"/>
              </p:ext>
            </p:extLst>
          </p:nvPr>
        </p:nvGraphicFramePr>
        <p:xfrm>
          <a:off x="7959546" y="4380582"/>
          <a:ext cx="3958134" cy="17854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9378">
                  <a:extLst>
                    <a:ext uri="{9D8B030D-6E8A-4147-A177-3AD203B41FA5}">
                      <a16:colId xmlns:a16="http://schemas.microsoft.com/office/drawing/2014/main" val="2267243026"/>
                    </a:ext>
                  </a:extLst>
                </a:gridCol>
                <a:gridCol w="1319378">
                  <a:extLst>
                    <a:ext uri="{9D8B030D-6E8A-4147-A177-3AD203B41FA5}">
                      <a16:colId xmlns:a16="http://schemas.microsoft.com/office/drawing/2014/main" val="3097093772"/>
                    </a:ext>
                  </a:extLst>
                </a:gridCol>
                <a:gridCol w="1319378">
                  <a:extLst>
                    <a:ext uri="{9D8B030D-6E8A-4147-A177-3AD203B41FA5}">
                      <a16:colId xmlns:a16="http://schemas.microsoft.com/office/drawing/2014/main" val="3142937243"/>
                    </a:ext>
                  </a:extLst>
                </a:gridCol>
              </a:tblGrid>
              <a:tr h="35709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Terra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Aqua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26619"/>
                  </a:ext>
                </a:extLst>
              </a:tr>
              <a:tr h="35709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[49, 50]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[-</a:t>
                      </a:r>
                      <a:r>
                        <a:rPr lang="en-US" sz="1500" b="1" dirty="0" smtClean="0"/>
                        <a:t>51, -50]</a:t>
                      </a: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435664"/>
                  </a:ext>
                </a:extLst>
              </a:tr>
              <a:tr h="35709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[44, 45]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[-45, -44]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375471"/>
                  </a:ext>
                </a:extLst>
              </a:tr>
              <a:tr h="35709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[38, 39]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[-45, -44]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90138"/>
                  </a:ext>
                </a:extLst>
              </a:tr>
              <a:tr h="357098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/>
                        <a:t>[30, 31]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[-32, -31]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477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8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76050" y="212510"/>
            <a:ext cx="1000427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dirty="0" smtClean="0"/>
              <a:t>Terra and Aqua MODIS</a:t>
            </a: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9720" y="1171214"/>
            <a:ext cx="6528119" cy="5310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Strategies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42900" lvl="1" indent="-342900">
              <a:spcAft>
                <a:spcPts val="300"/>
              </a:spcAft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Use of Ground Targets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RVS approach that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aggregates all observations for a single desert site within 1-month intervals to fit the view-angle dependence of signal first, then trend over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time; an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interpolation of the current semi-empirical BRDF is used to extend the BRDF correction to any arbitrary frame (to be validated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DCC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reflectance data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already tracked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multiple AOI and used to apply RVS corrections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Terra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SWIR bands 5, 6, 7, and 26;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extended for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bands 1, 3, 4, and 18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bands are saturated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90563" lvl="2" indent="-344488">
              <a:spcAft>
                <a:spcPts val="300"/>
              </a:spcAft>
              <a:buFont typeface="Calibri" panose="020F0502020204030204" pitchFamily="34" charset="0"/>
              <a:buChar char="‒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 C with more frequent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overpasses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2E3485-DAB4-4215-EA5D-7FA72B9FB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38" y="1558916"/>
            <a:ext cx="5283841" cy="29729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42049" y="4531886"/>
            <a:ext cx="4767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Frames (view angles) of </a:t>
            </a:r>
            <a:r>
              <a:rPr lang="en-US" sz="1600" dirty="0" smtClean="0"/>
              <a:t>Libya-4 observations by Terra MODIS (</a:t>
            </a:r>
            <a:r>
              <a:rPr lang="en-US" sz="1600" b="1" dirty="0" smtClean="0"/>
              <a:t>historical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FF0000"/>
                </a:solidFill>
              </a:rPr>
              <a:t>predicted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600" b="1" dirty="0" smtClean="0">
                <a:solidFill>
                  <a:srgbClr val="0070C0"/>
                </a:solidFill>
              </a:rPr>
              <a:t>The blue dash line </a:t>
            </a:r>
            <a:r>
              <a:rPr lang="en-US" sz="1600" b="1" dirty="0">
                <a:solidFill>
                  <a:srgbClr val="0070C0"/>
                </a:solidFill>
              </a:rPr>
              <a:t>is the time of the Terra CEM in October 2022</a:t>
            </a:r>
            <a:endParaRPr lang="en-US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1239</Words>
  <Application>Microsoft Office PowerPoint</Application>
  <PresentationFormat>Widescreen</PresentationFormat>
  <Paragraphs>162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Helvetica Neue</vt:lpstr>
      <vt:lpstr>Noto Sans Symbols</vt:lpstr>
      <vt:lpstr>Symbol</vt:lpstr>
      <vt:lpstr>Times New Roman</vt:lpstr>
      <vt:lpstr>ceos</vt:lpstr>
      <vt:lpstr>PowerPoint Presentation</vt:lpstr>
      <vt:lpstr>Cal/Val Activities</vt:lpstr>
      <vt:lpstr>NOAA-21 VIIRS</vt:lpstr>
      <vt:lpstr>NOAA-21 VIIRS</vt:lpstr>
      <vt:lpstr>NOAA-21 VIIRS</vt:lpstr>
      <vt:lpstr>Terra and Aqua MODIS</vt:lpstr>
      <vt:lpstr>Terra and Aqua MODIS</vt:lpstr>
      <vt:lpstr>Terra and Aqua MODIS</vt:lpstr>
      <vt:lpstr>Terra and Aqua MODIS</vt:lpstr>
      <vt:lpstr>Plankton, Aerosol, Cloud, ocean Ecosystem</vt:lpstr>
      <vt:lpstr>Surface Biology and Geology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WGCV-52 Presentation Template and Guidance</dc:title>
  <dc:creator>Xiong, Xiaoxiong (GSFC-6180)</dc:creator>
  <cp:lastModifiedBy>Xiong, Xiaoxiong (GSFC-6180)</cp:lastModifiedBy>
  <cp:revision>80</cp:revision>
  <dcterms:modified xsi:type="dcterms:W3CDTF">2023-06-03T04:45:28Z</dcterms:modified>
</cp:coreProperties>
</file>