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h9GZ2K1R2g7pTqaXWgZoxRsAP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73BB82-5137-4770-8269-434B11C46203}">
  <a:tblStyle styleId="{3673BB82-5137-4770-8269-434B11C4620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slide" Target="slides/slide20.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
        <p:nvSpPr>
          <p:cNvPr id="72" name="Google Shape;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2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2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2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WGCV-52, 5-9 June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2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24"/>
          <p:cNvSpPr/>
          <p:nvPr/>
        </p:nvSpPr>
        <p:spPr>
          <a:xfrm>
            <a:off x="11257557" y="6491870"/>
            <a:ext cx="94769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600" u="none" cap="none" strike="noStrike">
                <a:solidFill>
                  <a:srgbClr val="000000"/>
                </a:solidFill>
                <a:latin typeface="Arial"/>
                <a:ea typeface="Arial"/>
                <a:cs typeface="Arial"/>
                <a:sym typeface="Arial"/>
              </a:rPr>
              <a:t>Slide </a:t>
            </a:r>
            <a:fld id="{00000000-1234-1234-1234-123412341234}" type="slidenum">
              <a:rPr b="0" i="0" lang="en-AU"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5" name="Google Shape;35;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6" name="Google Shape;36;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7" name="Google Shape;37;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2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2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 name="Google Shape;41;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2" name="Google Shape;42;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2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1" name="Google Shape;51;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2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3" name="Shape 53"/>
        <p:cNvGrpSpPr/>
        <p:nvPr/>
      </p:nvGrpSpPr>
      <p:grpSpPr>
        <a:xfrm>
          <a:off x="0" y="0"/>
          <a:ext cx="0" cy="0"/>
          <a:chOff x="0" y="0"/>
          <a:chExt cx="0" cy="0"/>
        </a:xfrm>
      </p:grpSpPr>
      <p:sp>
        <p:nvSpPr>
          <p:cNvPr id="54" name="Google Shape;54;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6" name="Google Shape;56;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7" name="Google Shape;57;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2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2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1" name="Google Shape;61;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2" name="Google Shape;62;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2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2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2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ur05.safelinks.protection.outlook.com/?url=https%3A%2F%2Fdocs.google.com%2Fdocument%2Fd%2F1OLJGUgErsFpNFGuqhlGrBBEpYF7q2mWi%2Fedit%23heading%3Dh.2bn6wsx&amp;data=05%7C01%7CPaolo.Castracane%40ext.esa.int%7C35888c6b41a44ad71a5b08db5cd9f543%7C9a5cacd02bef4dd7ac5c7ebe1f54f495%7C0%7C0%7C638205863417052957%7CUnknown%7CTWFpbGZsb3d8eyJWIjoiMC4wLjAwMDAiLCJQIjoiV2luMzIiLCJBTiI6Ik1haWwiLCJXVCI6Mn0%3D%7C3000%7C%7C%7C&amp;sdata=5j4n7xSUCVbAONsDro%2BeU9QasS2%2BsKahWpjDQuy7idw%3D&amp;reserved=0" TargetMode="Externa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qa4eo.org/" TargetMode="External"/><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AU" sz="7500"/>
              <a:t>WGCV-52</a:t>
            </a:r>
            <a:endParaRPr sz="7500"/>
          </a:p>
          <a:p>
            <a:pPr indent="0" lvl="0" marL="0" rtl="0" algn="just">
              <a:lnSpc>
                <a:spcPct val="90000"/>
              </a:lnSpc>
              <a:spcBef>
                <a:spcPts val="0"/>
              </a:spcBef>
              <a:spcAft>
                <a:spcPts val="600"/>
              </a:spcAft>
              <a:buSzPts val="8000"/>
              <a:buNone/>
            </a:pPr>
            <a:r>
              <a:rPr b="1" lang="en-AU" sz="2800">
                <a:latin typeface="Calibri"/>
                <a:ea typeface="Calibri"/>
                <a:cs typeface="Calibri"/>
                <a:sym typeface="Calibri"/>
              </a:rPr>
              <a:t>Roadmap towards an Assessment Framework for Fiducial Reference Measurements (FRM)</a:t>
            </a:r>
            <a:endParaRPr sz="2800">
              <a:latin typeface="Calibri"/>
              <a:ea typeface="Calibri"/>
              <a:cs typeface="Calibri"/>
              <a:sym typeface="Calibri"/>
            </a:endParaRPr>
          </a:p>
        </p:txBody>
      </p:sp>
      <p:sp>
        <p:nvSpPr>
          <p:cNvPr id="69" name="Google Shape;69;p1"/>
          <p:cNvSpPr/>
          <p:nvPr/>
        </p:nvSpPr>
        <p:spPr>
          <a:xfrm>
            <a:off x="7359057" y="4148583"/>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Nigel Fox (NPL UK) , </a:t>
            </a:r>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Philippe Goryl (ESA/ESRIN),</a:t>
            </a:r>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Paolo Castracane (Rhea System for ESA/ESRIN)</a:t>
            </a:r>
            <a:endParaRPr b="0" i="0" sz="16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Agenda Item 4.2</a:t>
            </a:r>
            <a:endParaRPr b="0" i="0" sz="16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WGCV-52, ESA/ESRIN, Italy</a:t>
            </a:r>
            <a:endParaRPr b="1" i="0" sz="16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AU" sz="1600" u="none" cap="none" strike="noStrike">
                <a:solidFill>
                  <a:schemeClr val="accent1"/>
                </a:solidFill>
                <a:latin typeface="Arial"/>
                <a:ea typeface="Arial"/>
                <a:cs typeface="Arial"/>
                <a:sym typeface="Arial"/>
              </a:rPr>
              <a:t>5th - 9th June 2023</a:t>
            </a:r>
            <a:endParaRPr b="1" i="0" sz="16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nvSpPr>
        <p:spPr>
          <a:xfrm>
            <a:off x="1055801" y="1864261"/>
            <a:ext cx="10275217" cy="3986412"/>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15000"/>
              </a:lnSpc>
              <a:spcBef>
                <a:spcPts val="0"/>
              </a:spcBef>
              <a:spcAft>
                <a:spcPts val="0"/>
              </a:spcAft>
              <a:buClr>
                <a:srgbClr val="000000"/>
              </a:buClr>
              <a:buSzPts val="2000"/>
              <a:buFont typeface="Arial"/>
              <a:buAutoNum type="arabicPeriod" startAt="4"/>
            </a:pPr>
            <a:r>
              <a:rPr b="1" i="0" lang="en-AU" sz="2000" u="none" cap="none" strike="noStrike">
                <a:solidFill>
                  <a:srgbClr val="000000"/>
                </a:solidFill>
                <a:latin typeface="Arial"/>
                <a:ea typeface="Arial"/>
                <a:cs typeface="Arial"/>
                <a:sym typeface="Arial"/>
              </a:rPr>
              <a:t>Best Achievable Uncertainties:</a:t>
            </a:r>
            <a:r>
              <a:rPr b="0" i="0" lang="en-AU" sz="2000" u="none" cap="none" strike="noStrike">
                <a:solidFill>
                  <a:srgbClr val="000000"/>
                </a:solidFill>
                <a:latin typeface="Arial"/>
                <a:ea typeface="Arial"/>
                <a:cs typeface="Arial"/>
                <a:sym typeface="Arial"/>
              </a:rPr>
              <a:t>  What uncertainty can be achieved for the measurand for the defined class of sensor (including representativeness for the class of sensor but not sensor specific uncertainties).</a:t>
            </a:r>
            <a:endParaRPr b="0" i="0" sz="2000" u="none" cap="none" strike="noStrike">
              <a:solidFill>
                <a:srgbClr val="000000"/>
              </a:solidFill>
              <a:latin typeface="Arial"/>
              <a:ea typeface="Arial"/>
              <a:cs typeface="Arial"/>
              <a:sym typeface="Arial"/>
            </a:endParaRPr>
          </a:p>
          <a:p>
            <a:pPr indent="-457200" lvl="0" marL="457200" marR="0" rtl="0" algn="just">
              <a:lnSpc>
                <a:spcPct val="115000"/>
              </a:lnSpc>
              <a:spcBef>
                <a:spcPts val="1000"/>
              </a:spcBef>
              <a:spcAft>
                <a:spcPts val="0"/>
              </a:spcAft>
              <a:buClr>
                <a:srgbClr val="000000"/>
              </a:buClr>
              <a:buSzPts val="2000"/>
              <a:buFont typeface="Arial"/>
              <a:buAutoNum type="arabicPeriod" startAt="4"/>
            </a:pPr>
            <a:r>
              <a:rPr b="1" i="0" lang="en-AU" sz="2000" u="none" cap="none" strike="noStrike">
                <a:solidFill>
                  <a:srgbClr val="000000"/>
                </a:solidFill>
                <a:latin typeface="Arial"/>
                <a:ea typeface="Arial"/>
                <a:cs typeface="Arial"/>
                <a:sym typeface="Arial"/>
              </a:rPr>
              <a:t>FRM Owner/operator Contact details:  </a:t>
            </a:r>
            <a:r>
              <a:rPr b="0" i="0" lang="en-AU" sz="2000" u="none" cap="none" strike="noStrike">
                <a:solidFill>
                  <a:srgbClr val="000000"/>
                </a:solidFill>
                <a:latin typeface="Arial"/>
                <a:ea typeface="Arial"/>
                <a:cs typeface="Arial"/>
                <a:sym typeface="Arial"/>
              </a:rPr>
              <a:t>Means to communicate with those responsible for all the information relating to the FRM.</a:t>
            </a:r>
            <a:endParaRPr b="0" i="0" sz="2000" u="none" cap="none" strike="noStrike">
              <a:solidFill>
                <a:srgbClr val="000000"/>
              </a:solidFill>
              <a:latin typeface="Arial"/>
              <a:ea typeface="Arial"/>
              <a:cs typeface="Arial"/>
              <a:sym typeface="Arial"/>
            </a:endParaRPr>
          </a:p>
          <a:p>
            <a:pPr indent="-457200" lvl="0" marL="457200" marR="0" rtl="0" algn="just">
              <a:lnSpc>
                <a:spcPct val="115000"/>
              </a:lnSpc>
              <a:spcBef>
                <a:spcPts val="1000"/>
              </a:spcBef>
              <a:spcAft>
                <a:spcPts val="0"/>
              </a:spcAft>
              <a:buClr>
                <a:srgbClr val="000000"/>
              </a:buClr>
              <a:buSzPts val="2000"/>
              <a:buFont typeface="Arial"/>
              <a:buAutoNum type="arabicPeriod" startAt="4"/>
            </a:pPr>
            <a:r>
              <a:rPr b="1" i="0" lang="en-AU" sz="2000" u="none" cap="none" strike="noStrike">
                <a:solidFill>
                  <a:srgbClr val="000000"/>
                </a:solidFill>
                <a:latin typeface="Arial"/>
                <a:ea typeface="Arial"/>
                <a:cs typeface="Arial"/>
                <a:sym typeface="Arial"/>
              </a:rPr>
              <a:t>Access to FRM data</a:t>
            </a:r>
            <a:r>
              <a:rPr b="0" i="0" lang="en-AU" sz="2000" u="none" cap="none" strike="noStrike">
                <a:solidFill>
                  <a:srgbClr val="000000"/>
                </a:solidFill>
                <a:latin typeface="Arial"/>
                <a:ea typeface="Arial"/>
                <a:cs typeface="Arial"/>
                <a:sym typeface="Arial"/>
              </a:rPr>
              <a:t>: URL (or other) means to obtain FRM data and documentary evidence of FRM characteristics.</a:t>
            </a:r>
            <a:endParaRPr b="0" i="0" sz="2000" u="none" cap="none" strike="noStrike">
              <a:solidFill>
                <a:srgbClr val="000000"/>
              </a:solidFill>
              <a:latin typeface="Arial"/>
              <a:ea typeface="Arial"/>
              <a:cs typeface="Arial"/>
              <a:sym typeface="Arial"/>
            </a:endParaRPr>
          </a:p>
          <a:p>
            <a:pPr indent="-457200" lvl="0" marL="457200" marR="0" rtl="0" algn="just">
              <a:lnSpc>
                <a:spcPct val="115000"/>
              </a:lnSpc>
              <a:spcBef>
                <a:spcPts val="1000"/>
              </a:spcBef>
              <a:spcAft>
                <a:spcPts val="0"/>
              </a:spcAft>
              <a:buClr>
                <a:srgbClr val="000000"/>
              </a:buClr>
              <a:buSzPts val="2000"/>
              <a:buFont typeface="Arial"/>
              <a:buAutoNum type="arabicPeriod" startAt="4"/>
            </a:pPr>
            <a:r>
              <a:rPr b="1" i="0" lang="en-AU" sz="2000" u="none" cap="none" strike="noStrike">
                <a:solidFill>
                  <a:srgbClr val="000000"/>
                </a:solidFill>
                <a:latin typeface="Arial"/>
                <a:ea typeface="Arial"/>
                <a:cs typeface="Arial"/>
                <a:sym typeface="Arial"/>
              </a:rPr>
              <a:t>Approximate start of FRM ‘like’ operations: </a:t>
            </a:r>
            <a:r>
              <a:rPr b="0" i="0" lang="en-AU" sz="2000" u="none" cap="none" strike="noStrike">
                <a:solidFill>
                  <a:srgbClr val="000000"/>
                </a:solidFill>
                <a:latin typeface="Arial"/>
                <a:ea typeface="Arial"/>
                <a:cs typeface="Arial"/>
                <a:sym typeface="Arial"/>
              </a:rPr>
              <a:t>When did measurements of this type e.g. how long has site existed, team being doing measurements etc even if not fully FRM compliant.</a:t>
            </a:r>
            <a:endParaRPr b="0" i="0" sz="2000" u="none" cap="none" strike="noStrike">
              <a:solidFill>
                <a:srgbClr val="000000"/>
              </a:solidFill>
              <a:latin typeface="Arial"/>
              <a:ea typeface="Arial"/>
              <a:cs typeface="Arial"/>
              <a:sym typeface="Arial"/>
            </a:endParaRPr>
          </a:p>
        </p:txBody>
      </p:sp>
      <p:sp>
        <p:nvSpPr>
          <p:cNvPr id="129" name="Google Shape;129;p10"/>
          <p:cNvSpPr txBox="1"/>
          <p:nvPr/>
        </p:nvSpPr>
        <p:spPr>
          <a:xfrm>
            <a:off x="110764" y="160255"/>
            <a:ext cx="949515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lt1"/>
                </a:solidFill>
                <a:latin typeface="Arial"/>
                <a:ea typeface="Arial"/>
                <a:cs typeface="Arial"/>
                <a:sym typeface="Arial"/>
              </a:rPr>
              <a:t> </a:t>
            </a:r>
            <a:r>
              <a:rPr b="0" i="0" lang="en-AU" sz="3200" u="none" cap="none" strike="noStrike">
                <a:solidFill>
                  <a:schemeClr val="lt1"/>
                </a:solidFill>
                <a:latin typeface="Arial"/>
                <a:ea typeface="Arial"/>
                <a:cs typeface="Arial"/>
                <a:sym typeface="Arial"/>
              </a:rPr>
              <a:t>Catalogue descriptor &amp; basis for FRM assessment</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nvSpPr>
        <p:spPr>
          <a:xfrm>
            <a:off x="0" y="0"/>
            <a:ext cx="10680817"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self-assessment</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Nature of FRM</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35" name="Google Shape;135;p11"/>
          <p:cNvPicPr preferRelativeResize="0"/>
          <p:nvPr/>
        </p:nvPicPr>
        <p:blipFill rotWithShape="1">
          <a:blip r:embed="rId3">
            <a:alphaModFix/>
          </a:blip>
          <a:srcRect b="0" l="0" r="0" t="0"/>
          <a:stretch/>
        </p:blipFill>
        <p:spPr>
          <a:xfrm>
            <a:off x="637721" y="1329872"/>
            <a:ext cx="2578100" cy="4851400"/>
          </a:xfrm>
          <a:prstGeom prst="rect">
            <a:avLst/>
          </a:prstGeom>
          <a:noFill/>
          <a:ln>
            <a:noFill/>
          </a:ln>
        </p:spPr>
      </p:pic>
      <p:pic>
        <p:nvPicPr>
          <p:cNvPr id="136" name="Google Shape;136;p11"/>
          <p:cNvPicPr preferRelativeResize="0"/>
          <p:nvPr/>
        </p:nvPicPr>
        <p:blipFill rotWithShape="1">
          <a:blip r:embed="rId4">
            <a:alphaModFix/>
          </a:blip>
          <a:srcRect b="0" l="0" r="0" t="0"/>
          <a:stretch/>
        </p:blipFill>
        <p:spPr>
          <a:xfrm>
            <a:off x="7968341" y="2183710"/>
            <a:ext cx="4120016" cy="2322974"/>
          </a:xfrm>
          <a:prstGeom prst="rect">
            <a:avLst/>
          </a:prstGeom>
          <a:noFill/>
          <a:ln>
            <a:noFill/>
          </a:ln>
          <a:effectLst>
            <a:reflection blurRad="0" dir="5400000" dist="5000" endA="0" endPos="30000" kx="0" rotWithShape="0" algn="bl" stA="30000" stPos="0" sy="-100000" ky="0"/>
          </a:effectLst>
        </p:spPr>
      </p:pic>
      <p:sp>
        <p:nvSpPr>
          <p:cNvPr id="137" name="Google Shape;137;p11"/>
          <p:cNvSpPr txBox="1"/>
          <p:nvPr/>
        </p:nvSpPr>
        <p:spPr>
          <a:xfrm>
            <a:off x="3670752" y="1203996"/>
            <a:ext cx="3842658" cy="52937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70C0"/>
                </a:solidFill>
                <a:latin typeface="Arial"/>
                <a:ea typeface="Arial"/>
                <a:cs typeface="Arial"/>
                <a:sym typeface="Arial"/>
              </a:rPr>
              <a:t>Completeness of the general information relating to the nature of the FRM and its basic suitability for the class of sensors it is intended to be supporting.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Information of the person PoC (Point of Contact) who is responsible for the FRM</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Adequacy of location and availability</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How broad is the range/number of sensors that can be served and presence of complimentary observations made at the same time/location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aphicFrame>
        <p:nvGraphicFramePr>
          <p:cNvPr id="142" name="Google Shape;142;p12"/>
          <p:cNvGraphicFramePr/>
          <p:nvPr/>
        </p:nvGraphicFramePr>
        <p:xfrm>
          <a:off x="5950931" y="1291473"/>
          <a:ext cx="3000000" cy="3000000"/>
        </p:xfrm>
        <a:graphic>
          <a:graphicData uri="http://schemas.openxmlformats.org/drawingml/2006/table">
            <a:tbl>
              <a:tblPr>
                <a:noFill/>
                <a:tableStyleId>{3673BB82-5137-4770-8269-434B11C46203}</a:tableStyleId>
              </a:tblPr>
              <a:tblGrid>
                <a:gridCol w="1290150"/>
                <a:gridCol w="4165350"/>
              </a:tblGrid>
              <a:tr h="226850">
                <a:tc>
                  <a:txBody>
                    <a:bodyPr/>
                    <a:lstStyle/>
                    <a:p>
                      <a:pPr indent="0" lvl="0" marL="0" marR="0" rtl="0" algn="just">
                        <a:lnSpc>
                          <a:spcPct val="115000"/>
                        </a:lnSpc>
                        <a:spcBef>
                          <a:spcPts val="0"/>
                        </a:spcBef>
                        <a:spcAft>
                          <a:spcPts val="0"/>
                        </a:spcAft>
                        <a:buNone/>
                      </a:pPr>
                      <a:r>
                        <a:rPr b="1" lang="en-AU" sz="1800" u="none" cap="none" strike="noStrike">
                          <a:solidFill>
                            <a:srgbClr val="FFFFFF"/>
                          </a:solidFill>
                          <a:latin typeface="Georgia"/>
                          <a:ea typeface="Georgia"/>
                          <a:cs typeface="Georgia"/>
                          <a:sym typeface="Georgia"/>
                        </a:rPr>
                        <a:t>Grade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c>
                  <a:txBody>
                    <a:bodyPr/>
                    <a:lstStyle/>
                    <a:p>
                      <a:pPr indent="0" lvl="0" marL="0" marR="0" rtl="0" algn="just">
                        <a:lnSpc>
                          <a:spcPct val="115000"/>
                        </a:lnSpc>
                        <a:spcBef>
                          <a:spcPts val="0"/>
                        </a:spcBef>
                        <a:spcAft>
                          <a:spcPts val="0"/>
                        </a:spcAft>
                        <a:buNone/>
                      </a:pPr>
                      <a:r>
                        <a:rPr b="1" lang="en-AU" sz="1800" u="none" cap="none" strike="noStrike">
                          <a:solidFill>
                            <a:srgbClr val="FFFFFF"/>
                          </a:solidFill>
                          <a:latin typeface="Georgia"/>
                          <a:ea typeface="Georgia"/>
                          <a:cs typeface="Georgia"/>
                          <a:sym typeface="Georgia"/>
                        </a:rPr>
                        <a:t>Criteria</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r>
              <a:tr h="226850">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Not Assessed</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Assessment outside of the scope of study.</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225">
                <a:tc>
                  <a:txBody>
                    <a:bodyPr/>
                    <a:lstStyle/>
                    <a:p>
                      <a:pPr indent="0" lvl="0" marL="0" marR="0" rtl="0" algn="just">
                        <a:lnSpc>
                          <a:spcPct val="115000"/>
                        </a:lnSpc>
                        <a:spcBef>
                          <a:spcPts val="0"/>
                        </a:spcBef>
                        <a:spcAft>
                          <a:spcPts val="0"/>
                        </a:spcAft>
                        <a:buNone/>
                      </a:pPr>
                      <a:r>
                        <a:rPr lang="en-AU" sz="1800" u="none" cap="none" strike="noStrike">
                          <a:solidFill>
                            <a:srgbClr val="000000"/>
                          </a:solidFill>
                          <a:latin typeface="Georgia"/>
                          <a:ea typeface="Georgia"/>
                          <a:cs typeface="Georgia"/>
                          <a:sym typeface="Georgia"/>
                        </a:rPr>
                        <a:t>Not Assessable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Relevant information not made available.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225">
                <a:tc>
                  <a:txBody>
                    <a:bodyPr/>
                    <a:lstStyle/>
                    <a:p>
                      <a:pPr indent="0" lvl="0" marL="0" marR="0" rtl="0" algn="just">
                        <a:lnSpc>
                          <a:spcPct val="115000"/>
                        </a:lnSpc>
                        <a:spcBef>
                          <a:spcPts val="0"/>
                        </a:spcBef>
                        <a:spcAft>
                          <a:spcPts val="0"/>
                        </a:spcAft>
                        <a:buNone/>
                      </a:pPr>
                      <a:r>
                        <a:rPr lang="en-AU" sz="1800" u="none" cap="none" strike="noStrike">
                          <a:solidFill>
                            <a:srgbClr val="000000"/>
                          </a:solidFill>
                          <a:latin typeface="Georgia"/>
                          <a:ea typeface="Georgia"/>
                          <a:cs typeface="Georgia"/>
                          <a:sym typeface="Georgia"/>
                        </a:rPr>
                        <a:t>Basic</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All critical information available but incomplete or inaccessible evidence.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225">
                <a:tc>
                  <a:txBody>
                    <a:bodyPr/>
                    <a:lstStyle/>
                    <a:p>
                      <a:pPr indent="0" lvl="0" marL="0" marR="0" rtl="0" algn="just">
                        <a:lnSpc>
                          <a:spcPct val="115000"/>
                        </a:lnSpc>
                        <a:spcBef>
                          <a:spcPts val="0"/>
                        </a:spcBef>
                        <a:spcAft>
                          <a:spcPts val="0"/>
                        </a:spcAft>
                        <a:buNone/>
                      </a:pPr>
                      <a:r>
                        <a:rPr lang="en-AU" sz="1800" u="none" cap="none" strike="noStrike">
                          <a:solidFill>
                            <a:srgbClr val="000000"/>
                          </a:solidFill>
                          <a:latin typeface="Georgia"/>
                          <a:ea typeface="Georgia"/>
                          <a:cs typeface="Georgia"/>
                          <a:sym typeface="Georgia"/>
                        </a:rPr>
                        <a:t>Good</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It would provide the information but some evidence would need to be requested.</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4225">
                <a:tc>
                  <a:txBody>
                    <a:bodyPr/>
                    <a:lstStyle/>
                    <a:p>
                      <a:pPr indent="0" lvl="0" marL="0" marR="0" rtl="0" algn="just">
                        <a:lnSpc>
                          <a:spcPct val="115000"/>
                        </a:lnSpc>
                        <a:spcBef>
                          <a:spcPts val="0"/>
                        </a:spcBef>
                        <a:spcAft>
                          <a:spcPts val="0"/>
                        </a:spcAft>
                        <a:buNone/>
                      </a:pPr>
                      <a:r>
                        <a:rPr lang="en-AU" sz="1800" u="none" cap="none" strike="noStrike">
                          <a:solidFill>
                            <a:srgbClr val="000000"/>
                          </a:solidFill>
                          <a:latin typeface="Georgia"/>
                          <a:ea typeface="Georgia"/>
                          <a:cs typeface="Georgia"/>
                          <a:sym typeface="Georgia"/>
                        </a:rPr>
                        <a:t>Excellent</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It would be as Ideal but without a comprehensive dedicated website.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1600">
                <a:tc>
                  <a:txBody>
                    <a:bodyPr/>
                    <a:lstStyle/>
                    <a:p>
                      <a:pPr indent="0" lvl="0" marL="0" marR="0" rtl="0" algn="just">
                        <a:lnSpc>
                          <a:spcPct val="115000"/>
                        </a:lnSpc>
                        <a:spcBef>
                          <a:spcPts val="0"/>
                        </a:spcBef>
                        <a:spcAft>
                          <a:spcPts val="0"/>
                        </a:spcAft>
                        <a:buNone/>
                      </a:pPr>
                      <a:r>
                        <a:rPr lang="en-AU" sz="1800" u="none" cap="none" strike="noStrike">
                          <a:solidFill>
                            <a:srgbClr val="000000"/>
                          </a:solidFill>
                          <a:latin typeface="Georgia"/>
                          <a:ea typeface="Georgia"/>
                          <a:cs typeface="Georgia"/>
                          <a:sym typeface="Georgia"/>
                        </a:rPr>
                        <a:t>Ideal</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c>
                  <a:txBody>
                    <a:bodyPr/>
                    <a:lstStyle/>
                    <a:p>
                      <a:pPr indent="0" lvl="0" marL="0" marR="0" rtl="0" algn="just">
                        <a:lnSpc>
                          <a:spcPct val="115000"/>
                        </a:lnSpc>
                        <a:spcBef>
                          <a:spcPts val="0"/>
                        </a:spcBef>
                        <a:spcAft>
                          <a:spcPts val="0"/>
                        </a:spcAft>
                        <a:buNone/>
                      </a:pPr>
                      <a:r>
                        <a:rPr lang="en-AU" sz="1800" u="none" cap="none" strike="noStrike">
                          <a:latin typeface="Georgia"/>
                          <a:ea typeface="Georgia"/>
                          <a:cs typeface="Georgia"/>
                          <a:sym typeface="Georgia"/>
                        </a:rPr>
                        <a:t>It would mean a complete comprehensive template and an FRM website where all information is clearly and readily available.</a:t>
                      </a:r>
                      <a:endParaRPr sz="18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A picture containing text, screenshot, font, number&#10;&#10;Description automatically generated" id="143" name="Google Shape;143;p12"/>
          <p:cNvPicPr preferRelativeResize="0"/>
          <p:nvPr/>
        </p:nvPicPr>
        <p:blipFill rotWithShape="1">
          <a:blip r:embed="rId3">
            <a:alphaModFix/>
          </a:blip>
          <a:srcRect b="0" l="0" r="0" t="0"/>
          <a:stretch/>
        </p:blipFill>
        <p:spPr>
          <a:xfrm>
            <a:off x="637721" y="1329872"/>
            <a:ext cx="2578100" cy="4851400"/>
          </a:xfrm>
          <a:prstGeom prst="rect">
            <a:avLst/>
          </a:prstGeom>
          <a:noFill/>
          <a:ln>
            <a:noFill/>
          </a:ln>
        </p:spPr>
      </p:pic>
      <p:sp>
        <p:nvSpPr>
          <p:cNvPr id="144" name="Google Shape;144;p12"/>
          <p:cNvSpPr txBox="1"/>
          <p:nvPr/>
        </p:nvSpPr>
        <p:spPr>
          <a:xfrm>
            <a:off x="433633" y="209771"/>
            <a:ext cx="10680817"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Example criteria</a:t>
            </a:r>
            <a:endParaRPr b="0" i="0" sz="2600" u="none" cap="none" strike="noStrike">
              <a:solidFill>
                <a:srgbClr val="000000"/>
              </a:solidFill>
              <a:latin typeface="Arial"/>
              <a:ea typeface="Arial"/>
              <a:cs typeface="Arial"/>
              <a:sym typeface="Arial"/>
            </a:endParaRPr>
          </a:p>
        </p:txBody>
      </p:sp>
      <p:cxnSp>
        <p:nvCxnSpPr>
          <p:cNvPr id="145" name="Google Shape;145;p12"/>
          <p:cNvCxnSpPr/>
          <p:nvPr/>
        </p:nvCxnSpPr>
        <p:spPr>
          <a:xfrm>
            <a:off x="3215821" y="2647507"/>
            <a:ext cx="2142988" cy="2923953"/>
          </a:xfrm>
          <a:prstGeom prst="straightConnector1">
            <a:avLst/>
          </a:prstGeom>
          <a:noFill/>
          <a:ln cap="flat" cmpd="sng" w="47625">
            <a:solidFill>
              <a:srgbClr val="2F415D"/>
            </a:solidFill>
            <a:prstDash val="solid"/>
            <a:round/>
            <a:headEnd len="sm" w="sm" type="none"/>
            <a:tailEnd len="med" w="med" type="triangle"/>
          </a:ln>
        </p:spPr>
      </p:cxnSp>
      <p:cxnSp>
        <p:nvCxnSpPr>
          <p:cNvPr id="146" name="Google Shape;146;p12"/>
          <p:cNvCxnSpPr/>
          <p:nvPr/>
        </p:nvCxnSpPr>
        <p:spPr>
          <a:xfrm flipH="1" rot="10800000">
            <a:off x="3215821" y="2019808"/>
            <a:ext cx="2558220" cy="577703"/>
          </a:xfrm>
          <a:prstGeom prst="straightConnector1">
            <a:avLst/>
          </a:prstGeom>
          <a:noFill/>
          <a:ln cap="flat" cmpd="sng" w="47625">
            <a:solidFill>
              <a:srgbClr val="2F415D"/>
            </a:solidFill>
            <a:prstDash val="solid"/>
            <a:round/>
            <a:headEnd len="sm" w="sm" type="none"/>
            <a:tailEnd len="med" w="med" type="triangle"/>
          </a:ln>
        </p:spPr>
      </p:cxnSp>
      <p:sp>
        <p:nvSpPr>
          <p:cNvPr id="147" name="Google Shape;147;p12"/>
          <p:cNvSpPr/>
          <p:nvPr/>
        </p:nvSpPr>
        <p:spPr>
          <a:xfrm>
            <a:off x="709839" y="2037695"/>
            <a:ext cx="2505982" cy="1032563"/>
          </a:xfrm>
          <a:prstGeom prst="rect">
            <a:avLst/>
          </a:prstGeom>
          <a:solidFill>
            <a:srgbClr val="7A9826">
              <a:alpha val="47843"/>
            </a:srgbClr>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nvSpPr>
        <p:spPr>
          <a:xfrm>
            <a:off x="94020" y="119743"/>
            <a:ext cx="8668512"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self-assessment</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FRM Instrumentation</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53" name="Google Shape;153;p13"/>
          <p:cNvPicPr preferRelativeResize="0"/>
          <p:nvPr/>
        </p:nvPicPr>
        <p:blipFill rotWithShape="1">
          <a:blip r:embed="rId3">
            <a:alphaModFix/>
          </a:blip>
          <a:srcRect b="0" l="0" r="0" t="0"/>
          <a:stretch/>
        </p:blipFill>
        <p:spPr>
          <a:xfrm>
            <a:off x="477157" y="1261835"/>
            <a:ext cx="2616200" cy="4813300"/>
          </a:xfrm>
          <a:prstGeom prst="rect">
            <a:avLst/>
          </a:prstGeom>
          <a:noFill/>
          <a:ln>
            <a:noFill/>
          </a:ln>
        </p:spPr>
      </p:pic>
      <p:pic>
        <p:nvPicPr>
          <p:cNvPr descr="A picture containing helicopter, aircraft, vehicle, screenshot&#10;&#10;Description automatically generated" id="154" name="Google Shape;154;p13"/>
          <p:cNvPicPr preferRelativeResize="0"/>
          <p:nvPr/>
        </p:nvPicPr>
        <p:blipFill rotWithShape="1">
          <a:blip r:embed="rId4">
            <a:alphaModFix/>
          </a:blip>
          <a:srcRect b="0" l="0" r="0" t="0"/>
          <a:stretch/>
        </p:blipFill>
        <p:spPr>
          <a:xfrm>
            <a:off x="8018531" y="1998858"/>
            <a:ext cx="3904131" cy="2279227"/>
          </a:xfrm>
          <a:prstGeom prst="rect">
            <a:avLst/>
          </a:prstGeom>
          <a:noFill/>
          <a:ln>
            <a:noFill/>
          </a:ln>
          <a:effectLst>
            <a:reflection blurRad="0" dir="5400000" dist="5000" endA="0" endPos="30000" kx="0" rotWithShape="0" algn="bl" stA="30000" stPos="0" sy="-100000" ky="0"/>
          </a:effectLst>
        </p:spPr>
      </p:pic>
      <p:sp>
        <p:nvSpPr>
          <p:cNvPr id="155" name="Google Shape;155;p13"/>
          <p:cNvSpPr txBox="1"/>
          <p:nvPr/>
        </p:nvSpPr>
        <p:spPr>
          <a:xfrm>
            <a:off x="3463636" y="1440873"/>
            <a:ext cx="4350328"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70C0"/>
                </a:solidFill>
                <a:latin typeface="Arial"/>
                <a:ea typeface="Arial"/>
                <a:cs typeface="Arial"/>
                <a:sym typeface="Arial"/>
              </a:rPr>
              <a:t>Information related to the FRM instrumentation:</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Documentation, Technical Manuals: Hardware and software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Documentation demonstrating traceable calibration of all appropriate FRM instrumentation, indicating achieved performances and detailed uncertainty budgets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QA and Maintenance aspect and Operator expertise (months/years of experience, trained and number of personnel etc)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14"/>
          <p:cNvGraphicFramePr/>
          <p:nvPr/>
        </p:nvGraphicFramePr>
        <p:xfrm>
          <a:off x="3189768" y="1022146"/>
          <a:ext cx="3000000" cy="3000000"/>
        </p:xfrm>
        <a:graphic>
          <a:graphicData uri="http://schemas.openxmlformats.org/drawingml/2006/table">
            <a:tbl>
              <a:tblPr>
                <a:noFill/>
                <a:tableStyleId>{3673BB82-5137-4770-8269-434B11C46203}</a:tableStyleId>
              </a:tblPr>
              <a:tblGrid>
                <a:gridCol w="2102550"/>
                <a:gridCol w="6718925"/>
              </a:tblGrid>
              <a:tr h="156750">
                <a:tc>
                  <a:txBody>
                    <a:bodyPr/>
                    <a:lstStyle/>
                    <a:p>
                      <a:pPr indent="0" lvl="0" marL="0" marR="0" rtl="0" algn="just">
                        <a:lnSpc>
                          <a:spcPct val="115000"/>
                        </a:lnSpc>
                        <a:spcBef>
                          <a:spcPts val="0"/>
                        </a:spcBef>
                        <a:spcAft>
                          <a:spcPts val="0"/>
                        </a:spcAft>
                        <a:buNone/>
                      </a:pPr>
                      <a:r>
                        <a:rPr b="1" lang="en-AU" sz="1800" u="none" cap="none" strike="noStrike">
                          <a:solidFill>
                            <a:srgbClr val="FFFFFF"/>
                          </a:solidFill>
                          <a:latin typeface="Georgia"/>
                          <a:ea typeface="Georgia"/>
                          <a:cs typeface="Georgia"/>
                          <a:sym typeface="Georgia"/>
                        </a:rPr>
                        <a:t>Grade</a:t>
                      </a:r>
                      <a:endParaRPr sz="18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c>
                  <a:txBody>
                    <a:bodyPr/>
                    <a:lstStyle/>
                    <a:p>
                      <a:pPr indent="0" lvl="0" marL="0" marR="0" rtl="0" algn="just">
                        <a:lnSpc>
                          <a:spcPct val="115000"/>
                        </a:lnSpc>
                        <a:spcBef>
                          <a:spcPts val="0"/>
                        </a:spcBef>
                        <a:spcAft>
                          <a:spcPts val="0"/>
                        </a:spcAft>
                        <a:buNone/>
                      </a:pPr>
                      <a:r>
                        <a:rPr b="1" lang="en-AU" sz="1800" u="none" cap="none" strike="noStrike">
                          <a:solidFill>
                            <a:srgbClr val="FFFFFF"/>
                          </a:solidFill>
                          <a:latin typeface="Georgia"/>
                          <a:ea typeface="Georgia"/>
                          <a:cs typeface="Georgia"/>
                          <a:sym typeface="Georgia"/>
                        </a:rPr>
                        <a:t>Criteria</a:t>
                      </a:r>
                      <a:endParaRPr sz="18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r>
              <a:tr h="327675">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Not Assessed</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Assessment outside of the scope of study.</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7675">
                <a:tc>
                  <a:txBody>
                    <a:bodyPr/>
                    <a:lstStyle/>
                    <a:p>
                      <a:pPr indent="0" lvl="0" marL="0" marR="0" rtl="0" algn="just">
                        <a:lnSpc>
                          <a:spcPct val="115000"/>
                        </a:lnSpc>
                        <a:spcBef>
                          <a:spcPts val="0"/>
                        </a:spcBef>
                        <a:spcAft>
                          <a:spcPts val="0"/>
                        </a:spcAft>
                        <a:buNone/>
                      </a:pPr>
                      <a:r>
                        <a:rPr lang="en-AU" sz="1600" u="none" cap="none" strike="noStrike">
                          <a:solidFill>
                            <a:srgbClr val="000000"/>
                          </a:solidFill>
                          <a:latin typeface="Georgia"/>
                          <a:ea typeface="Georgia"/>
                          <a:cs typeface="Georgia"/>
                          <a:sym typeface="Georgia"/>
                        </a:rPr>
                        <a:t>Not Assessable</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Relevant information not made available.</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8575">
                <a:tc>
                  <a:txBody>
                    <a:bodyPr/>
                    <a:lstStyle/>
                    <a:p>
                      <a:pPr indent="0" lvl="0" marL="0" marR="0" rtl="0" algn="just">
                        <a:lnSpc>
                          <a:spcPct val="115000"/>
                        </a:lnSpc>
                        <a:spcBef>
                          <a:spcPts val="0"/>
                        </a:spcBef>
                        <a:spcAft>
                          <a:spcPts val="0"/>
                        </a:spcAft>
                        <a:buNone/>
                      </a:pPr>
                      <a:r>
                        <a:rPr lang="en-AU" sz="1600" u="none" cap="none" strike="noStrike">
                          <a:solidFill>
                            <a:srgbClr val="000000"/>
                          </a:solidFill>
                          <a:latin typeface="Georgia"/>
                          <a:ea typeface="Georgia"/>
                          <a:cs typeface="Georgia"/>
                          <a:sym typeface="Georgia"/>
                        </a:rPr>
                        <a:t>Basic</a:t>
                      </a:r>
                      <a:endParaRPr sz="1600" u="none" cap="none" strike="noStrike">
                        <a:latin typeface="Cambria"/>
                        <a:ea typeface="Cambria"/>
                        <a:cs typeface="Cambria"/>
                        <a:sym typeface="Cambria"/>
                      </a:endParaRPr>
                    </a:p>
                    <a:p>
                      <a:pPr indent="0" lvl="0" marL="0" marR="0" rtl="0" algn="just">
                        <a:lnSpc>
                          <a:spcPct val="115000"/>
                        </a:lnSpc>
                        <a:spcBef>
                          <a:spcPts val="1000"/>
                        </a:spcBef>
                        <a:spcAft>
                          <a:spcPts val="0"/>
                        </a:spcAft>
                        <a:buNone/>
                      </a:pPr>
                      <a:r>
                        <a:rPr lang="en-AU" sz="1600" u="none" cap="none" strike="noStrike">
                          <a:latin typeface="Georgia"/>
                          <a:ea typeface="Georgia"/>
                          <a:cs typeface="Georgia"/>
                          <a:sym typeface="Georgia"/>
                        </a:rPr>
                        <a:t> </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Evidence of traceability and performance limited potentially to a pre-deployment calibration or manufacturers specification. </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300">
                <a:tc>
                  <a:txBody>
                    <a:bodyPr/>
                    <a:lstStyle/>
                    <a:p>
                      <a:pPr indent="0" lvl="0" marL="0" marR="0" rtl="0" algn="just">
                        <a:lnSpc>
                          <a:spcPct val="115000"/>
                        </a:lnSpc>
                        <a:spcBef>
                          <a:spcPts val="0"/>
                        </a:spcBef>
                        <a:spcAft>
                          <a:spcPts val="0"/>
                        </a:spcAft>
                        <a:buNone/>
                      </a:pPr>
                      <a:r>
                        <a:rPr lang="en-AU" sz="1600" u="none" cap="none" strike="noStrike">
                          <a:solidFill>
                            <a:srgbClr val="000000"/>
                          </a:solidFill>
                          <a:latin typeface="Georgia"/>
                          <a:ea typeface="Georgia"/>
                          <a:cs typeface="Georgia"/>
                          <a:sym typeface="Georgia"/>
                        </a:rPr>
                        <a:t>Good</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Evidence of traceability available together with uncertainty budget but not necessarily independently reviewed or compared </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9500">
                <a:tc>
                  <a:txBody>
                    <a:bodyPr/>
                    <a:lstStyle/>
                    <a:p>
                      <a:pPr indent="0" lvl="0" marL="0" marR="0" rtl="0" algn="just">
                        <a:lnSpc>
                          <a:spcPct val="115000"/>
                        </a:lnSpc>
                        <a:spcBef>
                          <a:spcPts val="0"/>
                        </a:spcBef>
                        <a:spcAft>
                          <a:spcPts val="0"/>
                        </a:spcAft>
                        <a:buNone/>
                      </a:pPr>
                      <a:r>
                        <a:rPr lang="en-AU" sz="1600" u="none" cap="none" strike="noStrike">
                          <a:solidFill>
                            <a:srgbClr val="000000"/>
                          </a:solidFill>
                          <a:latin typeface="Georgia"/>
                          <a:ea typeface="Georgia"/>
                          <a:cs typeface="Georgia"/>
                          <a:sym typeface="Georgia"/>
                        </a:rPr>
                        <a:t>Excellent</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Adequate  documentation to make clear the degree of traceability and associated uncertainty although comparison of peers not necessarily undertaken.</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78700">
                <a:tc>
                  <a:txBody>
                    <a:bodyPr/>
                    <a:lstStyle/>
                    <a:p>
                      <a:pPr indent="0" lvl="0" marL="0" marR="0" rtl="0" algn="just">
                        <a:lnSpc>
                          <a:spcPct val="115000"/>
                        </a:lnSpc>
                        <a:spcBef>
                          <a:spcPts val="0"/>
                        </a:spcBef>
                        <a:spcAft>
                          <a:spcPts val="0"/>
                        </a:spcAft>
                        <a:buNone/>
                      </a:pPr>
                      <a:r>
                        <a:rPr lang="en-AU" sz="1600" u="none" cap="none" strike="noStrike">
                          <a:solidFill>
                            <a:srgbClr val="000000"/>
                          </a:solidFill>
                          <a:latin typeface="Georgia"/>
                          <a:ea typeface="Georgia"/>
                          <a:cs typeface="Georgia"/>
                          <a:sym typeface="Georgia"/>
                        </a:rPr>
                        <a:t>Ideal</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c>
                  <a:txBody>
                    <a:bodyPr/>
                    <a:lstStyle/>
                    <a:p>
                      <a:pPr indent="0" lvl="0" marL="0" marR="0" rtl="0" algn="just">
                        <a:lnSpc>
                          <a:spcPct val="115000"/>
                        </a:lnSpc>
                        <a:spcBef>
                          <a:spcPts val="0"/>
                        </a:spcBef>
                        <a:spcAft>
                          <a:spcPts val="0"/>
                        </a:spcAft>
                        <a:buNone/>
                      </a:pPr>
                      <a:r>
                        <a:rPr lang="en-AU" sz="1600" u="none" cap="none" strike="noStrike">
                          <a:latin typeface="Georgia"/>
                          <a:ea typeface="Georgia"/>
                          <a:cs typeface="Georgia"/>
                          <a:sym typeface="Georgia"/>
                        </a:rPr>
                        <a:t>Fully documented evidence of route of traceability and associated uncertainties (full breakdown including correlations) from the use of the instrument to make a measurement in support of FRM at location,  back to its link to an SI or community agreed reference.  This should be presented following the practises indicated by FIDUCEO, and available from the QA4EO website.  This should be evidenced by an independent comparison of performance against as a minimum peers under full range of operational conditions of the instrument.  Ideally this would all be carried out following equivalent to ISO 17025 </a:t>
                      </a:r>
                      <a:endParaRPr sz="1600" u="none" cap="none" strike="noStrike">
                        <a:latin typeface="Cambria"/>
                        <a:ea typeface="Cambria"/>
                        <a:cs typeface="Cambria"/>
                        <a:sym typeface="Cambria"/>
                      </a:endParaRPr>
                    </a:p>
                  </a:txBody>
                  <a:tcPr marT="0" marB="0" marR="58425" marL="58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61" name="Google Shape;161;p14"/>
          <p:cNvSpPr txBox="1"/>
          <p:nvPr/>
        </p:nvSpPr>
        <p:spPr>
          <a:xfrm>
            <a:off x="94020" y="119743"/>
            <a:ext cx="8668512"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Traceable calibration</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62" name="Google Shape;162;p14"/>
          <p:cNvPicPr preferRelativeResize="0"/>
          <p:nvPr/>
        </p:nvPicPr>
        <p:blipFill rotWithShape="1">
          <a:blip r:embed="rId3">
            <a:alphaModFix/>
          </a:blip>
          <a:srcRect b="0" l="0" r="0" t="0"/>
          <a:stretch/>
        </p:blipFill>
        <p:spPr>
          <a:xfrm>
            <a:off x="94020" y="1442588"/>
            <a:ext cx="2616200" cy="4813300"/>
          </a:xfrm>
          <a:prstGeom prst="rect">
            <a:avLst/>
          </a:prstGeom>
          <a:noFill/>
          <a:ln>
            <a:noFill/>
          </a:ln>
        </p:spPr>
      </p:pic>
      <p:sp>
        <p:nvSpPr>
          <p:cNvPr id="163" name="Google Shape;163;p14"/>
          <p:cNvSpPr/>
          <p:nvPr/>
        </p:nvSpPr>
        <p:spPr>
          <a:xfrm>
            <a:off x="180753" y="3143482"/>
            <a:ext cx="2505982" cy="864994"/>
          </a:xfrm>
          <a:prstGeom prst="rect">
            <a:avLst/>
          </a:prstGeom>
          <a:solidFill>
            <a:srgbClr val="0070C0">
              <a:alpha val="47843"/>
            </a:srgbClr>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5"/>
          <p:cNvSpPr txBox="1"/>
          <p:nvPr/>
        </p:nvSpPr>
        <p:spPr>
          <a:xfrm>
            <a:off x="94020" y="119743"/>
            <a:ext cx="8668512"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self-assessment</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Operations/sampling</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69" name="Google Shape;169;p15"/>
          <p:cNvPicPr preferRelativeResize="0"/>
          <p:nvPr/>
        </p:nvPicPr>
        <p:blipFill rotWithShape="1">
          <a:blip r:embed="rId3">
            <a:alphaModFix/>
          </a:blip>
          <a:srcRect b="0" l="0" r="0" t="0"/>
          <a:stretch/>
        </p:blipFill>
        <p:spPr>
          <a:xfrm>
            <a:off x="396422" y="1275443"/>
            <a:ext cx="2755900" cy="4851400"/>
          </a:xfrm>
          <a:prstGeom prst="rect">
            <a:avLst/>
          </a:prstGeom>
          <a:noFill/>
          <a:ln>
            <a:noFill/>
          </a:ln>
        </p:spPr>
      </p:pic>
      <p:pic>
        <p:nvPicPr>
          <p:cNvPr descr="Graphical user interface, text, application, chat or text message&#10;&#10;Description automatically generated" id="170" name="Google Shape;170;p15"/>
          <p:cNvPicPr preferRelativeResize="0"/>
          <p:nvPr/>
        </p:nvPicPr>
        <p:blipFill rotWithShape="1">
          <a:blip r:embed="rId4">
            <a:alphaModFix/>
          </a:blip>
          <a:srcRect b="0" l="0" r="0" t="0"/>
          <a:stretch/>
        </p:blipFill>
        <p:spPr>
          <a:xfrm>
            <a:off x="8795011" y="2419959"/>
            <a:ext cx="2313956" cy="297671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Graphical user interface, text, application, chat or text message&#10;&#10;Description automatically generated" id="171" name="Google Shape;171;p15"/>
          <p:cNvPicPr preferRelativeResize="0"/>
          <p:nvPr/>
        </p:nvPicPr>
        <p:blipFill rotWithShape="1">
          <a:blip r:embed="rId4">
            <a:alphaModFix/>
          </a:blip>
          <a:srcRect b="0" l="0" r="0" t="0"/>
          <a:stretch/>
        </p:blipFill>
        <p:spPr>
          <a:xfrm>
            <a:off x="9481622" y="2120749"/>
            <a:ext cx="2313956" cy="297671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72" name="Google Shape;172;p15"/>
          <p:cNvSpPr txBox="1"/>
          <p:nvPr/>
        </p:nvSpPr>
        <p:spPr>
          <a:xfrm>
            <a:off x="3682487" y="2854757"/>
            <a:ext cx="4572000"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Information concerning activities in terms of level of automatization and documentation available for functional operation/sampling and processing to be representative of a satellite observation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nvSpPr>
        <p:spPr>
          <a:xfrm>
            <a:off x="94020" y="119743"/>
            <a:ext cx="8668512"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self-assessment</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Data</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78" name="Google Shape;178;p16"/>
          <p:cNvPicPr preferRelativeResize="0"/>
          <p:nvPr/>
        </p:nvPicPr>
        <p:blipFill rotWithShape="1">
          <a:blip r:embed="rId3">
            <a:alphaModFix/>
          </a:blip>
          <a:srcRect b="0" l="0" r="0" t="0"/>
          <a:stretch/>
        </p:blipFill>
        <p:spPr>
          <a:xfrm>
            <a:off x="523422" y="1247321"/>
            <a:ext cx="2197100" cy="4864100"/>
          </a:xfrm>
          <a:prstGeom prst="rect">
            <a:avLst/>
          </a:prstGeom>
          <a:noFill/>
          <a:ln>
            <a:noFill/>
          </a:ln>
        </p:spPr>
      </p:pic>
      <p:pic>
        <p:nvPicPr>
          <p:cNvPr descr="A picture containing text, diagram, screenshot, map&#10;&#10;Description automatically generated" id="179" name="Google Shape;179;p16"/>
          <p:cNvPicPr preferRelativeResize="0"/>
          <p:nvPr/>
        </p:nvPicPr>
        <p:blipFill rotWithShape="1">
          <a:blip r:embed="rId4">
            <a:alphaModFix/>
          </a:blip>
          <a:srcRect b="0" l="0" r="0" t="0"/>
          <a:stretch/>
        </p:blipFill>
        <p:spPr>
          <a:xfrm>
            <a:off x="7487392" y="1468582"/>
            <a:ext cx="4790992" cy="3453650"/>
          </a:xfrm>
          <a:prstGeom prst="rect">
            <a:avLst/>
          </a:prstGeom>
          <a:noFill/>
          <a:ln>
            <a:noFill/>
          </a:ln>
          <a:effectLst>
            <a:reflection blurRad="0" dir="5400000" dist="5000" endA="0" endPos="30000" kx="0" rotWithShape="0" algn="bl" stA="30000" stPos="0" sy="-100000" ky="0"/>
          </a:effectLst>
        </p:spPr>
      </p:pic>
      <p:sp>
        <p:nvSpPr>
          <p:cNvPr id="180" name="Google Shape;180;p16"/>
          <p:cNvSpPr txBox="1"/>
          <p:nvPr/>
        </p:nvSpPr>
        <p:spPr>
          <a:xfrm>
            <a:off x="3018848" y="2202873"/>
            <a:ext cx="4170218" cy="252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Descriptive information concerning the data (result of instrument measurement) provided in relation to the specifics of the data details itself, availability and usability (FAIR principles), format and ancillary products (when part of operation or processing)</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7"/>
          <p:cNvSpPr txBox="1"/>
          <p:nvPr/>
        </p:nvSpPr>
        <p:spPr>
          <a:xfrm>
            <a:off x="94020" y="119743"/>
            <a:ext cx="8668512"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self-assessment</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Metrology</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86" name="Google Shape;186;p17"/>
          <p:cNvPicPr preferRelativeResize="0"/>
          <p:nvPr/>
        </p:nvPicPr>
        <p:blipFill rotWithShape="1">
          <a:blip r:embed="rId3">
            <a:alphaModFix/>
          </a:blip>
          <a:srcRect b="0" l="0" r="0" t="0"/>
          <a:stretch/>
        </p:blipFill>
        <p:spPr>
          <a:xfrm>
            <a:off x="409121" y="1292678"/>
            <a:ext cx="2882900" cy="4838700"/>
          </a:xfrm>
          <a:prstGeom prst="rect">
            <a:avLst/>
          </a:prstGeom>
          <a:noFill/>
          <a:ln>
            <a:noFill/>
          </a:ln>
        </p:spPr>
      </p:pic>
      <p:sp>
        <p:nvSpPr>
          <p:cNvPr id="187" name="Google Shape;187;p17"/>
          <p:cNvSpPr txBox="1"/>
          <p:nvPr/>
        </p:nvSpPr>
        <p:spPr>
          <a:xfrm>
            <a:off x="3880206" y="2788698"/>
            <a:ext cx="325928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FRM related to measurement quality, including calibration, traceability and uncertainty. </a:t>
            </a:r>
            <a:endParaRPr b="0" i="0" sz="1800" u="none" cap="none" strike="noStrike">
              <a:solidFill>
                <a:srgbClr val="000000"/>
              </a:solidFill>
              <a:latin typeface="Arial"/>
              <a:ea typeface="Arial"/>
              <a:cs typeface="Arial"/>
              <a:sym typeface="Arial"/>
            </a:endParaRPr>
          </a:p>
        </p:txBody>
      </p:sp>
      <p:pic>
        <p:nvPicPr>
          <p:cNvPr id="188" name="Google Shape;188;p17"/>
          <p:cNvPicPr preferRelativeResize="0"/>
          <p:nvPr/>
        </p:nvPicPr>
        <p:blipFill rotWithShape="1">
          <a:blip r:embed="rId4">
            <a:alphaModFix/>
          </a:blip>
          <a:srcRect b="0" l="0" r="0" t="0"/>
          <a:stretch/>
        </p:blipFill>
        <p:spPr>
          <a:xfrm>
            <a:off x="7727674" y="2079327"/>
            <a:ext cx="3889907" cy="2917323"/>
          </a:xfrm>
          <a:prstGeom prst="rect">
            <a:avLst/>
          </a:prstGeom>
          <a:noFill/>
          <a:ln>
            <a:noFill/>
          </a:ln>
        </p:spPr>
      </p:pic>
      <p:sp>
        <p:nvSpPr>
          <p:cNvPr id="189" name="Google Shape;189;p17"/>
          <p:cNvSpPr txBox="1"/>
          <p:nvPr/>
        </p:nvSpPr>
        <p:spPr>
          <a:xfrm>
            <a:off x="10331489" y="4996650"/>
            <a:ext cx="1703349" cy="30777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3249"/>
              </a:buClr>
              <a:buSzPts val="1400"/>
              <a:buFont typeface="Arial"/>
              <a:buNone/>
            </a:pPr>
            <a:r>
              <a:rPr b="0" i="1" lang="en-AU" sz="1400" u="none" cap="none" strike="noStrike">
                <a:solidFill>
                  <a:srgbClr val="003249"/>
                </a:solidFill>
                <a:latin typeface="Arial"/>
                <a:ea typeface="Arial"/>
                <a:cs typeface="Arial"/>
                <a:sym typeface="Arial"/>
              </a:rPr>
              <a:t>Mittaz et al. 2019</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nvSpPr>
        <p:spPr>
          <a:xfrm>
            <a:off x="94020" y="119743"/>
            <a:ext cx="8668512"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AU" sz="2600" u="none" cap="none" strike="noStrike">
                <a:solidFill>
                  <a:schemeClr val="lt1"/>
                </a:solidFill>
                <a:latin typeface="Arial"/>
                <a:ea typeface="Arial"/>
                <a:cs typeface="Arial"/>
                <a:sym typeface="Arial"/>
              </a:rPr>
              <a:t>Independent assessor</a:t>
            </a:r>
            <a:r>
              <a:rPr b="0" i="0" lang="en-AU" sz="2600" u="none" cap="none" strike="noStrike">
                <a:solidFill>
                  <a:schemeClr val="lt1"/>
                </a:solidFill>
                <a:latin typeface="Arial"/>
                <a:ea typeface="Arial"/>
                <a:cs typeface="Arial"/>
                <a:sym typeface="Arial"/>
              </a:rPr>
              <a:t> FRM MM</a:t>
            </a:r>
            <a:endParaRPr/>
          </a:p>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Verification</a:t>
            </a:r>
            <a:endParaRPr b="0" i="0" sz="26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95" name="Google Shape;195;p18"/>
          <p:cNvPicPr preferRelativeResize="0"/>
          <p:nvPr/>
        </p:nvPicPr>
        <p:blipFill rotWithShape="1">
          <a:blip r:embed="rId3">
            <a:alphaModFix/>
          </a:blip>
          <a:srcRect b="0" l="0" r="0" t="0"/>
          <a:stretch/>
        </p:blipFill>
        <p:spPr>
          <a:xfrm>
            <a:off x="420007" y="1266371"/>
            <a:ext cx="2730500" cy="4826000"/>
          </a:xfrm>
          <a:prstGeom prst="rect">
            <a:avLst/>
          </a:prstGeom>
          <a:noFill/>
          <a:ln>
            <a:noFill/>
          </a:ln>
        </p:spPr>
      </p:pic>
      <p:sp>
        <p:nvSpPr>
          <p:cNvPr id="196" name="Google Shape;196;p18"/>
          <p:cNvSpPr txBox="1"/>
          <p:nvPr/>
        </p:nvSpPr>
        <p:spPr>
          <a:xfrm>
            <a:off x="4428276" y="2372049"/>
            <a:ext cx="6137563"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The overall goal is to verify that the FRM is consistent with self-assessed criteria and that the evidence provided fully supports the assessment.  This column is again subdivided into categories to provide some granularity to the verification process.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1800" u="none" cap="none" strike="noStrike">
                <a:solidFill>
                  <a:srgbClr val="000000"/>
                </a:solidFill>
                <a:latin typeface="Arial"/>
                <a:ea typeface="Arial"/>
                <a:cs typeface="Arial"/>
                <a:sym typeface="Arial"/>
              </a:rPr>
              <a:t>The degree of utilisation/impact in terms of citations, website visit, feedback provided etc is an important aspect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19"/>
          <p:cNvGraphicFramePr/>
          <p:nvPr/>
        </p:nvGraphicFramePr>
        <p:xfrm>
          <a:off x="-24809" y="1339702"/>
          <a:ext cx="3000000" cy="3000000"/>
        </p:xfrm>
        <a:graphic>
          <a:graphicData uri="http://schemas.openxmlformats.org/drawingml/2006/table">
            <a:tbl>
              <a:tblPr>
                <a:noFill/>
                <a:tableStyleId>{3673BB82-5137-4770-8269-434B11C46203}</a:tableStyleId>
              </a:tblPr>
              <a:tblGrid>
                <a:gridCol w="1242825"/>
                <a:gridCol w="4720850"/>
              </a:tblGrid>
              <a:tr h="396025">
                <a:tc>
                  <a:txBody>
                    <a:bodyPr/>
                    <a:lstStyle/>
                    <a:p>
                      <a:pPr indent="0" lvl="0" marL="0" marR="0" rtl="0" algn="just">
                        <a:lnSpc>
                          <a:spcPct val="115000"/>
                        </a:lnSpc>
                        <a:spcBef>
                          <a:spcPts val="0"/>
                        </a:spcBef>
                        <a:spcAft>
                          <a:spcPts val="0"/>
                        </a:spcAft>
                        <a:buNone/>
                      </a:pPr>
                      <a:r>
                        <a:rPr b="1" lang="en-AU" sz="1400" u="none" cap="none" strike="noStrike">
                          <a:solidFill>
                            <a:srgbClr val="FFFFFF"/>
                          </a:solidFill>
                          <a:latin typeface="Arial"/>
                          <a:ea typeface="Arial"/>
                          <a:cs typeface="Arial"/>
                          <a:sym typeface="Arial"/>
                        </a:rPr>
                        <a:t>Grade</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c>
                  <a:txBody>
                    <a:bodyPr/>
                    <a:lstStyle/>
                    <a:p>
                      <a:pPr indent="0" lvl="0" marL="0" marR="0" rtl="0" algn="just">
                        <a:lnSpc>
                          <a:spcPct val="115000"/>
                        </a:lnSpc>
                        <a:spcBef>
                          <a:spcPts val="0"/>
                        </a:spcBef>
                        <a:spcAft>
                          <a:spcPts val="0"/>
                        </a:spcAft>
                        <a:buNone/>
                      </a:pPr>
                      <a:r>
                        <a:rPr b="1" lang="en-AU" sz="1400" u="none" cap="none" strike="noStrike">
                          <a:solidFill>
                            <a:srgbClr val="FFFFFF"/>
                          </a:solidFill>
                          <a:latin typeface="Arial"/>
                          <a:ea typeface="Arial"/>
                          <a:cs typeface="Arial"/>
                          <a:sym typeface="Arial"/>
                        </a:rPr>
                        <a:t>Criteria</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r>
              <a:tr h="219475">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Not Assessed</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Assessment outside of the scope of study.</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2625">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Arial"/>
                          <a:ea typeface="Arial"/>
                          <a:cs typeface="Arial"/>
                          <a:sym typeface="Arial"/>
                        </a:rPr>
                        <a:t>No Assesable</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Relevant information not made available.</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936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Arial"/>
                          <a:ea typeface="Arial"/>
                          <a:cs typeface="Arial"/>
                          <a:sym typeface="Arial"/>
                        </a:rPr>
                        <a:t>Basic</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All categories should be at least basic and if not there should be a clear strategy to progress within a short (&lt;3 month) timescale.  Those categories in basic should have a strategy to progress towards greater compliance.</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18975">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Arial"/>
                          <a:ea typeface="Arial"/>
                          <a:cs typeface="Arial"/>
                          <a:sym typeface="Arial"/>
                        </a:rPr>
                        <a:t>Good</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More than 80% must meet the good category and those in basic should indicate a strategy to progress. &gt;30 % should be in the green classification.  There should be no basic classifications in the metrology or Instrument columns and any in these columns indicating good should indicate a strategy to progress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35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Arial"/>
                          <a:ea typeface="Arial"/>
                          <a:cs typeface="Arial"/>
                          <a:sym typeface="Arial"/>
                        </a:rPr>
                        <a:t>Excellent</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All categories are good or above with &gt; than 80% in the green classification and those in the Metrology or instrument columns must meet excellent or above.</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47225">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Arial"/>
                          <a:ea typeface="Arial"/>
                          <a:cs typeface="Arial"/>
                          <a:sym typeface="Arial"/>
                        </a:rPr>
                        <a:t>Ideal</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c>
                  <a:txBody>
                    <a:bodyPr/>
                    <a:lstStyle/>
                    <a:p>
                      <a:pPr indent="0" lvl="0" marL="0" marR="0" rtl="0" algn="just">
                        <a:lnSpc>
                          <a:spcPct val="115000"/>
                        </a:lnSpc>
                        <a:spcBef>
                          <a:spcPts val="0"/>
                        </a:spcBef>
                        <a:spcAft>
                          <a:spcPts val="0"/>
                        </a:spcAft>
                        <a:buNone/>
                      </a:pPr>
                      <a:r>
                        <a:rPr lang="en-AU" sz="1400" u="none" cap="none" strike="noStrike">
                          <a:latin typeface="Arial"/>
                          <a:ea typeface="Arial"/>
                          <a:cs typeface="Arial"/>
                          <a:sym typeface="Arial"/>
                        </a:rPr>
                        <a:t>All categories in the matrix fully meet the green classification i.e. Excellent or Ideal with at least half reaching the ideal category and of these half must include those in the metrology and FRM instrument column</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202" name="Google Shape;202;p19"/>
          <p:cNvGraphicFramePr/>
          <p:nvPr/>
        </p:nvGraphicFramePr>
        <p:xfrm>
          <a:off x="6475227" y="1493590"/>
          <a:ext cx="3000000" cy="3000000"/>
        </p:xfrm>
        <a:graphic>
          <a:graphicData uri="http://schemas.openxmlformats.org/drawingml/2006/table">
            <a:tbl>
              <a:tblPr>
                <a:noFill/>
                <a:tableStyleId>{3673BB82-5137-4770-8269-434B11C46203}</a:tableStyleId>
              </a:tblPr>
              <a:tblGrid>
                <a:gridCol w="1316000"/>
                <a:gridCol w="4170400"/>
              </a:tblGrid>
              <a:tr h="191375">
                <a:tc>
                  <a:txBody>
                    <a:bodyPr/>
                    <a:lstStyle/>
                    <a:p>
                      <a:pPr indent="0" lvl="0" marL="0" marR="0" rtl="0" algn="just">
                        <a:lnSpc>
                          <a:spcPct val="115000"/>
                        </a:lnSpc>
                        <a:spcBef>
                          <a:spcPts val="0"/>
                        </a:spcBef>
                        <a:spcAft>
                          <a:spcPts val="0"/>
                        </a:spcAft>
                        <a:buNone/>
                      </a:pPr>
                      <a:r>
                        <a:rPr b="1" lang="en-AU" sz="1400" u="none" cap="none" strike="noStrike">
                          <a:solidFill>
                            <a:srgbClr val="FFFFFF"/>
                          </a:solidFill>
                          <a:latin typeface="Georgia"/>
                          <a:ea typeface="Georgia"/>
                          <a:cs typeface="Georgia"/>
                          <a:sym typeface="Georgia"/>
                        </a:rPr>
                        <a:t>Grade</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c>
                  <a:txBody>
                    <a:bodyPr/>
                    <a:lstStyle/>
                    <a:p>
                      <a:pPr indent="0" lvl="0" marL="0" marR="0" rtl="0" algn="just">
                        <a:lnSpc>
                          <a:spcPct val="115000"/>
                        </a:lnSpc>
                        <a:spcBef>
                          <a:spcPts val="0"/>
                        </a:spcBef>
                        <a:spcAft>
                          <a:spcPts val="0"/>
                        </a:spcAft>
                        <a:buNone/>
                      </a:pPr>
                      <a:r>
                        <a:rPr b="1" lang="en-AU" sz="1400" u="none" cap="none" strike="noStrike">
                          <a:solidFill>
                            <a:srgbClr val="FFFFFF"/>
                          </a:solidFill>
                          <a:latin typeface="Georgia"/>
                          <a:ea typeface="Georgia"/>
                          <a:cs typeface="Georgia"/>
                          <a:sym typeface="Georgia"/>
                        </a:rPr>
                        <a:t>Criteria</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497D"/>
                    </a:solidFill>
                  </a:tcPr>
                </a:tc>
              </a:tr>
              <a:tr h="191375">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Not Assessed</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Assessment outside of the scope of study.</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00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Georgia"/>
                          <a:ea typeface="Georgia"/>
                          <a:cs typeface="Georgia"/>
                          <a:sym typeface="Georgia"/>
                        </a:rPr>
                        <a:t>Not Assessable</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Relevant information not made available.</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87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Georgia"/>
                          <a:ea typeface="Georgia"/>
                          <a:cs typeface="Georgia"/>
                          <a:sym typeface="Georgia"/>
                        </a:rPr>
                        <a:t>Basic</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Some comparison evidence but limited ability to confirm or otherwise the declared FRM uncertainty</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6125">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Georgia"/>
                          <a:ea typeface="Georgia"/>
                          <a:cs typeface="Georgia"/>
                          <a:sym typeface="Georgia"/>
                        </a:rPr>
                        <a:t>Good</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F0"/>
                    </a:solidFill>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Full compliance of declared FRM uncertainties through comparison to a reference of good but higher uncertainty than the FRM or near but not full compliance against a reference of comparable or lower uncertainty.</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87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Georgia"/>
                          <a:ea typeface="Georgia"/>
                          <a:cs typeface="Georgia"/>
                          <a:sym typeface="Georgia"/>
                        </a:rPr>
                        <a:t>Excellent</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Full compliance of declared FRM uncertainties through comparison to a reference with comparable uncertainties.</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8750">
                <a:tc>
                  <a:txBody>
                    <a:bodyPr/>
                    <a:lstStyle/>
                    <a:p>
                      <a:pPr indent="0" lvl="0" marL="0" marR="0" rtl="0" algn="just">
                        <a:lnSpc>
                          <a:spcPct val="115000"/>
                        </a:lnSpc>
                        <a:spcBef>
                          <a:spcPts val="0"/>
                        </a:spcBef>
                        <a:spcAft>
                          <a:spcPts val="0"/>
                        </a:spcAft>
                        <a:buNone/>
                      </a:pPr>
                      <a:r>
                        <a:rPr lang="en-AU" sz="1400" u="none" cap="none" strike="noStrike">
                          <a:solidFill>
                            <a:srgbClr val="000000"/>
                          </a:solidFill>
                          <a:latin typeface="Georgia"/>
                          <a:ea typeface="Georgia"/>
                          <a:cs typeface="Georgia"/>
                          <a:sym typeface="Georgia"/>
                        </a:rPr>
                        <a:t>Ideal</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c>
                  <a:txBody>
                    <a:bodyPr/>
                    <a:lstStyle/>
                    <a:p>
                      <a:pPr indent="0" lvl="0" marL="0" marR="0" rtl="0" algn="just">
                        <a:lnSpc>
                          <a:spcPct val="115000"/>
                        </a:lnSpc>
                        <a:spcBef>
                          <a:spcPts val="0"/>
                        </a:spcBef>
                        <a:spcAft>
                          <a:spcPts val="0"/>
                        </a:spcAft>
                        <a:buNone/>
                      </a:pPr>
                      <a:r>
                        <a:rPr lang="en-AU" sz="1400" u="none" cap="none" strike="noStrike">
                          <a:latin typeface="Georgia"/>
                          <a:ea typeface="Georgia"/>
                          <a:cs typeface="Georgia"/>
                          <a:sym typeface="Georgia"/>
                        </a:rPr>
                        <a:t>Full compliance of declared FRM uncertainties through independent comparison to a reference of lower overall uncertainty</a:t>
                      </a:r>
                      <a:endParaRPr sz="1400" u="none" cap="none" strike="noStrike">
                        <a:latin typeface="Cambria"/>
                        <a:ea typeface="Cambria"/>
                        <a:cs typeface="Cambria"/>
                        <a:sym typeface="Cambria"/>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3" name="Google Shape;203;p19"/>
          <p:cNvSpPr txBox="1"/>
          <p:nvPr/>
        </p:nvSpPr>
        <p:spPr>
          <a:xfrm>
            <a:off x="1648046" y="1031925"/>
            <a:ext cx="40616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70C0"/>
                </a:solidFill>
                <a:latin typeface="Arial"/>
                <a:ea typeface="Arial"/>
                <a:cs typeface="Arial"/>
                <a:sym typeface="Arial"/>
              </a:rPr>
              <a:t>GUIDELINES</a:t>
            </a:r>
            <a:endParaRPr/>
          </a:p>
        </p:txBody>
      </p:sp>
      <p:sp>
        <p:nvSpPr>
          <p:cNvPr id="204" name="Google Shape;204;p19"/>
          <p:cNvSpPr txBox="1"/>
          <p:nvPr/>
        </p:nvSpPr>
        <p:spPr>
          <a:xfrm>
            <a:off x="8328837" y="1185813"/>
            <a:ext cx="40616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400" u="none" cap="none" strike="noStrike">
                <a:solidFill>
                  <a:srgbClr val="0070C0"/>
                </a:solidFill>
                <a:latin typeface="Arial"/>
                <a:ea typeface="Arial"/>
                <a:cs typeface="Arial"/>
                <a:sym typeface="Arial"/>
              </a:rPr>
              <a:t>Independent Verification</a:t>
            </a:r>
            <a:endParaRPr/>
          </a:p>
        </p:txBody>
      </p:sp>
      <p:sp>
        <p:nvSpPr>
          <p:cNvPr id="205" name="Google Shape;205;p19"/>
          <p:cNvSpPr txBox="1"/>
          <p:nvPr/>
        </p:nvSpPr>
        <p:spPr>
          <a:xfrm>
            <a:off x="6326372" y="5826642"/>
            <a:ext cx="563525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1800" u="none" cap="none" strike="noStrike">
                <a:solidFill>
                  <a:srgbClr val="000000"/>
                </a:solidFill>
                <a:latin typeface="Arial"/>
                <a:ea typeface="Arial"/>
                <a:cs typeface="Arial"/>
                <a:sym typeface="Arial"/>
              </a:rPr>
              <a:t>Class A &amp; B  must achieve some form of Green for all categories</a:t>
            </a:r>
            <a:r>
              <a:rPr b="0" i="0" lang="en-AU" sz="1400" u="none" cap="none" strike="noStrike">
                <a:solidFill>
                  <a:srgbClr val="000000"/>
                </a:solidFill>
                <a:latin typeface="Arial"/>
                <a:ea typeface="Arial"/>
                <a:cs typeface="Arial"/>
                <a:sym typeface="Arial"/>
              </a:rPr>
              <a:t>, </a:t>
            </a:r>
            <a:endParaRPr/>
          </a:p>
        </p:txBody>
      </p:sp>
      <p:sp>
        <p:nvSpPr>
          <p:cNvPr id="206" name="Google Shape;206;p19"/>
          <p:cNvSpPr txBox="1"/>
          <p:nvPr/>
        </p:nvSpPr>
        <p:spPr>
          <a:xfrm>
            <a:off x="242876" y="175262"/>
            <a:ext cx="8668512"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AU" sz="2600" u="none" cap="none" strike="noStrike">
                <a:solidFill>
                  <a:schemeClr val="lt1"/>
                </a:solidFill>
                <a:latin typeface="Arial"/>
                <a:ea typeface="Arial"/>
                <a:cs typeface="Arial"/>
                <a:sym typeface="Arial"/>
              </a:rPr>
              <a:t>Critical verification categories</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5" name="Google Shape;75;p2"/>
          <p:cNvSpPr txBox="1"/>
          <p:nvPr>
            <p:ph type="title"/>
          </p:nvPr>
        </p:nvSpPr>
        <p:spPr>
          <a:xfrm>
            <a:off x="176050" y="184901"/>
            <a:ext cx="9387000" cy="7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AU"/>
              <a:t>Table of Contents</a:t>
            </a:r>
            <a:endParaRPr/>
          </a:p>
        </p:txBody>
      </p:sp>
      <p:sp>
        <p:nvSpPr>
          <p:cNvPr id="76" name="Google Shape;76;p2"/>
          <p:cNvSpPr txBox="1"/>
          <p:nvPr/>
        </p:nvSpPr>
        <p:spPr>
          <a:xfrm>
            <a:off x="176050" y="1153885"/>
            <a:ext cx="11730004" cy="44627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Roadmap towards an Assessment Framework for Fiducial Reference Measurements (FRM)</a:t>
            </a:r>
            <a:endParaRPr/>
          </a:p>
          <a:p>
            <a:pPr indent="0" lvl="0" marL="0" marR="0" rtl="0" algn="l">
              <a:lnSpc>
                <a:spcPct val="100000"/>
              </a:lnSpc>
              <a:spcBef>
                <a:spcPts val="0"/>
              </a:spcBef>
              <a:spcAft>
                <a:spcPts val="0"/>
              </a:spcAft>
              <a:buNone/>
            </a:pPr>
            <a:r>
              <a:rPr b="0" i="0" lang="en-AU" sz="1600" u="sng" cap="none" strike="noStrike">
                <a:solidFill>
                  <a:srgbClr val="DCA10D"/>
                </a:solidFill>
                <a:latin typeface="Arial"/>
                <a:ea typeface="Arial"/>
                <a:cs typeface="Arial"/>
                <a:sym typeface="Arial"/>
                <a:hlinkClick r:id="rId3">
                  <a:extLst>
                    <a:ext uri="{A12FA001-AC4F-418D-AE19-62706E023703}">
                      <ahyp:hlinkClr val="tx"/>
                    </a:ext>
                  </a:extLst>
                </a:hlinkClick>
              </a:rPr>
              <a:t>https://docs.google.com/document/d/1OLJGUgErsFpNFGuqhlGrBBEpYF7q2mWi/edit#heading=h.2bn6wsx</a:t>
            </a:r>
            <a:endParaRPr b="0" i="0" sz="1600" u="none" cap="none" strike="noStrike">
              <a:solidFill>
                <a:srgbClr val="DCA10D"/>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2200"/>
              <a:buFont typeface="Arial"/>
              <a:buNone/>
            </a:pPr>
            <a:r>
              <a:rPr b="0" i="0" lang="en-AU" sz="2200" u="none" cap="none" strike="noStrike">
                <a:solidFill>
                  <a:srgbClr val="000000"/>
                </a:solidFill>
                <a:latin typeface="Arial"/>
                <a:ea typeface="Arial"/>
                <a:cs typeface="Arial"/>
                <a:sym typeface="Arial"/>
              </a:rPr>
              <a:t>The purpose of the document is to propose a roadmap towards an assessment framework to endorse a specific class of measurements as a Fiducial Reference Measurement (FRM).</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AU" sz="2400" u="sng" cap="none" strike="noStrike">
                <a:solidFill>
                  <a:srgbClr val="000000"/>
                </a:solidFill>
                <a:latin typeface="Arial"/>
                <a:ea typeface="Arial"/>
                <a:cs typeface="Arial"/>
                <a:sym typeface="Arial"/>
              </a:rPr>
              <a:t>Background and Objectives</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AU" sz="2400" u="sng" cap="none" strike="noStrike">
                <a:solidFill>
                  <a:srgbClr val="000000"/>
                </a:solidFill>
                <a:latin typeface="Arial"/>
                <a:ea typeface="Arial"/>
                <a:cs typeface="Arial"/>
                <a:sym typeface="Arial"/>
              </a:rPr>
              <a:t>FRM Definition and Principles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AU" sz="2400" u="sng" cap="none" strike="noStrike">
                <a:solidFill>
                  <a:srgbClr val="000000"/>
                </a:solidFill>
                <a:latin typeface="Arial"/>
                <a:ea typeface="Arial"/>
                <a:cs typeface="Arial"/>
                <a:sym typeface="Arial"/>
              </a:rPr>
              <a:t>FRM Endorsement Process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AU" sz="2400" u="sng" cap="none" strike="noStrike">
                <a:solidFill>
                  <a:srgbClr val="000000"/>
                </a:solidFill>
                <a:latin typeface="Arial"/>
                <a:ea typeface="Arial"/>
                <a:cs typeface="Arial"/>
                <a:sym typeface="Arial"/>
              </a:rPr>
              <a:t>FRM Maturity Matrix</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AU" sz="2400" u="sng" cap="none" strike="noStrike">
                <a:solidFill>
                  <a:srgbClr val="000000"/>
                </a:solidFill>
                <a:latin typeface="Arial"/>
                <a:ea typeface="Arial"/>
                <a:cs typeface="Arial"/>
                <a:sym typeface="Arial"/>
              </a:rPr>
              <a:t>FRM Overall Classification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7" name="Google Shape;77;p2"/>
          <p:cNvPicPr preferRelativeResize="0"/>
          <p:nvPr/>
        </p:nvPicPr>
        <p:blipFill rotWithShape="1">
          <a:blip r:embed="rId4">
            <a:alphaModFix/>
          </a:blip>
          <a:srcRect b="0" l="0" r="0" t="0"/>
          <a:stretch/>
        </p:blipFill>
        <p:spPr>
          <a:xfrm>
            <a:off x="6618513" y="3098110"/>
            <a:ext cx="4120016" cy="2322974"/>
          </a:xfrm>
          <a:prstGeom prst="rect">
            <a:avLst/>
          </a:prstGeom>
          <a:noFill/>
          <a:ln>
            <a:noFill/>
          </a:ln>
        </p:spPr>
      </p:pic>
      <p:sp>
        <p:nvSpPr>
          <p:cNvPr id="78" name="Google Shape;78;p2"/>
          <p:cNvSpPr txBox="1"/>
          <p:nvPr/>
        </p:nvSpPr>
        <p:spPr>
          <a:xfrm>
            <a:off x="3435928" y="5704115"/>
            <a:ext cx="5250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800" u="none" cap="none" strike="noStrike">
                <a:solidFill>
                  <a:srgbClr val="000000"/>
                </a:solidFill>
                <a:latin typeface="Arial"/>
                <a:ea typeface="Arial"/>
                <a:cs typeface="Arial"/>
                <a:sym typeface="Arial"/>
              </a:rPr>
              <a:t>Comments/Inputs are 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FRM Overall Classification</a:t>
            </a:r>
            <a:endParaRPr b="0" i="0" sz="1400" u="none" cap="none" strike="noStrike">
              <a:solidFill>
                <a:srgbClr val="000000"/>
              </a:solidFill>
              <a:latin typeface="Arial"/>
              <a:ea typeface="Arial"/>
              <a:cs typeface="Arial"/>
              <a:sym typeface="Arial"/>
            </a:endParaRPr>
          </a:p>
        </p:txBody>
      </p:sp>
      <p:sp>
        <p:nvSpPr>
          <p:cNvPr id="212" name="Google Shape;212;p20"/>
          <p:cNvSpPr txBox="1"/>
          <p:nvPr/>
        </p:nvSpPr>
        <p:spPr>
          <a:xfrm>
            <a:off x="94020" y="1187359"/>
            <a:ext cx="11984249" cy="488184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AU" sz="1600" u="none" cap="none" strike="noStrike">
                <a:solidFill>
                  <a:srgbClr val="000000"/>
                </a:solidFill>
                <a:latin typeface="Arial"/>
                <a:ea typeface="Arial"/>
                <a:cs typeface="Arial"/>
                <a:sym typeface="Arial"/>
              </a:rPr>
              <a:t>To provide overall summary guidance to a user we have created the following four classes.</a:t>
            </a:r>
            <a:endParaRPr/>
          </a:p>
          <a:p>
            <a:pPr indent="0" lvl="0" marL="0" marR="0" rtl="0" algn="just">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AU" sz="1600" u="none" cap="none" strike="noStrike">
                <a:solidFill>
                  <a:srgbClr val="000000"/>
                </a:solidFill>
                <a:latin typeface="Arial"/>
                <a:ea typeface="Arial"/>
                <a:cs typeface="Arial"/>
                <a:sym typeface="Arial"/>
              </a:rPr>
              <a:t>Class A </a:t>
            </a:r>
            <a:r>
              <a:rPr b="0" i="0" lang="en-AU" sz="1600" u="none" cap="none" strike="noStrike">
                <a:solidFill>
                  <a:srgbClr val="000000"/>
                </a:solidFill>
                <a:latin typeface="Arial"/>
                <a:ea typeface="Arial"/>
                <a:cs typeface="Arial"/>
                <a:sym typeface="Arial"/>
              </a:rPr>
              <a:t>– Where the </a:t>
            </a:r>
            <a:r>
              <a:rPr b="1" i="0" lang="en-AU" sz="1600" u="none" cap="none" strike="noStrike">
                <a:solidFill>
                  <a:srgbClr val="000000"/>
                </a:solidFill>
                <a:highlight>
                  <a:srgbClr val="FFFF00"/>
                </a:highlight>
                <a:latin typeface="Arial"/>
                <a:ea typeface="Arial"/>
                <a:cs typeface="Arial"/>
                <a:sym typeface="Arial"/>
              </a:rPr>
              <a:t>FRM fully meets all the criteria necessary to be considered an FRM for a particular class of sensor.</a:t>
            </a:r>
            <a:endParaRPr b="1" i="0" sz="1600" u="none" cap="none" strike="noStrike">
              <a:solidFill>
                <a:srgbClr val="000000"/>
              </a:solidFill>
              <a:highlight>
                <a:srgbClr val="FFFF00"/>
              </a:highlight>
              <a:latin typeface="Arial"/>
              <a:ea typeface="Arial"/>
              <a:cs typeface="Arial"/>
              <a:sym typeface="Arial"/>
            </a:endParaRPr>
          </a:p>
          <a:p>
            <a:pPr indent="0" lvl="0" marL="0" marR="0" rtl="0" algn="just">
              <a:lnSpc>
                <a:spcPct val="115000"/>
              </a:lnSpc>
              <a:spcBef>
                <a:spcPts val="0"/>
              </a:spcBef>
              <a:spcAft>
                <a:spcPts val="0"/>
              </a:spcAft>
              <a:buNone/>
            </a:pPr>
            <a:r>
              <a:rPr b="0" i="0" lang="en-AU" sz="1600" u="none" cap="none" strike="noStrike">
                <a:solidFill>
                  <a:srgbClr val="000000"/>
                </a:solidFill>
                <a:latin typeface="Arial"/>
                <a:ea typeface="Arial"/>
                <a:cs typeface="Arial"/>
                <a:sym typeface="Arial"/>
              </a:rPr>
              <a:t>It should achieve a class of Ideal in the ‘guidance criteria’ in the ‘independent verification’ section of the MM and green (at least excellent) for all other verification categories where these have been carried out.   </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AU" sz="1600" u="none" cap="none" strike="noStrike">
                <a:solidFill>
                  <a:srgbClr val="000000"/>
                </a:solidFill>
                <a:latin typeface="Arial"/>
                <a:ea typeface="Arial"/>
                <a:cs typeface="Arial"/>
                <a:sym typeface="Arial"/>
              </a:rPr>
              <a:t>Class B</a:t>
            </a:r>
            <a:r>
              <a:rPr b="0" i="0" lang="en-AU" sz="1600" u="none" cap="none" strike="noStrike">
                <a:solidFill>
                  <a:srgbClr val="000000"/>
                </a:solidFill>
                <a:latin typeface="Arial"/>
                <a:ea typeface="Arial"/>
                <a:cs typeface="Arial"/>
                <a:sym typeface="Arial"/>
              </a:rPr>
              <a:t> – Where the </a:t>
            </a:r>
            <a:r>
              <a:rPr b="1" i="0" lang="en-AU" sz="1600" u="none" cap="none" strike="noStrike">
                <a:solidFill>
                  <a:srgbClr val="000000"/>
                </a:solidFill>
                <a:highlight>
                  <a:srgbClr val="FFFF00"/>
                </a:highlight>
                <a:latin typeface="Arial"/>
                <a:ea typeface="Arial"/>
                <a:cs typeface="Arial"/>
                <a:sym typeface="Arial"/>
              </a:rPr>
              <a:t>FRM meets many of the key criteria and has a path towards meeting  the Class A status</a:t>
            </a:r>
            <a:r>
              <a:rPr b="0" i="0" lang="en-AU" sz="1600" u="none" cap="none" strike="noStrike">
                <a:solidFill>
                  <a:srgbClr val="000000"/>
                </a:solidFill>
                <a:latin typeface="Arial"/>
                <a:ea typeface="Arial"/>
                <a:cs typeface="Arial"/>
                <a:sym typeface="Arial"/>
              </a:rPr>
              <a:t> in the near term. It should achieve at least Excellent in the guidance criteria in the independent verification section of the MM and green (at least excellent) for all other verification categories where these have been carried out.  Ideally it should indicate a path towards achieving the high class. </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AU" sz="1600" u="none" cap="none" strike="noStrike">
                <a:solidFill>
                  <a:srgbClr val="000000"/>
                </a:solidFill>
                <a:latin typeface="Arial"/>
                <a:ea typeface="Arial"/>
                <a:cs typeface="Arial"/>
                <a:sym typeface="Arial"/>
              </a:rPr>
              <a:t>Class C</a:t>
            </a:r>
            <a:r>
              <a:rPr b="0" i="0" lang="en-AU" sz="1600" u="none" cap="none" strike="noStrike">
                <a:solidFill>
                  <a:srgbClr val="000000"/>
                </a:solidFill>
                <a:latin typeface="Arial"/>
                <a:ea typeface="Arial"/>
                <a:cs typeface="Arial"/>
                <a:sym typeface="Arial"/>
              </a:rPr>
              <a:t> – </a:t>
            </a:r>
            <a:r>
              <a:rPr b="1" i="0" lang="en-AU" sz="1600" u="none" cap="none" strike="noStrike">
                <a:solidFill>
                  <a:srgbClr val="000000"/>
                </a:solidFill>
                <a:highlight>
                  <a:srgbClr val="FFFF00"/>
                </a:highlight>
                <a:latin typeface="Arial"/>
                <a:ea typeface="Arial"/>
                <a:cs typeface="Arial"/>
                <a:sym typeface="Arial"/>
              </a:rPr>
              <a:t>Meets or has some clear path towards achieving the criteria needed </a:t>
            </a:r>
            <a:r>
              <a:rPr b="0" i="0" lang="en-AU" sz="1600" u="none" cap="none" strike="noStrike">
                <a:solidFill>
                  <a:srgbClr val="000000"/>
                </a:solidFill>
                <a:latin typeface="Arial"/>
                <a:ea typeface="Arial"/>
                <a:cs typeface="Arial"/>
                <a:sym typeface="Arial"/>
              </a:rPr>
              <a:t>to reach a higher class and provides some clear value to the validation of a class of satellite sensors.</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0" i="0" lang="en-AU" sz="1600" u="none" cap="none" strike="noStrike">
                <a:solidFill>
                  <a:srgbClr val="000000"/>
                </a:solidFill>
                <a:latin typeface="Arial"/>
                <a:ea typeface="Arial"/>
                <a:cs typeface="Arial"/>
                <a:sym typeface="Arial"/>
              </a:rPr>
              <a:t>It should achieve at least Good in the guidance criteria in the independent verification section of the MM and at least good for all other verification categories where these have been carried out.  Ideally it should indicate a path towards achieving the high class. </a:t>
            </a:r>
            <a:endParaRPr b="0" i="0" sz="16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AU" sz="1600" u="none" cap="none" strike="noStrike">
                <a:solidFill>
                  <a:srgbClr val="000000"/>
                </a:solidFill>
                <a:latin typeface="Arial"/>
                <a:ea typeface="Arial"/>
                <a:cs typeface="Arial"/>
                <a:sym typeface="Arial"/>
              </a:rPr>
              <a:t>Class D</a:t>
            </a:r>
            <a:r>
              <a:rPr b="0" i="0" lang="en-AU" sz="1600" u="none" cap="none" strike="noStrike">
                <a:solidFill>
                  <a:srgbClr val="000000"/>
                </a:solidFill>
                <a:latin typeface="Arial"/>
                <a:ea typeface="Arial"/>
                <a:cs typeface="Arial"/>
                <a:sym typeface="Arial"/>
              </a:rPr>
              <a:t> - Is a relatively </a:t>
            </a:r>
            <a:r>
              <a:rPr b="1" i="0" lang="en-AU" sz="1600" u="none" cap="none" strike="noStrike">
                <a:solidFill>
                  <a:srgbClr val="000000"/>
                </a:solidFill>
                <a:highlight>
                  <a:srgbClr val="FFFF00"/>
                </a:highlight>
                <a:latin typeface="Arial"/>
                <a:ea typeface="Arial"/>
                <a:cs typeface="Arial"/>
                <a:sym typeface="Arial"/>
              </a:rPr>
              <a:t>basic adherence to the FRM criteria </a:t>
            </a:r>
            <a:r>
              <a:rPr b="0" i="0" lang="en-AU" sz="1600" u="none" cap="none" strike="noStrike">
                <a:solidFill>
                  <a:srgbClr val="000000"/>
                </a:solidFill>
                <a:latin typeface="Arial"/>
                <a:ea typeface="Arial"/>
                <a:cs typeface="Arial"/>
                <a:sym typeface="Arial"/>
              </a:rPr>
              <a:t>but where this is a strategy and aspiration to progress towards a higher class. This can be considered an entry level class for those starting out on developing an FRM. It should achieve at least Basic in the guidance criteria in the independent verification section of the MM and at least Good for all other verification categories where these have been carried out.  FRM owners/developers must indicate a path towards achieving the high class.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4" name="Google Shape;84;p3"/>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a:latin typeface="Helvetica Neue"/>
                <a:ea typeface="Helvetica Neue"/>
                <a:cs typeface="Helvetica Neue"/>
                <a:sym typeface="Helvetica Neue"/>
              </a:rPr>
              <a:t>Background and Objectives</a:t>
            </a:r>
            <a:br>
              <a:rPr lang="en-AU">
                <a:latin typeface="Helvetica Neue"/>
                <a:ea typeface="Helvetica Neue"/>
                <a:cs typeface="Helvetica Neue"/>
                <a:sym typeface="Helvetica Neue"/>
              </a:rPr>
            </a:br>
            <a:endParaRPr/>
          </a:p>
        </p:txBody>
      </p:sp>
      <p:sp>
        <p:nvSpPr>
          <p:cNvPr id="85" name="Google Shape;85;p3"/>
          <p:cNvSpPr txBox="1"/>
          <p:nvPr>
            <p:ph idx="1" type="body"/>
          </p:nvPr>
        </p:nvSpPr>
        <p:spPr>
          <a:xfrm>
            <a:off x="348300" y="1242848"/>
            <a:ext cx="11495400" cy="466287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t/>
            </a:r>
            <a:endParaRPr sz="1800">
              <a:latin typeface="Cambria"/>
              <a:ea typeface="Cambria"/>
              <a:cs typeface="Cambria"/>
              <a:sym typeface="Cambria"/>
            </a:endParaRPr>
          </a:p>
          <a:p>
            <a:pPr indent="-228600" lvl="0" marL="457200" marR="0" rtl="0" algn="l">
              <a:lnSpc>
                <a:spcPct val="90000"/>
              </a:lnSpc>
              <a:spcBef>
                <a:spcPts val="1000"/>
              </a:spcBef>
              <a:spcAft>
                <a:spcPts val="0"/>
              </a:spcAft>
              <a:buClr>
                <a:schemeClr val="dk1"/>
              </a:buClr>
              <a:buSzPts val="2800"/>
              <a:buFont typeface="Noto Sans Symbol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a:latin typeface="Helvetica Neue"/>
                <a:ea typeface="Helvetica Neue"/>
                <a:cs typeface="Helvetica Neue"/>
                <a:sym typeface="Helvetica Neue"/>
              </a:rPr>
              <a:t>Background and Objectives</a:t>
            </a:r>
            <a:br>
              <a:rPr lang="en-AU">
                <a:latin typeface="Helvetica Neue"/>
                <a:ea typeface="Helvetica Neue"/>
                <a:cs typeface="Helvetica Neue"/>
                <a:sym typeface="Helvetica Neue"/>
              </a:rPr>
            </a:br>
            <a:endParaRPr/>
          </a:p>
        </p:txBody>
      </p:sp>
      <p:sp>
        <p:nvSpPr>
          <p:cNvPr id="91" name="Google Shape;91;p4"/>
          <p:cNvSpPr txBox="1"/>
          <p:nvPr/>
        </p:nvSpPr>
        <p:spPr>
          <a:xfrm>
            <a:off x="1978940" y="1164694"/>
            <a:ext cx="7089905" cy="46166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AU" sz="2400" u="none" cap="none" strike="noStrike">
                <a:solidFill>
                  <a:srgbClr val="000000"/>
                </a:solidFill>
                <a:latin typeface="Arial"/>
                <a:ea typeface="Arial"/>
                <a:cs typeface="Arial"/>
                <a:sym typeface="Arial"/>
              </a:rPr>
              <a:t>Cal/Val activities – Generic Approach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p:nvPr/>
        </p:nvSpPr>
        <p:spPr>
          <a:xfrm>
            <a:off x="220156" y="1217181"/>
            <a:ext cx="11085153" cy="4423637"/>
          </a:xfrm>
          <a:prstGeom prst="roundRect">
            <a:avLst>
              <a:gd fmla="val 5059" name="adj"/>
            </a:avLst>
          </a:prstGeom>
          <a:blipFill rotWithShape="1">
            <a:blip r:embed="rId3">
              <a:alphaModFix/>
            </a:blip>
            <a:tile algn="tl" flip="none" tx="0" sx="100000" ty="0" sy="100000"/>
          </a:blipFill>
          <a:ln cap="flat" cmpd="sng" w="25400">
            <a:solidFill>
              <a:srgbClr val="151C28"/>
            </a:solidFill>
            <a:prstDash val="solid"/>
            <a:round/>
            <a:headEnd len="sm" w="sm" type="none"/>
            <a:tailEnd len="sm" w="sm" type="none"/>
          </a:ln>
          <a:effectLst>
            <a:outerShdw blurRad="50800" sx="101000" rotWithShape="0" algn="tl" dir="2700000" dist="38100" sy="101000">
              <a:srgbClr val="000000">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 name="Google Shape;97;p5"/>
          <p:cNvSpPr txBox="1"/>
          <p:nvPr>
            <p:ph idx="1" type="body"/>
          </p:nvPr>
        </p:nvSpPr>
        <p:spPr>
          <a:xfrm>
            <a:off x="534533" y="1456955"/>
            <a:ext cx="10521394" cy="2623220"/>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dk1"/>
              </a:buClr>
              <a:buSzPts val="2800"/>
              <a:buFont typeface="Noto Sans Symbols"/>
              <a:buNone/>
            </a:pPr>
            <a:r>
              <a:rPr i="0" lang="en-AU" sz="3200" u="none" strike="noStrike">
                <a:solidFill>
                  <a:srgbClr val="000000"/>
                </a:solidFill>
                <a:latin typeface="Georgia"/>
                <a:ea typeface="Georgia"/>
                <a:cs typeface="Georgia"/>
                <a:sym typeface="Georgia"/>
              </a:rPr>
              <a:t>Fiducial Reference Measurements (FRM)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i="0" lang="en-AU" sz="3200" u="sng" strike="noStrike">
                <a:solidFill>
                  <a:srgbClr val="0000FF"/>
                </a:solidFill>
                <a:latin typeface="Georgia"/>
                <a:ea typeface="Georgia"/>
                <a:cs typeface="Georgia"/>
                <a:sym typeface="Georgia"/>
                <a:hlinkClick r:id="rId4">
                  <a:extLst>
                    <a:ext uri="{A12FA001-AC4F-418D-AE19-62706E023703}">
                      <ahyp:hlinkClr val="tx"/>
                    </a:ext>
                  </a:extLst>
                </a:hlinkClick>
              </a:rPr>
              <a:t>QA4EO</a:t>
            </a:r>
            <a:r>
              <a:rPr i="0" lang="en-AU" sz="3200" u="none" strike="noStrike">
                <a:solidFill>
                  <a:srgbClr val="000000"/>
                </a:solidFill>
                <a:latin typeface="Georgia"/>
                <a:ea typeface="Georgia"/>
                <a:cs typeface="Georgia"/>
                <a:sym typeface="Georgia"/>
              </a:rPr>
              <a:t>).</a:t>
            </a:r>
            <a:endParaRPr sz="3200">
              <a:latin typeface="Georgia"/>
              <a:ea typeface="Georgia"/>
              <a:cs typeface="Georgia"/>
              <a:sym typeface="Georgia"/>
            </a:endParaRPr>
          </a:p>
        </p:txBody>
      </p:sp>
      <p:sp>
        <p:nvSpPr>
          <p:cNvPr id="98" name="Google Shape;98;p5"/>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FRM Definition</a:t>
            </a:r>
            <a:endParaRPr b="0" i="0" sz="1400" u="none" cap="none" strike="noStrike">
              <a:solidFill>
                <a:srgbClr val="000000"/>
              </a:solidFill>
              <a:latin typeface="Arial"/>
              <a:ea typeface="Arial"/>
              <a:cs typeface="Arial"/>
              <a:sym typeface="Arial"/>
            </a:endParaRPr>
          </a:p>
        </p:txBody>
      </p:sp>
      <p:pic>
        <p:nvPicPr>
          <p:cNvPr id="99" name="Google Shape;99;p5"/>
          <p:cNvPicPr preferRelativeResize="0"/>
          <p:nvPr/>
        </p:nvPicPr>
        <p:blipFill rotWithShape="1">
          <a:blip r:embed="rId5">
            <a:alphaModFix/>
          </a:blip>
          <a:srcRect b="0" l="0" r="0" t="0"/>
          <a:stretch/>
        </p:blipFill>
        <p:spPr>
          <a:xfrm>
            <a:off x="3408651" y="4966065"/>
            <a:ext cx="4708162" cy="1349505"/>
          </a:xfrm>
          <a:prstGeom prst="rect">
            <a:avLst/>
          </a:prstGeom>
          <a:noFill/>
          <a:ln cap="flat" cmpd="sng" w="9525">
            <a:solidFill>
              <a:srgbClr val="000000"/>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FRM Principles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FRM Endorsement process</a:t>
            </a:r>
            <a:endParaRPr b="0" i="0" sz="1400" u="none" cap="none" strike="noStrike">
              <a:solidFill>
                <a:srgbClr val="000000"/>
              </a:solidFill>
              <a:latin typeface="Arial"/>
              <a:ea typeface="Arial"/>
              <a:cs typeface="Arial"/>
              <a:sym typeface="Arial"/>
            </a:endParaRPr>
          </a:p>
        </p:txBody>
      </p:sp>
      <p:sp>
        <p:nvSpPr>
          <p:cNvPr id="110" name="Google Shape;110;p7"/>
          <p:cNvSpPr txBox="1"/>
          <p:nvPr/>
        </p:nvSpPr>
        <p:spPr>
          <a:xfrm>
            <a:off x="495468" y="1022693"/>
            <a:ext cx="11506200" cy="58477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The proposed  framework takes a pragmatic approach relying on </a:t>
            </a:r>
            <a:r>
              <a:rPr b="1" i="1" lang="en-AU" sz="2000" u="none" cap="none" strike="noStrike">
                <a:solidFill>
                  <a:srgbClr val="000000"/>
                </a:solidFill>
                <a:latin typeface="Arial"/>
                <a:ea typeface="Arial"/>
                <a:cs typeface="Arial"/>
                <a:sym typeface="Arial"/>
              </a:rPr>
              <a:t>self-assessment</a:t>
            </a:r>
            <a:r>
              <a:rPr b="0" i="0" lang="en-AU" sz="2000" u="none" cap="none" strike="noStrike">
                <a:solidFill>
                  <a:srgbClr val="000000"/>
                </a:solidFill>
                <a:latin typeface="Arial"/>
                <a:ea typeface="Arial"/>
                <a:cs typeface="Arial"/>
                <a:sym typeface="Arial"/>
              </a:rPr>
              <a:t> and transparency/accessibility of evidence against a set of criteria which are subject to peer </a:t>
            </a:r>
            <a:r>
              <a:rPr b="1" i="1" lang="en-AU" sz="2000" u="none" cap="none" strike="noStrike">
                <a:solidFill>
                  <a:srgbClr val="000000"/>
                </a:solidFill>
                <a:latin typeface="Arial"/>
                <a:ea typeface="Arial"/>
                <a:cs typeface="Arial"/>
                <a:sym typeface="Arial"/>
              </a:rPr>
              <a:t>review through a board of experts led by CEOS WGCV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In order to be flexible, maximise inclusivity and encourage the development and evolution of FRM from new or existing teams compliance with criteria will be based on a </a:t>
            </a:r>
            <a:r>
              <a:rPr b="1" i="1" lang="en-AU" sz="2000" u="none" cap="none" strike="noStrike">
                <a:solidFill>
                  <a:srgbClr val="000000"/>
                </a:solidFill>
                <a:latin typeface="Arial"/>
                <a:ea typeface="Arial"/>
                <a:cs typeface="Arial"/>
                <a:sym typeface="Arial"/>
              </a:rPr>
              <a:t>gradation scaling rather than a simple pass/fail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The degree of compliance and associated gradation can then be presented in a </a:t>
            </a:r>
            <a:r>
              <a:rPr b="1" i="1" lang="en-AU" sz="2000" u="none" cap="none" strike="noStrike">
                <a:solidFill>
                  <a:srgbClr val="000000"/>
                </a:solidFill>
                <a:latin typeface="Arial"/>
                <a:ea typeface="Arial"/>
                <a:cs typeface="Arial"/>
                <a:sym typeface="Arial"/>
              </a:rPr>
              <a:t>Maturity Matrix model</a:t>
            </a:r>
            <a:r>
              <a:rPr b="0" i="0" lang="en-AU" sz="2000" u="none" cap="none" strike="noStrike">
                <a:solidFill>
                  <a:srgbClr val="000000"/>
                </a:solidFill>
                <a:latin typeface="Arial"/>
                <a:ea typeface="Arial"/>
                <a:cs typeface="Arial"/>
                <a:sym typeface="Arial"/>
              </a:rPr>
              <a:t> - EDAP like to allow intended users of the FRM to assess suitability for their application and indeed funders to decide on where and what aspects to focus any investment. The matrix model provides a visual ‘simple’ assessment of the state of any FRM for all given criteria making visible where it is mature and where evolution and effort needs to be expended.</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In addition to this broad-based summary an overall </a:t>
            </a:r>
            <a:r>
              <a:rPr b="1" i="1" lang="en-AU" sz="2000" u="none" cap="none" strike="noStrike">
                <a:solidFill>
                  <a:srgbClr val="000000"/>
                </a:solidFill>
                <a:latin typeface="Arial"/>
                <a:ea typeface="Arial"/>
                <a:cs typeface="Arial"/>
                <a:sym typeface="Arial"/>
              </a:rPr>
              <a:t>classification of the degree of compliance </a:t>
            </a:r>
            <a:r>
              <a:rPr b="0" i="0" lang="en-AU" sz="2000" u="none" cap="none" strike="noStrike">
                <a:solidFill>
                  <a:srgbClr val="000000"/>
                </a:solidFill>
                <a:latin typeface="Arial"/>
                <a:ea typeface="Arial"/>
                <a:cs typeface="Arial"/>
                <a:sym typeface="Arial"/>
              </a:rPr>
              <a:t>will be provided based on meeting specific gradations for particular criteria (see slide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An on-line catalogue will be provided by CEOS to host the listing of endorsed FRM measurements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AU" sz="4400" u="none" cap="none" strike="noStrike">
                <a:solidFill>
                  <a:schemeClr val="lt1"/>
                </a:solidFill>
                <a:latin typeface="Arial"/>
                <a:ea typeface="Arial"/>
                <a:cs typeface="Arial"/>
                <a:sym typeface="Arial"/>
              </a:rPr>
              <a:t>FRM Maturity Matrix</a:t>
            </a:r>
            <a:endParaRPr b="0" i="0" sz="1400" u="none" cap="none" strike="noStrike">
              <a:solidFill>
                <a:srgbClr val="000000"/>
              </a:solidFill>
              <a:latin typeface="Arial"/>
              <a:ea typeface="Arial"/>
              <a:cs typeface="Arial"/>
              <a:sym typeface="Arial"/>
            </a:endParaRPr>
          </a:p>
        </p:txBody>
      </p:sp>
      <p:pic>
        <p:nvPicPr>
          <p:cNvPr descr="A picture containing text, screenshot, font, number&#10;&#10;Description automatically generated" id="116" name="Google Shape;116;p8"/>
          <p:cNvPicPr preferRelativeResize="0"/>
          <p:nvPr/>
        </p:nvPicPr>
        <p:blipFill rotWithShape="1">
          <a:blip r:embed="rId3">
            <a:alphaModFix/>
          </a:blip>
          <a:srcRect b="0" l="0" r="0" t="0"/>
          <a:stretch/>
        </p:blipFill>
        <p:spPr>
          <a:xfrm>
            <a:off x="113170" y="1141873"/>
            <a:ext cx="9814045" cy="3989685"/>
          </a:xfrm>
          <a:prstGeom prst="rect">
            <a:avLst/>
          </a:prstGeom>
          <a:noFill/>
          <a:ln>
            <a:noFill/>
          </a:ln>
        </p:spPr>
      </p:pic>
      <p:pic>
        <p:nvPicPr>
          <p:cNvPr descr="A picture containing text, screenshot, font, number&#10;&#10;Description automatically generated" id="117" name="Google Shape;117;p8"/>
          <p:cNvPicPr preferRelativeResize="0"/>
          <p:nvPr/>
        </p:nvPicPr>
        <p:blipFill rotWithShape="1">
          <a:blip r:embed="rId4">
            <a:alphaModFix/>
          </a:blip>
          <a:srcRect b="0" l="0" r="0" t="0"/>
          <a:stretch/>
        </p:blipFill>
        <p:spPr>
          <a:xfrm>
            <a:off x="2264785" y="4640239"/>
            <a:ext cx="2641600" cy="182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nvSpPr>
        <p:spPr>
          <a:xfrm>
            <a:off x="110764" y="160255"/>
            <a:ext cx="949515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lt1"/>
                </a:solidFill>
                <a:latin typeface="Arial"/>
                <a:ea typeface="Arial"/>
                <a:cs typeface="Arial"/>
                <a:sym typeface="Arial"/>
              </a:rPr>
              <a:t> </a:t>
            </a:r>
            <a:r>
              <a:rPr b="0" i="0" lang="en-AU" sz="3200" u="none" cap="none" strike="noStrike">
                <a:solidFill>
                  <a:schemeClr val="lt1"/>
                </a:solidFill>
                <a:latin typeface="Arial"/>
                <a:ea typeface="Arial"/>
                <a:cs typeface="Arial"/>
                <a:sym typeface="Arial"/>
              </a:rPr>
              <a:t>Catalogue descriptor &amp; basis for FRM assessment</a:t>
            </a:r>
            <a:endParaRPr b="0" i="0" sz="3200" u="none" cap="none" strike="noStrike">
              <a:solidFill>
                <a:srgbClr val="000000"/>
              </a:solidFill>
              <a:latin typeface="Arial"/>
              <a:ea typeface="Arial"/>
              <a:cs typeface="Arial"/>
              <a:sym typeface="Arial"/>
            </a:endParaRPr>
          </a:p>
        </p:txBody>
      </p:sp>
      <p:sp>
        <p:nvSpPr>
          <p:cNvPr id="123" name="Google Shape;123;p9"/>
          <p:cNvSpPr txBox="1"/>
          <p:nvPr/>
        </p:nvSpPr>
        <p:spPr>
          <a:xfrm>
            <a:off x="248240" y="1137899"/>
            <a:ext cx="11840066" cy="510569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AU" sz="2800" u="none" cap="none" strike="noStrike">
                <a:solidFill>
                  <a:srgbClr val="0070C0"/>
                </a:solidFill>
                <a:latin typeface="Arial"/>
                <a:ea typeface="Arial"/>
                <a:cs typeface="Arial"/>
                <a:sym typeface="Arial"/>
              </a:rPr>
              <a:t>Initial</a:t>
            </a:r>
            <a:r>
              <a:rPr b="1" i="0" lang="en-AU" sz="2800" u="none" cap="none" strike="noStrike">
                <a:solidFill>
                  <a:srgbClr val="0070C0"/>
                </a:solidFill>
                <a:latin typeface="Georgia"/>
                <a:ea typeface="Georgia"/>
                <a:cs typeface="Georgia"/>
                <a:sym typeface="Georgia"/>
              </a:rPr>
              <a:t> description of FRM as a pre-cursor to MM and to facilitate on-line search</a:t>
            </a:r>
            <a:endParaRPr/>
          </a:p>
          <a:p>
            <a:pPr indent="0" lvl="0" marL="0" marR="0" rtl="0" algn="just">
              <a:lnSpc>
                <a:spcPct val="115000"/>
              </a:lnSpc>
              <a:spcBef>
                <a:spcPts val="1000"/>
              </a:spcBef>
              <a:spcAft>
                <a:spcPts val="0"/>
              </a:spcAft>
              <a:buNone/>
            </a:pPr>
            <a:r>
              <a:t/>
            </a:r>
            <a:endParaRPr b="1" i="0" sz="2000" u="none" cap="none" strike="noStrike">
              <a:solidFill>
                <a:srgbClr val="0070C0"/>
              </a:solidFill>
              <a:latin typeface="Cambria"/>
              <a:ea typeface="Cambria"/>
              <a:cs typeface="Cambria"/>
              <a:sym typeface="Cambria"/>
            </a:endParaRPr>
          </a:p>
          <a:p>
            <a:pPr indent="-342900" lvl="0" marL="342900" marR="0" rtl="0" algn="just">
              <a:lnSpc>
                <a:spcPct val="115000"/>
              </a:lnSpc>
              <a:spcBef>
                <a:spcPts val="1000"/>
              </a:spcBef>
              <a:spcAft>
                <a:spcPts val="0"/>
              </a:spcAft>
              <a:buClr>
                <a:srgbClr val="000000"/>
              </a:buClr>
              <a:buSzPts val="2000"/>
              <a:buFont typeface="Arial"/>
              <a:buAutoNum type="arabicPeriod"/>
            </a:pPr>
            <a:r>
              <a:rPr b="1" i="0" lang="en-AU" sz="2000" u="none" cap="none" strike="noStrike">
                <a:solidFill>
                  <a:srgbClr val="000000"/>
                </a:solidFill>
                <a:latin typeface="Arial"/>
                <a:ea typeface="Arial"/>
                <a:cs typeface="Arial"/>
                <a:sym typeface="Arial"/>
              </a:rPr>
              <a:t>FRM measurand (FRM4?):</a:t>
            </a:r>
            <a:r>
              <a:rPr b="0" i="0" lang="en-AU" sz="2000" u="none" cap="none" strike="noStrike">
                <a:solidFill>
                  <a:srgbClr val="000000"/>
                </a:solidFill>
                <a:latin typeface="Arial"/>
                <a:ea typeface="Arial"/>
                <a:cs typeface="Arial"/>
                <a:sym typeface="Arial"/>
              </a:rPr>
              <a:t>  what is the FRM measurand? e.g. surface reflectance, Total Column CO2, Land surface Temp etc. </a:t>
            </a:r>
            <a:endParaRPr/>
          </a:p>
          <a:p>
            <a:pPr indent="-342900" lvl="0" marL="342900" marR="0" rtl="0" algn="just">
              <a:lnSpc>
                <a:spcPct val="115000"/>
              </a:lnSpc>
              <a:spcBef>
                <a:spcPts val="1000"/>
              </a:spcBef>
              <a:spcAft>
                <a:spcPts val="0"/>
              </a:spcAft>
              <a:buClr>
                <a:srgbClr val="000000"/>
              </a:buClr>
              <a:buSzPts val="2000"/>
              <a:buFont typeface="Arial"/>
              <a:buAutoNum type="arabicPeriod"/>
            </a:pPr>
            <a:r>
              <a:rPr b="1" i="0" lang="en-AU" sz="2000" u="none" cap="none" strike="noStrike">
                <a:solidFill>
                  <a:srgbClr val="000000"/>
                </a:solidFill>
                <a:latin typeface="Arial"/>
                <a:ea typeface="Arial"/>
                <a:cs typeface="Arial"/>
                <a:sym typeface="Arial"/>
              </a:rPr>
              <a:t>For what ‘class’ or classes of sensors:  </a:t>
            </a:r>
            <a:r>
              <a:rPr b="0" i="0" lang="en-AU" sz="2000" u="none" cap="none" strike="noStrike">
                <a:solidFill>
                  <a:srgbClr val="000000"/>
                </a:solidFill>
                <a:latin typeface="Arial"/>
                <a:ea typeface="Arial"/>
                <a:cs typeface="Arial"/>
                <a:sym typeface="Arial"/>
              </a:rPr>
              <a:t>V-high resolution imager, Medium resolution imager, Lidar, Atmospheric spectrometer etc. </a:t>
            </a:r>
            <a:endParaRPr/>
          </a:p>
          <a:p>
            <a:pPr indent="-342900" lvl="0" marL="342900" marR="0" rtl="0" algn="just">
              <a:lnSpc>
                <a:spcPct val="115000"/>
              </a:lnSpc>
              <a:spcBef>
                <a:spcPts val="1000"/>
              </a:spcBef>
              <a:spcAft>
                <a:spcPts val="0"/>
              </a:spcAft>
              <a:buClr>
                <a:srgbClr val="000000"/>
              </a:buClr>
              <a:buSzPts val="2000"/>
              <a:buFont typeface="Arial"/>
              <a:buAutoNum type="arabicPeriod"/>
            </a:pPr>
            <a:r>
              <a:rPr b="1" i="0" lang="en-AU" sz="2000" u="none" cap="none" strike="noStrike">
                <a:solidFill>
                  <a:srgbClr val="000000"/>
                </a:solidFill>
                <a:latin typeface="Arial"/>
                <a:ea typeface="Arial"/>
                <a:cs typeface="Arial"/>
                <a:sym typeface="Arial"/>
              </a:rPr>
              <a:t>Nature of FRM:</a:t>
            </a:r>
            <a:r>
              <a:rPr b="0" i="0" lang="en-AU"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285750" lvl="1" marL="742950" marR="0" rtl="0" algn="just">
              <a:lnSpc>
                <a:spcPct val="115000"/>
              </a:lnSpc>
              <a:spcBef>
                <a:spcPts val="0"/>
              </a:spcBef>
              <a:spcAft>
                <a:spcPts val="0"/>
              </a:spcAft>
              <a:buClr>
                <a:srgbClr val="000000"/>
              </a:buClr>
              <a:buSzPts val="2000"/>
              <a:buFont typeface="Arial"/>
              <a:buAutoNum type="alphaLcPeriod"/>
            </a:pPr>
            <a:r>
              <a:rPr b="0" i="0" lang="en-AU" sz="2000" u="none" cap="none" strike="noStrike">
                <a:solidFill>
                  <a:srgbClr val="000000"/>
                </a:solidFill>
                <a:latin typeface="Arial"/>
                <a:ea typeface="Arial"/>
                <a:cs typeface="Arial"/>
                <a:sym typeface="Arial"/>
              </a:rPr>
              <a:t>Near continuous sampling from a fixed location, A network of near continuous sampling ‘sites’, Instrument/method ‘campaign’ based</a:t>
            </a:r>
            <a:endParaRPr/>
          </a:p>
          <a:p>
            <a:pPr indent="-158750" lvl="1" marL="74295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1" marL="742950" marR="0" rtl="0" algn="just">
              <a:lnSpc>
                <a:spcPct val="115000"/>
              </a:lnSpc>
              <a:spcBef>
                <a:spcPts val="0"/>
              </a:spcBef>
              <a:spcAft>
                <a:spcPts val="0"/>
              </a:spcAft>
              <a:buClr>
                <a:srgbClr val="000000"/>
              </a:buClr>
              <a:buSzPts val="2000"/>
              <a:buFont typeface="Arial"/>
              <a:buAutoNum type="alphaLcPeriod"/>
            </a:pPr>
            <a:r>
              <a:rPr b="0" i="0" lang="en-AU" sz="2000" u="none" cap="none" strike="noStrike">
                <a:solidFill>
                  <a:srgbClr val="000000"/>
                </a:solidFill>
                <a:latin typeface="Arial"/>
                <a:ea typeface="Arial"/>
                <a:cs typeface="Arial"/>
                <a:sym typeface="Arial"/>
              </a:rPr>
              <a:t>from surface based sensor, Airborne, space, autonomous, operator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2023-05-31T09:13:24Z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eb55ef94-ecdb-43cb-8064-d76bc1e5fe98</vt:lpwstr>
  </property>
  <property fmtid="{D5CDD505-2E9C-101B-9397-08002B2CF9AE}" pid="8" name="MSIP_Label_9df4b5af-ab42-45d5-91e7-45583bed1b2a_ContentBits">
    <vt:lpwstr>0</vt:lpwstr>
  </property>
</Properties>
</file>