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Tahoma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0" roundtripDataSignature="AMtx7mg/M6Z8TF9pOF80joL/fyMNrokr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1E05D7-5864-4C3C-AC1D-694BCEC12768}">
  <a:tblStyle styleId="{371E05D7-5864-4C3C-AC1D-694BCEC1276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D5D77006-5269-4748-95E4-2E3E14DCD78B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Tahoma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9" name="Google Shape;229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7" name="Google Shape;23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9" name="Google Shape;24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1" name="Google Shape;281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1" name="Google Shape;311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0" name="Google Shape;32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1" name="Google Shape;33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3" name="Google Shape;37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7.jpg"/><Relationship Id="rId4" Type="http://schemas.openxmlformats.org/officeDocument/2006/relationships/image" Target="../media/image2.jpg"/><Relationship Id="rId5" Type="http://schemas.openxmlformats.org/officeDocument/2006/relationships/image" Target="../media/image1.png"/><Relationship Id="rId6" Type="http://schemas.openxmlformats.org/officeDocument/2006/relationships/image" Target="../media/image8.png"/><Relationship Id="rId7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4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4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4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4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4"/>
          <p:cNvPicPr preferRelativeResize="0"/>
          <p:nvPr/>
        </p:nvPicPr>
        <p:blipFill rotWithShape="1">
          <a:blip r:embed="rId7">
            <a:alphaModFix amt="34000"/>
          </a:blip>
          <a:srcRect b="0" l="0" r="0" t="0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4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5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2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WGCV-52, 5-9 June 2023</a:t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5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6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2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WGCV-52, 5-9 June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27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4" name="Google Shape;44;p2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7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27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2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7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WGCV-52, 5-9 June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8"/>
          <p:cNvPicPr preferRelativeResize="0"/>
          <p:nvPr/>
        </p:nvPicPr>
        <p:blipFill rotWithShape="1">
          <a:blip r:embed="rId2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2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28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8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28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2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28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WGCV-52, 5-9 June 2023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3"/>
          <p:cNvPicPr preferRelativeResize="0"/>
          <p:nvPr/>
        </p:nvPicPr>
        <p:blipFill rotWithShape="1">
          <a:blip r:embed="rId1">
            <a:alphaModFix amt="34000"/>
          </a:blip>
          <a:srcRect b="0" l="0" r="-5833" t="0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2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1.png"/><Relationship Id="rId4" Type="http://schemas.openxmlformats.org/officeDocument/2006/relationships/image" Target="../media/image40.png"/><Relationship Id="rId9" Type="http://schemas.openxmlformats.org/officeDocument/2006/relationships/image" Target="../media/image53.png"/><Relationship Id="rId5" Type="http://schemas.openxmlformats.org/officeDocument/2006/relationships/image" Target="../media/image41.png"/><Relationship Id="rId6" Type="http://schemas.openxmlformats.org/officeDocument/2006/relationships/image" Target="../media/image52.png"/><Relationship Id="rId7" Type="http://schemas.openxmlformats.org/officeDocument/2006/relationships/image" Target="../media/image48.png"/><Relationship Id="rId8" Type="http://schemas.openxmlformats.org/officeDocument/2006/relationships/image" Target="../media/image5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3.png"/><Relationship Id="rId4" Type="http://schemas.openxmlformats.org/officeDocument/2006/relationships/image" Target="../media/image6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9.png"/><Relationship Id="rId4" Type="http://schemas.openxmlformats.org/officeDocument/2006/relationships/image" Target="../media/image72.png"/><Relationship Id="rId5" Type="http://schemas.openxmlformats.org/officeDocument/2006/relationships/image" Target="../media/image67.png"/><Relationship Id="rId6" Type="http://schemas.openxmlformats.org/officeDocument/2006/relationships/image" Target="../media/image5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4.png"/><Relationship Id="rId4" Type="http://schemas.openxmlformats.org/officeDocument/2006/relationships/image" Target="../media/image58.png"/><Relationship Id="rId5" Type="http://schemas.openxmlformats.org/officeDocument/2006/relationships/image" Target="../media/image63.png"/><Relationship Id="rId6" Type="http://schemas.openxmlformats.org/officeDocument/2006/relationships/image" Target="../media/image68.png"/><Relationship Id="rId7" Type="http://schemas.openxmlformats.org/officeDocument/2006/relationships/image" Target="../media/image56.jpg"/><Relationship Id="rId8" Type="http://schemas.openxmlformats.org/officeDocument/2006/relationships/image" Target="../media/image7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Massimo.Cardaci@serco.com" TargetMode="External"/><Relationship Id="rId4" Type="http://schemas.openxmlformats.org/officeDocument/2006/relationships/hyperlink" Target="mailto:Annamaria.Iannarelli@serco.com" TargetMode="External"/><Relationship Id="rId5" Type="http://schemas.openxmlformats.org/officeDocument/2006/relationships/hyperlink" Target="mailto:Stefano.Casadio@serco.com" TargetMode="External"/><Relationship Id="rId6" Type="http://schemas.openxmlformats.org/officeDocument/2006/relationships/hyperlink" Target="mailto:Stefano.Casadio@ext.esa.int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Relationship Id="rId4" Type="http://schemas.openxmlformats.org/officeDocument/2006/relationships/image" Target="../media/image55.png"/><Relationship Id="rId5" Type="http://schemas.openxmlformats.org/officeDocument/2006/relationships/image" Target="../media/image20.png"/><Relationship Id="rId6" Type="http://schemas.openxmlformats.org/officeDocument/2006/relationships/image" Target="../media/image24.png"/><Relationship Id="rId7" Type="http://schemas.openxmlformats.org/officeDocument/2006/relationships/image" Target="../media/image19.png"/><Relationship Id="rId8" Type="http://schemas.openxmlformats.org/officeDocument/2006/relationships/image" Target="../media/image2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3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69.png"/><Relationship Id="rId10" Type="http://schemas.openxmlformats.org/officeDocument/2006/relationships/image" Target="../media/image36.png"/><Relationship Id="rId13" Type="http://schemas.openxmlformats.org/officeDocument/2006/relationships/image" Target="../media/image43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0.png"/><Relationship Id="rId5" Type="http://schemas.openxmlformats.org/officeDocument/2006/relationships/image" Target="../media/image29.png"/><Relationship Id="rId6" Type="http://schemas.openxmlformats.org/officeDocument/2006/relationships/image" Target="../media/image18.png"/><Relationship Id="rId7" Type="http://schemas.openxmlformats.org/officeDocument/2006/relationships/image" Target="../media/image25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png"/><Relationship Id="rId4" Type="http://schemas.openxmlformats.org/officeDocument/2006/relationships/image" Target="../media/image34.png"/><Relationship Id="rId5" Type="http://schemas.openxmlformats.org/officeDocument/2006/relationships/image" Target="../media/image62.png"/><Relationship Id="rId6" Type="http://schemas.openxmlformats.org/officeDocument/2006/relationships/image" Target="../media/image35.png"/><Relationship Id="rId7" Type="http://schemas.openxmlformats.org/officeDocument/2006/relationships/image" Target="../media/image45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39.pn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jpg"/><Relationship Id="rId4" Type="http://schemas.openxmlformats.org/officeDocument/2006/relationships/image" Target="../media/image47.jpg"/><Relationship Id="rId9" Type="http://schemas.openxmlformats.org/officeDocument/2006/relationships/image" Target="../media/image46.png"/><Relationship Id="rId5" Type="http://schemas.openxmlformats.org/officeDocument/2006/relationships/image" Target="../media/image49.png"/><Relationship Id="rId6" Type="http://schemas.openxmlformats.org/officeDocument/2006/relationships/image" Target="../media/image38.png"/><Relationship Id="rId7" Type="http://schemas.openxmlformats.org/officeDocument/2006/relationships/image" Target="../media/image32.jpg"/><Relationship Id="rId8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/>
              <a:t>WGCV-52</a:t>
            </a:r>
            <a:endParaRPr sz="7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GB" sz="4000"/>
              <a:t>Cal/Val Park and BAQUNIN supersite</a:t>
            </a:r>
            <a:endParaRPr i="1" sz="4000"/>
          </a:p>
        </p:txBody>
      </p:sp>
      <p:sp>
        <p:nvSpPr>
          <p:cNvPr id="67" name="Google Shape;67;p1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F. Niro, S. Casadio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Serco for ESA/ESRIN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WGCV-52, ESA/ESRIN, Italy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5th - 9th June 2023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 with low confidence" id="210" name="Google Shape;21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74863" y="3695699"/>
            <a:ext cx="1438027" cy="256660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/>
          <p:nvPr>
            <p:ph idx="1" type="body"/>
          </p:nvPr>
        </p:nvSpPr>
        <p:spPr>
          <a:xfrm>
            <a:off x="324233" y="1134298"/>
            <a:ext cx="6295360" cy="5466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 fontScale="77500" lnSpcReduction="20000"/>
          </a:bodyPr>
          <a:lstStyle/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9032"/>
              <a:buChar char="❖"/>
            </a:pPr>
            <a:r>
              <a:rPr lang="en-GB"/>
              <a:t>Approach to site selection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b="1" lang="en-GB"/>
              <a:t>Suitability criteria</a:t>
            </a:r>
            <a:r>
              <a:rPr lang="en-GB"/>
              <a:t>: size, atmosphere, clouds, topography, land-use, adjacency effects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b="1" lang="en-GB"/>
              <a:t>Practical matters</a:t>
            </a:r>
            <a:r>
              <a:rPr lang="en-GB"/>
              <a:t>: availability, accessibility long-term (&gt;10 years), logistics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b="1" lang="en-GB"/>
              <a:t>Initial list </a:t>
            </a:r>
            <a:r>
              <a:rPr lang="en-GB"/>
              <a:t>of </a:t>
            </a:r>
            <a:r>
              <a:rPr b="1" lang="en-GB"/>
              <a:t>sites</a:t>
            </a:r>
            <a:r>
              <a:rPr lang="en-GB"/>
              <a:t> identified in Central Italy that tentatively match those requirements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lang="en-GB"/>
              <a:t>List to be expanded, </a:t>
            </a:r>
            <a:r>
              <a:rPr b="1" lang="en-GB"/>
              <a:t>Pros/Cons </a:t>
            </a:r>
            <a:r>
              <a:rPr lang="en-GB"/>
              <a:t>of each site will be investigated in details</a:t>
            </a:r>
            <a:endParaRPr/>
          </a:p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9032"/>
              <a:buChar char="❖"/>
            </a:pPr>
            <a:r>
              <a:rPr lang="en-GB"/>
              <a:t>Site layout and characterisation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lang="en-GB"/>
              <a:t>Identification of </a:t>
            </a:r>
            <a:r>
              <a:rPr b="1" lang="en-GB"/>
              <a:t>site</a:t>
            </a:r>
            <a:r>
              <a:rPr lang="en-GB"/>
              <a:t> </a:t>
            </a:r>
            <a:r>
              <a:rPr b="1" lang="en-GB"/>
              <a:t>layout</a:t>
            </a:r>
            <a:r>
              <a:rPr lang="en-GB"/>
              <a:t> and target </a:t>
            </a:r>
            <a:r>
              <a:rPr b="1" lang="en-GB"/>
              <a:t>materials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lang="en-GB"/>
              <a:t>Field </a:t>
            </a:r>
            <a:r>
              <a:rPr b="1" lang="en-GB"/>
              <a:t>characterisation</a:t>
            </a:r>
            <a:r>
              <a:rPr lang="en-GB"/>
              <a:t> over selected sites: field and UAV survey with spectroradiometers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lang="en-GB"/>
              <a:t>Assess </a:t>
            </a:r>
            <a:r>
              <a:rPr b="1" lang="en-GB"/>
              <a:t>uncertainty</a:t>
            </a:r>
            <a:r>
              <a:rPr lang="en-GB"/>
              <a:t> budget with model-based (RTM) approach, including adjacency effects</a:t>
            </a:r>
            <a:endParaRPr/>
          </a:p>
        </p:txBody>
      </p:sp>
      <p:sp>
        <p:nvSpPr>
          <p:cNvPr id="212" name="Google Shape;212;p10"/>
          <p:cNvSpPr txBox="1"/>
          <p:nvPr>
            <p:ph type="title"/>
          </p:nvPr>
        </p:nvSpPr>
        <p:spPr>
          <a:xfrm>
            <a:off x="176047" y="91096"/>
            <a:ext cx="9495853" cy="10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2222"/>
              <a:buFont typeface="Arial"/>
              <a:buNone/>
            </a:pPr>
            <a:r>
              <a:rPr lang="en-GB" sz="4000"/>
              <a:t>Cal/Val Park Design Phase</a:t>
            </a:r>
            <a:br>
              <a:rPr lang="en-GB" sz="3600"/>
            </a:br>
            <a:r>
              <a:rPr lang="en-GB" sz="3100"/>
              <a:t>Task 4 – Site Selection, Layout and Characterisation</a:t>
            </a:r>
            <a:endParaRPr/>
          </a:p>
        </p:txBody>
      </p:sp>
      <p:pic>
        <p:nvPicPr>
          <p:cNvPr descr="A picture containing screenshot, map&#10;&#10;Description automatically generated" id="213" name="Google Shape;21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2576" y="2227401"/>
            <a:ext cx="1918350" cy="12340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map, screenshot&#10;&#10;Description automatically generated" id="214" name="Google Shape;21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59506" y="1117849"/>
            <a:ext cx="1675444" cy="10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map, screenshot&#10;&#10;Description automatically generated" id="215" name="Google Shape;215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51996" y="3021673"/>
            <a:ext cx="1778503" cy="10276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creenshot, parallel, line, rectangle&#10;&#10;Description automatically generated" id="216" name="Google Shape;216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58180" y="1556139"/>
            <a:ext cx="1668956" cy="12098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lage of different types of gravel&#10;&#10;Description automatically generated with low confidence" id="217" name="Google Shape;217;p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827632" y="1134296"/>
            <a:ext cx="1289499" cy="29343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able, tool, electronics&#10;&#10;Description automatically generated" id="218" name="Google Shape;218;p1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107592" y="1218648"/>
            <a:ext cx="998965" cy="1492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229962" y="4348554"/>
            <a:ext cx="2734532" cy="1799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 txBox="1"/>
          <p:nvPr>
            <p:ph idx="1" type="body"/>
          </p:nvPr>
        </p:nvSpPr>
        <p:spPr>
          <a:xfrm>
            <a:off x="324232" y="1171575"/>
            <a:ext cx="11562967" cy="5096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 fontScale="77500" lnSpcReduction="20000"/>
          </a:bodyPr>
          <a:lstStyle/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9032"/>
              <a:buChar char="❖"/>
            </a:pPr>
            <a:r>
              <a:rPr lang="en-GB"/>
              <a:t>Current Status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b="1" lang="en-GB"/>
              <a:t>Dialogue</a:t>
            </a:r>
            <a:r>
              <a:rPr lang="en-GB"/>
              <a:t> with commercial and Institutional EO data providers </a:t>
            </a:r>
            <a:r>
              <a:rPr b="1" lang="en-GB"/>
              <a:t>on-going </a:t>
            </a:r>
            <a:r>
              <a:rPr lang="en-GB"/>
              <a:t>to ensure comprehensive gathering of Cal/Val needs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b="1" lang="en-GB"/>
              <a:t>High interest </a:t>
            </a:r>
            <a:r>
              <a:rPr lang="en-GB"/>
              <a:t>and </a:t>
            </a:r>
            <a:r>
              <a:rPr b="1" lang="en-GB"/>
              <a:t>willingness</a:t>
            </a:r>
            <a:r>
              <a:rPr lang="en-GB"/>
              <a:t> to collaborate: Planet, MAXAR, Satellogic, Airbus, SSTL, Orbital Sidekick, Albedo Space, ConstelIr, Kuva Space, Aistech Space, Satellite Vu, BlackSky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b="1" lang="en-GB"/>
              <a:t>Questionnaire</a:t>
            </a:r>
            <a:r>
              <a:rPr lang="en-GB"/>
              <a:t> provided, answers being reviewed/discussed in </a:t>
            </a:r>
            <a:r>
              <a:rPr b="1" lang="en-GB"/>
              <a:t>ad-hoc meetings 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lang="en-GB"/>
              <a:t>Already </a:t>
            </a:r>
            <a:r>
              <a:rPr b="1" lang="en-GB"/>
              <a:t>10 questionnaires</a:t>
            </a:r>
            <a:r>
              <a:rPr lang="en-GB"/>
              <a:t> filled in, and counting; one-to-one </a:t>
            </a:r>
            <a:r>
              <a:rPr b="1" lang="en-GB"/>
              <a:t>meetings</a:t>
            </a:r>
            <a:r>
              <a:rPr lang="en-GB"/>
              <a:t> organised with Cal/Val teams of the various companies; very interesting and insightful </a:t>
            </a:r>
            <a:r>
              <a:rPr b="1" lang="en-GB"/>
              <a:t>feedback</a:t>
            </a:r>
            <a:r>
              <a:rPr lang="en-GB"/>
              <a:t> ! </a:t>
            </a:r>
            <a:endParaRPr/>
          </a:p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9032"/>
              <a:buChar char="❖"/>
            </a:pPr>
            <a:r>
              <a:rPr lang="en-GB"/>
              <a:t>Upcoming tasks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lang="en-GB"/>
              <a:t>Start definition of “Equipment and Tools”  to be deployed at the site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lang="en-GB"/>
              <a:t>Continue investigation of potential candidate sites 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b="1" lang="en-GB"/>
              <a:t>Visit</a:t>
            </a:r>
            <a:r>
              <a:rPr lang="en-GB"/>
              <a:t> to potential sites planned for Sep-Oct 2023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b="1" lang="en-GB"/>
              <a:t>Promote</a:t>
            </a:r>
            <a:r>
              <a:rPr lang="en-GB"/>
              <a:t> the Cal/Val Park within EO community, e.g., </a:t>
            </a:r>
            <a:r>
              <a:rPr b="1" lang="en-GB"/>
              <a:t>VHR-RODA</a:t>
            </a:r>
            <a:r>
              <a:rPr lang="en-GB"/>
              <a:t>, </a:t>
            </a:r>
            <a:r>
              <a:rPr b="1" lang="en-GB"/>
              <a:t>JACIE</a:t>
            </a:r>
            <a:r>
              <a:rPr lang="en-GB"/>
              <a:t> WS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lang="en-GB"/>
              <a:t>End of Phase 1 in Summer 2024 followed by Phase 2 (set-up and implementation)</a:t>
            </a:r>
            <a:endParaRPr/>
          </a:p>
          <a:p>
            <a: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None/>
            </a:pPr>
            <a:r>
              <a:t/>
            </a:r>
            <a:endParaRPr/>
          </a:p>
          <a:p>
            <a: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None/>
            </a:pPr>
            <a:r>
              <a:t/>
            </a:r>
            <a:endParaRPr/>
          </a:p>
        </p:txBody>
      </p:sp>
      <p:sp>
        <p:nvSpPr>
          <p:cNvPr id="225" name="Google Shape;225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Cal/Val Park – Status and Outlook</a:t>
            </a:r>
            <a:endParaRPr/>
          </a:p>
        </p:txBody>
      </p:sp>
      <p:pic>
        <p:nvPicPr>
          <p:cNvPr descr="Logo&#10;&#10;Description automatically generated" id="226" name="Google Shape;22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41530" y="4006412"/>
            <a:ext cx="1645669" cy="168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2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BAQUNIN Supersite</a:t>
            </a:r>
            <a:endParaRPr/>
          </a:p>
        </p:txBody>
      </p:sp>
      <p:sp>
        <p:nvSpPr>
          <p:cNvPr id="232" name="Google Shape;232;p12"/>
          <p:cNvSpPr txBox="1"/>
          <p:nvPr/>
        </p:nvSpPr>
        <p:spPr>
          <a:xfrm>
            <a:off x="1191322" y="780585"/>
            <a:ext cx="9809356" cy="18021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i="0" lang="en-GB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r>
              <a:rPr b="1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oundary-layer </a:t>
            </a:r>
            <a:r>
              <a:rPr b="1" i="0" lang="en-GB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b="1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ir </a:t>
            </a:r>
            <a:r>
              <a:rPr b="1" i="0" lang="en-GB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b="1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uality-analysis </a:t>
            </a:r>
            <a:r>
              <a:rPr b="1" i="0" lang="en-GB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b="1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sing </a:t>
            </a:r>
            <a:r>
              <a:rPr b="1" i="0" lang="en-GB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etwork of </a:t>
            </a:r>
            <a:r>
              <a:rPr b="1" i="0" lang="en-GB" sz="3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r>
              <a:rPr b="1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struments Supersite for Atmospheric Research and Satellite Validation</a:t>
            </a:r>
            <a:endParaRPr b="1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2"/>
          <p:cNvSpPr txBox="1"/>
          <p:nvPr/>
        </p:nvSpPr>
        <p:spPr>
          <a:xfrm>
            <a:off x="704038" y="2535246"/>
            <a:ext cx="10767525" cy="3233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S. Casadio</a:t>
            </a:r>
            <a:r>
              <a:rPr b="0" baseline="3000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1,6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A.M. Iannarelli</a:t>
            </a:r>
            <a:r>
              <a:rPr b="0" baseline="3000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A. Di Bernardino</a:t>
            </a:r>
            <a:r>
              <a:rPr b="0" baseline="3000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M. Campanelli</a:t>
            </a:r>
            <a:r>
              <a:rPr b="0" baseline="3000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G. Casasanta</a:t>
            </a:r>
            <a:r>
              <a:rPr b="0" baseline="3000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E. Cadau</a:t>
            </a:r>
            <a:r>
              <a:rPr b="0" baseline="3000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H. Diémoz</a:t>
            </a:r>
            <a:r>
              <a:rPr b="0" baseline="3000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C. Bassani</a:t>
            </a:r>
            <a:r>
              <a:rPr b="0" baseline="3000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G. Mevi</a:t>
            </a:r>
            <a:r>
              <a:rPr b="0" baseline="3000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A.M. Siani</a:t>
            </a:r>
            <a:r>
              <a:rPr b="0" baseline="3000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N. Ferrante</a:t>
            </a:r>
            <a:r>
              <a:rPr b="0" baseline="3000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F. Marcozzi</a:t>
            </a:r>
            <a:r>
              <a:rPr b="0" baseline="3000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M. Cardaci</a:t>
            </a:r>
            <a:r>
              <a:rPr b="0" baseline="3000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S. Falasca</a:t>
            </a:r>
            <a:r>
              <a:rPr b="0" baseline="3000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A. Dehn</a:t>
            </a:r>
            <a:r>
              <a:rPr b="0" baseline="3000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b="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P. Goryl</a:t>
            </a:r>
            <a:r>
              <a:rPr b="0" baseline="30000" i="0" lang="en-GB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1557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arenBoth"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SERCO Italy, Frascati (RM), Italy</a:t>
            </a:r>
            <a:endParaRPr/>
          </a:p>
          <a:p>
            <a:pPr indent="-11557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arenBoth"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Sapienza University of Rome, Italy</a:t>
            </a:r>
            <a:endParaRPr/>
          </a:p>
          <a:p>
            <a:pPr indent="-11557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arenBoth"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CNR-ISAC Tor Vergata, Rome, Italy</a:t>
            </a:r>
            <a:endParaRPr/>
          </a:p>
          <a:p>
            <a:pPr indent="-11557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arenBoth"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ARPA Valle d’Aosta, Aosta, Italy</a:t>
            </a:r>
            <a:endParaRPr/>
          </a:p>
          <a:p>
            <a:pPr indent="-11557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arenBoth"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CNR-IIA, Monterotondo (RM), Italy</a:t>
            </a:r>
            <a:endParaRPr/>
          </a:p>
          <a:p>
            <a:pPr indent="-11557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arenBoth"/>
            </a:pPr>
            <a:r>
              <a:rPr b="0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EOP-GMQ ESA/ESRIN, Frascati (RM), Italy</a:t>
            </a:r>
            <a:endParaRPr/>
          </a:p>
          <a:p>
            <a:pPr indent="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4671" y="3705101"/>
            <a:ext cx="6270693" cy="2793752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3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BAQUNIN - Background</a:t>
            </a:r>
            <a:endParaRPr/>
          </a:p>
        </p:txBody>
      </p:sp>
      <p:sp>
        <p:nvSpPr>
          <p:cNvPr id="240" name="Google Shape;240;p13"/>
          <p:cNvSpPr txBox="1"/>
          <p:nvPr/>
        </p:nvSpPr>
        <p:spPr>
          <a:xfrm>
            <a:off x="768750" y="2730513"/>
            <a:ext cx="1067171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en-GB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Sustain the </a:t>
            </a:r>
            <a:r>
              <a:rPr b="1" i="0" lang="en-GB" sz="2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maintenance</a:t>
            </a:r>
            <a:r>
              <a:rPr b="0" i="0" lang="en-GB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and </a:t>
            </a:r>
            <a:r>
              <a:rPr b="1" i="0" lang="en-GB" sz="2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operation</a:t>
            </a:r>
            <a:r>
              <a:rPr b="0" i="0" lang="en-GB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of ground based remote sensing and in situ instruments for Satellite Cal/Val and Atmospheric Monitoring/Research purposes, operating in the Rome area</a:t>
            </a:r>
            <a:endParaRPr/>
          </a:p>
        </p:txBody>
      </p:sp>
      <p:sp>
        <p:nvSpPr>
          <p:cNvPr id="241" name="Google Shape;241;p13"/>
          <p:cNvSpPr txBox="1"/>
          <p:nvPr/>
        </p:nvSpPr>
        <p:spPr>
          <a:xfrm>
            <a:off x="768753" y="3798279"/>
            <a:ext cx="106717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en-GB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Acquire, homogenise and distribute high quality </a:t>
            </a:r>
            <a:r>
              <a:rPr b="1" i="0" lang="en-GB" sz="2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data</a:t>
            </a:r>
            <a:endParaRPr/>
          </a:p>
        </p:txBody>
      </p:sp>
      <p:sp>
        <p:nvSpPr>
          <p:cNvPr id="242" name="Google Shape;242;p13"/>
          <p:cNvSpPr txBox="1"/>
          <p:nvPr/>
        </p:nvSpPr>
        <p:spPr>
          <a:xfrm>
            <a:off x="780325" y="4389947"/>
            <a:ext cx="106717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en-GB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Perform inter-calibration and validation </a:t>
            </a:r>
            <a:r>
              <a:rPr b="1" i="0" lang="en-GB" sz="2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campaigns</a:t>
            </a:r>
            <a:endParaRPr/>
          </a:p>
        </p:txBody>
      </p:sp>
      <p:sp>
        <p:nvSpPr>
          <p:cNvPr id="243" name="Google Shape;243;p13"/>
          <p:cNvSpPr txBox="1"/>
          <p:nvPr/>
        </p:nvSpPr>
        <p:spPr>
          <a:xfrm>
            <a:off x="791900" y="5545890"/>
            <a:ext cx="1067171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en-GB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Stimulate research in Urban Atmospheric Boundary Layer physics and chemistry by facilitating </a:t>
            </a:r>
            <a:r>
              <a:rPr b="1" i="0" lang="en-GB" sz="2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inter-connections</a:t>
            </a:r>
            <a:r>
              <a:rPr b="0" i="0" lang="en-GB" sz="2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GB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between national and international research institutes</a:t>
            </a:r>
            <a:endParaRPr/>
          </a:p>
        </p:txBody>
      </p:sp>
      <p:sp>
        <p:nvSpPr>
          <p:cNvPr id="244" name="Google Shape;244;p13"/>
          <p:cNvSpPr txBox="1"/>
          <p:nvPr/>
        </p:nvSpPr>
        <p:spPr>
          <a:xfrm>
            <a:off x="780325" y="4963905"/>
            <a:ext cx="10671716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⮚"/>
            </a:pPr>
            <a:r>
              <a:rPr b="0" i="0" lang="en-GB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en-GB" sz="2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Attract/engage</a:t>
            </a:r>
            <a:r>
              <a:rPr b="0" i="0" lang="en-GB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Space/Research/Health Agencies</a:t>
            </a:r>
            <a:endParaRPr/>
          </a:p>
        </p:txBody>
      </p:sp>
      <p:sp>
        <p:nvSpPr>
          <p:cNvPr id="245" name="Google Shape;245;p13"/>
          <p:cNvSpPr txBox="1"/>
          <p:nvPr/>
        </p:nvSpPr>
        <p:spPr>
          <a:xfrm>
            <a:off x="1571810" y="1064583"/>
            <a:ext cx="904004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r>
              <a:rPr b="0" i="0" lang="en-GB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oundary-layer </a:t>
            </a:r>
            <a:r>
              <a:rPr b="1" i="0" lang="en-GB" sz="2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b="0" i="0" lang="en-GB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ir </a:t>
            </a:r>
            <a:r>
              <a:rPr b="1" i="0" lang="en-GB" sz="2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Q</a:t>
            </a:r>
            <a:r>
              <a:rPr b="0" i="0" lang="en-GB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uality-analysis </a:t>
            </a:r>
            <a:r>
              <a:rPr b="1" i="0" lang="en-GB" sz="2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U</a:t>
            </a:r>
            <a:r>
              <a:rPr b="0" i="0" lang="en-GB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sing </a:t>
            </a:r>
            <a:r>
              <a:rPr b="1" i="0" lang="en-GB" sz="2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b="0" i="0" lang="en-GB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etwork of </a:t>
            </a:r>
            <a:r>
              <a:rPr b="1" i="0" lang="en-GB" sz="20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IN</a:t>
            </a:r>
            <a:r>
              <a:rPr b="0" i="0" lang="en-GB" sz="2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struments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6" name="Google Shape;246;p13"/>
          <p:cNvSpPr txBox="1"/>
          <p:nvPr/>
        </p:nvSpPr>
        <p:spPr>
          <a:xfrm>
            <a:off x="1146907" y="1574237"/>
            <a:ext cx="498085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2015 – 2019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=&gt; IDEAS/QA4EO Work Package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2019 – 2022 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=&gt; BAQUNIN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2022 – 2024</a:t>
            </a: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=&gt; BAQUNIN-2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4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BAQUNIN - Concept</a:t>
            </a:r>
            <a:endParaRPr/>
          </a:p>
        </p:txBody>
      </p:sp>
      <p:pic>
        <p:nvPicPr>
          <p:cNvPr id="252" name="Google Shape;25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97" y="2014509"/>
            <a:ext cx="6065134" cy="368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12225" y="1887091"/>
            <a:ext cx="3919698" cy="433090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4"/>
          <p:cNvSpPr txBox="1"/>
          <p:nvPr/>
        </p:nvSpPr>
        <p:spPr>
          <a:xfrm>
            <a:off x="6141570" y="2377471"/>
            <a:ext cx="1797287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URBAN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SEMI-RURAL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RURAL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5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BAQUNIN - Concept</a:t>
            </a:r>
            <a:endParaRPr/>
          </a:p>
        </p:txBody>
      </p:sp>
      <p:grpSp>
        <p:nvGrpSpPr>
          <p:cNvPr id="260" name="Google Shape;260;p15"/>
          <p:cNvGrpSpPr/>
          <p:nvPr/>
        </p:nvGrpSpPr>
        <p:grpSpPr>
          <a:xfrm>
            <a:off x="7677618" y="1195734"/>
            <a:ext cx="4256370" cy="4215510"/>
            <a:chOff x="6965692" y="1036329"/>
            <a:chExt cx="5119089" cy="5437623"/>
          </a:xfrm>
        </p:grpSpPr>
        <p:pic>
          <p:nvPicPr>
            <p:cNvPr id="261" name="Google Shape;261;p15"/>
            <p:cNvPicPr preferRelativeResize="0"/>
            <p:nvPr/>
          </p:nvPicPr>
          <p:blipFill rotWithShape="1">
            <a:blip r:embed="rId3">
              <a:alphaModFix/>
            </a:blip>
            <a:srcRect b="0" l="18135" r="18233" t="0"/>
            <a:stretch/>
          </p:blipFill>
          <p:spPr>
            <a:xfrm>
              <a:off x="6965692" y="1036329"/>
              <a:ext cx="5119089" cy="54376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15"/>
            <p:cNvSpPr txBox="1"/>
            <p:nvPr/>
          </p:nvSpPr>
          <p:spPr>
            <a:xfrm>
              <a:off x="8186326" y="5628422"/>
              <a:ext cx="3040562" cy="39700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Urban Pollution (traffic, heating)</a:t>
              </a:r>
              <a:endParaRPr/>
            </a:p>
          </p:txBody>
        </p:sp>
      </p:grpSp>
      <p:sp>
        <p:nvSpPr>
          <p:cNvPr id="263" name="Google Shape;263;p15"/>
          <p:cNvSpPr/>
          <p:nvPr/>
        </p:nvSpPr>
        <p:spPr>
          <a:xfrm>
            <a:off x="8319844" y="5096840"/>
            <a:ext cx="3504276" cy="1384995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 Boundary Layer (UBL)</a:t>
            </a:r>
            <a:endParaRPr/>
          </a:p>
          <a:p>
            <a:pPr indent="-182562" lvl="0" marL="539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Mixed Layer (ML)</a:t>
            </a:r>
            <a:endParaRPr/>
          </a:p>
          <a:p>
            <a:pPr indent="-182562" lvl="0" marL="539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Inertial Sublayer (IS)</a:t>
            </a:r>
            <a:endParaRPr/>
          </a:p>
          <a:p>
            <a:pPr indent="-182562" lvl="0" marL="539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Surface Layer (SL)</a:t>
            </a:r>
            <a:endParaRPr/>
          </a:p>
          <a:p>
            <a:pPr indent="-274638" lvl="0" marL="987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Roughness Sublayer (RS)</a:t>
            </a:r>
            <a:endParaRPr/>
          </a:p>
          <a:p>
            <a:pPr indent="-274638" lvl="0" marL="98742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⮚"/>
            </a:pPr>
            <a:r>
              <a:rPr b="0" i="0" lang="en-GB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 Canopy Layer (UCL)</a:t>
            </a:r>
            <a:endParaRPr/>
          </a:p>
        </p:txBody>
      </p:sp>
      <p:grpSp>
        <p:nvGrpSpPr>
          <p:cNvPr id="264" name="Google Shape;264;p15"/>
          <p:cNvGrpSpPr/>
          <p:nvPr/>
        </p:nvGrpSpPr>
        <p:grpSpPr>
          <a:xfrm>
            <a:off x="384659" y="849309"/>
            <a:ext cx="10969141" cy="3369087"/>
            <a:chOff x="304343" y="548521"/>
            <a:chExt cx="10969141" cy="3369087"/>
          </a:xfrm>
        </p:grpSpPr>
        <p:grpSp>
          <p:nvGrpSpPr>
            <p:cNvPr id="265" name="Google Shape;265;p15"/>
            <p:cNvGrpSpPr/>
            <p:nvPr/>
          </p:nvGrpSpPr>
          <p:grpSpPr>
            <a:xfrm>
              <a:off x="9426102" y="1507791"/>
              <a:ext cx="1847382" cy="2409817"/>
              <a:chOff x="5712177" y="1206047"/>
              <a:chExt cx="2364095" cy="3371600"/>
            </a:xfrm>
          </p:grpSpPr>
          <p:cxnSp>
            <p:nvCxnSpPr>
              <p:cNvPr id="266" name="Google Shape;266;p15"/>
              <p:cNvCxnSpPr/>
              <p:nvPr/>
            </p:nvCxnSpPr>
            <p:spPr>
              <a:xfrm flipH="1" rot="10800000">
                <a:off x="5712177" y="4442020"/>
                <a:ext cx="2364094" cy="129986"/>
              </a:xfrm>
              <a:prstGeom prst="straightConnector1">
                <a:avLst/>
              </a:prstGeom>
              <a:noFill/>
              <a:ln cap="flat" cmpd="sng" w="3810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cxnSp>
            <p:nvCxnSpPr>
              <p:cNvPr id="267" name="Google Shape;267;p15"/>
              <p:cNvCxnSpPr/>
              <p:nvPr/>
            </p:nvCxnSpPr>
            <p:spPr>
              <a:xfrm flipH="1" rot="10800000">
                <a:off x="5774265" y="3623624"/>
                <a:ext cx="2302007" cy="926803"/>
              </a:xfrm>
              <a:prstGeom prst="straightConnector1">
                <a:avLst/>
              </a:prstGeom>
              <a:noFill/>
              <a:ln cap="flat" cmpd="sng" w="3810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cxnSp>
            <p:nvCxnSpPr>
              <p:cNvPr id="268" name="Google Shape;268;p15"/>
              <p:cNvCxnSpPr/>
              <p:nvPr/>
            </p:nvCxnSpPr>
            <p:spPr>
              <a:xfrm flipH="1" rot="10800000">
                <a:off x="5763466" y="1819217"/>
                <a:ext cx="2302007" cy="2733532"/>
              </a:xfrm>
              <a:prstGeom prst="straightConnector1">
                <a:avLst/>
              </a:prstGeom>
              <a:noFill/>
              <a:ln cap="flat" cmpd="sng" w="3810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  <p:cxnSp>
            <p:nvCxnSpPr>
              <p:cNvPr id="269" name="Google Shape;269;p15"/>
              <p:cNvCxnSpPr/>
              <p:nvPr/>
            </p:nvCxnSpPr>
            <p:spPr>
              <a:xfrm flipH="1" rot="10800000">
                <a:off x="5740888" y="1206047"/>
                <a:ext cx="22578" cy="3371600"/>
              </a:xfrm>
              <a:prstGeom prst="straightConnector1">
                <a:avLst/>
              </a:prstGeom>
              <a:noFill/>
              <a:ln cap="flat" cmpd="sng" w="38100">
                <a:solidFill>
                  <a:srgbClr val="C00000"/>
                </a:solidFill>
                <a:prstDash val="solid"/>
                <a:miter lim="800000"/>
                <a:headEnd len="sm" w="sm" type="none"/>
                <a:tailEnd len="med" w="med" type="stealth"/>
              </a:ln>
            </p:spPr>
          </p:cxnSp>
        </p:grpSp>
        <p:sp>
          <p:nvSpPr>
            <p:cNvPr id="270" name="Google Shape;270;p15"/>
            <p:cNvSpPr txBox="1"/>
            <p:nvPr/>
          </p:nvSpPr>
          <p:spPr>
            <a:xfrm>
              <a:off x="304343" y="548521"/>
              <a:ext cx="6897602" cy="11387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-GB" sz="1700" u="sng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a) </a:t>
              </a:r>
              <a:r>
                <a:rPr b="1" i="1" lang="en-GB" sz="1700" u="sng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Ground based remote sensing instruments</a:t>
              </a:r>
              <a:r>
                <a:rPr b="0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“see” </a:t>
              </a:r>
              <a:r>
                <a:rPr b="1" i="0" lang="en-GB" sz="17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upper SL and above</a:t>
              </a:r>
              <a:r>
                <a:rPr b="0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Good time resolution, large air volumes. However the pollution production layer (</a:t>
              </a:r>
              <a:r>
                <a:rPr b="1" i="0" lang="en-GB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UCL</a:t>
              </a:r>
              <a:r>
                <a:rPr b="0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) </a:t>
              </a:r>
              <a:r>
                <a:rPr b="1" i="0" lang="en-GB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is not probed</a:t>
              </a:r>
              <a:r>
                <a:rPr b="0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</a:t>
              </a:r>
              <a:r>
                <a:rPr b="1" i="0" lang="en-GB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Clouds can be </a:t>
              </a:r>
              <a:r>
                <a:rPr b="0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 limiting factor, </a:t>
              </a:r>
              <a:r>
                <a:rPr b="1" i="0" lang="en-GB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some</a:t>
              </a:r>
              <a:r>
                <a:rPr b="0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instruments </a:t>
              </a:r>
              <a:r>
                <a:rPr b="1" i="0" lang="en-GB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need sunlight</a:t>
              </a:r>
              <a:r>
                <a:rPr b="0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</p:grpSp>
      <p:sp>
        <p:nvSpPr>
          <p:cNvPr id="271" name="Google Shape;271;p15"/>
          <p:cNvSpPr/>
          <p:nvPr/>
        </p:nvSpPr>
        <p:spPr>
          <a:xfrm>
            <a:off x="367881" y="5058940"/>
            <a:ext cx="7618818" cy="1200329"/>
          </a:xfrm>
          <a:prstGeom prst="rect">
            <a:avLst/>
          </a:prstGeom>
          <a:solidFill>
            <a:srgbClr val="FFFF00">
              <a:alpha val="28627"/>
            </a:srgbClr>
          </a:solidFill>
          <a:ln cap="flat" cmpd="sng" w="412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These techniques are </a:t>
            </a:r>
            <a:r>
              <a:rPr b="1" i="1" lang="en-GB" sz="24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fully complementary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Accurate information on (urban) atmosphere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b="1" i="1" lang="en-GB" sz="24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is obtained from their physically consistent combination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2" name="Google Shape;272;p15"/>
          <p:cNvGrpSpPr/>
          <p:nvPr/>
        </p:nvGrpSpPr>
        <p:grpSpPr>
          <a:xfrm>
            <a:off x="367881" y="1988084"/>
            <a:ext cx="10852796" cy="2799857"/>
            <a:chOff x="287565" y="1687294"/>
            <a:chExt cx="10852796" cy="2799857"/>
          </a:xfrm>
        </p:grpSpPr>
        <p:sp>
          <p:nvSpPr>
            <p:cNvPr id="273" name="Google Shape;273;p15"/>
            <p:cNvSpPr txBox="1"/>
            <p:nvPr/>
          </p:nvSpPr>
          <p:spPr>
            <a:xfrm>
              <a:off x="7881135" y="4117819"/>
              <a:ext cx="32592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rgbClr val="C00000"/>
                  </a:solidFill>
                  <a:latin typeface="Calibri"/>
                  <a:ea typeface="Calibri"/>
                  <a:cs typeface="Calibri"/>
                  <a:sym typeface="Calibri"/>
                </a:rPr>
                <a:t>₸    ₸    ₸    ₸    ₸    ₸    ₸    ₸    ₸    ₸</a:t>
              </a:r>
              <a:endParaRPr/>
            </a:p>
          </p:txBody>
        </p:sp>
        <p:sp>
          <p:nvSpPr>
            <p:cNvPr id="274" name="Google Shape;274;p15"/>
            <p:cNvSpPr txBox="1"/>
            <p:nvPr/>
          </p:nvSpPr>
          <p:spPr>
            <a:xfrm>
              <a:off x="287565" y="1687294"/>
              <a:ext cx="6897602" cy="877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-GB" sz="1700" u="sng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b) </a:t>
              </a:r>
              <a:r>
                <a:rPr b="1" i="1" lang="en-GB" sz="1700" u="sng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 situ instruments</a:t>
              </a:r>
              <a:r>
                <a:rPr b="1" i="1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are </a:t>
              </a:r>
              <a:r>
                <a:rPr b="1" i="0" lang="en-GB" sz="17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embedded in the UCL</a:t>
              </a:r>
              <a:r>
                <a:rPr b="1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but can only probe the atmosphere in their proximity. </a:t>
              </a:r>
              <a:r>
                <a:rPr b="1" i="0" lang="en-GB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Low</a:t>
              </a:r>
              <a:r>
                <a:rPr b="0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time resolution, </a:t>
              </a:r>
              <a:r>
                <a:rPr b="1" i="0" lang="en-GB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insufficient</a:t>
              </a:r>
              <a:r>
                <a:rPr b="0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coverage, and </a:t>
              </a:r>
              <a:r>
                <a:rPr b="1" i="0" lang="en-GB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no uncertainties </a:t>
              </a:r>
              <a:r>
                <a:rPr b="0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are limiting factors.</a:t>
              </a:r>
              <a:endParaRPr/>
            </a:p>
          </p:txBody>
        </p:sp>
      </p:grpSp>
      <p:grpSp>
        <p:nvGrpSpPr>
          <p:cNvPr id="275" name="Google Shape;275;p15"/>
          <p:cNvGrpSpPr/>
          <p:nvPr/>
        </p:nvGrpSpPr>
        <p:grpSpPr>
          <a:xfrm>
            <a:off x="314926" y="967609"/>
            <a:ext cx="11460085" cy="3275695"/>
            <a:chOff x="234610" y="666819"/>
            <a:chExt cx="11460085" cy="3275695"/>
          </a:xfrm>
        </p:grpSpPr>
        <p:sp>
          <p:nvSpPr>
            <p:cNvPr id="276" name="Google Shape;276;p15"/>
            <p:cNvSpPr/>
            <p:nvPr/>
          </p:nvSpPr>
          <p:spPr>
            <a:xfrm>
              <a:off x="8518358" y="666819"/>
              <a:ext cx="3176337" cy="3275695"/>
            </a:xfrm>
            <a:prstGeom prst="flowChartExtract">
              <a:avLst/>
            </a:prstGeom>
            <a:solidFill>
              <a:srgbClr val="C00000">
                <a:alpha val="26666"/>
              </a:srgbClr>
            </a:solidFill>
            <a:ln cap="flat" cmpd="sng" w="12700">
              <a:solidFill>
                <a:srgbClr val="31538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5"/>
            <p:cNvSpPr txBox="1"/>
            <p:nvPr/>
          </p:nvSpPr>
          <p:spPr>
            <a:xfrm>
              <a:off x="234610" y="2564117"/>
              <a:ext cx="6897602" cy="877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b="1" i="0" lang="en-GB" sz="1700" u="sng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c) </a:t>
              </a:r>
              <a:r>
                <a:rPr b="1" i="1" lang="en-GB" sz="1700" u="sng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Atmospheric Composition Satellite instruments</a:t>
              </a:r>
              <a:r>
                <a:rPr b="0" i="1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0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provide a good </a:t>
              </a:r>
              <a:r>
                <a:rPr b="1" i="0" lang="en-GB" sz="1700" u="none" cap="none" strike="noStrike">
                  <a:solidFill>
                    <a:srgbClr val="0070C0"/>
                  </a:solidFill>
                  <a:latin typeface="Calibri"/>
                  <a:ea typeface="Calibri"/>
                  <a:cs typeface="Calibri"/>
                  <a:sym typeface="Calibri"/>
                </a:rPr>
                <a:t>2D description</a:t>
              </a:r>
              <a:r>
                <a:rPr b="1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b="0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but are almost </a:t>
              </a:r>
              <a:r>
                <a:rPr b="1" i="0" lang="en-GB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insensitive</a:t>
              </a:r>
              <a:r>
                <a:rPr b="0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to what happens below the SL (physical limitations). </a:t>
              </a:r>
              <a:r>
                <a:rPr b="1" i="0" lang="en-GB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Clouds are</a:t>
              </a:r>
              <a:r>
                <a:rPr b="0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a limiting factor, </a:t>
              </a:r>
              <a:r>
                <a:rPr b="1" i="0" lang="en-GB" sz="17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need sunlight</a:t>
              </a:r>
              <a:r>
                <a:rPr b="0" i="0" lang="en-GB" sz="17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/>
            </a:p>
          </p:txBody>
        </p:sp>
      </p:grpSp>
      <p:sp>
        <p:nvSpPr>
          <p:cNvPr id="278" name="Google Shape;278;p15"/>
          <p:cNvSpPr txBox="1"/>
          <p:nvPr/>
        </p:nvSpPr>
        <p:spPr>
          <a:xfrm>
            <a:off x="314351" y="3878585"/>
            <a:ext cx="6897602" cy="87716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d) Modelling</a:t>
            </a:r>
            <a:r>
              <a:rPr b="0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provides a good </a:t>
            </a:r>
            <a:r>
              <a:rPr b="1" i="0" lang="en-GB" sz="17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4D description</a:t>
            </a:r>
            <a:r>
              <a:rPr b="0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knowledge of </a:t>
            </a:r>
            <a:r>
              <a:rPr b="1" i="0" lang="en-GB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emission sources</a:t>
            </a:r>
            <a:r>
              <a:rPr b="0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a limitation, UBL physics/chemistry </a:t>
            </a:r>
            <a:r>
              <a:rPr b="1" i="0" lang="en-GB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too complex</a:t>
            </a:r>
            <a:r>
              <a:rPr b="0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GB" sz="17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no unpredictable events </a:t>
            </a:r>
            <a:r>
              <a:rPr b="0" i="0" lang="en-GB" sz="1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(e.g. industrial/wild fires)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6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BAQUNIN – Instrumental suite</a:t>
            </a:r>
            <a:endParaRPr/>
          </a:p>
        </p:txBody>
      </p:sp>
      <p:graphicFrame>
        <p:nvGraphicFramePr>
          <p:cNvPr id="284" name="Google Shape;284;p16"/>
          <p:cNvGraphicFramePr/>
          <p:nvPr/>
        </p:nvGraphicFramePr>
        <p:xfrm>
          <a:off x="1080894" y="73460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{371E05D7-5864-4C3C-AC1D-694BCEC12768}</a:tableStyleId>
              </a:tblPr>
              <a:tblGrid>
                <a:gridCol w="2977925"/>
                <a:gridCol w="2120525"/>
                <a:gridCol w="1554025"/>
              </a:tblGrid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lt1"/>
                          </a:solidFill>
                        </a:rPr>
                        <a:t>Instrument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Network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lt1"/>
                          </a:solidFill>
                        </a:rPr>
                        <a:t>Site</a:t>
                      </a:r>
                      <a:endParaRPr sz="1700" u="none" cap="none" strike="noStrike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POM-PREDE #11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SKYNET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APL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POM-PREDE #22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SKYNET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 u="none" cap="none" strike="noStrike">
                          <a:solidFill>
                            <a:srgbClr val="FF0000"/>
                          </a:solidFill>
                        </a:rPr>
                        <a:t>CNR-ISAC</a:t>
                      </a:r>
                      <a:endParaRPr b="1" sz="17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7125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POM-PREDE Lunar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SKYNET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APL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Air Quality Low Cost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Arial"/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APL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PANDORA #115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PGN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 u="none" cap="none" strike="noStrike">
                          <a:solidFill>
                            <a:srgbClr val="FF0000"/>
                          </a:solidFill>
                        </a:rPr>
                        <a:t>CNR-ISAC</a:t>
                      </a:r>
                      <a:endParaRPr b="1" sz="17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PANDORA #117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PGN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APL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PANDORA #138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PGN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 u="none" cap="none" strike="noStrike">
                          <a:solidFill>
                            <a:srgbClr val="002060"/>
                          </a:solidFill>
                        </a:rPr>
                        <a:t>CNR-IIA</a:t>
                      </a:r>
                      <a:endParaRPr b="1" sz="17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9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Pyranometer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APL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EM27-Sun FTIR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COCCON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APL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All Sky Camera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APL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MWL-LIDAR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APL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SODAR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APL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MFRSR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APL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BREWER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EUBREWNET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APL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WRF model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ALL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CIMEL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AERONET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APL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Microbarometer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APL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Meteo Station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APL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       All Sky Camera “stereo view”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NASA CM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APL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Ceilometer RAP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APL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73650"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none" cap="none" strike="noStrike">
                          <a:solidFill>
                            <a:schemeClr val="dk1"/>
                          </a:solidFill>
                        </a:rPr>
                        <a:t>Ceilometer IIA</a:t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669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1803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700" u="none" cap="none" strike="noStrike">
                          <a:solidFill>
                            <a:srgbClr val="002060"/>
                          </a:solidFill>
                        </a:rPr>
                        <a:t>CNR-IIA</a:t>
                      </a:r>
                      <a:endParaRPr b="1" sz="1700" u="none" cap="none" strike="noStrik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5" name="Google Shape;285;p16"/>
          <p:cNvSpPr txBox="1"/>
          <p:nvPr/>
        </p:nvSpPr>
        <p:spPr>
          <a:xfrm>
            <a:off x="9102710" y="1084266"/>
            <a:ext cx="2089033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CNR-ISAC “CIRAS”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MaxDOAS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CIMEL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SODAR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CNR-IIA “Liberti”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MaxDOAS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Meteo Station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Air Quality in situ</a:t>
            </a:r>
            <a:endParaRPr/>
          </a:p>
        </p:txBody>
      </p:sp>
      <p:sp>
        <p:nvSpPr>
          <p:cNvPr id="286" name="Google Shape;286;p16"/>
          <p:cNvSpPr txBox="1"/>
          <p:nvPr/>
        </p:nvSpPr>
        <p:spPr>
          <a:xfrm>
            <a:off x="9136387" y="3740422"/>
            <a:ext cx="237590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 =&gt; URBAN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CNR-ISAC =&gt; Semi-rural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CNR-IIA =&gt; Rural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7" name="Google Shape;287;p16"/>
          <p:cNvGrpSpPr/>
          <p:nvPr/>
        </p:nvGrpSpPr>
        <p:grpSpPr>
          <a:xfrm>
            <a:off x="1097543" y="2829160"/>
            <a:ext cx="8481294" cy="2191130"/>
            <a:chOff x="1097543" y="2829160"/>
            <a:chExt cx="8481294" cy="2191130"/>
          </a:xfrm>
        </p:grpSpPr>
        <p:sp>
          <p:nvSpPr>
            <p:cNvPr id="288" name="Google Shape;288;p16"/>
            <p:cNvSpPr/>
            <p:nvPr/>
          </p:nvSpPr>
          <p:spPr>
            <a:xfrm>
              <a:off x="1097543" y="2829160"/>
              <a:ext cx="2944841" cy="275117"/>
            </a:xfrm>
            <a:prstGeom prst="rect">
              <a:avLst/>
            </a:prstGeom>
            <a:solidFill>
              <a:srgbClr val="FF0000">
                <a:alpha val="2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8119808" y="4794401"/>
              <a:ext cx="1459029" cy="225889"/>
            </a:xfrm>
            <a:prstGeom prst="rect">
              <a:avLst/>
            </a:prstGeom>
            <a:solidFill>
              <a:srgbClr val="FF0000">
                <a:alpha val="20784"/>
              </a:srgbClr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Radiation</a:t>
              </a:r>
              <a:endParaRPr/>
            </a:p>
          </p:txBody>
        </p:sp>
      </p:grpSp>
      <p:grpSp>
        <p:nvGrpSpPr>
          <p:cNvPr id="290" name="Google Shape;290;p16"/>
          <p:cNvGrpSpPr/>
          <p:nvPr/>
        </p:nvGrpSpPr>
        <p:grpSpPr>
          <a:xfrm>
            <a:off x="1065063" y="2052452"/>
            <a:ext cx="8513775" cy="3308701"/>
            <a:chOff x="1065063" y="2052452"/>
            <a:chExt cx="8513775" cy="3308701"/>
          </a:xfrm>
        </p:grpSpPr>
        <p:sp>
          <p:nvSpPr>
            <p:cNvPr id="291" name="Google Shape;291;p16"/>
            <p:cNvSpPr/>
            <p:nvPr/>
          </p:nvSpPr>
          <p:spPr>
            <a:xfrm>
              <a:off x="1065063" y="3103841"/>
              <a:ext cx="2977321" cy="209792"/>
            </a:xfrm>
            <a:prstGeom prst="rect">
              <a:avLst/>
            </a:prstGeom>
            <a:solidFill>
              <a:srgbClr val="92D050">
                <a:alpha val="2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1102668" y="2052452"/>
              <a:ext cx="2944841" cy="736270"/>
            </a:xfrm>
            <a:prstGeom prst="rect">
              <a:avLst/>
            </a:prstGeom>
            <a:solidFill>
              <a:srgbClr val="92D050">
                <a:alpha val="2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1097543" y="4402985"/>
              <a:ext cx="2944841" cy="209792"/>
            </a:xfrm>
            <a:prstGeom prst="rect">
              <a:avLst/>
            </a:prstGeom>
            <a:solidFill>
              <a:srgbClr val="92D050">
                <a:alpha val="2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8119809" y="5083729"/>
              <a:ext cx="1459029" cy="277424"/>
            </a:xfrm>
            <a:prstGeom prst="rect">
              <a:avLst/>
            </a:prstGeom>
            <a:solidFill>
              <a:srgbClr val="92D050">
                <a:alpha val="20784"/>
              </a:srgbClr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Trace/GHG</a:t>
              </a:r>
              <a:endParaRPr/>
            </a:p>
          </p:txBody>
        </p:sp>
      </p:grpSp>
      <p:grpSp>
        <p:nvGrpSpPr>
          <p:cNvPr id="295" name="Google Shape;295;p16"/>
          <p:cNvGrpSpPr/>
          <p:nvPr/>
        </p:nvGrpSpPr>
        <p:grpSpPr>
          <a:xfrm>
            <a:off x="1077558" y="1033154"/>
            <a:ext cx="8501281" cy="5151908"/>
            <a:chOff x="1077558" y="1033154"/>
            <a:chExt cx="8501281" cy="5151908"/>
          </a:xfrm>
        </p:grpSpPr>
        <p:sp>
          <p:nvSpPr>
            <p:cNvPr id="296" name="Google Shape;296;p16"/>
            <p:cNvSpPr/>
            <p:nvPr/>
          </p:nvSpPr>
          <p:spPr>
            <a:xfrm>
              <a:off x="1097543" y="1033154"/>
              <a:ext cx="2949966" cy="736270"/>
            </a:xfrm>
            <a:prstGeom prst="rect">
              <a:avLst/>
            </a:prstGeom>
            <a:solidFill>
              <a:srgbClr val="FFFF00">
                <a:alpha val="2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1088816" y="3596239"/>
              <a:ext cx="2953568" cy="275117"/>
            </a:xfrm>
            <a:prstGeom prst="rect">
              <a:avLst/>
            </a:prstGeom>
            <a:solidFill>
              <a:srgbClr val="FFFF00">
                <a:alpha val="2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1088816" y="4104898"/>
              <a:ext cx="2958693" cy="275117"/>
            </a:xfrm>
            <a:prstGeom prst="rect">
              <a:avLst/>
            </a:prstGeom>
            <a:solidFill>
              <a:srgbClr val="FFFF00">
                <a:alpha val="2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1077558" y="4864919"/>
              <a:ext cx="2978278" cy="275117"/>
            </a:xfrm>
            <a:prstGeom prst="rect">
              <a:avLst/>
            </a:prstGeom>
            <a:solidFill>
              <a:srgbClr val="FFFF00">
                <a:alpha val="2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1097543" y="5909945"/>
              <a:ext cx="2970778" cy="275117"/>
            </a:xfrm>
            <a:prstGeom prst="rect">
              <a:avLst/>
            </a:prstGeom>
            <a:solidFill>
              <a:srgbClr val="FFFF00">
                <a:alpha val="2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8119810" y="5424592"/>
              <a:ext cx="1459029" cy="277424"/>
            </a:xfrm>
            <a:prstGeom prst="rect">
              <a:avLst/>
            </a:prstGeom>
            <a:solidFill>
              <a:srgbClr val="FFFF00">
                <a:alpha val="20784"/>
              </a:srgbClr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Aerosol</a:t>
              </a:r>
              <a:endParaRPr/>
            </a:p>
          </p:txBody>
        </p:sp>
      </p:grpSp>
      <p:grpSp>
        <p:nvGrpSpPr>
          <p:cNvPr id="302" name="Google Shape;302;p16"/>
          <p:cNvGrpSpPr/>
          <p:nvPr/>
        </p:nvGrpSpPr>
        <p:grpSpPr>
          <a:xfrm>
            <a:off x="1077558" y="3362697"/>
            <a:ext cx="8501279" cy="3099274"/>
            <a:chOff x="1077558" y="3362697"/>
            <a:chExt cx="8501279" cy="3099274"/>
          </a:xfrm>
        </p:grpSpPr>
        <p:sp>
          <p:nvSpPr>
            <p:cNvPr id="303" name="Google Shape;303;p16"/>
            <p:cNvSpPr/>
            <p:nvPr/>
          </p:nvSpPr>
          <p:spPr>
            <a:xfrm>
              <a:off x="1088816" y="3362697"/>
              <a:ext cx="2944841" cy="214870"/>
            </a:xfrm>
            <a:prstGeom prst="rect">
              <a:avLst/>
            </a:prstGeom>
            <a:solidFill>
              <a:srgbClr val="00B0F0">
                <a:alpha val="2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1097543" y="5652209"/>
              <a:ext cx="2944841" cy="275117"/>
            </a:xfrm>
            <a:prstGeom prst="rect">
              <a:avLst/>
            </a:prstGeom>
            <a:solidFill>
              <a:srgbClr val="00B0F0">
                <a:alpha val="2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1077558" y="6186854"/>
              <a:ext cx="2978278" cy="275117"/>
            </a:xfrm>
            <a:prstGeom prst="rect">
              <a:avLst/>
            </a:prstGeom>
            <a:solidFill>
              <a:srgbClr val="00B0F0">
                <a:alpha val="20784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8119808" y="5770879"/>
              <a:ext cx="1459029" cy="277424"/>
            </a:xfrm>
            <a:prstGeom prst="rect">
              <a:avLst/>
            </a:prstGeom>
            <a:solidFill>
              <a:srgbClr val="00B0F0">
                <a:alpha val="20784"/>
              </a:srgbClr>
            </a:solidFill>
            <a:ln cap="flat" cmpd="sng" w="25400">
              <a:solidFill>
                <a:srgbClr val="2531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Clouds</a:t>
              </a:r>
              <a:endParaRPr/>
            </a:p>
          </p:txBody>
        </p:sp>
      </p:grpSp>
      <p:sp>
        <p:nvSpPr>
          <p:cNvPr id="307" name="Google Shape;307;p16"/>
          <p:cNvSpPr/>
          <p:nvPr/>
        </p:nvSpPr>
        <p:spPr>
          <a:xfrm>
            <a:off x="8119808" y="6106318"/>
            <a:ext cx="1459029" cy="277424"/>
          </a:xfrm>
          <a:prstGeom prst="rect">
            <a:avLst/>
          </a:prstGeom>
          <a:solidFill>
            <a:schemeClr val="lt1">
              <a:alpha val="20784"/>
            </a:schemeClr>
          </a:solidFill>
          <a:ln cap="flat" cmpd="sng" w="25400">
            <a:solidFill>
              <a:srgbClr val="25314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Meteorology</a:t>
            </a:r>
            <a:endParaRPr/>
          </a:p>
        </p:txBody>
      </p:sp>
      <p:sp>
        <p:nvSpPr>
          <p:cNvPr id="308" name="Google Shape;308;p16"/>
          <p:cNvSpPr txBox="1"/>
          <p:nvPr/>
        </p:nvSpPr>
        <p:spPr>
          <a:xfrm>
            <a:off x="10015025" y="4935860"/>
            <a:ext cx="186942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0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Next to come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Wind-lidar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MW Profiler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b="0" i="0" lang="en-GB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Air quality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BAQUNIN – Cal/Val + R&amp;D activities</a:t>
            </a:r>
            <a:endParaRPr/>
          </a:p>
        </p:txBody>
      </p:sp>
      <p:pic>
        <p:nvPicPr>
          <p:cNvPr id="314" name="Google Shape;3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713" y="1036866"/>
            <a:ext cx="5265270" cy="255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1713" y="3652031"/>
            <a:ext cx="6889077" cy="248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52560" y="1144192"/>
            <a:ext cx="6263455" cy="221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26730" y="3383265"/>
            <a:ext cx="5265270" cy="2973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8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BAQUNIN – Cal/Val + R&amp;D activities</a:t>
            </a:r>
            <a:endParaRPr/>
          </a:p>
        </p:txBody>
      </p:sp>
      <p:pic>
        <p:nvPicPr>
          <p:cNvPr id="323" name="Google Shape;3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858" y="1009639"/>
            <a:ext cx="3675647" cy="267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8844" y="1221164"/>
            <a:ext cx="3675647" cy="2004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44906" y="3550136"/>
            <a:ext cx="3822522" cy="267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69460" y="3442055"/>
            <a:ext cx="3226130" cy="252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57811" y="1221164"/>
            <a:ext cx="4499331" cy="192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228340" y="3259409"/>
            <a:ext cx="3316653" cy="29684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9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BAQUNIN – Status </a:t>
            </a:r>
            <a:endParaRPr/>
          </a:p>
        </p:txBody>
      </p:sp>
      <p:grpSp>
        <p:nvGrpSpPr>
          <p:cNvPr id="334" name="Google Shape;334;p19"/>
          <p:cNvGrpSpPr/>
          <p:nvPr/>
        </p:nvGrpSpPr>
        <p:grpSpPr>
          <a:xfrm>
            <a:off x="3789037" y="1117415"/>
            <a:ext cx="5414858" cy="5414858"/>
            <a:chOff x="1356570" y="1904"/>
            <a:chExt cx="5414858" cy="5414858"/>
          </a:xfrm>
        </p:grpSpPr>
        <p:sp>
          <p:nvSpPr>
            <p:cNvPr id="335" name="Google Shape;335;p19"/>
            <p:cNvSpPr/>
            <p:nvPr/>
          </p:nvSpPr>
          <p:spPr>
            <a:xfrm>
              <a:off x="2741083" y="1386416"/>
              <a:ext cx="2645833" cy="2645833"/>
            </a:xfrm>
            <a:prstGeom prst="ellipse">
              <a:avLst/>
            </a:prstGeom>
            <a:solidFill>
              <a:srgbClr val="C00000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9"/>
            <p:cNvSpPr txBox="1"/>
            <p:nvPr/>
          </p:nvSpPr>
          <p:spPr>
            <a:xfrm>
              <a:off x="3128556" y="1773889"/>
              <a:ext cx="1870887" cy="187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8100" lIns="38100" spcFirstLastPara="1" rIns="38100" wrap="square" tIns="38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en-GB" sz="30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BAQUNIN</a:t>
              </a:r>
              <a:endParaRPr b="1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3402541" y="1904"/>
              <a:ext cx="1322916" cy="1322916"/>
            </a:xfrm>
            <a:prstGeom prst="ellipse">
              <a:avLst/>
            </a:prstGeom>
            <a:solidFill>
              <a:srgbClr val="32445F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9"/>
            <p:cNvSpPr txBox="1"/>
            <p:nvPr/>
          </p:nvSpPr>
          <p:spPr>
            <a:xfrm>
              <a:off x="3596278" y="195641"/>
              <a:ext cx="935442" cy="935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EC-VT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4425527" y="276012"/>
              <a:ext cx="1322916" cy="1322916"/>
            </a:xfrm>
            <a:prstGeom prst="ellipse">
              <a:avLst/>
            </a:prstGeom>
            <a:solidFill>
              <a:srgbClr val="32445F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9"/>
            <p:cNvSpPr txBox="1"/>
            <p:nvPr/>
          </p:nvSpPr>
          <p:spPr>
            <a:xfrm>
              <a:off x="4619264" y="469749"/>
              <a:ext cx="935442" cy="935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EDAP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5174404" y="1024889"/>
              <a:ext cx="1322916" cy="1322916"/>
            </a:xfrm>
            <a:prstGeom prst="ellipse">
              <a:avLst/>
            </a:prstGeom>
            <a:solidFill>
              <a:srgbClr val="32445F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9"/>
            <p:cNvSpPr txBox="1"/>
            <p:nvPr/>
          </p:nvSpPr>
          <p:spPr>
            <a:xfrm>
              <a:off x="5368141" y="1218626"/>
              <a:ext cx="935442" cy="935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QA4EO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5448512" y="2047875"/>
              <a:ext cx="1322916" cy="1322916"/>
            </a:xfrm>
            <a:prstGeom prst="ellipse">
              <a:avLst/>
            </a:prstGeom>
            <a:solidFill>
              <a:srgbClr val="32445F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9"/>
            <p:cNvSpPr txBox="1"/>
            <p:nvPr/>
          </p:nvSpPr>
          <p:spPr>
            <a:xfrm>
              <a:off x="5642249" y="2241612"/>
              <a:ext cx="935442" cy="935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S5p-VT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5174404" y="3070860"/>
              <a:ext cx="1322916" cy="1322916"/>
            </a:xfrm>
            <a:prstGeom prst="ellipse">
              <a:avLst/>
            </a:prstGeom>
            <a:solidFill>
              <a:srgbClr val="32445F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9"/>
            <p:cNvSpPr txBox="1"/>
            <p:nvPr/>
          </p:nvSpPr>
          <p:spPr>
            <a:xfrm>
              <a:off x="5368141" y="3264597"/>
              <a:ext cx="935442" cy="935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CV Park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9"/>
            <p:cNvSpPr/>
            <p:nvPr/>
          </p:nvSpPr>
          <p:spPr>
            <a:xfrm>
              <a:off x="4425527" y="3819737"/>
              <a:ext cx="1322916" cy="1322916"/>
            </a:xfrm>
            <a:prstGeom prst="ellipse">
              <a:avLst/>
            </a:prstGeom>
            <a:solidFill>
              <a:srgbClr val="00B050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9"/>
            <p:cNvSpPr txBox="1"/>
            <p:nvPr/>
          </p:nvSpPr>
          <p:spPr>
            <a:xfrm>
              <a:off x="4619264" y="4013474"/>
              <a:ext cx="935442" cy="935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IRIDE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3402541" y="4093846"/>
              <a:ext cx="1322916" cy="1322916"/>
            </a:xfrm>
            <a:prstGeom prst="ellipse">
              <a:avLst/>
            </a:prstGeom>
            <a:solidFill>
              <a:srgbClr val="00B050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9"/>
            <p:cNvSpPr txBox="1"/>
            <p:nvPr/>
          </p:nvSpPr>
          <p:spPr>
            <a:xfrm>
              <a:off x="3596278" y="4287583"/>
              <a:ext cx="935442" cy="935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PRIMARY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2379556" y="3819737"/>
              <a:ext cx="1322916" cy="1322916"/>
            </a:xfrm>
            <a:prstGeom prst="ellipse">
              <a:avLst/>
            </a:prstGeom>
            <a:solidFill>
              <a:srgbClr val="FFC000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9"/>
            <p:cNvSpPr txBox="1"/>
            <p:nvPr/>
          </p:nvSpPr>
          <p:spPr>
            <a:xfrm>
              <a:off x="2573293" y="4013474"/>
              <a:ext cx="935442" cy="935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FRM4AER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1630678" y="3070860"/>
              <a:ext cx="1322916" cy="1322916"/>
            </a:xfrm>
            <a:prstGeom prst="ellipse">
              <a:avLst/>
            </a:prstGeom>
            <a:solidFill>
              <a:srgbClr val="32445F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9"/>
            <p:cNvSpPr txBox="1"/>
            <p:nvPr/>
          </p:nvSpPr>
          <p:spPr>
            <a:xfrm>
              <a:off x="1824415" y="3264597"/>
              <a:ext cx="935442" cy="935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FRM4AQ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9"/>
            <p:cNvSpPr/>
            <p:nvPr/>
          </p:nvSpPr>
          <p:spPr>
            <a:xfrm>
              <a:off x="1356570" y="2047875"/>
              <a:ext cx="1322916" cy="1322916"/>
            </a:xfrm>
            <a:prstGeom prst="ellipse">
              <a:avLst/>
            </a:prstGeom>
            <a:solidFill>
              <a:srgbClr val="32445F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9"/>
            <p:cNvSpPr txBox="1"/>
            <p:nvPr/>
          </p:nvSpPr>
          <p:spPr>
            <a:xfrm>
              <a:off x="1550307" y="2241612"/>
              <a:ext cx="935442" cy="935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DIVA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9"/>
            <p:cNvSpPr/>
            <p:nvPr/>
          </p:nvSpPr>
          <p:spPr>
            <a:xfrm>
              <a:off x="1630678" y="1024889"/>
              <a:ext cx="1322916" cy="1322916"/>
            </a:xfrm>
            <a:prstGeom prst="ellipse">
              <a:avLst/>
            </a:prstGeom>
            <a:solidFill>
              <a:srgbClr val="32445F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9"/>
            <p:cNvSpPr txBox="1"/>
            <p:nvPr/>
          </p:nvSpPr>
          <p:spPr>
            <a:xfrm>
              <a:off x="1824415" y="1218626"/>
              <a:ext cx="935442" cy="935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POp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2379556" y="276012"/>
              <a:ext cx="1322916" cy="1322916"/>
            </a:xfrm>
            <a:prstGeom prst="ellipse">
              <a:avLst/>
            </a:prstGeom>
            <a:solidFill>
              <a:srgbClr val="32445F">
                <a:alpha val="49803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9"/>
            <p:cNvSpPr txBox="1"/>
            <p:nvPr/>
          </p:nvSpPr>
          <p:spPr>
            <a:xfrm>
              <a:off x="2573293" y="469749"/>
              <a:ext cx="935442" cy="935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COCCON</a:t>
              </a:r>
              <a:endPara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1" name="Google Shape;3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55863" y="3797134"/>
            <a:ext cx="776749" cy="230467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9"/>
          <p:cNvSpPr txBox="1"/>
          <p:nvPr/>
        </p:nvSpPr>
        <p:spPr>
          <a:xfrm>
            <a:off x="498765" y="1733799"/>
            <a:ext cx="2852063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harmonisation: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GEOMS / NecCDF</a:t>
            </a:r>
            <a:endParaRPr b="1" i="0" sz="1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distribution: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EVDC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PGN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AERONET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SKYNET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EUBREWNET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BAQUNIN website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https://www.baqunin.eu/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Cal/Val Park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Background and Motivations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Principles and Approach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Project Status and Outlook</a:t>
            </a:r>
            <a:endParaRPr/>
          </a:p>
          <a:p>
            <a: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GB"/>
              <a:t>BAQUNIN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Background and Motivations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Principles and Approach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Project Status and Highlights</a:t>
            </a:r>
            <a:endParaRPr/>
          </a:p>
        </p:txBody>
      </p:sp>
      <p:sp>
        <p:nvSpPr>
          <p:cNvPr id="73" name="Google Shape;73;p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Outline</a:t>
            </a:r>
            <a:endParaRPr/>
          </a:p>
        </p:txBody>
      </p:sp>
      <p:pic>
        <p:nvPicPr>
          <p:cNvPr descr="Logo&#10;&#10;Description automatically generated" id="74" name="Google Shape;7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2960" y="1648303"/>
            <a:ext cx="1744295" cy="17806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ircle, space, screenshot, planet&#10;&#10;Description automatically generated" id="75" name="Google Shape;7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8538" y="4081710"/>
            <a:ext cx="2597807" cy="153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BAQUNIN collaborations</a:t>
            </a:r>
            <a:endParaRPr/>
          </a:p>
        </p:txBody>
      </p:sp>
      <p:graphicFrame>
        <p:nvGraphicFramePr>
          <p:cNvPr id="368" name="Google Shape;368;p20"/>
          <p:cNvGraphicFramePr/>
          <p:nvPr/>
        </p:nvGraphicFramePr>
        <p:xfrm>
          <a:off x="589145" y="1304267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{D5D77006-5269-4748-95E4-2E3E14DCD78B}</a:tableStyleId>
              </a:tblPr>
              <a:tblGrid>
                <a:gridCol w="2464475"/>
                <a:gridCol w="1062725"/>
              </a:tblGrid>
              <a:tr h="23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/>
                        <a:t>Institute/Company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/>
                        <a:t>Country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CNR-ISAC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ITA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CNR-IIA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ITA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INAIL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ITA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SAPIENZA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ITA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SERCO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ITA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ENEA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ITA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ISPRA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ITA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LuftBlick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AUT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UoCagliari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ITA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ESA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ITA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NOAA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USA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Raymetrics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GRE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Brockmann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GER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CNR-ISMAR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ITA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EUM-ESA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GER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INFN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ITA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</a:tbl>
          </a:graphicData>
        </a:graphic>
      </p:graphicFrame>
      <p:graphicFrame>
        <p:nvGraphicFramePr>
          <p:cNvPr id="369" name="Google Shape;369;p20"/>
          <p:cNvGraphicFramePr/>
          <p:nvPr/>
        </p:nvGraphicFramePr>
        <p:xfrm>
          <a:off x="4274838" y="1304267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{D5D77006-5269-4748-95E4-2E3E14DCD78B}</a:tableStyleId>
              </a:tblPr>
              <a:tblGrid>
                <a:gridCol w="2513525"/>
                <a:gridCol w="1013675"/>
              </a:tblGrid>
              <a:tr h="23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/>
                        <a:t>Institute/Company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800" u="none" cap="none" strike="noStrike"/>
                        <a:t>Country</a:t>
                      </a:r>
                      <a:endParaRPr b="1"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UoLAquila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ITA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UoLeicester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UK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ARIANET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ITA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ARPA VdA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ITA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23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CNR-ISAFOM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ITA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DWD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GER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23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Int. Ozone Serv.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CAN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NASA-GSFC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USA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SCO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ITA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UNIBAS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ITA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UoAthens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GRE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239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UoMaryland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USA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UoReading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UK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UoTohoku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JPN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UoValencia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SPA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  <a:tr h="117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VirgPolInst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cap="none" strike="noStrike"/>
                        <a:t>USA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57200" marL="57200"/>
                </a:tc>
              </a:tr>
            </a:tbl>
          </a:graphicData>
        </a:graphic>
      </p:graphicFrame>
      <p:sp>
        <p:nvSpPr>
          <p:cNvPr id="370" name="Google Shape;370;p20"/>
          <p:cNvSpPr txBox="1"/>
          <p:nvPr/>
        </p:nvSpPr>
        <p:spPr>
          <a:xfrm>
            <a:off x="7923221" y="2181341"/>
            <a:ext cx="3941946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Outreach 2016 - 2022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Scientific Papers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Oral Presentations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 </a:t>
            </a:r>
            <a:r>
              <a:rPr b="0" i="0" lang="en-GB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</a:t>
            </a: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 Presentations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Technical Notes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"/>
          <p:cNvSpPr txBox="1"/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BAQUNIN - Outlook</a:t>
            </a:r>
            <a:endParaRPr/>
          </a:p>
        </p:txBody>
      </p:sp>
      <p:sp>
        <p:nvSpPr>
          <p:cNvPr id="376" name="Google Shape;376;p21"/>
          <p:cNvSpPr txBox="1"/>
          <p:nvPr/>
        </p:nvSpPr>
        <p:spPr>
          <a:xfrm>
            <a:off x="695700" y="1044060"/>
            <a:ext cx="10832432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Urban (APL), Semi-Rural (CNR-ISAC), Rural (CNR-IIA) components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Continuous operation of active/passive remote sensing and in situ instrumentation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Free data dissemination to citizen, scientific and Cal/Val communities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Testing new instruments and operation modes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Hosting short/medium/long-term inter-calibration/comparison campaigns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⮚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Education initiatives (e.g. summer schools): hands on instruments!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BAQUNIN for Cal/Val Park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Share experience in super-site and lab 24/7 operation/maintenance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b="0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Atmospheric component definition, operation and exploitation</a:t>
            </a:r>
            <a:endParaRPr/>
          </a:p>
        </p:txBody>
      </p:sp>
      <p:sp>
        <p:nvSpPr>
          <p:cNvPr id="377" name="Google Shape;377;p21"/>
          <p:cNvSpPr txBox="1"/>
          <p:nvPr/>
        </p:nvSpPr>
        <p:spPr>
          <a:xfrm>
            <a:off x="2111622" y="5275331"/>
            <a:ext cx="7968756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b="1" i="0" lang="en-GB" sz="1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BAQUNIN</a:t>
            </a: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(https://www.baqunin.eu/) contacts: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Massimo Cardaci (Contract Manager) </a:t>
            </a:r>
            <a:r>
              <a:rPr b="0" i="0" lang="en-GB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Massimo.Cardaci@serco.com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Anna Maria Iannarelli (Scientific Coordinator) </a:t>
            </a:r>
            <a:r>
              <a:rPr b="0" i="0" lang="en-GB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Annamaria.Iannarelli@serco.com</a:t>
            </a: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Stefano Casadio (Senior Scientist) </a:t>
            </a:r>
            <a:r>
              <a:rPr b="0" i="0" lang="en-GB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Stefano.Casadio@serco.com</a:t>
            </a: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0" i="0" lang="en-GB" sz="16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Stefano.Casadio@ext.esa.int</a:t>
            </a:r>
            <a:r>
              <a:rPr b="0" i="0" lang="en-GB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BAQUNIN Supersite</a:t>
            </a:r>
            <a:endParaRPr/>
          </a:p>
        </p:txBody>
      </p:sp>
      <p:sp>
        <p:nvSpPr>
          <p:cNvPr id="383" name="Google Shape;383;p22"/>
          <p:cNvSpPr txBox="1"/>
          <p:nvPr/>
        </p:nvSpPr>
        <p:spPr>
          <a:xfrm>
            <a:off x="2535811" y="3056805"/>
            <a:ext cx="712730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idx="1" type="body"/>
          </p:nvPr>
        </p:nvSpPr>
        <p:spPr>
          <a:xfrm>
            <a:off x="324233" y="1066800"/>
            <a:ext cx="7190991" cy="5605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 fontScale="70000" lnSpcReduction="20000"/>
          </a:bodyPr>
          <a:lstStyle/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42857"/>
              <a:buChar char="❖"/>
            </a:pPr>
            <a:r>
              <a:rPr lang="en-GB"/>
              <a:t>In recent years the EO domain is undergoing dramatic changes in all respects: 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42857"/>
              <a:buChar char="▪"/>
            </a:pPr>
            <a:r>
              <a:rPr lang="en-GB"/>
              <a:t>The </a:t>
            </a:r>
            <a:r>
              <a:rPr b="1" lang="en-GB"/>
              <a:t>amount</a:t>
            </a:r>
            <a:r>
              <a:rPr lang="en-GB"/>
              <a:t> of space borne EO systems is </a:t>
            </a:r>
            <a:r>
              <a:rPr b="1" lang="en-GB"/>
              <a:t>growing</a:t>
            </a:r>
            <a:r>
              <a:rPr lang="en-GB"/>
              <a:t> at an unprecedented pace, owing to sensors/platform miniaturization allowing quick and inexpensive access to Space 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42857"/>
              <a:buChar char="▪"/>
            </a:pPr>
            <a:r>
              <a:rPr b="1" lang="en-GB"/>
              <a:t>Advanced</a:t>
            </a:r>
            <a:r>
              <a:rPr lang="en-GB"/>
              <a:t> remote sensing systems provide ever </a:t>
            </a:r>
            <a:r>
              <a:rPr b="1" lang="en-GB"/>
              <a:t>improving</a:t>
            </a:r>
            <a:r>
              <a:rPr lang="en-GB"/>
              <a:t> </a:t>
            </a:r>
            <a:r>
              <a:rPr b="1" lang="en-GB"/>
              <a:t>spatial</a:t>
            </a:r>
            <a:r>
              <a:rPr lang="en-GB"/>
              <a:t>, </a:t>
            </a:r>
            <a:r>
              <a:rPr b="1" lang="en-GB"/>
              <a:t>temporal</a:t>
            </a:r>
            <a:r>
              <a:rPr lang="en-GB"/>
              <a:t>, and </a:t>
            </a:r>
            <a:r>
              <a:rPr b="1" lang="en-GB"/>
              <a:t>spectral</a:t>
            </a:r>
            <a:r>
              <a:rPr lang="en-GB"/>
              <a:t> resolution, notably, hyperspectral sensors are expected to grow significantly</a:t>
            </a:r>
            <a:endParaRPr/>
          </a:p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42857"/>
              <a:buChar char="❖"/>
            </a:pPr>
            <a:r>
              <a:rPr lang="en-GB"/>
              <a:t>The availability of EO data from </a:t>
            </a:r>
            <a:r>
              <a:rPr b="1" lang="en-GB"/>
              <a:t>commercial</a:t>
            </a:r>
            <a:r>
              <a:rPr lang="en-GB"/>
              <a:t> providers represents an opportunity to </a:t>
            </a:r>
            <a:r>
              <a:rPr b="1" lang="en-GB"/>
              <a:t>complement</a:t>
            </a:r>
            <a:r>
              <a:rPr lang="en-GB"/>
              <a:t>/</a:t>
            </a:r>
            <a:r>
              <a:rPr b="1" lang="en-GB"/>
              <a:t>expand</a:t>
            </a:r>
            <a:r>
              <a:rPr lang="en-GB"/>
              <a:t> ESA EO capacity, notably with </a:t>
            </a:r>
            <a:r>
              <a:rPr b="1" lang="en-GB"/>
              <a:t>HR/VHR </a:t>
            </a:r>
            <a:r>
              <a:rPr lang="en-GB"/>
              <a:t>imagery</a:t>
            </a:r>
            <a:endParaRPr/>
          </a:p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42857"/>
              <a:buChar char="❖"/>
            </a:pPr>
            <a:r>
              <a:rPr lang="en-GB"/>
              <a:t>How to synergistically exploit such a wealth of EO data? 🡪 Data need to be </a:t>
            </a:r>
            <a:r>
              <a:rPr b="1" lang="en-GB"/>
              <a:t>interoperable 🡪 </a:t>
            </a:r>
            <a:r>
              <a:rPr lang="en-GB"/>
              <a:t>Provided with rigorous </a:t>
            </a:r>
            <a:r>
              <a:rPr b="1" lang="en-GB"/>
              <a:t>uncertainty</a:t>
            </a:r>
            <a:r>
              <a:rPr lang="en-GB"/>
              <a:t> analysis and all necessary </a:t>
            </a:r>
            <a:r>
              <a:rPr b="1" lang="en-GB"/>
              <a:t>metadata</a:t>
            </a:r>
            <a:r>
              <a:rPr lang="en-GB"/>
              <a:t> allowing to fully characterise, and eventually correct for, the differences between sensors</a:t>
            </a:r>
            <a:endParaRPr/>
          </a:p>
          <a:p>
            <a:pPr indent="-2286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42857"/>
              <a:buNone/>
            </a:pPr>
            <a:r>
              <a:t/>
            </a:r>
            <a:endParaRPr/>
          </a:p>
        </p:txBody>
      </p:sp>
      <p:sp>
        <p:nvSpPr>
          <p:cNvPr id="81" name="Google Shape;81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Cal/Val Park – Background</a:t>
            </a:r>
            <a:endParaRPr/>
          </a:p>
        </p:txBody>
      </p:sp>
      <p:pic>
        <p:nvPicPr>
          <p:cNvPr descr="A picture containing map&#10;&#10;Description automatically generated" id="82" name="Google Shape;8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33878" y="4559009"/>
            <a:ext cx="4199322" cy="172808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A screenshot of a computer&#10;&#10;Description automatically generated with low confidence" id="83" name="Google Shape;8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33879" y="2927860"/>
            <a:ext cx="4199321" cy="1547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3879" y="1165402"/>
            <a:ext cx="4199321" cy="1715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"/>
          <p:cNvSpPr txBox="1"/>
          <p:nvPr>
            <p:ph idx="1" type="body"/>
          </p:nvPr>
        </p:nvSpPr>
        <p:spPr>
          <a:xfrm>
            <a:off x="324233" y="1282262"/>
            <a:ext cx="8723750" cy="5071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 fontScale="70000" lnSpcReduction="20000"/>
          </a:bodyPr>
          <a:lstStyle/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42857"/>
              <a:buChar char="❖"/>
            </a:pPr>
            <a:r>
              <a:rPr lang="en-GB"/>
              <a:t>Space agencies should promote Cal/Val </a:t>
            </a:r>
            <a:r>
              <a:rPr b="1" lang="en-GB"/>
              <a:t>best practices </a:t>
            </a:r>
            <a:r>
              <a:rPr lang="en-GB"/>
              <a:t>and ensure that an adequate ground-based </a:t>
            </a:r>
            <a:r>
              <a:rPr b="1" lang="en-GB"/>
              <a:t>infrastructure</a:t>
            </a:r>
            <a:r>
              <a:rPr lang="en-GB"/>
              <a:t> is available to facilitate </a:t>
            </a:r>
            <a:r>
              <a:rPr b="1" lang="en-GB"/>
              <a:t>interoperability</a:t>
            </a:r>
            <a:endParaRPr/>
          </a:p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42857"/>
              <a:buChar char="❖"/>
            </a:pPr>
            <a:r>
              <a:rPr lang="en-GB"/>
              <a:t>This mandate has been succesfully fulfilled within CEOS-WGCV (protocols, networks, tools), yet limitations remain: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42857"/>
              <a:buChar char="▪"/>
            </a:pPr>
            <a:r>
              <a:rPr lang="en-GB"/>
              <a:t>Existing Cal/Val </a:t>
            </a:r>
            <a:r>
              <a:rPr b="1" lang="en-GB"/>
              <a:t>networks</a:t>
            </a:r>
            <a:r>
              <a:rPr lang="en-GB"/>
              <a:t> or sites are </a:t>
            </a:r>
            <a:r>
              <a:rPr b="1" lang="en-GB"/>
              <a:t>dedicated</a:t>
            </a:r>
            <a:r>
              <a:rPr lang="en-GB"/>
              <a:t> to specific task or </a:t>
            </a:r>
            <a:r>
              <a:rPr b="1" lang="en-GB"/>
              <a:t>focus</a:t>
            </a:r>
            <a:r>
              <a:rPr lang="en-GB"/>
              <a:t> on some geophysical variables, with </a:t>
            </a:r>
            <a:r>
              <a:rPr b="1" lang="en-GB"/>
              <a:t>little</a:t>
            </a:r>
            <a:r>
              <a:rPr lang="en-GB"/>
              <a:t> </a:t>
            </a:r>
            <a:r>
              <a:rPr b="1" lang="en-GB"/>
              <a:t>flexibility </a:t>
            </a:r>
            <a:r>
              <a:rPr lang="en-GB"/>
              <a:t>/</a:t>
            </a:r>
            <a:r>
              <a:rPr b="1" lang="en-GB"/>
              <a:t> scalability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42857"/>
              <a:buChar char="▪"/>
            </a:pPr>
            <a:r>
              <a:rPr lang="en-GB"/>
              <a:t>Existing Cal/Val </a:t>
            </a:r>
            <a:r>
              <a:rPr b="1" lang="en-GB"/>
              <a:t>sites</a:t>
            </a:r>
            <a:r>
              <a:rPr lang="en-GB"/>
              <a:t> do not strictly follow </a:t>
            </a:r>
            <a:r>
              <a:rPr b="1" lang="en-GB"/>
              <a:t>FRM</a:t>
            </a:r>
            <a:r>
              <a:rPr lang="en-GB"/>
              <a:t> metrological guidelines 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42857"/>
              <a:buChar char="▪"/>
            </a:pPr>
            <a:r>
              <a:rPr b="1" lang="en-GB"/>
              <a:t>Lack of </a:t>
            </a:r>
            <a:r>
              <a:rPr lang="en-GB"/>
              <a:t>dedicated </a:t>
            </a:r>
            <a:r>
              <a:rPr b="1" lang="en-GB"/>
              <a:t>targets</a:t>
            </a:r>
            <a:r>
              <a:rPr lang="en-GB"/>
              <a:t> for assessing </a:t>
            </a:r>
            <a:r>
              <a:rPr b="1" lang="en-GB"/>
              <a:t>geometric</a:t>
            </a:r>
            <a:r>
              <a:rPr lang="en-GB"/>
              <a:t> accuracy and </a:t>
            </a:r>
            <a:r>
              <a:rPr b="1" lang="en-GB"/>
              <a:t>image</a:t>
            </a:r>
            <a:r>
              <a:rPr lang="en-GB"/>
              <a:t> </a:t>
            </a:r>
            <a:r>
              <a:rPr b="1" lang="en-GB"/>
              <a:t>quality</a:t>
            </a:r>
            <a:r>
              <a:rPr lang="en-GB"/>
              <a:t> of </a:t>
            </a:r>
            <a:r>
              <a:rPr b="1" lang="en-GB"/>
              <a:t>HR/VHR </a:t>
            </a:r>
            <a:r>
              <a:rPr lang="en-GB"/>
              <a:t>sensors, historical targets often outdated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42857"/>
              <a:buChar char="▪"/>
            </a:pPr>
            <a:r>
              <a:rPr lang="en-GB"/>
              <a:t>Scarcity of reference data for validating SR products, notably of </a:t>
            </a:r>
            <a:r>
              <a:rPr b="1" lang="en-GB"/>
              <a:t>hyperspectral</a:t>
            </a:r>
            <a:r>
              <a:rPr lang="en-GB"/>
              <a:t> and </a:t>
            </a:r>
            <a:r>
              <a:rPr b="1" lang="en-GB"/>
              <a:t>multi-angular </a:t>
            </a:r>
            <a:r>
              <a:rPr lang="en-GB"/>
              <a:t>measurements, HYPERNETS will fill the gap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42857"/>
              <a:buChar char="▪"/>
            </a:pPr>
            <a:r>
              <a:rPr b="1" lang="en-GB"/>
              <a:t>Synergies</a:t>
            </a:r>
            <a:r>
              <a:rPr lang="en-GB"/>
              <a:t> across networks and sites are seldom exploited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42857"/>
              <a:buChar char="▪"/>
            </a:pPr>
            <a:r>
              <a:rPr lang="en-GB"/>
              <a:t>Operational networks are based on mature devices and do not allow testing </a:t>
            </a:r>
            <a:r>
              <a:rPr b="1" lang="en-GB"/>
              <a:t>innovative</a:t>
            </a:r>
            <a:r>
              <a:rPr lang="en-GB"/>
              <a:t> technological solutions</a:t>
            </a:r>
            <a:endParaRPr/>
          </a:p>
        </p:txBody>
      </p:sp>
      <p:sp>
        <p:nvSpPr>
          <p:cNvPr id="90" name="Google Shape;9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Cal/Val Park – Status and gaps</a:t>
            </a:r>
            <a:endParaRPr/>
          </a:p>
        </p:txBody>
      </p:sp>
      <p:pic>
        <p:nvPicPr>
          <p:cNvPr descr="RadCalNet Status" id="91" name="Google Shape;9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00362" y="1260522"/>
            <a:ext cx="931615" cy="1417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11148" y="3208194"/>
            <a:ext cx="2052379" cy="1038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11148" y="4295707"/>
            <a:ext cx="3069021" cy="207068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YPERNETS.eu -" id="94" name="Google Shape;9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353472" y="1969471"/>
            <a:ext cx="1192187" cy="1006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adCalNet Portal" id="95" name="Google Shape;95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163965" y="1289531"/>
            <a:ext cx="1659045" cy="3979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erosol Robotic Network (AERONET) Homepage" id="96" name="Google Shape;96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10883" y="3084931"/>
            <a:ext cx="1192187" cy="24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101" name="Google Shape;1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87100" y="1033528"/>
            <a:ext cx="1031392" cy="1052917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>
            <p:ph idx="1" type="body"/>
          </p:nvPr>
        </p:nvSpPr>
        <p:spPr>
          <a:xfrm>
            <a:off x="324233" y="1225700"/>
            <a:ext cx="10886691" cy="5071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 fontScale="85000" lnSpcReduction="20000"/>
          </a:bodyPr>
          <a:lstStyle/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17647"/>
              <a:buChar char="❖"/>
            </a:pPr>
            <a:r>
              <a:rPr lang="en-GB"/>
              <a:t>The Cal/Val Park is meant to address these limitations, it is a multi-agency ESA-ASI joint effort aiming at: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17647"/>
              <a:buChar char="▪"/>
            </a:pPr>
            <a:r>
              <a:rPr lang="en-GB"/>
              <a:t>Supporting Cal/Val need of any optical mission in the </a:t>
            </a:r>
            <a:r>
              <a:rPr b="1" lang="en-GB"/>
              <a:t>VNIR/SWIR </a:t>
            </a:r>
            <a:r>
              <a:rPr lang="en-GB"/>
              <a:t>range, both </a:t>
            </a:r>
            <a:r>
              <a:rPr b="1" lang="en-GB"/>
              <a:t>multi-</a:t>
            </a:r>
            <a:r>
              <a:rPr lang="en-GB"/>
              <a:t> and </a:t>
            </a:r>
            <a:r>
              <a:rPr b="1" lang="en-GB"/>
              <a:t>hyper-</a:t>
            </a:r>
            <a:r>
              <a:rPr lang="en-GB"/>
              <a:t>spectral having </a:t>
            </a:r>
            <a:r>
              <a:rPr b="1" lang="en-GB"/>
              <a:t>GSD ≤ 30 m</a:t>
            </a:r>
            <a:r>
              <a:rPr lang="en-GB"/>
              <a:t>, with strong focus on </a:t>
            </a:r>
            <a:r>
              <a:rPr b="1" lang="en-GB"/>
              <a:t>HR/VHR </a:t>
            </a:r>
            <a:r>
              <a:rPr lang="en-GB"/>
              <a:t>sensors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17647"/>
              <a:buChar char="▪"/>
            </a:pPr>
            <a:r>
              <a:rPr b="1" lang="en-GB"/>
              <a:t>Openly</a:t>
            </a:r>
            <a:r>
              <a:rPr lang="en-GB"/>
              <a:t> providing Cal/Val data for </a:t>
            </a:r>
            <a:r>
              <a:rPr b="1" lang="en-GB"/>
              <a:t>Institutional</a:t>
            </a:r>
            <a:r>
              <a:rPr lang="en-GB"/>
              <a:t> and </a:t>
            </a:r>
            <a:r>
              <a:rPr b="1" lang="en-GB"/>
              <a:t>Commercial</a:t>
            </a:r>
            <a:r>
              <a:rPr lang="en-GB"/>
              <a:t> EO data providers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17647"/>
              <a:buChar char="▪"/>
            </a:pPr>
            <a:r>
              <a:rPr lang="en-GB"/>
              <a:t>Promoting the adoption of </a:t>
            </a:r>
            <a:r>
              <a:rPr b="1" lang="en-GB"/>
              <a:t>metrological</a:t>
            </a:r>
            <a:r>
              <a:rPr lang="en-GB"/>
              <a:t> best practices (</a:t>
            </a:r>
            <a:r>
              <a:rPr b="1" lang="en-GB"/>
              <a:t>FRM</a:t>
            </a:r>
            <a:r>
              <a:rPr lang="en-GB"/>
              <a:t>) in Cal/Val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17647"/>
              <a:buChar char="▪"/>
            </a:pPr>
            <a:r>
              <a:rPr lang="en-GB"/>
              <a:t>Promote </a:t>
            </a:r>
            <a:r>
              <a:rPr b="1" lang="en-GB"/>
              <a:t>research</a:t>
            </a:r>
            <a:r>
              <a:rPr lang="en-GB"/>
              <a:t> and </a:t>
            </a:r>
            <a:r>
              <a:rPr b="1" lang="en-GB"/>
              <a:t>innovation</a:t>
            </a:r>
            <a:r>
              <a:rPr lang="en-GB"/>
              <a:t> in Cal/Val methods and sensors by providing a common “</a:t>
            </a:r>
            <a:r>
              <a:rPr b="1" lang="en-GB"/>
              <a:t>Playground</a:t>
            </a:r>
            <a:r>
              <a:rPr lang="en-GB"/>
              <a:t>” to test and validate new solutions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17647"/>
              <a:buChar char="▪"/>
            </a:pPr>
            <a:r>
              <a:rPr lang="en-GB"/>
              <a:t>Exploiting </a:t>
            </a:r>
            <a:r>
              <a:rPr b="1" lang="en-GB"/>
              <a:t>synergies</a:t>
            </a:r>
            <a:r>
              <a:rPr lang="en-GB"/>
              <a:t> with current and planned networks and super-sites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17647"/>
              <a:buChar char="▪"/>
            </a:pPr>
            <a:r>
              <a:rPr lang="en-GB"/>
              <a:t>Ensuring </a:t>
            </a:r>
            <a:r>
              <a:rPr b="1" lang="en-GB"/>
              <a:t>flexibility</a:t>
            </a:r>
            <a:r>
              <a:rPr lang="en-GB"/>
              <a:t> and </a:t>
            </a:r>
            <a:r>
              <a:rPr b="1" lang="en-GB"/>
              <a:t>scalability</a:t>
            </a:r>
            <a:r>
              <a:rPr lang="en-GB"/>
              <a:t>, to accommodate the needs of future sensors and of other instrument-type, e.g., Atmospheric, SAR or HR TIR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17647"/>
              <a:buChar char="▪"/>
            </a:pPr>
            <a:r>
              <a:rPr lang="en-GB"/>
              <a:t>Facilitating </a:t>
            </a:r>
            <a:r>
              <a:rPr b="1" lang="en-GB"/>
              <a:t>collaborations</a:t>
            </a:r>
            <a:r>
              <a:rPr lang="en-GB"/>
              <a:t> among Space Agencies and commercial EO data providers, encouraging dialogues and information exchanges</a:t>
            </a:r>
            <a:endParaRPr/>
          </a:p>
        </p:txBody>
      </p:sp>
      <p:sp>
        <p:nvSpPr>
          <p:cNvPr id="103" name="Google Shape;103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Cal/Val Park – Concept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ogo&#10;&#10;Description automatically generated" id="108" name="Google Shape;10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938" y="3510373"/>
            <a:ext cx="1149713" cy="61375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09" name="Google Shape;109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 fontScale="9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Arial"/>
              <a:buNone/>
            </a:pPr>
            <a:r>
              <a:rPr lang="en-GB"/>
              <a:t>Cal/Val Park – Timeline and Consortium</a:t>
            </a:r>
            <a:endParaRPr/>
          </a:p>
        </p:txBody>
      </p:sp>
      <p:pic>
        <p:nvPicPr>
          <p:cNvPr descr="Graphical user interface&#10;&#10;Description automatically generated" id="110" name="Google Shape;11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499" y="3335741"/>
            <a:ext cx="8492950" cy="30954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&#10;&#10;Description automatically generated" id="111" name="Google Shape;11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775797" y="2758346"/>
            <a:ext cx="1335996" cy="31187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Logo&#10;&#10;Description automatically generated" id="112" name="Google Shape;11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86499" y="3216948"/>
            <a:ext cx="1335996" cy="38268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A picture containing text, sign&#10;&#10;Description automatically generated" id="113" name="Google Shape;113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781309" y="5872922"/>
            <a:ext cx="1900538" cy="32665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635293" y="4193157"/>
            <a:ext cx="1890665" cy="258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A picture containing text&#10;&#10;Description automatically generated" id="115" name="Google Shape;115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800870" y="4631309"/>
            <a:ext cx="779756" cy="61504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A picture containing text&#10;&#10;Description automatically generated" id="116" name="Google Shape;116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728452" y="5358902"/>
            <a:ext cx="1063311" cy="40333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descr="A picture containing font, text, graphics, screenshot&#10;&#10;Description automatically generated" id="117" name="Google Shape;117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731578" y="4593224"/>
            <a:ext cx="903532" cy="801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6"/>
          <p:cNvCxnSpPr/>
          <p:nvPr/>
        </p:nvCxnSpPr>
        <p:spPr>
          <a:xfrm rot="10800000">
            <a:off x="2358369" y="3135353"/>
            <a:ext cx="0" cy="316129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9" name="Google Shape;119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470143" y="1490594"/>
            <a:ext cx="3350007" cy="161993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/>
          <p:nvPr/>
        </p:nvSpPr>
        <p:spPr>
          <a:xfrm rot="5400000">
            <a:off x="5983369" y="2608945"/>
            <a:ext cx="320511" cy="1032137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463424" y="1176054"/>
            <a:ext cx="4793351" cy="1738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 fontScale="62500" lnSpcReduction="20000"/>
          </a:bodyPr>
          <a:lstStyle/>
          <a:p>
            <a:pPr indent="-4064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Noto Sans Symbols"/>
              <a:buChar char="❖"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Cal/Val Park will be implemented in </a:t>
            </a:r>
            <a:r>
              <a:rPr b="1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consecutive</a:t>
            </a: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Phases</a:t>
            </a:r>
            <a:endParaRPr/>
          </a:p>
          <a:p>
            <a:pPr indent="-4064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Noto Sans Symbols"/>
              <a:buChar char="❖"/>
            </a:pPr>
            <a:r>
              <a:rPr b="1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 </a:t>
            </a: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</a:t>
            </a: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kicked-off on March 2023 for </a:t>
            </a:r>
            <a:r>
              <a:rPr b="1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 months</a:t>
            </a:r>
            <a:endParaRPr/>
          </a:p>
          <a:p>
            <a:pPr indent="-406400" lvl="0" marL="457200" marR="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60000"/>
              <a:buFont typeface="Noto Sans Symbols"/>
              <a:buChar char="❖"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Joint </a:t>
            </a:r>
            <a:r>
              <a:rPr b="1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ESA-ASI</a:t>
            </a: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effort for Phase 2-3</a:t>
            </a:r>
            <a:endParaRPr/>
          </a:p>
        </p:txBody>
      </p:sp>
      <p:pic>
        <p:nvPicPr>
          <p:cNvPr id="122" name="Google Shape;122;p6"/>
          <p:cNvPicPr preferRelativeResize="0"/>
          <p:nvPr/>
        </p:nvPicPr>
        <p:blipFill rotWithShape="1">
          <a:blip r:embed="rId13">
            <a:alphaModFix/>
          </a:blip>
          <a:srcRect b="20586" l="8587" r="667" t="19502"/>
          <a:stretch/>
        </p:blipFill>
        <p:spPr>
          <a:xfrm>
            <a:off x="5428232" y="1114993"/>
            <a:ext cx="939292" cy="26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6"/>
          <p:cNvPicPr preferRelativeResize="0"/>
          <p:nvPr/>
        </p:nvPicPr>
        <p:blipFill rotWithShape="1">
          <a:blip r:embed="rId13">
            <a:alphaModFix/>
          </a:blip>
          <a:srcRect b="20586" l="8587" r="667" t="19502"/>
          <a:stretch/>
        </p:blipFill>
        <p:spPr>
          <a:xfrm>
            <a:off x="7079237" y="1114993"/>
            <a:ext cx="939292" cy="261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atei:Asi logo.svg – Wikipedia" id="124" name="Google Shape;124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18529" y="1054373"/>
            <a:ext cx="620762" cy="389068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6"/>
          <p:cNvSpPr txBox="1"/>
          <p:nvPr/>
        </p:nvSpPr>
        <p:spPr>
          <a:xfrm>
            <a:off x="9891217" y="2300561"/>
            <a:ext cx="188545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 consortium</a:t>
            </a:r>
            <a:endParaRPr/>
          </a:p>
        </p:txBody>
      </p:sp>
      <p:sp>
        <p:nvSpPr>
          <p:cNvPr id="126" name="Google Shape;126;p6"/>
          <p:cNvSpPr/>
          <p:nvPr/>
        </p:nvSpPr>
        <p:spPr>
          <a:xfrm>
            <a:off x="9562912" y="2214390"/>
            <a:ext cx="2423440" cy="4216833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70C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/>
              <a:t>Cal/Val Park – Targeted missions</a:t>
            </a:r>
            <a:endParaRPr/>
          </a:p>
        </p:txBody>
      </p:sp>
      <p:sp>
        <p:nvSpPr>
          <p:cNvPr id="132" name="Google Shape;132;p7"/>
          <p:cNvSpPr txBox="1"/>
          <p:nvPr/>
        </p:nvSpPr>
        <p:spPr>
          <a:xfrm>
            <a:off x="7491207" y="1341774"/>
            <a:ext cx="3538154" cy="2018461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GB" sz="1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In development: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Shalom </a:t>
            </a:r>
            <a:endParaRPr b="0" i="0" sz="12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GHOSt, Orbital Siddekick , 2023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Wyvern, 2023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Earthdaily, 2023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Pixxel, 2023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Arial"/>
              <a:buChar char="•"/>
            </a:pPr>
            <a:r>
              <a:rPr b="0" i="0" lang="en-GB" sz="12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Hypersat, 2023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1450" lvl="0" marL="1714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B050"/>
              </a:buClr>
              <a:buSzPts val="10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3" name="Google Shape;133;p7"/>
          <p:cNvGrpSpPr/>
          <p:nvPr/>
        </p:nvGrpSpPr>
        <p:grpSpPr>
          <a:xfrm>
            <a:off x="616159" y="1328647"/>
            <a:ext cx="6614717" cy="4659619"/>
            <a:chOff x="2205156" y="1460262"/>
            <a:chExt cx="6614717" cy="4659619"/>
          </a:xfrm>
        </p:grpSpPr>
        <p:pic>
          <p:nvPicPr>
            <p:cNvPr id="134" name="Google Shape;134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05156" y="1486034"/>
              <a:ext cx="6614717" cy="4621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7"/>
            <p:cNvSpPr/>
            <p:nvPr/>
          </p:nvSpPr>
          <p:spPr>
            <a:xfrm>
              <a:off x="2645881" y="1735058"/>
              <a:ext cx="3105217" cy="4008292"/>
            </a:xfrm>
            <a:prstGeom prst="rect">
              <a:avLst/>
            </a:prstGeom>
            <a:solidFill>
              <a:srgbClr val="FBD3D4">
                <a:alpha val="57647"/>
              </a:srgbClr>
            </a:solidFill>
            <a:ln cap="flat" cmpd="sng" w="12700">
              <a:solidFill>
                <a:srgbClr val="AB202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7"/>
            <p:cNvSpPr/>
            <p:nvPr/>
          </p:nvSpPr>
          <p:spPr>
            <a:xfrm>
              <a:off x="7070696" y="3648542"/>
              <a:ext cx="1025718" cy="151075"/>
            </a:xfrm>
            <a:prstGeom prst="rect">
              <a:avLst/>
            </a:prstGeom>
            <a:gradFill>
              <a:gsLst>
                <a:gs pos="0">
                  <a:srgbClr val="F6A1A1"/>
                </a:gs>
                <a:gs pos="50000">
                  <a:srgbClr val="F39292"/>
                </a:gs>
                <a:gs pos="100000">
                  <a:srgbClr val="F67E7E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MODIS</a:t>
              </a:r>
              <a:endParaRPr/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7500064" y="4209109"/>
              <a:ext cx="691765" cy="156714"/>
            </a:xfrm>
            <a:prstGeom prst="rect">
              <a:avLst/>
            </a:prstGeom>
            <a:gradFill>
              <a:gsLst>
                <a:gs pos="0">
                  <a:srgbClr val="F6A1A1"/>
                </a:gs>
                <a:gs pos="50000">
                  <a:srgbClr val="F39292"/>
                </a:gs>
                <a:gs pos="100000">
                  <a:srgbClr val="F67E7E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MERIS FR</a:t>
              </a: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6724813" y="4209109"/>
              <a:ext cx="691765" cy="156714"/>
            </a:xfrm>
            <a:prstGeom prst="rect">
              <a:avLst/>
            </a:prstGeom>
            <a:gradFill>
              <a:gsLst>
                <a:gs pos="0">
                  <a:srgbClr val="F6A1A1"/>
                </a:gs>
                <a:gs pos="50000">
                  <a:srgbClr val="F39292"/>
                </a:gs>
                <a:gs pos="100000">
                  <a:srgbClr val="F67E7E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MERIS-RR</a:t>
              </a:r>
              <a:endParaRPr/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6724812" y="3955873"/>
              <a:ext cx="691765" cy="156714"/>
            </a:xfrm>
            <a:prstGeom prst="rect">
              <a:avLst/>
            </a:prstGeom>
            <a:gradFill>
              <a:gsLst>
                <a:gs pos="0">
                  <a:srgbClr val="F6A1A1"/>
                </a:gs>
                <a:gs pos="50000">
                  <a:srgbClr val="F39292"/>
                </a:gs>
                <a:gs pos="100000">
                  <a:srgbClr val="F67E7E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S3 OLCI </a:t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7500063" y="4913955"/>
              <a:ext cx="691765" cy="156714"/>
            </a:xfrm>
            <a:prstGeom prst="rect">
              <a:avLst/>
            </a:prstGeom>
            <a:gradFill>
              <a:gsLst>
                <a:gs pos="0">
                  <a:srgbClr val="F6A1A1"/>
                </a:gs>
                <a:gs pos="50000">
                  <a:srgbClr val="F39292"/>
                </a:gs>
                <a:gs pos="100000">
                  <a:srgbClr val="F67E7E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VGT 1/2</a:t>
              </a: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724811" y="4913955"/>
              <a:ext cx="691765" cy="156714"/>
            </a:xfrm>
            <a:prstGeom prst="rect">
              <a:avLst/>
            </a:prstGeom>
            <a:gradFill>
              <a:gsLst>
                <a:gs pos="0">
                  <a:srgbClr val="F6A1A1"/>
                </a:gs>
                <a:gs pos="50000">
                  <a:srgbClr val="F39292"/>
                </a:gs>
                <a:gs pos="100000">
                  <a:srgbClr val="F67E7E"/>
                </a:gs>
              </a:gsLst>
              <a:lin ang="5400000" scaled="0"/>
            </a:gradFill>
            <a:ln cap="flat" cmpd="sng" w="9525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en-GB" sz="9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PROBAV</a:t>
              </a:r>
              <a:endParaRPr/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5631466" y="2490568"/>
              <a:ext cx="173605" cy="156714"/>
            </a:xfrm>
            <a:prstGeom prst="rect">
              <a:avLst/>
            </a:prstGeom>
            <a:solidFill>
              <a:srgbClr val="5BCC4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"/>
            <p:cNvSpPr txBox="1"/>
            <p:nvPr/>
          </p:nvSpPr>
          <p:spPr>
            <a:xfrm>
              <a:off x="5784726" y="2447273"/>
              <a:ext cx="58381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Prisma</a:t>
              </a:r>
              <a:endParaRPr/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5149658" y="4818779"/>
              <a:ext cx="173605" cy="1903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5463680" y="4723603"/>
              <a:ext cx="173605" cy="1903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5877970" y="4810440"/>
              <a:ext cx="173605" cy="19035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 txBox="1"/>
            <p:nvPr/>
          </p:nvSpPr>
          <p:spPr>
            <a:xfrm>
              <a:off x="5244782" y="4911807"/>
              <a:ext cx="60305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S2/MSI</a:t>
              </a: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4134679" y="5156843"/>
              <a:ext cx="159026" cy="129589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 txBox="1"/>
            <p:nvPr/>
          </p:nvSpPr>
          <p:spPr>
            <a:xfrm>
              <a:off x="3859768" y="5221637"/>
              <a:ext cx="708848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Pleiades </a:t>
              </a:r>
              <a:endParaRPr/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4230216" y="4227317"/>
              <a:ext cx="492981" cy="128364"/>
            </a:xfrm>
            <a:prstGeom prst="rect">
              <a:avLst/>
            </a:prstGeom>
            <a:solidFill>
              <a:srgbClr val="EBB600"/>
            </a:solidFill>
            <a:ln cap="flat" cmpd="sng" w="12700">
              <a:solidFill>
                <a:srgbClr val="AB202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"/>
            <p:cNvSpPr txBox="1"/>
            <p:nvPr/>
          </p:nvSpPr>
          <p:spPr>
            <a:xfrm>
              <a:off x="4144086" y="4351261"/>
              <a:ext cx="846707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Worldview3</a:t>
              </a: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5637285" y="3771234"/>
              <a:ext cx="153228" cy="156714"/>
            </a:xfrm>
            <a:prstGeom prst="rect">
              <a:avLst/>
            </a:prstGeom>
            <a:solidFill>
              <a:srgbClr val="EBB600"/>
            </a:solidFill>
            <a:ln cap="flat" cmpd="sng" w="12700">
              <a:solidFill>
                <a:srgbClr val="AB202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"/>
            <p:cNvSpPr txBox="1"/>
            <p:nvPr/>
          </p:nvSpPr>
          <p:spPr>
            <a:xfrm>
              <a:off x="4958221" y="3935745"/>
              <a:ext cx="127310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Worldview3</a:t>
              </a:r>
              <a:endParaRPr/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146358" y="3458817"/>
              <a:ext cx="84968" cy="127221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AB202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7"/>
            <p:cNvSpPr txBox="1"/>
            <p:nvPr/>
          </p:nvSpPr>
          <p:spPr>
            <a:xfrm>
              <a:off x="5784726" y="3500035"/>
              <a:ext cx="808235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hyperscout</a:t>
              </a:r>
              <a:endParaRPr/>
            </a:p>
          </p:txBody>
        </p:sp>
        <p:sp>
          <p:nvSpPr>
            <p:cNvPr id="156" name="Google Shape;156;p7"/>
            <p:cNvSpPr txBox="1"/>
            <p:nvPr/>
          </p:nvSpPr>
          <p:spPr>
            <a:xfrm rot="-5400000">
              <a:off x="1262062" y="3436269"/>
              <a:ext cx="2170510" cy="276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Number of spectral bands</a:t>
              </a:r>
              <a:endParaRPr/>
            </a:p>
          </p:txBody>
        </p:sp>
        <p:sp>
          <p:nvSpPr>
            <p:cNvPr id="157" name="Google Shape;157;p7"/>
            <p:cNvSpPr txBox="1"/>
            <p:nvPr/>
          </p:nvSpPr>
          <p:spPr>
            <a:xfrm>
              <a:off x="5261265" y="5842922"/>
              <a:ext cx="1060782" cy="2769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GB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GSD (m)</a:t>
              </a:r>
              <a:endParaRPr/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5640966" y="2332780"/>
              <a:ext cx="173605" cy="15671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7"/>
            <p:cNvSpPr txBox="1"/>
            <p:nvPr/>
          </p:nvSpPr>
          <p:spPr>
            <a:xfrm>
              <a:off x="5729805" y="2273356"/>
              <a:ext cx="69602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Hyperion</a:t>
              </a:r>
              <a:endParaRPr/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5520087" y="2540172"/>
              <a:ext cx="173605" cy="156714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7"/>
            <p:cNvSpPr txBox="1"/>
            <p:nvPr/>
          </p:nvSpPr>
          <p:spPr>
            <a:xfrm>
              <a:off x="5297128" y="2638869"/>
              <a:ext cx="45397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SBG</a:t>
              </a:r>
              <a:endParaRPr/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5003249" y="2352492"/>
              <a:ext cx="588623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Enmap</a:t>
              </a:r>
              <a:endParaRPr/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5524113" y="2404414"/>
              <a:ext cx="173605" cy="156714"/>
            </a:xfrm>
            <a:prstGeom prst="rect">
              <a:avLst/>
            </a:prstGeom>
            <a:solidFill>
              <a:srgbClr val="A0208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5682365" y="2592618"/>
              <a:ext cx="173605" cy="156714"/>
            </a:xfrm>
            <a:prstGeom prst="rect">
              <a:avLst/>
            </a:prstGeom>
            <a:solidFill>
              <a:srgbClr val="FA60F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7"/>
            <p:cNvSpPr txBox="1"/>
            <p:nvPr/>
          </p:nvSpPr>
          <p:spPr>
            <a:xfrm>
              <a:off x="5763981" y="2647282"/>
              <a:ext cx="55496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Chime</a:t>
              </a: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4688428" y="3846296"/>
              <a:ext cx="97409" cy="89449"/>
            </a:xfrm>
            <a:prstGeom prst="rect">
              <a:avLst/>
            </a:prstGeom>
            <a:solidFill>
              <a:srgbClr val="9FAA00"/>
            </a:solidFill>
            <a:ln cap="flat" cmpd="sng" w="12700">
              <a:solidFill>
                <a:srgbClr val="AB202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"/>
            <p:cNvSpPr txBox="1"/>
            <p:nvPr/>
          </p:nvSpPr>
          <p:spPr>
            <a:xfrm>
              <a:off x="4322648" y="3886855"/>
              <a:ext cx="774571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5BCC4C"/>
                  </a:solidFill>
                  <a:latin typeface="Arial"/>
                  <a:ea typeface="Arial"/>
                  <a:cs typeface="Arial"/>
                  <a:sym typeface="Arial"/>
                </a:rPr>
                <a:t>EarthDaily</a:t>
              </a: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511441" y="3710206"/>
              <a:ext cx="97409" cy="89449"/>
            </a:xfrm>
            <a:prstGeom prst="rect">
              <a:avLst/>
            </a:prstGeom>
            <a:solidFill>
              <a:srgbClr val="9FAA00"/>
            </a:solidFill>
            <a:ln cap="flat" cmpd="sng" w="12700">
              <a:solidFill>
                <a:srgbClr val="AB202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7"/>
            <p:cNvSpPr txBox="1"/>
            <p:nvPr/>
          </p:nvSpPr>
          <p:spPr>
            <a:xfrm>
              <a:off x="3923518" y="3600075"/>
              <a:ext cx="61908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5BCC4C"/>
                  </a:solidFill>
                  <a:latin typeface="Arial"/>
                  <a:ea typeface="Arial"/>
                  <a:cs typeface="Arial"/>
                  <a:sym typeface="Arial"/>
                </a:rPr>
                <a:t>Wyvern</a:t>
              </a: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5086997" y="2273356"/>
              <a:ext cx="97409" cy="89449"/>
            </a:xfrm>
            <a:prstGeom prst="rect">
              <a:avLst/>
            </a:prstGeom>
            <a:solidFill>
              <a:srgbClr val="9FAA00"/>
            </a:solidFill>
            <a:ln cap="flat" cmpd="sng" w="12700">
              <a:solidFill>
                <a:srgbClr val="AB202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7"/>
            <p:cNvSpPr txBox="1"/>
            <p:nvPr/>
          </p:nvSpPr>
          <p:spPr>
            <a:xfrm>
              <a:off x="4778259" y="2036204"/>
              <a:ext cx="617477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5BCC4C"/>
                  </a:solidFill>
                  <a:latin typeface="Arial"/>
                  <a:ea typeface="Arial"/>
                  <a:cs typeface="Arial"/>
                  <a:sym typeface="Arial"/>
                </a:rPr>
                <a:t>Shalom</a:t>
              </a:r>
              <a:endParaRPr/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4103490" y="2281303"/>
              <a:ext cx="619079" cy="2461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5BCC4C"/>
                  </a:solidFill>
                  <a:latin typeface="Arial"/>
                  <a:ea typeface="Arial"/>
                  <a:cs typeface="Arial"/>
                  <a:sym typeface="Arial"/>
                </a:rPr>
                <a:t>GHOSt</a:t>
              </a: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4679460" y="2367885"/>
              <a:ext cx="97409" cy="89449"/>
            </a:xfrm>
            <a:prstGeom prst="rect">
              <a:avLst/>
            </a:prstGeom>
            <a:solidFill>
              <a:srgbClr val="9FAA00"/>
            </a:solidFill>
            <a:ln cap="flat" cmpd="sng" w="12700">
              <a:solidFill>
                <a:srgbClr val="AB202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4567440" y="2221013"/>
              <a:ext cx="97409" cy="89449"/>
            </a:xfrm>
            <a:prstGeom prst="rect">
              <a:avLst/>
            </a:prstGeom>
            <a:solidFill>
              <a:srgbClr val="9FAA00"/>
            </a:solidFill>
            <a:ln cap="flat" cmpd="sng" w="12700">
              <a:solidFill>
                <a:srgbClr val="AB202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7"/>
            <p:cNvSpPr txBox="1"/>
            <p:nvPr/>
          </p:nvSpPr>
          <p:spPr>
            <a:xfrm>
              <a:off x="4050919" y="2106271"/>
              <a:ext cx="526106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5BCC4C"/>
                  </a:solidFill>
                  <a:latin typeface="Arial"/>
                  <a:ea typeface="Arial"/>
                  <a:cs typeface="Arial"/>
                  <a:sym typeface="Arial"/>
                </a:rPr>
                <a:t>Pixxel</a:t>
              </a: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4743559" y="1976722"/>
              <a:ext cx="97409" cy="89449"/>
            </a:xfrm>
            <a:prstGeom prst="rect">
              <a:avLst/>
            </a:prstGeom>
            <a:solidFill>
              <a:srgbClr val="9FAA00"/>
            </a:solidFill>
            <a:ln cap="flat" cmpd="sng" w="12700">
              <a:solidFill>
                <a:srgbClr val="AB202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7"/>
            <p:cNvSpPr txBox="1"/>
            <p:nvPr/>
          </p:nvSpPr>
          <p:spPr>
            <a:xfrm>
              <a:off x="4764449" y="1795182"/>
              <a:ext cx="696024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-GB" sz="1000" u="none" cap="none" strike="noStrike">
                  <a:solidFill>
                    <a:srgbClr val="5BCC4C"/>
                  </a:solidFill>
                  <a:latin typeface="Arial"/>
                  <a:ea typeface="Arial"/>
                  <a:cs typeface="Arial"/>
                  <a:sym typeface="Arial"/>
                </a:rPr>
                <a:t>Hypersat</a:t>
              </a:r>
              <a:endParaRPr/>
            </a:p>
          </p:txBody>
        </p:sp>
        <p:sp>
          <p:nvSpPr>
            <p:cNvPr id="178" name="Google Shape;178;p7"/>
            <p:cNvSpPr txBox="1"/>
            <p:nvPr/>
          </p:nvSpPr>
          <p:spPr>
            <a:xfrm>
              <a:off x="5479534" y="1460262"/>
              <a:ext cx="600149" cy="307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GB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30 m</a:t>
              </a:r>
              <a:endParaRPr/>
            </a:p>
          </p:txBody>
        </p:sp>
      </p:grpSp>
      <p:sp>
        <p:nvSpPr>
          <p:cNvPr id="179" name="Google Shape;179;p7"/>
          <p:cNvSpPr txBox="1"/>
          <p:nvPr/>
        </p:nvSpPr>
        <p:spPr>
          <a:xfrm>
            <a:off x="7483083" y="3591010"/>
            <a:ext cx="4499367" cy="186970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</a:t>
            </a: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Cal/Val data for all these missions using a single set of ground-based sensors and targets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8575" y="1082456"/>
            <a:ext cx="1724033" cy="129253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>
            <p:ph idx="1" type="body"/>
          </p:nvPr>
        </p:nvSpPr>
        <p:spPr>
          <a:xfrm>
            <a:off x="324234" y="1158436"/>
            <a:ext cx="7117044" cy="5261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 fontScale="70000" lnSpcReduction="20000"/>
          </a:bodyPr>
          <a:lstStyle/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42857"/>
              <a:buChar char="❖"/>
            </a:pPr>
            <a:r>
              <a:rPr lang="en-GB"/>
              <a:t>Liaising with </a:t>
            </a:r>
            <a:r>
              <a:rPr b="1" lang="en-GB"/>
              <a:t>EO data providers </a:t>
            </a:r>
            <a:r>
              <a:rPr lang="en-GB"/>
              <a:t>(Institutional and Commercial) to </a:t>
            </a:r>
            <a:r>
              <a:rPr b="1" lang="en-GB"/>
              <a:t>collect</a:t>
            </a:r>
            <a:r>
              <a:rPr lang="en-GB"/>
              <a:t> their Cal/Val needs</a:t>
            </a:r>
            <a:endParaRPr/>
          </a:p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42857"/>
              <a:buChar char="❖"/>
            </a:pPr>
            <a:r>
              <a:rPr lang="en-GB"/>
              <a:t>Complement with consortium’s knowledge + experience from existing networks (</a:t>
            </a:r>
            <a:r>
              <a:rPr b="1" lang="en-GB"/>
              <a:t>RadCalNet</a:t>
            </a:r>
            <a:r>
              <a:rPr lang="en-GB"/>
              <a:t>, </a:t>
            </a:r>
            <a:r>
              <a:rPr b="1" lang="en-GB"/>
              <a:t>Hypernets…</a:t>
            </a:r>
            <a:r>
              <a:rPr lang="en-GB"/>
              <a:t>) </a:t>
            </a:r>
            <a:endParaRPr/>
          </a:p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42857"/>
              <a:buChar char="❖"/>
            </a:pPr>
            <a:r>
              <a:rPr lang="en-GB"/>
              <a:t>Identifying the main Cal/Val parameters/metrics and the associated methods, focus on: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42857"/>
              <a:buChar char="▪"/>
            </a:pPr>
            <a:r>
              <a:rPr b="1" lang="en-GB"/>
              <a:t>Radiometry at TOA and BOA: </a:t>
            </a:r>
            <a:r>
              <a:rPr lang="en-GB"/>
              <a:t>field spectroscopy for BOA direct validation; propagation to TOA for L1 validation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42857"/>
              <a:buChar char="▪"/>
            </a:pPr>
            <a:r>
              <a:rPr b="1" lang="en-GB"/>
              <a:t>Geometry: </a:t>
            </a:r>
            <a:r>
              <a:rPr lang="en-GB"/>
              <a:t>geolocation error, co-registration with artificial GCPs complemented with natural or man-made targets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42857"/>
              <a:buChar char="▪"/>
            </a:pPr>
            <a:r>
              <a:rPr b="1" lang="en-GB"/>
              <a:t>Image quality: </a:t>
            </a:r>
            <a:r>
              <a:rPr lang="en-GB"/>
              <a:t>MTF, PSF, SNR assessment using a combination of artificial targets (chessboard, fan-shape, …) 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42857"/>
              <a:buChar char="▪"/>
            </a:pPr>
            <a:r>
              <a:rPr b="1" lang="en-GB"/>
              <a:t>Spectral</a:t>
            </a:r>
            <a:r>
              <a:rPr lang="en-GB"/>
              <a:t>: spectral shift and FWHM potentially using selective absorbing/emitting dyes, to be further investigated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42857"/>
              <a:buChar char="▪"/>
            </a:pPr>
            <a:r>
              <a:rPr b="1" lang="en-GB"/>
              <a:t>Others</a:t>
            </a:r>
            <a:r>
              <a:rPr lang="en-GB"/>
              <a:t>: validation of higher level products and extension to other EO missions, e.g., thermal, radar, atmosphere</a:t>
            </a:r>
            <a:endParaRPr/>
          </a:p>
        </p:txBody>
      </p:sp>
      <p:sp>
        <p:nvSpPr>
          <p:cNvPr id="186" name="Google Shape;186;p8"/>
          <p:cNvSpPr txBox="1"/>
          <p:nvPr>
            <p:ph type="title"/>
          </p:nvPr>
        </p:nvSpPr>
        <p:spPr>
          <a:xfrm>
            <a:off x="176048" y="96216"/>
            <a:ext cx="9386864" cy="98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600"/>
              <a:t>Cal/Val Park design Phase</a:t>
            </a:r>
            <a:br>
              <a:rPr lang="en-GB" sz="3600"/>
            </a:br>
            <a:r>
              <a:rPr lang="en-GB" sz="2800"/>
              <a:t>Task 2 – Definition of Measurable parameters</a:t>
            </a:r>
            <a:endParaRPr/>
          </a:p>
        </p:txBody>
      </p:sp>
      <p:pic>
        <p:nvPicPr>
          <p:cNvPr descr="orientation_angle_lower_NIR_0268" id="187" name="Google Shape;18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41277" y="4091322"/>
            <a:ext cx="3101215" cy="2211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saunier\AppData\Local\Microsoft\Windows\INetCache\Content.Word\20200926_115900_ssc10d2_0019_analytic_2_snr.png" id="188" name="Google Shape;188;p8"/>
          <p:cNvPicPr preferRelativeResize="0"/>
          <p:nvPr/>
        </p:nvPicPr>
        <p:blipFill rotWithShape="1">
          <a:blip r:embed="rId5">
            <a:alphaModFix/>
          </a:blip>
          <a:srcRect b="0" l="0" r="6769" t="0"/>
          <a:stretch/>
        </p:blipFill>
        <p:spPr>
          <a:xfrm>
            <a:off x="8890331" y="3429000"/>
            <a:ext cx="2977435" cy="2346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41277" y="1507350"/>
            <a:ext cx="2835733" cy="192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307177" y="2136469"/>
            <a:ext cx="1724033" cy="1292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>
            <p:ph idx="1" type="body"/>
          </p:nvPr>
        </p:nvSpPr>
        <p:spPr>
          <a:xfrm>
            <a:off x="324233" y="1082456"/>
            <a:ext cx="7179503" cy="5480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rmAutofit fontScale="77500" lnSpcReduction="20000"/>
          </a:bodyPr>
          <a:lstStyle/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9032"/>
              <a:buChar char="❖"/>
            </a:pPr>
            <a:r>
              <a:rPr lang="en-GB"/>
              <a:t>Different complementary elements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b="1" lang="en-GB"/>
              <a:t>Operational</a:t>
            </a:r>
            <a:r>
              <a:rPr lang="en-GB"/>
              <a:t>: suite of sensors, targets, platforms for automated/systematic acquisition of Cal/Val data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b="1" lang="en-GB"/>
              <a:t>Playground</a:t>
            </a:r>
            <a:r>
              <a:rPr lang="en-GB"/>
              <a:t>: to test innovative sensors and platforms (robotics, UAV, zip lines) and for field campaigns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b="1" lang="en-GB"/>
              <a:t>Supporting infrastructure</a:t>
            </a:r>
            <a:r>
              <a:rPr lang="en-GB"/>
              <a:t>: laboratory for instrument maintenance, space for meetings,…</a:t>
            </a:r>
            <a:endParaRPr/>
          </a:p>
          <a:p>
            <a:pPr indent="-406400" lvl="0" marL="457200" rt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29032"/>
              <a:buChar char="❖"/>
            </a:pPr>
            <a:r>
              <a:rPr lang="en-GB"/>
              <a:t>Adopted approach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lang="en-GB"/>
              <a:t>Ensure adherence to </a:t>
            </a:r>
            <a:r>
              <a:rPr b="1" lang="en-GB"/>
              <a:t>metrological</a:t>
            </a:r>
            <a:r>
              <a:rPr lang="en-GB"/>
              <a:t> guidelines (FRM)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lang="en-GB"/>
              <a:t>Build on </a:t>
            </a:r>
            <a:r>
              <a:rPr b="1" lang="en-GB"/>
              <a:t>mature</a:t>
            </a:r>
            <a:r>
              <a:rPr lang="en-GB"/>
              <a:t> robust technology, while exploiting </a:t>
            </a:r>
            <a:r>
              <a:rPr b="1" lang="en-GB"/>
              <a:t>advanced</a:t>
            </a:r>
            <a:r>
              <a:rPr lang="en-GB"/>
              <a:t> solutions in the Playground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lang="en-GB"/>
              <a:t>Exploit </a:t>
            </a:r>
            <a:r>
              <a:rPr b="1" lang="en-GB"/>
              <a:t>synergies</a:t>
            </a:r>
            <a:r>
              <a:rPr lang="en-GB"/>
              <a:t> across </a:t>
            </a:r>
            <a:r>
              <a:rPr b="1" lang="en-GB"/>
              <a:t>sensors</a:t>
            </a:r>
            <a:r>
              <a:rPr lang="en-GB"/>
              <a:t>, e.g., CIMEL for propagation to TOA, all sky camera for cloud</a:t>
            </a:r>
            <a:endParaRPr/>
          </a:p>
          <a:p>
            <a:pPr indent="-3810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Char char="▪"/>
            </a:pPr>
            <a:r>
              <a:rPr lang="en-GB"/>
              <a:t>Ensure </a:t>
            </a:r>
            <a:r>
              <a:rPr b="1" lang="en-GB"/>
              <a:t>adaptability</a:t>
            </a:r>
            <a:r>
              <a:rPr lang="en-GB"/>
              <a:t> to different sensors, e.g., moveable targets, adjustable </a:t>
            </a:r>
            <a:r>
              <a:rPr b="1" lang="en-GB"/>
              <a:t>sampling</a:t>
            </a:r>
            <a:r>
              <a:rPr lang="en-GB"/>
              <a:t> </a:t>
            </a:r>
            <a:r>
              <a:rPr b="1" lang="en-GB"/>
              <a:t>design</a:t>
            </a:r>
            <a:endParaRPr/>
          </a:p>
          <a:p>
            <a:pPr indent="-228600" lvl="1" marL="914400" rtl="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29032"/>
              <a:buNone/>
            </a:pPr>
            <a:r>
              <a:t/>
            </a:r>
            <a:endParaRPr/>
          </a:p>
        </p:txBody>
      </p:sp>
      <p:pic>
        <p:nvPicPr>
          <p:cNvPr descr="A picture containing sky, outdoor, cloud, public utility&#10;&#10;Description automatically generated" id="196" name="Google Shape;1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90934" y="1439037"/>
            <a:ext cx="1729410" cy="115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30105" y="1613794"/>
            <a:ext cx="1534459" cy="1150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3980" y="2901751"/>
            <a:ext cx="3866570" cy="16195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outdoor, tire, wheel, ground&#10;&#10;Description automatically generated" id="199" name="Google Shape;19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30105" y="4723494"/>
            <a:ext cx="1425975" cy="14014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amera on a tripod&#10;&#10;Description automatically generated with medium confidence" id="200" name="Google Shape;20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96013" y="1156203"/>
            <a:ext cx="1028036" cy="15433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rone flying over a field&#10;&#10;Description automatically generated with low confidence" id="201" name="Google Shape;201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369363" y="4658414"/>
            <a:ext cx="1829470" cy="11478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ky, outdoor, electrical supply, public utility&#10;&#10;Description automatically generated" id="202" name="Google Shape;202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858123" y="5349094"/>
            <a:ext cx="1344154" cy="9591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outdoor, sky, grass, plant&#10;&#10;Description automatically generated" id="203" name="Google Shape;203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153302" y="4611938"/>
            <a:ext cx="913458" cy="181764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9"/>
          <p:cNvSpPr txBox="1"/>
          <p:nvPr>
            <p:ph type="title"/>
          </p:nvPr>
        </p:nvSpPr>
        <p:spPr>
          <a:xfrm>
            <a:off x="176048" y="96216"/>
            <a:ext cx="9386864" cy="986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3600"/>
              <a:t>Cal/Val Park design Phase</a:t>
            </a:r>
            <a:br>
              <a:rPr lang="en-GB" sz="3600"/>
            </a:br>
            <a:r>
              <a:rPr lang="en-GB" sz="2800"/>
              <a:t>Task 3 – Definition of Equipment and Tools</a:t>
            </a:r>
            <a:endParaRPr/>
          </a:p>
        </p:txBody>
      </p:sp>
      <p:pic>
        <p:nvPicPr>
          <p:cNvPr id="205" name="Google Shape;205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34091" y="1087718"/>
            <a:ext cx="1038018" cy="98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