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F1WGMrUXplicSym5gDUgdAqOm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6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6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5-8 March 2024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>
  <p:cSld name="タイトルとコンテンツ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5-8 March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1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0" name="Google Shape;40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5-8 March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1" name="Google Shape;51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2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5-8 March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5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Relationship Id="rId4" Type="http://schemas.openxmlformats.org/officeDocument/2006/relationships/image" Target="../media/image25.png"/><Relationship Id="rId5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rive.google.com/drive/folders/1IawkDlgHtwxLW0kZaeVHILeac1Gni6oA" TargetMode="External"/><Relationship Id="rId4" Type="http://schemas.openxmlformats.org/officeDocument/2006/relationships/hyperlink" Target="http://riza@symbios.space" TargetMode="External"/><Relationship Id="rId5" Type="http://schemas.openxmlformats.org/officeDocument/2006/relationships/hyperlink" Target="mailto:matthew@symbioscomms.com" TargetMode="External"/><Relationship Id="rId6" Type="http://schemas.openxmlformats.org/officeDocument/2006/relationships/hyperlink" Target="mailto:matthew@symbioscomms.com" TargetMode="External"/><Relationship Id="rId7" Type="http://schemas.openxmlformats.org/officeDocument/2006/relationships/hyperlink" Target="https://ceos.org/meetings/wgcv-53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2.jpg"/><Relationship Id="rId9" Type="http://schemas.openxmlformats.org/officeDocument/2006/relationships/image" Target="../media/image22.jpg"/><Relationship Id="rId5" Type="http://schemas.openxmlformats.org/officeDocument/2006/relationships/image" Target="../media/image18.jpg"/><Relationship Id="rId6" Type="http://schemas.openxmlformats.org/officeDocument/2006/relationships/image" Target="../media/image9.jpg"/><Relationship Id="rId7" Type="http://schemas.openxmlformats.org/officeDocument/2006/relationships/image" Target="../media/image20.jpg"/><Relationship Id="rId8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WGCV-53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US" sz="4000"/>
              <a:t>GHG task team (joint campaign and match-up dataset)</a:t>
            </a:r>
            <a:endParaRPr i="1" sz="4000"/>
          </a:p>
        </p:txBody>
      </p:sp>
      <p:sp>
        <p:nvSpPr>
          <p:cNvPr id="61" name="Google Shape;61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Akihiko KUZE, GHG task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# 3.</a:t>
            </a:r>
            <a:r>
              <a:rPr b="1" lang="en-US" sz="2200">
                <a:solidFill>
                  <a:schemeClr val="accent1"/>
                </a:solidFill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Córdoba, Argentina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5th - 8th March 2024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/>
        </p:nvSpPr>
        <p:spPr>
          <a:xfrm>
            <a:off x="1921588" y="25044"/>
            <a:ext cx="773205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 GHG match-up database (off-nadir)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SONO match up data set 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3520" y="2020063"/>
            <a:ext cx="5485744" cy="431128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0"/>
          <p:cNvSpPr txBox="1"/>
          <p:nvPr/>
        </p:nvSpPr>
        <p:spPr>
          <a:xfrm>
            <a:off x="5837513" y="1233711"/>
            <a:ext cx="5289648" cy="35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 term (5 year) GOSAT-2 IASI SONO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682-692 cm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/>
          <p:nvPr/>
        </p:nvSpPr>
        <p:spPr>
          <a:xfrm rot="-3002964">
            <a:off x="2074404" y="2369792"/>
            <a:ext cx="1143000" cy="2414016"/>
          </a:xfrm>
          <a:prstGeom prst="rect">
            <a:avLst/>
          </a:prstGeom>
          <a:solidFill>
            <a:srgbClr val="0000FF">
              <a:alpha val="49803"/>
            </a:srgbClr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/>
          <p:nvPr/>
        </p:nvSpPr>
        <p:spPr>
          <a:xfrm rot="717801">
            <a:off x="2275429" y="2499353"/>
            <a:ext cx="498846" cy="2414016"/>
          </a:xfrm>
          <a:prstGeom prst="rect">
            <a:avLst/>
          </a:prstGeom>
          <a:solidFill>
            <a:srgbClr val="FF0000">
              <a:alpha val="49803"/>
            </a:srgbClr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10"/>
          <p:cNvCxnSpPr/>
          <p:nvPr/>
        </p:nvCxnSpPr>
        <p:spPr>
          <a:xfrm flipH="1">
            <a:off x="2232854" y="2290590"/>
            <a:ext cx="583994" cy="2820986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153" name="Google Shape;153;p10"/>
          <p:cNvCxnSpPr/>
          <p:nvPr/>
        </p:nvCxnSpPr>
        <p:spPr>
          <a:xfrm>
            <a:off x="1536537" y="2715265"/>
            <a:ext cx="2411563" cy="1922214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154" name="Google Shape;154;p10"/>
          <p:cNvSpPr/>
          <p:nvPr/>
        </p:nvSpPr>
        <p:spPr>
          <a:xfrm>
            <a:off x="2465749" y="3417967"/>
            <a:ext cx="210312" cy="219456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3127457" y="2533917"/>
            <a:ext cx="130482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IASI=0deg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G2=0deg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3661027" y="4595346"/>
            <a:ext cx="8057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09:30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0"/>
          <p:cNvSpPr txBox="1"/>
          <p:nvPr/>
        </p:nvSpPr>
        <p:spPr>
          <a:xfrm>
            <a:off x="1613986" y="5071454"/>
            <a:ext cx="8057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10"/>
          <p:cNvCxnSpPr/>
          <p:nvPr/>
        </p:nvCxnSpPr>
        <p:spPr>
          <a:xfrm>
            <a:off x="760059" y="3527695"/>
            <a:ext cx="352958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9" name="Google Shape;159;p10"/>
          <p:cNvSpPr txBox="1"/>
          <p:nvPr/>
        </p:nvSpPr>
        <p:spPr>
          <a:xfrm>
            <a:off x="4356235" y="3331751"/>
            <a:ext cx="14812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Lat=81deg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>
            <a:off x="81603" y="2219092"/>
            <a:ext cx="14714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G2 swath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IASI swath</a:t>
            </a:r>
            <a:endParaRPr b="0" i="0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>
            <a:off x="2406266" y="5201008"/>
            <a:ext cx="448149" cy="427254"/>
          </a:xfrm>
          <a:prstGeom prst="sun">
            <a:avLst>
              <a:gd fmla="val 25000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2314539" y="4019382"/>
            <a:ext cx="210312" cy="219456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77570" y="4276604"/>
            <a:ext cx="203950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IASI= -38degCT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G2= -38degAT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10"/>
          <p:cNvCxnSpPr/>
          <p:nvPr/>
        </p:nvCxnSpPr>
        <p:spPr>
          <a:xfrm flipH="1">
            <a:off x="2676061" y="3035128"/>
            <a:ext cx="482730" cy="42289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5" name="Google Shape;165;p10"/>
          <p:cNvCxnSpPr/>
          <p:nvPr/>
        </p:nvCxnSpPr>
        <p:spPr>
          <a:xfrm flipH="1" rot="10800000">
            <a:off x="1281444" y="4192040"/>
            <a:ext cx="1016658" cy="42103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" name="Google Shape;166;p10"/>
          <p:cNvCxnSpPr/>
          <p:nvPr/>
        </p:nvCxnSpPr>
        <p:spPr>
          <a:xfrm>
            <a:off x="834651" y="4116384"/>
            <a:ext cx="352958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67" name="Google Shape;167;p10"/>
          <p:cNvSpPr txBox="1"/>
          <p:nvPr/>
        </p:nvSpPr>
        <p:spPr>
          <a:xfrm>
            <a:off x="4356235" y="3922656"/>
            <a:ext cx="1717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Lat=74deg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4615182" y="2816595"/>
            <a:ext cx="533742" cy="3693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668047">
            <a:off x="1909764" y="3466535"/>
            <a:ext cx="299298" cy="593428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/>
          <p:nvPr/>
        </p:nvSpPr>
        <p:spPr>
          <a:xfrm rot="668047">
            <a:off x="2073275" y="2648952"/>
            <a:ext cx="299298" cy="593428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820612" y="3577810"/>
            <a:ext cx="11009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G2 AT&lt;0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1421792" y="2395420"/>
            <a:ext cx="11009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G2 AT&gt;0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10"/>
          <p:cNvCxnSpPr/>
          <p:nvPr/>
        </p:nvCxnSpPr>
        <p:spPr>
          <a:xfrm flipH="1" rot="10800000">
            <a:off x="3244907" y="1934269"/>
            <a:ext cx="495820" cy="537651"/>
          </a:xfrm>
          <a:prstGeom prst="straightConnector1">
            <a:avLst/>
          </a:prstGeom>
          <a:solidFill>
            <a:schemeClr val="accent1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4" name="Google Shape;174;p10"/>
          <p:cNvSpPr txBox="1"/>
          <p:nvPr/>
        </p:nvSpPr>
        <p:spPr>
          <a:xfrm>
            <a:off x="3866920" y="1814614"/>
            <a:ext cx="197059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+Y(pitch)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North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/>
        </p:nvSpPr>
        <p:spPr>
          <a:xfrm>
            <a:off x="1573987" y="19392"/>
            <a:ext cx="773205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 GHG match-up database (off-nadir)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Double Difference X-CAL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350" y="2565209"/>
            <a:ext cx="6064700" cy="391360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1"/>
          <p:cNvSpPr txBox="1"/>
          <p:nvPr/>
        </p:nvSpPr>
        <p:spPr>
          <a:xfrm>
            <a:off x="436008" y="1121038"/>
            <a:ext cx="675187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Double Difference =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((Measured by A) – (Simulation for A)) -  ((Measured by B) – (Simulation for B)) -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minimize the caused by due to geometry difference, radiative Double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7433575" y="6171038"/>
            <a:ext cx="27100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Kataoka et al., TGRS 2014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2635" y="2643392"/>
            <a:ext cx="5173357" cy="35032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11"/>
          <p:cNvGrpSpPr/>
          <p:nvPr/>
        </p:nvGrpSpPr>
        <p:grpSpPr>
          <a:xfrm>
            <a:off x="8586601" y="2698356"/>
            <a:ext cx="719445" cy="322261"/>
            <a:chOff x="3673830" y="3328468"/>
            <a:chExt cx="800441" cy="465138"/>
          </a:xfrm>
        </p:grpSpPr>
        <p:pic>
          <p:nvPicPr>
            <p:cNvPr id="185" name="Google Shape;18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3673830" y="3328468"/>
              <a:ext cx="800441" cy="4651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6" name="Google Shape;186;p11"/>
            <p:cNvCxnSpPr/>
            <p:nvPr/>
          </p:nvCxnSpPr>
          <p:spPr>
            <a:xfrm rot="10800000">
              <a:off x="3692525" y="3336925"/>
              <a:ext cx="353408" cy="161593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" name="Google Shape;187;p11"/>
            <p:cNvCxnSpPr/>
            <p:nvPr/>
          </p:nvCxnSpPr>
          <p:spPr>
            <a:xfrm rot="10800000">
              <a:off x="3717925" y="3533775"/>
              <a:ext cx="361263" cy="118717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8" name="Google Shape;188;p11"/>
          <p:cNvSpPr txBox="1"/>
          <p:nvPr/>
        </p:nvSpPr>
        <p:spPr>
          <a:xfrm>
            <a:off x="7555375" y="1417012"/>
            <a:ext cx="36141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Ground data can reduce uncertainties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/>
          <p:nvPr/>
        </p:nvSpPr>
        <p:spPr>
          <a:xfrm>
            <a:off x="1428396" y="23011"/>
            <a:ext cx="773205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 GHG match-up database (off-nadir)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Double Difference X-CAL over RRV site 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2"/>
          <p:cNvSpPr/>
          <p:nvPr/>
        </p:nvSpPr>
        <p:spPr>
          <a:xfrm>
            <a:off x="6561386" y="2290590"/>
            <a:ext cx="9842173" cy="53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9941" y="2483936"/>
            <a:ext cx="7732059" cy="4058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12"/>
          <p:cNvGrpSpPr/>
          <p:nvPr/>
        </p:nvGrpSpPr>
        <p:grpSpPr>
          <a:xfrm>
            <a:off x="5213402" y="1095299"/>
            <a:ext cx="6089207" cy="1195291"/>
            <a:chOff x="353465" y="1539301"/>
            <a:chExt cx="6089207" cy="1195291"/>
          </a:xfrm>
        </p:grpSpPr>
        <p:pic>
          <p:nvPicPr>
            <p:cNvPr descr="グラフ, 折れ線グラフ&#10;&#10;自動的に生成された説明" id="197" name="Google Shape;197;p12"/>
            <p:cNvPicPr preferRelativeResize="0"/>
            <p:nvPr/>
          </p:nvPicPr>
          <p:blipFill rotWithShape="1">
            <a:blip r:embed="rId4">
              <a:alphaModFix/>
            </a:blip>
            <a:srcRect b="60659" l="0" r="0" t="19371"/>
            <a:stretch/>
          </p:blipFill>
          <p:spPr>
            <a:xfrm>
              <a:off x="353465" y="1539301"/>
              <a:ext cx="6089207" cy="11952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12"/>
            <p:cNvSpPr/>
            <p:nvPr/>
          </p:nvSpPr>
          <p:spPr>
            <a:xfrm>
              <a:off x="3482745" y="1638249"/>
              <a:ext cx="2804160" cy="939800"/>
            </a:xfrm>
            <a:prstGeom prst="rect">
              <a:avLst/>
            </a:prstGeom>
            <a:noFill/>
            <a:ln cap="flat" cmpd="sng" w="38100">
              <a:solidFill>
                <a:srgbClr val="ED7D3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1512956" y="1646814"/>
              <a:ext cx="1947775" cy="939800"/>
            </a:xfrm>
            <a:prstGeom prst="rect">
              <a:avLst/>
            </a:prstGeom>
            <a:noFill/>
            <a:ln cap="flat" cmpd="sng" w="38100">
              <a:solidFill>
                <a:srgbClr val="0432FF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0" name="Google Shape;20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224" y="3429000"/>
            <a:ext cx="4406717" cy="293781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 txBox="1"/>
          <p:nvPr/>
        </p:nvSpPr>
        <p:spPr>
          <a:xfrm>
            <a:off x="232288" y="1202812"/>
            <a:ext cx="410821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sensors observe RRV calibration site from different geometries.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reflectance, BRDF, Emissivity are available.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difference approach will minimize the bias due to different geometry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/>
          <p:nvPr/>
        </p:nvSpPr>
        <p:spPr>
          <a:xfrm>
            <a:off x="775504" y="23011"/>
            <a:ext cx="898195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 GHG match-up database Double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Long term &amp; high spectral resolution data will be available from GHG Cal site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3"/>
          <p:cNvSpPr/>
          <p:nvPr/>
        </p:nvSpPr>
        <p:spPr>
          <a:xfrm>
            <a:off x="6561386" y="2290590"/>
            <a:ext cx="9842173" cy="53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5023" y="1169515"/>
            <a:ext cx="8981954" cy="491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4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4311" lvl="0" marL="21431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b="1" lang="en-US" sz="1600"/>
              <a:t>Presenters should name their file using the following convention:</a:t>
            </a:r>
            <a:endParaRPr sz="1400"/>
          </a:p>
          <a:p>
            <a:pPr indent="-214312" lvl="1" marL="6715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1600"/>
              <a:t>AgendaItemNumber_LastName_Subject_Version </a:t>
            </a:r>
            <a:r>
              <a:rPr i="1" lang="en-US" sz="1600"/>
              <a:t>(e.g., 1.1_Goryl_WGCV-53_Welcome_v1)</a:t>
            </a:r>
            <a:endParaRPr sz="1400"/>
          </a:p>
          <a:p>
            <a:pPr indent="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1" sz="1600"/>
          </a:p>
          <a:p>
            <a:pPr indent="-214311" lvl="0" marL="21431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b="1" i="1" lang="en-US" sz="1600"/>
              <a:t>Documents and presentations should be uploaded to the shared folder to allow for streamlined self service</a:t>
            </a:r>
            <a:endParaRPr b="1" i="1" sz="1600"/>
          </a:p>
          <a:p>
            <a:pPr indent="-214312" lvl="1" marL="6715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b="1" i="1" lang="en-US" sz="1600" u="sng">
                <a:solidFill>
                  <a:schemeClr val="hlink"/>
                </a:solidFill>
                <a:hlinkClick r:id="rId3"/>
              </a:rPr>
              <a:t>Shared Presentation Folder </a:t>
            </a:r>
            <a:r>
              <a:rPr b="1" i="1" lang="en-US" sz="1600"/>
              <a:t>(default view only, ask for upload/edit permission as required)</a:t>
            </a:r>
            <a:endParaRPr b="1" i="1" sz="1600"/>
          </a:p>
          <a:p>
            <a:pPr indent="-214312" lvl="1" marL="6715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b="1" i="1" lang="en-US" sz="1600"/>
              <a:t>For support</a:t>
            </a:r>
            <a:r>
              <a:rPr i="1" lang="en-US" sz="1600"/>
              <a:t> contact </a:t>
            </a:r>
            <a:r>
              <a:rPr i="1" lang="en-US" sz="1600" u="sng">
                <a:solidFill>
                  <a:schemeClr val="hlink"/>
                </a:solidFill>
                <a:hlinkClick r:id="rId4"/>
              </a:rPr>
              <a:t>riza@</a:t>
            </a:r>
            <a:r>
              <a:rPr i="1" lang="en-US" sz="1600" u="sng">
                <a:solidFill>
                  <a:schemeClr val="hlink"/>
                </a:solidFill>
                <a:hlinkClick r:id="rId5"/>
              </a:rPr>
              <a:t>symbioscomms.com</a:t>
            </a:r>
            <a:r>
              <a:rPr i="1" lang="en-US" sz="1600"/>
              <a:t> or </a:t>
            </a:r>
            <a:r>
              <a:rPr i="1" lang="en-US" sz="1600" u="sng">
                <a:solidFill>
                  <a:schemeClr val="hlink"/>
                </a:solidFill>
                <a:hlinkClick r:id="rId6"/>
              </a:rPr>
              <a:t>matthew@symbioscomms.com</a:t>
            </a:r>
            <a:endParaRPr i="1" sz="1600"/>
          </a:p>
          <a:p>
            <a:pPr indent="-214312" lvl="1" marL="6715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b="1" i="1" lang="en-US" sz="1600"/>
              <a:t>Documents for endorsement </a:t>
            </a:r>
            <a:r>
              <a:rPr i="1" lang="en-US" sz="1600"/>
              <a:t>should be submitted by</a:t>
            </a:r>
            <a:r>
              <a:rPr b="1" i="1" lang="en-US" sz="1600"/>
              <a:t> 20 Feb</a:t>
            </a:r>
            <a:endParaRPr b="1" i="1" sz="1600"/>
          </a:p>
          <a:p>
            <a:pPr indent="-214312" lvl="1" marL="6715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b="1" i="1" lang="en-US" sz="1600"/>
              <a:t>Documents (for information only) and Presentations </a:t>
            </a:r>
            <a:r>
              <a:rPr i="1" lang="en-US" sz="1600"/>
              <a:t>should be submitted by </a:t>
            </a:r>
            <a:r>
              <a:rPr b="1" i="1" lang="en-US" sz="1600"/>
              <a:t>27 Feb</a:t>
            </a:r>
            <a:endParaRPr b="1" sz="1400"/>
          </a:p>
          <a:p>
            <a:pPr indent="-112712" lvl="1" marL="6715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i="1" sz="1600">
              <a:highlight>
                <a:srgbClr val="FFFF00"/>
              </a:highlight>
            </a:endParaRPr>
          </a:p>
          <a:p>
            <a:pPr indent="-214311" lvl="0" marL="21431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i="1" lang="en-US" sz="1600"/>
              <a:t>Reporting to engage discussion or decision is encouraged</a:t>
            </a:r>
            <a:r>
              <a:rPr lang="en-US" sz="1600"/>
              <a:t>, but detailed reporting should be provided as pre-meeting reading material or in background slides.</a:t>
            </a:r>
            <a:endParaRPr sz="16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214311" lvl="0" marL="21431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❖"/>
            </a:pPr>
            <a:r>
              <a:rPr lang="en-US" sz="1600"/>
              <a:t>Meeting website: </a:t>
            </a:r>
            <a:r>
              <a:rPr lang="en-US" sz="1600" u="sng">
                <a:solidFill>
                  <a:schemeClr val="hlink"/>
                </a:solidFill>
                <a:hlinkClick r:id="rId7"/>
              </a:rPr>
              <a:t>https://ceos.org/meetings/wgcv-53/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15" name="Google Shape;215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Presenter Guidelines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Buenos Aires GHG by GOSAT-2</a:t>
            </a:r>
            <a:endParaRPr/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9893" y="1070978"/>
            <a:ext cx="9212213" cy="449421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2685360" y="5954964"/>
            <a:ext cx="77806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https://www.eorc.jaxa.jp/GOSAT/CO2_monitor/index_Ver.K.G2.html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title"/>
          </p:nvPr>
        </p:nvSpPr>
        <p:spPr>
          <a:xfrm>
            <a:off x="550621" y="0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/>
              <a:t>Downtown Buenos Aires CO2 and CH4</a:t>
            </a:r>
            <a:br>
              <a:rPr lang="en-US" sz="3600"/>
            </a:br>
            <a:r>
              <a:rPr lang="en-US" sz="3600"/>
              <a:t>Long term by GOSAT</a:t>
            </a:r>
            <a:endParaRPr sz="3600"/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032" y="1160405"/>
            <a:ext cx="9216528" cy="486077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"/>
          <p:cNvSpPr txBox="1"/>
          <p:nvPr/>
        </p:nvSpPr>
        <p:spPr>
          <a:xfrm>
            <a:off x="9889287" y="1817783"/>
            <a:ext cx="2108269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 Green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Lower troposphere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Dark Blue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Upper troposphere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 Red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column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Upper: CO2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Lower: CH4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Topics</a:t>
            </a:r>
            <a:endParaRPr/>
          </a:p>
        </p:txBody>
      </p:sp>
      <p:sp>
        <p:nvSpPr>
          <p:cNvPr id="81" name="Google Shape;81;p4"/>
          <p:cNvSpPr txBox="1"/>
          <p:nvPr/>
        </p:nvSpPr>
        <p:spPr>
          <a:xfrm>
            <a:off x="861609" y="1308294"/>
            <a:ext cx="10733184" cy="4651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U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Joint Cal/Val Campaign meeting for OCO-TROPOMI-TEMPO-GOSAT (Jan. 19, 2024） 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Both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2023 campaign results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Both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Uncertainty in vicarious calibration 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Both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Solar and lunar calibration high spectral resolution data set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GHG match-up database – GOSAT, GOSAT-2 AIRS, IASI, CrIS Match ups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Both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 up dataset with SNO (nadir) and 2O- SONO (off nadir)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Simultaneous nadir overpasses (SNOs)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2-orthogonal simultaneous off-nadir overpass (2O-SONO)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 Double Difference Method using the common target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/>
        </p:nvSpPr>
        <p:spPr>
          <a:xfrm>
            <a:off x="859318" y="66101"/>
            <a:ext cx="8857560" cy="377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RRV Vicarious calibration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Summary of TROPOMI-OCO-GOSAT calibration meeting (Jan. 19)</a:t>
            </a:r>
            <a:endParaRPr/>
          </a:p>
        </p:txBody>
      </p:sp>
      <p:sp>
        <p:nvSpPr>
          <p:cNvPr id="87" name="Google Shape;87;p5"/>
          <p:cNvSpPr txBox="1"/>
          <p:nvPr/>
        </p:nvSpPr>
        <p:spPr>
          <a:xfrm>
            <a:off x="621653" y="1369714"/>
            <a:ext cx="11254530" cy="4611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 term L1B using  prelaunch vs forward calculation with a common RT model with RRV campaign data using 5 different footprints of GOSAT, GOSAT-2,OCO-2, OCO-3 and TROPOMI with viewing geometry and IFOV correction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Uncertainties Estimation toward seamless multi-sensor and long-term data set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Investigate the difference of 5% in OCO-2 between JPL and GOSAT team analysis 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BRDF correction error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Long term stability (RRV2023 shows large change in forward viewing geometry)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Geometry correction error (forward and backward reflection)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Large off-nadir angle correction (especially for OCO-3, TROPOMI)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Polarization (sensitivity 2—5% estimated from RRV2023, should be updated in RRV2024 campaign)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Recommendation of geometry and data selection for vicarious calibration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/>
          <p:nvPr/>
        </p:nvSpPr>
        <p:spPr>
          <a:xfrm>
            <a:off x="2298288" y="253513"/>
            <a:ext cx="6863410" cy="33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Solar and  Lunar Calibration products</a:t>
            </a:r>
            <a:endParaRPr/>
          </a:p>
        </p:txBody>
      </p:sp>
      <p:sp>
        <p:nvSpPr>
          <p:cNvPr id="93" name="Google Shape;93;p6"/>
          <p:cNvSpPr txBox="1"/>
          <p:nvPr/>
        </p:nvSpPr>
        <p:spPr>
          <a:xfrm>
            <a:off x="463226" y="1186212"/>
            <a:ext cx="11265547" cy="5110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Request by the TSIS team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TSIS team is interested in long term and high spectral resolution data from solar calibration by GHG spectrometers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Lunar Calibration WS at EUMETSAT in Dec. 2023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GOSAT-2 lunar calibration presentation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Deviation of the absolute radiometric calibration from the lunar model it too large.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 for Hight spectral resolution data and TIR data by GOSAT and GOSAT-2 (no TIR data were acquired yet to avoid operation risk)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Long term and analysis ready GOSAT solar calibration data          　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/>
          <p:nvPr/>
        </p:nvSpPr>
        <p:spPr>
          <a:xfrm>
            <a:off x="254828" y="1231454"/>
            <a:ext cx="11731523" cy="4921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Joint Vicarious Calibration Campaign June 12-17, 2024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June 14 (TROPOMI nadir (8.1 deg) , OCO-2, GOSAT)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June 16 (TROPOMI off nadir (46.3 deg), OCO-2, GOSAT, GOSAT-2)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OCO-3 becomes ready from the storage and after initial check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Estimate uncertainties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Update polarization sensitivity of the playa surface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Add TEMPO near O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-A (POC: Xiong Liu, Harvard Smithsonian)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Spectral range: 290–740 nm (UV, VIS); spectral sampling: 0.2 nm; spectral resolution: 0.6 nm          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1794532" y="0"/>
            <a:ext cx="773205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Plan for 2024 joint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Vicarious Calibration Campaig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 b="0" l="0" r="12932" t="0"/>
          <a:stretch/>
        </p:blipFill>
        <p:spPr>
          <a:xfrm>
            <a:off x="10094149" y="1402765"/>
            <a:ext cx="1716653" cy="310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5378" y="1986384"/>
            <a:ext cx="641230" cy="63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sat（中）" id="102" name="Google Shape;10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69273" y="3298051"/>
            <a:ext cx="674595" cy="48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71708" y="3929049"/>
            <a:ext cx="773573" cy="486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s | Orbiting Carbon Observatory 3" id="104" name="Google Shape;104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85956" y="2660154"/>
            <a:ext cx="641230" cy="570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RON - TROPOMI SWIR monitoring" id="105" name="Google Shape;105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37880" y="1377279"/>
            <a:ext cx="641230" cy="52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55378" y="4598992"/>
            <a:ext cx="626436" cy="595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/>
          <p:nvPr/>
        </p:nvSpPr>
        <p:spPr>
          <a:xfrm>
            <a:off x="1981819" y="15544"/>
            <a:ext cx="773205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 GHG match-up database (nadir)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SNO match up data set 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 txBox="1"/>
          <p:nvPr/>
        </p:nvSpPr>
        <p:spPr>
          <a:xfrm>
            <a:off x="-159445" y="1092762"/>
            <a:ext cx="4128292" cy="189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SNO match ups dataset collaborating with SSEC, U of Wisconsin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GOSAT GOSAT-2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(to be replaced by NOAA-20, 21 CrIS)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IASI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 term (5 year)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GOSAT-2 IASI SNO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 txBox="1"/>
          <p:nvPr/>
        </p:nvSpPr>
        <p:spPr>
          <a:xfrm>
            <a:off x="1081096" y="5992144"/>
            <a:ext cx="9804287" cy="376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GOSAT2 - IASI (2019～2023) distance &lt;100km,  |lat| &lt; 2deg, |SAT zenith| &lt; 2deg, |GOSAT-2 AT| &lt; 2deg </a:t>
            </a:r>
            <a:endParaRPr b="0" i="0" sz="16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 txBox="1"/>
          <p:nvPr/>
        </p:nvSpPr>
        <p:spPr>
          <a:xfrm>
            <a:off x="274205" y="4652803"/>
            <a:ext cx="2802370" cy="1339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681.99-691.66 cm</a:t>
            </a:r>
            <a:r>
              <a:rPr b="0" baseline="3000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Window: 900.31-903.78 cm</a:t>
            </a:r>
            <a:r>
              <a:rPr b="0" baseline="3000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1030.08-1039.69 cm</a:t>
            </a:r>
            <a:r>
              <a:rPr b="0" baseline="3000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1304-1306 cm</a:t>
            </a:r>
            <a:r>
              <a:rPr b="0" baseline="3000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グラフ&#10;&#10;自動的に生成された説明" id="115" name="Google Shape;11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9049" y="1282326"/>
            <a:ext cx="7916417" cy="439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9"/>
          <p:cNvCxnSpPr/>
          <p:nvPr/>
        </p:nvCxnSpPr>
        <p:spPr>
          <a:xfrm>
            <a:off x="7910832" y="2521967"/>
            <a:ext cx="1305718" cy="2857371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21" name="Google Shape;121;p9"/>
          <p:cNvSpPr/>
          <p:nvPr/>
        </p:nvSpPr>
        <p:spPr>
          <a:xfrm rot="-2629777">
            <a:off x="9006223" y="3833562"/>
            <a:ext cx="1419920" cy="98789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87205">
            <a:off x="8055779" y="3247454"/>
            <a:ext cx="1383376" cy="5598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9"/>
          <p:cNvCxnSpPr/>
          <p:nvPr/>
        </p:nvCxnSpPr>
        <p:spPr>
          <a:xfrm flipH="1">
            <a:off x="8333367" y="3685808"/>
            <a:ext cx="515640" cy="1248470"/>
          </a:xfrm>
          <a:prstGeom prst="straightConnector1">
            <a:avLst/>
          </a:prstGeom>
          <a:noFill/>
          <a:ln cap="flat" cmpd="sng" w="50800">
            <a:solidFill>
              <a:srgbClr val="7F7F7F"/>
            </a:solidFill>
            <a:prstDash val="dot"/>
            <a:round/>
            <a:headEnd len="sm" w="sm" type="none"/>
            <a:tailEnd len="med" w="med" type="triangle"/>
          </a:ln>
        </p:spPr>
      </p:cxnSp>
      <p:pic>
        <p:nvPicPr>
          <p:cNvPr descr="GOSAT-3" id="124" name="Google Shape;12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010604" y="1595635"/>
            <a:ext cx="1223092" cy="815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9"/>
          <p:cNvCxnSpPr/>
          <p:nvPr/>
        </p:nvCxnSpPr>
        <p:spPr>
          <a:xfrm>
            <a:off x="10514095" y="2174346"/>
            <a:ext cx="0" cy="80006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" name="Google Shape;126;p9"/>
          <p:cNvCxnSpPr/>
          <p:nvPr/>
        </p:nvCxnSpPr>
        <p:spPr>
          <a:xfrm flipH="1">
            <a:off x="9784511" y="2154519"/>
            <a:ext cx="690477" cy="1793891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127" name="Google Shape;127;p9"/>
          <p:cNvCxnSpPr/>
          <p:nvPr/>
        </p:nvCxnSpPr>
        <p:spPr>
          <a:xfrm flipH="1" rot="10800000">
            <a:off x="9000738" y="2576374"/>
            <a:ext cx="1781978" cy="2664101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128" name="Google Shape;128;p9"/>
          <p:cNvCxnSpPr/>
          <p:nvPr/>
        </p:nvCxnSpPr>
        <p:spPr>
          <a:xfrm>
            <a:off x="8920547" y="3672573"/>
            <a:ext cx="396306" cy="771944"/>
          </a:xfrm>
          <a:prstGeom prst="straightConnector1">
            <a:avLst/>
          </a:prstGeom>
          <a:noFill/>
          <a:ln cap="flat" cmpd="sng" w="50800">
            <a:solidFill>
              <a:srgbClr val="0070C0"/>
            </a:solidFill>
            <a:prstDash val="dot"/>
            <a:round/>
            <a:headEnd len="sm" w="sm" type="none"/>
            <a:tailEnd len="med" w="med" type="triangle"/>
          </a:ln>
        </p:spPr>
      </p:cxnSp>
      <p:sp>
        <p:nvSpPr>
          <p:cNvPr id="129" name="Google Shape;129;p9"/>
          <p:cNvSpPr txBox="1"/>
          <p:nvPr/>
        </p:nvSpPr>
        <p:spPr>
          <a:xfrm>
            <a:off x="7785471" y="3788919"/>
            <a:ext cx="14199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Scan angle</a:t>
            </a:r>
            <a:br>
              <a:rPr b="0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(+)</a:t>
            </a:r>
            <a:endParaRPr b="0" i="0" sz="1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9"/>
          <p:cNvSpPr txBox="1"/>
          <p:nvPr/>
        </p:nvSpPr>
        <p:spPr>
          <a:xfrm>
            <a:off x="10297534" y="1469517"/>
            <a:ext cx="11005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GOSAT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9"/>
          <p:cNvSpPr/>
          <p:nvPr/>
        </p:nvSpPr>
        <p:spPr>
          <a:xfrm rot="8938409">
            <a:off x="10271714" y="2301531"/>
            <a:ext cx="333478" cy="333478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9"/>
          <p:cNvSpPr txBox="1"/>
          <p:nvPr/>
        </p:nvSpPr>
        <p:spPr>
          <a:xfrm>
            <a:off x="10456916" y="2267494"/>
            <a:ext cx="8104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 angle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9"/>
          <p:cNvCxnSpPr/>
          <p:nvPr/>
        </p:nvCxnSpPr>
        <p:spPr>
          <a:xfrm>
            <a:off x="8886033" y="3455774"/>
            <a:ext cx="0" cy="122066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34" name="Google Shape;134;p9"/>
          <p:cNvCxnSpPr/>
          <p:nvPr/>
        </p:nvCxnSpPr>
        <p:spPr>
          <a:xfrm flipH="1" rot="10800000">
            <a:off x="8162408" y="4364801"/>
            <a:ext cx="1236504" cy="676546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9"/>
          <p:cNvSpPr txBox="1"/>
          <p:nvPr/>
        </p:nvSpPr>
        <p:spPr>
          <a:xfrm>
            <a:off x="8362196" y="2907220"/>
            <a:ext cx="11005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AIRS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p9"/>
          <p:cNvCxnSpPr/>
          <p:nvPr/>
        </p:nvCxnSpPr>
        <p:spPr>
          <a:xfrm>
            <a:off x="9854655" y="2823937"/>
            <a:ext cx="1335880" cy="289348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9"/>
          <p:cNvSpPr/>
          <p:nvPr/>
        </p:nvSpPr>
        <p:spPr>
          <a:xfrm flipH="1" rot="9294506">
            <a:off x="8574534" y="3920365"/>
            <a:ext cx="527906" cy="260331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9"/>
          <p:cNvSpPr txBox="1"/>
          <p:nvPr/>
        </p:nvSpPr>
        <p:spPr>
          <a:xfrm rot="4059853">
            <a:off x="7692590" y="2562946"/>
            <a:ext cx="10908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Ascending</a:t>
            </a:r>
            <a:endParaRPr b="0" i="0" sz="1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9"/>
          <p:cNvSpPr txBox="1"/>
          <p:nvPr/>
        </p:nvSpPr>
        <p:spPr>
          <a:xfrm rot="-3345292">
            <a:off x="8921758" y="4726498"/>
            <a:ext cx="10908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Descending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1300978" y="39014"/>
            <a:ext cx="773205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 GHG match-up database (off-nadir)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Needs for 2O-SONOs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293647" y="1576728"/>
            <a:ext cx="6889414" cy="3266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2-orthogonal simultaneous off-nadir overpass (2O-SONO)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Both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GOSAT and GOSAT-2 have 2-axis pointing capability improve targeting GHG emission points such as mega cities.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Both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TIR needs frequent calibration but  only 1-axis rotation for calibration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Both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Demonstrates AT vs CT Cross-Calibration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7977054" y="5839229"/>
            <a:ext cx="375520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Suto et al., Atmos. Meas. Tech  2022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Akihiko KUZE</dc:creator>
</cp:coreProperties>
</file>