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i3l735oPq7GHU3U4Q/YlsuaRtf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82A204-7414-4C9F-98AB-C4A0B5E59C10}">
  <a:tblStyle styleId="{9982A204-7414-4C9F-98AB-C4A0B5E59C1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3.jpg"/><Relationship Id="rId5" Type="http://schemas.openxmlformats.org/officeDocument/2006/relationships/image" Target="../media/image8.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8"/>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9"/>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WGCV-53, 5-8 March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9"/>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1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WGCV-53, 5-8 March 2024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WGCV-53, 5-8 March 2024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AU" sz="1400" u="none" cap="none" strike="noStrike">
                <a:solidFill>
                  <a:schemeClr val="accent1"/>
                </a:solidFill>
                <a:latin typeface="Arial"/>
                <a:ea typeface="Arial"/>
                <a:cs typeface="Arial"/>
                <a:sym typeface="Arial"/>
              </a:rPr>
              <a:t>Slide </a:t>
            </a:r>
            <a:fld id="{00000000-1234-1234-1234-123412341234}" type="slidenum">
              <a:rPr b="1" i="0" lang="en-AU"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AU" sz="1400" u="none" cap="none" strike="noStrike">
                <a:solidFill>
                  <a:schemeClr val="accent1"/>
                </a:solidFill>
                <a:latin typeface="Arial"/>
                <a:ea typeface="Arial"/>
                <a:cs typeface="Arial"/>
                <a:sym typeface="Arial"/>
              </a:rPr>
              <a:t>WGCV-53, 5-8 March 2024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7"/>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document/d/1-nk7HLrYF5LZWo8mijRTV44HMV49-jR_/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6" y="175938"/>
            <a:ext cx="6594867"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AU" sz="7500"/>
              <a:t>WGCV-53</a:t>
            </a:r>
            <a:endParaRPr sz="7500"/>
          </a:p>
          <a:p>
            <a:pPr indent="0" lvl="0" marL="0" rtl="0" algn="l">
              <a:lnSpc>
                <a:spcPct val="90000"/>
              </a:lnSpc>
              <a:spcBef>
                <a:spcPts val="0"/>
              </a:spcBef>
              <a:spcAft>
                <a:spcPts val="0"/>
              </a:spcAft>
              <a:buClr>
                <a:schemeClr val="lt1"/>
              </a:buClr>
              <a:buSzPts val="8000"/>
              <a:buFont typeface="Arial"/>
              <a:buNone/>
            </a:pPr>
            <a:r>
              <a:rPr i="1" lang="en-AU" sz="4000"/>
              <a:t>WGCV contributions to the CEOS New Space  Task Team - Discussion</a:t>
            </a:r>
            <a:endParaRPr i="1" sz="4000"/>
          </a:p>
        </p:txBody>
      </p:sp>
      <p:sp>
        <p:nvSpPr>
          <p:cNvPr id="67" name="Google Shape;67;p1"/>
          <p:cNvSpPr/>
          <p:nvPr/>
        </p:nvSpPr>
        <p:spPr>
          <a:xfrm>
            <a:off x="7359057" y="3741054"/>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AU" sz="1800" u="none" cap="none" strike="noStrike">
                <a:solidFill>
                  <a:schemeClr val="accent1"/>
                </a:solidFill>
                <a:latin typeface="Arial"/>
                <a:ea typeface="Arial"/>
                <a:cs typeface="Arial"/>
                <a:sym typeface="Arial"/>
              </a:rPr>
              <a:t>Philippe Goryl, ESA/ESRIN,</a:t>
            </a:r>
            <a:endParaRPr/>
          </a:p>
          <a:p>
            <a:pPr indent="0" lvl="0" marL="0" marR="0" rtl="0" algn="r">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AU" sz="1800" u="none" cap="none" strike="noStrike">
                <a:solidFill>
                  <a:schemeClr val="accent1"/>
                </a:solidFill>
                <a:latin typeface="Arial"/>
                <a:ea typeface="Arial"/>
                <a:cs typeface="Arial"/>
                <a:sym typeface="Arial"/>
              </a:rPr>
              <a:t>Agenda Item 1.10</a:t>
            </a:r>
            <a:endParaRPr b="0" i="0" sz="18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AU" sz="1800" u="none" cap="none" strike="noStrike">
                <a:solidFill>
                  <a:schemeClr val="accent1"/>
                </a:solidFill>
                <a:latin typeface="Arial"/>
                <a:ea typeface="Arial"/>
                <a:cs typeface="Arial"/>
                <a:sym typeface="Arial"/>
              </a:rPr>
              <a:t>WGCV-53, Córdoba, Argentina</a:t>
            </a:r>
            <a:endParaRPr b="1" i="0" sz="18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800"/>
              <a:buFont typeface="Arial"/>
              <a:buNone/>
            </a:pPr>
            <a:r>
              <a:rPr b="1" i="0" lang="en-AU" sz="1800" u="none" cap="none" strike="noStrike">
                <a:solidFill>
                  <a:schemeClr val="accent1"/>
                </a:solidFill>
                <a:latin typeface="Arial"/>
                <a:ea typeface="Arial"/>
                <a:cs typeface="Arial"/>
                <a:sym typeface="Arial"/>
              </a:rPr>
              <a:t>5th - 8th March 2024</a:t>
            </a:r>
            <a:endParaRPr b="1" i="0" sz="18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AU"/>
              <a:t>Table of Contents</a:t>
            </a:r>
            <a:endParaRPr/>
          </a:p>
        </p:txBody>
      </p:sp>
      <p:sp>
        <p:nvSpPr>
          <p:cNvPr id="73" name="Google Shape;73;p2"/>
          <p:cNvSpPr txBox="1"/>
          <p:nvPr>
            <p:ph idx="1" type="body"/>
          </p:nvPr>
        </p:nvSpPr>
        <p:spPr>
          <a:xfrm>
            <a:off x="324234" y="1558533"/>
            <a:ext cx="5328422"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AU">
                <a:solidFill>
                  <a:schemeClr val="dk1"/>
                </a:solidFill>
                <a:latin typeface="Arial"/>
                <a:ea typeface="Arial"/>
                <a:cs typeface="Arial"/>
                <a:sym typeface="Arial"/>
              </a:rPr>
              <a:t>New Space White Paper - Nov. 2023</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AU">
                <a:solidFill>
                  <a:schemeClr val="dk1"/>
                </a:solidFill>
                <a:latin typeface="Arial"/>
                <a:ea typeface="Arial"/>
                <a:cs typeface="Arial"/>
                <a:sym typeface="Arial"/>
              </a:rPr>
              <a:t>Conclusion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AU" sz="2800">
                <a:solidFill>
                  <a:schemeClr val="dk1"/>
                </a:solidFill>
                <a:latin typeface="Arial"/>
                <a:ea typeface="Arial"/>
                <a:cs typeface="Arial"/>
                <a:sym typeface="Arial"/>
              </a:rPr>
              <a:t>Recommendations to CEOS Plenary </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AU" sz="2800">
                <a:solidFill>
                  <a:schemeClr val="dk1"/>
                </a:solidFill>
                <a:latin typeface="Arial"/>
                <a:ea typeface="Arial"/>
                <a:cs typeface="Arial"/>
                <a:sym typeface="Arial"/>
              </a:rPr>
              <a:t>Recommended Deliverables for inclusion in the CEOS Work Plan</a:t>
            </a:r>
            <a:endParaRPr/>
          </a:p>
          <a:p>
            <a:pPr indent="-406400" lvl="0" marL="457200" marR="0" rtl="0" algn="l">
              <a:lnSpc>
                <a:spcPct val="90000"/>
              </a:lnSpc>
              <a:spcBef>
                <a:spcPts val="1000"/>
              </a:spcBef>
              <a:spcAft>
                <a:spcPts val="0"/>
              </a:spcAft>
              <a:buClr>
                <a:schemeClr val="dk1"/>
              </a:buClr>
              <a:buSzPts val="2800"/>
              <a:buFont typeface="Noto Sans Symbols"/>
              <a:buChar char="❖"/>
            </a:pPr>
            <a:r>
              <a:rPr lang="en-AU" sz="2800">
                <a:solidFill>
                  <a:schemeClr val="dk1"/>
                </a:solidFill>
                <a:latin typeface="Arial"/>
                <a:ea typeface="Arial"/>
                <a:cs typeface="Arial"/>
                <a:sym typeface="Arial"/>
              </a:rPr>
              <a:t> </a:t>
            </a:r>
            <a:r>
              <a:rPr lang="en-AU">
                <a:solidFill>
                  <a:schemeClr val="dk1"/>
                </a:solidFill>
                <a:latin typeface="Arial"/>
                <a:ea typeface="Arial"/>
                <a:cs typeface="Arial"/>
                <a:sym typeface="Arial"/>
              </a:rPr>
              <a:t>Discussion</a:t>
            </a:r>
            <a:endParaRPr/>
          </a:p>
        </p:txBody>
      </p:sp>
      <p:pic>
        <p:nvPicPr>
          <p:cNvPr descr="A blue and white cover with text&#10;&#10;Description automatically generated" id="74" name="Google Shape;74;p2"/>
          <p:cNvPicPr preferRelativeResize="0"/>
          <p:nvPr/>
        </p:nvPicPr>
        <p:blipFill rotWithShape="1">
          <a:blip r:embed="rId3">
            <a:alphaModFix/>
          </a:blip>
          <a:srcRect b="0" l="0" r="0" t="0"/>
          <a:stretch/>
        </p:blipFill>
        <p:spPr>
          <a:xfrm rot="-255474">
            <a:off x="7512806" y="1318566"/>
            <a:ext cx="3390717" cy="478356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sx="102332" rotWithShape="0" algn="tl" dir="5400000" dist="18000" sy="102332">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AU" sz="2800"/>
              <a:t>New Space White Paper Version 1.0 Nov. 2023</a:t>
            </a:r>
            <a:br>
              <a:rPr lang="en-AU" sz="2800"/>
            </a:br>
            <a:r>
              <a:rPr lang="en-AU" sz="2800"/>
              <a:t>by CEOS New Space Task Team</a:t>
            </a:r>
            <a:endParaRPr/>
          </a:p>
        </p:txBody>
      </p:sp>
      <p:sp>
        <p:nvSpPr>
          <p:cNvPr id="80" name="Google Shape;80;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1000"/>
              </a:spcBef>
              <a:spcAft>
                <a:spcPts val="0"/>
              </a:spcAft>
              <a:buSzPts val="2800"/>
              <a:buNone/>
            </a:pPr>
            <a:r>
              <a:rPr lang="en-AU" sz="2200">
                <a:solidFill>
                  <a:srgbClr val="000000"/>
                </a:solidFill>
                <a:latin typeface="Georgia"/>
                <a:ea typeface="Georgia"/>
                <a:cs typeface="Georgia"/>
                <a:sym typeface="Georgia"/>
              </a:rPr>
              <a:t>The </a:t>
            </a:r>
            <a:r>
              <a:rPr lang="en-AU" sz="2200" u="sng">
                <a:solidFill>
                  <a:srgbClr val="000000"/>
                </a:solidFill>
                <a:latin typeface="Georgia"/>
                <a:ea typeface="Georgia"/>
                <a:cs typeface="Georgia"/>
                <a:sym typeface="Georgia"/>
                <a:hlinkClick r:id="rId3">
                  <a:extLst>
                    <a:ext uri="{A12FA001-AC4F-418D-AE19-62706E023703}">
                      <ahyp:hlinkClr val="tx"/>
                    </a:ext>
                  </a:extLst>
                </a:hlinkClick>
              </a:rPr>
              <a:t>New Space White Paper</a:t>
            </a:r>
            <a:r>
              <a:rPr lang="en-AU" sz="2200">
                <a:solidFill>
                  <a:srgbClr val="000000"/>
                </a:solidFill>
                <a:latin typeface="Georgia"/>
                <a:ea typeface="Georgia"/>
                <a:cs typeface="Georgia"/>
                <a:sym typeface="Georgia"/>
              </a:rPr>
              <a:t> Conclusion and Recommendations:</a:t>
            </a:r>
            <a:endParaRPr/>
          </a:p>
          <a:p>
            <a:pPr indent="0" lvl="0" marL="50800" rtl="0" algn="l">
              <a:lnSpc>
                <a:spcPct val="90000"/>
              </a:lnSpc>
              <a:spcBef>
                <a:spcPts val="1000"/>
              </a:spcBef>
              <a:spcAft>
                <a:spcPts val="0"/>
              </a:spcAft>
              <a:buSzPts val="2800"/>
              <a:buNone/>
            </a:pPr>
            <a:r>
              <a:t/>
            </a:r>
            <a:endParaRPr sz="2000">
              <a:solidFill>
                <a:srgbClr val="000000"/>
              </a:solidFill>
              <a:latin typeface="Verdana"/>
              <a:ea typeface="Verdana"/>
              <a:cs typeface="Verdana"/>
              <a:sym typeface="Verdana"/>
            </a:endParaRPr>
          </a:p>
          <a:p>
            <a:pPr indent="0" lvl="0" marL="50800" rtl="0" algn="l">
              <a:lnSpc>
                <a:spcPct val="90000"/>
              </a:lnSpc>
              <a:spcBef>
                <a:spcPts val="1000"/>
              </a:spcBef>
              <a:spcAft>
                <a:spcPts val="0"/>
              </a:spcAft>
              <a:buSzPts val="2800"/>
              <a:buNone/>
            </a:pPr>
            <a:r>
              <a:rPr lang="en-AU" sz="1800">
                <a:solidFill>
                  <a:srgbClr val="000000"/>
                </a:solidFill>
                <a:latin typeface="Georgia"/>
                <a:ea typeface="Georgia"/>
                <a:cs typeface="Georgia"/>
                <a:sym typeface="Georgia"/>
              </a:rPr>
              <a:t>[…] </a:t>
            </a:r>
            <a:r>
              <a:rPr lang="en-AU" sz="1800">
                <a:latin typeface="Georgia"/>
                <a:ea typeface="Georgia"/>
                <a:cs typeface="Georgia"/>
                <a:sym typeface="Georgia"/>
              </a:rPr>
              <a:t>These three CEOS entities (WGCV, WGISS, WGCapD) are key to our engagement in New Space, but they do not act alone, the rapidly expanding magnitude and reach of the commercial sector and their interests also touch many if not all CEOS entities and CEOS activities in some way. […]. Industry is a key player in EO and CEOS should listen to its voice.  It is CEOS’s responsibility to:</a:t>
            </a:r>
            <a:endParaRPr/>
          </a:p>
          <a:p>
            <a:pPr indent="0" lvl="0" marL="50800" rtl="0" algn="l">
              <a:lnSpc>
                <a:spcPct val="90000"/>
              </a:lnSpc>
              <a:spcBef>
                <a:spcPts val="1000"/>
              </a:spcBef>
              <a:spcAft>
                <a:spcPts val="0"/>
              </a:spcAft>
              <a:buSzPts val="2800"/>
              <a:buNone/>
            </a:pPr>
            <a:r>
              <a:t/>
            </a:r>
            <a:endParaRPr sz="1800">
              <a:latin typeface="Georgia"/>
              <a:ea typeface="Georgia"/>
              <a:cs typeface="Georgia"/>
              <a:sym typeface="Georgia"/>
            </a:endParaRPr>
          </a:p>
          <a:p>
            <a:pPr indent="-342900" lvl="0" marL="342900" marR="19050" rtl="0" algn="just">
              <a:lnSpc>
                <a:spcPct val="100000"/>
              </a:lnSpc>
              <a:spcBef>
                <a:spcPts val="0"/>
              </a:spcBef>
              <a:spcAft>
                <a:spcPts val="0"/>
              </a:spcAft>
              <a:buSzPts val="1260"/>
              <a:buFont typeface="Arial"/>
              <a:buChar char="●"/>
            </a:pPr>
            <a:r>
              <a:rPr lang="en-AU" sz="1800" u="none" strike="noStrike">
                <a:latin typeface="Georgia"/>
                <a:ea typeface="Georgia"/>
                <a:cs typeface="Georgia"/>
                <a:sym typeface="Georgia"/>
              </a:rPr>
              <a:t>act as an observer as New Space evolves within the various national ecosystems.</a:t>
            </a:r>
            <a:endParaRPr sz="1800" u="none" strike="noStrike">
              <a:latin typeface="Georgia"/>
              <a:ea typeface="Georgia"/>
              <a:cs typeface="Georgia"/>
              <a:sym typeface="Georgia"/>
            </a:endParaRPr>
          </a:p>
          <a:p>
            <a:pPr indent="-342900" lvl="0" marL="342900" marR="19050" rtl="0" algn="just">
              <a:lnSpc>
                <a:spcPct val="100000"/>
              </a:lnSpc>
              <a:spcBef>
                <a:spcPts val="0"/>
              </a:spcBef>
              <a:spcAft>
                <a:spcPts val="0"/>
              </a:spcAft>
              <a:buSzPts val="1260"/>
              <a:buFont typeface="Arial"/>
              <a:buChar char="●"/>
            </a:pPr>
            <a:r>
              <a:rPr lang="en-AU" sz="1800" u="none" strike="noStrike">
                <a:latin typeface="Georgia"/>
                <a:ea typeface="Georgia"/>
                <a:cs typeface="Georgia"/>
                <a:sym typeface="Georgia"/>
              </a:rPr>
              <a:t>be a catalyst and create homogeneity across the CEOS entities for the commercial industry</a:t>
            </a:r>
            <a:endParaRPr sz="1800" u="none" strike="noStrike">
              <a:latin typeface="Georgia"/>
              <a:ea typeface="Georgia"/>
              <a:cs typeface="Georgia"/>
              <a:sym typeface="Georgia"/>
            </a:endParaRPr>
          </a:p>
          <a:p>
            <a:pPr indent="-342900" lvl="0" marL="342900" marR="19050" rtl="0" algn="just">
              <a:lnSpc>
                <a:spcPct val="100000"/>
              </a:lnSpc>
              <a:spcBef>
                <a:spcPts val="0"/>
              </a:spcBef>
              <a:spcAft>
                <a:spcPts val="0"/>
              </a:spcAft>
              <a:buSzPts val="1260"/>
              <a:buFont typeface="Arial"/>
              <a:buChar char="●"/>
            </a:pPr>
            <a:r>
              <a:rPr lang="en-AU" sz="1800" u="none" strike="noStrike">
                <a:latin typeface="Georgia"/>
                <a:ea typeface="Georgia"/>
                <a:cs typeface="Georgia"/>
                <a:sym typeface="Georgia"/>
              </a:rPr>
              <a:t>address specific methodological tools to assess the data and the service quality, including cal/val and ARD</a:t>
            </a:r>
            <a:endParaRPr sz="1800" u="none" strike="noStrike">
              <a:latin typeface="Georgia"/>
              <a:ea typeface="Georgia"/>
              <a:cs typeface="Georgia"/>
              <a:sym typeface="Georgia"/>
            </a:endParaRPr>
          </a:p>
          <a:p>
            <a:pPr indent="-342900" lvl="0" marL="342900" marR="19050" rtl="0" algn="just">
              <a:lnSpc>
                <a:spcPct val="100000"/>
              </a:lnSpc>
              <a:spcBef>
                <a:spcPts val="0"/>
              </a:spcBef>
              <a:spcAft>
                <a:spcPts val="0"/>
              </a:spcAft>
              <a:buSzPts val="1260"/>
              <a:buFont typeface="Arial"/>
              <a:buChar char="●"/>
            </a:pPr>
            <a:r>
              <a:rPr lang="en-AU" sz="1800" u="none" strike="noStrike">
                <a:latin typeface="Georgia"/>
                <a:ea typeface="Georgia"/>
                <a:cs typeface="Georgia"/>
                <a:sym typeface="Georgia"/>
              </a:rPr>
              <a:t>address methods to assess the quality of constellation data as a whole rather than for individual satellites for emerging areas (e.g. hyperspectral and high-resolution).</a:t>
            </a:r>
            <a:endParaRPr sz="1800" u="none" strike="noStrike">
              <a:latin typeface="Georgia"/>
              <a:ea typeface="Georgia"/>
              <a:cs typeface="Georgia"/>
              <a:sym typeface="Georgia"/>
            </a:endParaRPr>
          </a:p>
          <a:p>
            <a:pPr indent="-342900" lvl="0" marL="342900" marR="19050" rtl="0" algn="just">
              <a:lnSpc>
                <a:spcPct val="100000"/>
              </a:lnSpc>
              <a:spcBef>
                <a:spcPts val="0"/>
              </a:spcBef>
              <a:spcAft>
                <a:spcPts val="0"/>
              </a:spcAft>
              <a:buSzPts val="1260"/>
              <a:buFont typeface="Arial"/>
              <a:buChar char="●"/>
            </a:pPr>
            <a:r>
              <a:rPr lang="en-AU" sz="1800" u="none" strike="noStrike">
                <a:latin typeface="Georgia"/>
                <a:ea typeface="Georgia"/>
                <a:cs typeface="Georgia"/>
                <a:sym typeface="Georgia"/>
              </a:rPr>
              <a:t>provide intercomparison opportunities for CEOS and New Space datasets.</a:t>
            </a:r>
            <a:endParaRPr sz="1800" u="none" strike="noStrike">
              <a:latin typeface="Georgia"/>
              <a:ea typeface="Georgia"/>
              <a:cs typeface="Georgia"/>
              <a:sym typeface="Georgia"/>
            </a:endParaRPr>
          </a:p>
          <a:p>
            <a:pPr indent="0" lvl="0" marL="50800" rtl="0" algn="l">
              <a:lnSpc>
                <a:spcPct val="90000"/>
              </a:lnSpc>
              <a:spcBef>
                <a:spcPts val="1000"/>
              </a:spcBef>
              <a:spcAft>
                <a:spcPts val="0"/>
              </a:spcAft>
              <a:buSzPts val="2800"/>
              <a:buNone/>
            </a:pPr>
            <a:r>
              <a:t/>
            </a:r>
            <a:endParaRPr sz="2000">
              <a:solidFill>
                <a:srgbClr val="000000"/>
              </a:solidFill>
              <a:latin typeface="Verdana"/>
              <a:ea typeface="Verdana"/>
              <a:cs typeface="Verdana"/>
              <a:sym typeface="Verdana"/>
            </a:endParaRPr>
          </a:p>
          <a:p>
            <a:pPr indent="0" lvl="0" marL="50800" rtl="0" algn="l">
              <a:lnSpc>
                <a:spcPct val="90000"/>
              </a:lnSpc>
              <a:spcBef>
                <a:spcPts val="1000"/>
              </a:spcBef>
              <a:spcAft>
                <a:spcPts val="0"/>
              </a:spcAft>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AU" sz="2800"/>
              <a:t>New Space White Paper Version 1.0 Nov. 2023</a:t>
            </a:r>
            <a:br>
              <a:rPr lang="en-AU" sz="2800"/>
            </a:br>
            <a:r>
              <a:rPr lang="en-AU" sz="2800"/>
              <a:t>by CEOS New Space Task Team</a:t>
            </a:r>
            <a:endParaRPr/>
          </a:p>
        </p:txBody>
      </p:sp>
      <p:sp>
        <p:nvSpPr>
          <p:cNvPr id="86" name="Google Shape;86;p4"/>
          <p:cNvSpPr txBox="1"/>
          <p:nvPr/>
        </p:nvSpPr>
        <p:spPr>
          <a:xfrm>
            <a:off x="527768" y="1144550"/>
            <a:ext cx="5776936" cy="34400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228600" marR="271780" rtl="0" algn="just">
              <a:lnSpc>
                <a:spcPct val="111000"/>
              </a:lnSpc>
              <a:spcBef>
                <a:spcPts val="0"/>
              </a:spcBef>
              <a:spcAft>
                <a:spcPts val="0"/>
              </a:spcAft>
              <a:buNone/>
            </a:pPr>
            <a:r>
              <a:rPr b="1" i="0" lang="en-AU" sz="1600" u="none" cap="none" strike="noStrike">
                <a:solidFill>
                  <a:srgbClr val="33445F"/>
                </a:solidFill>
                <a:latin typeface="Cambria"/>
                <a:ea typeface="Cambria"/>
                <a:cs typeface="Cambria"/>
                <a:sym typeface="Cambria"/>
              </a:rPr>
              <a:t>Appendix A - Recommendations to CEOS Plenary</a:t>
            </a:r>
            <a:endParaRPr b="1" i="0" sz="1600" u="none" cap="none" strike="noStrike">
              <a:solidFill>
                <a:srgbClr val="33445F"/>
              </a:solidFill>
              <a:latin typeface="Cambria"/>
              <a:ea typeface="Cambria"/>
              <a:cs typeface="Cambria"/>
              <a:sym typeface="Cambria"/>
            </a:endParaRPr>
          </a:p>
        </p:txBody>
      </p:sp>
      <p:graphicFrame>
        <p:nvGraphicFramePr>
          <p:cNvPr id="87" name="Google Shape;87;p4"/>
          <p:cNvGraphicFramePr/>
          <p:nvPr/>
        </p:nvGraphicFramePr>
        <p:xfrm>
          <a:off x="527768" y="1588290"/>
          <a:ext cx="3000000" cy="3000000"/>
        </p:xfrm>
        <a:graphic>
          <a:graphicData uri="http://schemas.openxmlformats.org/drawingml/2006/table">
            <a:tbl>
              <a:tblPr>
                <a:noFill/>
                <a:tableStyleId>{9982A204-7414-4C9F-98AB-C4A0B5E59C10}</a:tableStyleId>
              </a:tblPr>
              <a:tblGrid>
                <a:gridCol w="664125"/>
                <a:gridCol w="7139250"/>
                <a:gridCol w="2859375"/>
              </a:tblGrid>
              <a:tr h="244675">
                <a:tc>
                  <a:txBody>
                    <a:bodyPr/>
                    <a:lstStyle/>
                    <a:p>
                      <a:pPr indent="0" lvl="0" marL="0" marR="19050" rtl="0" algn="l">
                        <a:lnSpc>
                          <a:spcPct val="111000"/>
                        </a:lnSpc>
                        <a:spcBef>
                          <a:spcPts val="0"/>
                        </a:spcBef>
                        <a:spcAft>
                          <a:spcPts val="0"/>
                        </a:spcAft>
                        <a:buNone/>
                      </a:pPr>
                      <a:r>
                        <a:rPr b="1" lang="en-AU" sz="1500" u="none" cap="none" strike="noStrike">
                          <a:solidFill>
                            <a:srgbClr val="FFFFFF"/>
                          </a:solidFill>
                          <a:latin typeface="Cambria"/>
                          <a:ea typeface="Cambria"/>
                          <a:cs typeface="Cambria"/>
                          <a:sym typeface="Cambria"/>
                        </a:rPr>
                        <a:t> </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4435F"/>
                    </a:solidFill>
                  </a:tcPr>
                </a:tc>
                <a:tc>
                  <a:txBody>
                    <a:bodyPr/>
                    <a:lstStyle/>
                    <a:p>
                      <a:pPr indent="0" lvl="0" marL="0" marR="19050" rtl="0" algn="l">
                        <a:lnSpc>
                          <a:spcPct val="111000"/>
                        </a:lnSpc>
                        <a:spcBef>
                          <a:spcPts val="0"/>
                        </a:spcBef>
                        <a:spcAft>
                          <a:spcPts val="0"/>
                        </a:spcAft>
                        <a:buNone/>
                      </a:pPr>
                      <a:r>
                        <a:rPr b="1" lang="en-AU" sz="1500" u="none" cap="none" strike="noStrike">
                          <a:solidFill>
                            <a:srgbClr val="FFFFFF"/>
                          </a:solidFill>
                          <a:latin typeface="Cambria"/>
                          <a:ea typeface="Cambria"/>
                          <a:cs typeface="Cambria"/>
                          <a:sym typeface="Cambria"/>
                        </a:rPr>
                        <a:t>Recommendation</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4435F"/>
                    </a:solidFill>
                  </a:tcPr>
                </a:tc>
                <a:tc>
                  <a:txBody>
                    <a:bodyPr/>
                    <a:lstStyle/>
                    <a:p>
                      <a:pPr indent="0" lvl="0" marL="0" marR="19050" rtl="0" algn="l">
                        <a:lnSpc>
                          <a:spcPct val="111000"/>
                        </a:lnSpc>
                        <a:spcBef>
                          <a:spcPts val="0"/>
                        </a:spcBef>
                        <a:spcAft>
                          <a:spcPts val="0"/>
                        </a:spcAft>
                        <a:buNone/>
                      </a:pPr>
                      <a:r>
                        <a:rPr b="1" lang="en-AU" sz="1500" u="none" cap="none" strike="noStrike">
                          <a:solidFill>
                            <a:srgbClr val="FFFFFF"/>
                          </a:solidFill>
                          <a:latin typeface="Cambria"/>
                          <a:ea typeface="Cambria"/>
                          <a:cs typeface="Cambria"/>
                          <a:sym typeface="Cambria"/>
                        </a:rPr>
                        <a:t>Responsible Group</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4435F"/>
                    </a:solidFill>
                  </a:tcPr>
                </a:tc>
              </a:tr>
              <a:tr h="1272000">
                <a:tc>
                  <a:txBody>
                    <a:bodyPr/>
                    <a:lstStyle/>
                    <a:p>
                      <a:pPr indent="0" lvl="0" marL="0" marR="19050" rtl="0" algn="l">
                        <a:lnSpc>
                          <a:spcPct val="111000"/>
                        </a:lnSpc>
                        <a:spcBef>
                          <a:spcPts val="0"/>
                        </a:spcBef>
                        <a:spcAft>
                          <a:spcPts val="0"/>
                        </a:spcAft>
                        <a:buNone/>
                      </a:pPr>
                      <a:r>
                        <a:rPr b="1" lang="en-AU" sz="1500" u="none" cap="none" strike="noStrike">
                          <a:latin typeface="Cambria"/>
                          <a:ea typeface="Cambria"/>
                          <a:cs typeface="Cambria"/>
                          <a:sym typeface="Cambria"/>
                        </a:rPr>
                        <a:t>R1</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500" u="none" cap="none" strike="noStrike">
                          <a:latin typeface="Cambria"/>
                          <a:ea typeface="Cambria"/>
                          <a:cs typeface="Cambria"/>
                          <a:sym typeface="Cambria"/>
                        </a:rPr>
                        <a:t>In view of augmenting the scientific and operational potential of long-term, institutional programmes, CEOS Members and Associates should act collectively in </a:t>
                      </a:r>
                      <a:r>
                        <a:rPr b="1" lang="en-AU" sz="1500" u="none" cap="none" strike="noStrike">
                          <a:latin typeface="Cambria"/>
                          <a:ea typeface="Cambria"/>
                          <a:cs typeface="Cambria"/>
                          <a:sym typeface="Cambria"/>
                        </a:rPr>
                        <a:t>using the CEOS mechanisms to identify and support potential complementary capabilities enabled by New Space and other commercial actors</a:t>
                      </a:r>
                      <a:r>
                        <a:rPr lang="en-AU" sz="1500" u="none" cap="none" strike="noStrike">
                          <a:latin typeface="Cambria"/>
                          <a:ea typeface="Cambria"/>
                          <a:cs typeface="Cambria"/>
                          <a:sym typeface="Cambria"/>
                        </a:rPr>
                        <a:t>. </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500" u="none" cap="none" strike="noStrike">
                          <a:latin typeface="Cambria"/>
                          <a:ea typeface="Cambria"/>
                          <a:cs typeface="Cambria"/>
                          <a:sym typeface="Cambria"/>
                        </a:rPr>
                        <a:t>All CEOS Members and Associates</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40575">
                <a:tc>
                  <a:txBody>
                    <a:bodyPr/>
                    <a:lstStyle/>
                    <a:p>
                      <a:pPr indent="0" lvl="0" marL="0" marR="19050" rtl="0" algn="l">
                        <a:lnSpc>
                          <a:spcPct val="111000"/>
                        </a:lnSpc>
                        <a:spcBef>
                          <a:spcPts val="0"/>
                        </a:spcBef>
                        <a:spcAft>
                          <a:spcPts val="0"/>
                        </a:spcAft>
                        <a:buNone/>
                      </a:pPr>
                      <a:r>
                        <a:rPr b="1" lang="en-AU" sz="1500" u="none" cap="none" strike="noStrike">
                          <a:latin typeface="Cambria"/>
                          <a:ea typeface="Cambria"/>
                          <a:cs typeface="Cambria"/>
                          <a:sym typeface="Cambria"/>
                        </a:rPr>
                        <a:t>R2</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500" u="none" cap="none" strike="noStrike">
                          <a:latin typeface="Cambria"/>
                          <a:ea typeface="Cambria"/>
                          <a:cs typeface="Cambria"/>
                          <a:sym typeface="Cambria"/>
                        </a:rPr>
                        <a:t>CEOS Members and Associates should strive to continue to </a:t>
                      </a:r>
                      <a:r>
                        <a:rPr b="1" lang="en-AU" sz="1500" u="none" cap="none" strike="noStrike">
                          <a:latin typeface="Cambria"/>
                          <a:ea typeface="Cambria"/>
                          <a:cs typeface="Cambria"/>
                          <a:sym typeface="Cambria"/>
                        </a:rPr>
                        <a:t>share information on relevant events and activities related to New Space</a:t>
                      </a:r>
                      <a:r>
                        <a:rPr lang="en-AU" sz="1500" u="none" cap="none" strike="noStrike">
                          <a:latin typeface="Cambria"/>
                          <a:ea typeface="Cambria"/>
                          <a:cs typeface="Cambria"/>
                          <a:sym typeface="Cambria"/>
                        </a:rPr>
                        <a:t>, including commercial data evaluation results when possible. CEOS Agencies should also investigate ways to work together on cooperation agreements with New Space actors possibly including common lines to take on end-user licence agreements and IPR issues.</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500" u="none" cap="none" strike="noStrike">
                          <a:latin typeface="Cambria"/>
                          <a:ea typeface="Cambria"/>
                          <a:cs typeface="Cambria"/>
                          <a:sym typeface="Cambria"/>
                        </a:rPr>
                        <a:t>All CEOS Members and Associates</a:t>
                      </a:r>
                      <a:endParaRPr sz="1500" u="none" cap="none" strike="noStrike">
                        <a:latin typeface="Cambria"/>
                        <a:ea typeface="Cambria"/>
                        <a:cs typeface="Cambria"/>
                        <a:sym typeface="Cambria"/>
                      </a:endParaRPr>
                    </a:p>
                    <a:p>
                      <a:pPr indent="0" lvl="0" marL="0" marR="19050" rtl="0" algn="l">
                        <a:lnSpc>
                          <a:spcPct val="111000"/>
                        </a:lnSpc>
                        <a:spcBef>
                          <a:spcPts val="600"/>
                        </a:spcBef>
                        <a:spcAft>
                          <a:spcPts val="0"/>
                        </a:spcAft>
                        <a:buNone/>
                      </a:pPr>
                      <a:r>
                        <a:rPr lang="en-AU" sz="1500" u="none" cap="none" strike="noStrike">
                          <a:latin typeface="Cambria"/>
                          <a:ea typeface="Cambria"/>
                          <a:cs typeface="Cambria"/>
                          <a:sym typeface="Cambria"/>
                        </a:rPr>
                        <a:t> </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40575">
                <a:tc>
                  <a:txBody>
                    <a:bodyPr/>
                    <a:lstStyle/>
                    <a:p>
                      <a:pPr indent="0" lvl="0" marL="0" marR="19050" rtl="0" algn="l">
                        <a:lnSpc>
                          <a:spcPct val="111000"/>
                        </a:lnSpc>
                        <a:spcBef>
                          <a:spcPts val="0"/>
                        </a:spcBef>
                        <a:spcAft>
                          <a:spcPts val="0"/>
                        </a:spcAft>
                        <a:buNone/>
                      </a:pPr>
                      <a:r>
                        <a:rPr b="1" lang="en-AU" sz="1500" u="none" cap="none" strike="noStrike">
                          <a:latin typeface="Cambria"/>
                          <a:ea typeface="Cambria"/>
                          <a:cs typeface="Cambria"/>
                          <a:sym typeface="Cambria"/>
                        </a:rPr>
                        <a:t>R3</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500" u="none" cap="none" strike="noStrike">
                          <a:latin typeface="Cambria"/>
                          <a:ea typeface="Cambria"/>
                          <a:cs typeface="Cambria"/>
                          <a:sym typeface="Cambria"/>
                        </a:rPr>
                        <a:t>Cooperation and collaboration opportunities should be sought with to </a:t>
                      </a:r>
                      <a:r>
                        <a:rPr b="1" lang="en-AU" sz="1500" u="none" cap="none" strike="noStrike">
                          <a:latin typeface="Cambria"/>
                          <a:ea typeface="Cambria"/>
                          <a:cs typeface="Cambria"/>
                          <a:sym typeface="Cambria"/>
                        </a:rPr>
                        <a:t>facilitate interoperability between private and public sector data</a:t>
                      </a:r>
                      <a:r>
                        <a:rPr lang="en-AU" sz="1500" u="none" cap="none" strike="noStrike">
                          <a:latin typeface="Cambria"/>
                          <a:ea typeface="Cambria"/>
                          <a:cs typeface="Cambria"/>
                          <a:sym typeface="Cambria"/>
                        </a:rPr>
                        <a:t> and future CEOS SIT Chairs are encouraged to routinely provide the opportunity for CEOS Members and Associates to report on developments in the standards domain, be they from public or private sources, at future SIT Technical Workshops.</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500" u="none" cap="none" strike="noStrike">
                          <a:latin typeface="Cambria"/>
                          <a:ea typeface="Cambria"/>
                          <a:cs typeface="Cambria"/>
                          <a:sym typeface="Cambria"/>
                        </a:rPr>
                        <a:t>SIT Chair</a:t>
                      </a:r>
                      <a:endParaRPr sz="1500" u="none" cap="none" strike="noStrike">
                        <a:latin typeface="Cambria"/>
                        <a:ea typeface="Cambria"/>
                        <a:cs typeface="Cambria"/>
                        <a:sym typeface="Cambria"/>
                      </a:endParaRPr>
                    </a:p>
                  </a:txBody>
                  <a:tcPr marT="51975" marB="51975" marR="51975" marL="51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AU" sz="2800"/>
              <a:t>New Space White Paper Version 1.0 Nov. 2023</a:t>
            </a:r>
            <a:br>
              <a:rPr lang="en-AU" sz="2800"/>
            </a:br>
            <a:r>
              <a:rPr lang="en-AU" sz="2800"/>
              <a:t>by CEOS New Space Task Team</a:t>
            </a:r>
            <a:endParaRPr/>
          </a:p>
        </p:txBody>
      </p:sp>
      <p:sp>
        <p:nvSpPr>
          <p:cNvPr id="93" name="Google Shape;93;p5"/>
          <p:cNvSpPr txBox="1"/>
          <p:nvPr/>
        </p:nvSpPr>
        <p:spPr>
          <a:xfrm>
            <a:off x="176047" y="1046277"/>
            <a:ext cx="8372207" cy="34400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228600" marR="271780" rtl="0" algn="just">
              <a:lnSpc>
                <a:spcPct val="111000"/>
              </a:lnSpc>
              <a:spcBef>
                <a:spcPts val="0"/>
              </a:spcBef>
              <a:spcAft>
                <a:spcPts val="0"/>
              </a:spcAft>
              <a:buNone/>
            </a:pPr>
            <a:r>
              <a:rPr b="1" i="0" lang="en-AU" sz="1600" u="none" cap="none" strike="noStrike">
                <a:solidFill>
                  <a:srgbClr val="33445F"/>
                </a:solidFill>
                <a:latin typeface="Cambria"/>
                <a:ea typeface="Cambria"/>
                <a:cs typeface="Cambria"/>
                <a:sym typeface="Cambria"/>
              </a:rPr>
              <a:t>Appendix B - Recommended Deliverables for inclusion in the CEOS Work Plan</a:t>
            </a:r>
            <a:endParaRPr b="1" i="0" sz="1600" u="none" cap="none" strike="noStrike">
              <a:solidFill>
                <a:srgbClr val="33445F"/>
              </a:solidFill>
              <a:latin typeface="Cambria"/>
              <a:ea typeface="Cambria"/>
              <a:cs typeface="Cambria"/>
              <a:sym typeface="Cambria"/>
            </a:endParaRPr>
          </a:p>
        </p:txBody>
      </p:sp>
      <p:graphicFrame>
        <p:nvGraphicFramePr>
          <p:cNvPr id="94" name="Google Shape;94;p5"/>
          <p:cNvGraphicFramePr/>
          <p:nvPr/>
        </p:nvGraphicFramePr>
        <p:xfrm>
          <a:off x="176047" y="1481618"/>
          <a:ext cx="3000000" cy="3000000"/>
        </p:xfrm>
        <a:graphic>
          <a:graphicData uri="http://schemas.openxmlformats.org/drawingml/2006/table">
            <a:tbl>
              <a:tblPr>
                <a:noFill/>
                <a:tableStyleId>{9982A204-7414-4C9F-98AB-C4A0B5E59C10}</a:tableStyleId>
              </a:tblPr>
              <a:tblGrid>
                <a:gridCol w="725100"/>
                <a:gridCol w="8658500"/>
                <a:gridCol w="2258300"/>
              </a:tblGrid>
              <a:tr h="167075">
                <a:tc>
                  <a:txBody>
                    <a:bodyPr/>
                    <a:lstStyle/>
                    <a:p>
                      <a:pPr indent="0" lvl="0" marL="0" marR="19050" rtl="0" algn="l">
                        <a:lnSpc>
                          <a:spcPct val="111000"/>
                        </a:lnSpc>
                        <a:spcBef>
                          <a:spcPts val="0"/>
                        </a:spcBef>
                        <a:spcAft>
                          <a:spcPts val="0"/>
                        </a:spcAft>
                        <a:buNone/>
                      </a:pPr>
                      <a:r>
                        <a:rPr b="1" lang="en-AU" sz="1400" u="none" cap="none" strike="noStrike">
                          <a:solidFill>
                            <a:srgbClr val="FFFFFF"/>
                          </a:solidFill>
                          <a:latin typeface="Cambria"/>
                          <a:ea typeface="Cambria"/>
                          <a:cs typeface="Cambria"/>
                          <a:sym typeface="Cambria"/>
                        </a:rPr>
                        <a:t> </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4435F"/>
                    </a:solidFill>
                  </a:tcPr>
                </a:tc>
                <a:tc>
                  <a:txBody>
                    <a:bodyPr/>
                    <a:lstStyle/>
                    <a:p>
                      <a:pPr indent="0" lvl="0" marL="0" marR="19050" rtl="0" algn="l">
                        <a:lnSpc>
                          <a:spcPct val="111000"/>
                        </a:lnSpc>
                        <a:spcBef>
                          <a:spcPts val="0"/>
                        </a:spcBef>
                        <a:spcAft>
                          <a:spcPts val="0"/>
                        </a:spcAft>
                        <a:buNone/>
                      </a:pPr>
                      <a:r>
                        <a:rPr b="1" lang="en-AU" sz="1400" u="none" cap="none" strike="noStrike">
                          <a:solidFill>
                            <a:srgbClr val="FFFFFF"/>
                          </a:solidFill>
                          <a:latin typeface="Cambria"/>
                          <a:ea typeface="Cambria"/>
                          <a:cs typeface="Cambria"/>
                          <a:sym typeface="Cambria"/>
                        </a:rPr>
                        <a:t>Recommended Deliverable</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4435F"/>
                    </a:solidFill>
                  </a:tcPr>
                </a:tc>
                <a:tc>
                  <a:txBody>
                    <a:bodyPr/>
                    <a:lstStyle/>
                    <a:p>
                      <a:pPr indent="0" lvl="0" marL="0" marR="19050" rtl="0" algn="l">
                        <a:lnSpc>
                          <a:spcPct val="111000"/>
                        </a:lnSpc>
                        <a:spcBef>
                          <a:spcPts val="0"/>
                        </a:spcBef>
                        <a:spcAft>
                          <a:spcPts val="0"/>
                        </a:spcAft>
                        <a:buNone/>
                      </a:pPr>
                      <a:r>
                        <a:rPr b="1" lang="en-AU" sz="1400" u="none" cap="none" strike="noStrike">
                          <a:solidFill>
                            <a:srgbClr val="FFFFFF"/>
                          </a:solidFill>
                          <a:latin typeface="Cambria"/>
                          <a:ea typeface="Cambria"/>
                          <a:cs typeface="Cambria"/>
                          <a:sym typeface="Cambria"/>
                        </a:rPr>
                        <a:t>Responsible Group</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4435F"/>
                    </a:solidFill>
                  </a:tcPr>
                </a:tc>
              </a:tr>
              <a:tr h="1571475">
                <a:tc>
                  <a:txBody>
                    <a:bodyPr/>
                    <a:lstStyle/>
                    <a:p>
                      <a:pPr indent="0" lvl="0" marL="0" marR="19050" rtl="0" algn="l">
                        <a:lnSpc>
                          <a:spcPct val="111000"/>
                        </a:lnSpc>
                        <a:spcBef>
                          <a:spcPts val="0"/>
                        </a:spcBef>
                        <a:spcAft>
                          <a:spcPts val="0"/>
                        </a:spcAft>
                        <a:buNone/>
                      </a:pPr>
                      <a:r>
                        <a:rPr b="1" lang="en-AU" sz="1400" u="none" cap="none" strike="noStrike">
                          <a:latin typeface="Cambria"/>
                          <a:ea typeface="Cambria"/>
                          <a:cs typeface="Cambria"/>
                          <a:sym typeface="Cambria"/>
                        </a:rPr>
                        <a:t>D1</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To ensure users can benefit from increased complementarity and interoperability of CEOS Agency and New Space datasets, the </a:t>
                      </a:r>
                      <a:r>
                        <a:rPr b="1" lang="en-AU" sz="1400" u="none" cap="none" strike="noStrike">
                          <a:latin typeface="Cambria"/>
                          <a:ea typeface="Cambria"/>
                          <a:cs typeface="Cambria"/>
                          <a:sym typeface="Cambria"/>
                        </a:rPr>
                        <a:t>CEOS-ARD initiative should identify and implement mechanisms to deepen engagement with the New Space sector,</a:t>
                      </a:r>
                      <a:r>
                        <a:rPr lang="en-AU" sz="1400" u="none" cap="none" strike="noStrike">
                          <a:latin typeface="Cambria"/>
                          <a:ea typeface="Cambria"/>
                          <a:cs typeface="Cambria"/>
                          <a:sym typeface="Cambria"/>
                        </a:rPr>
                        <a:t> consistent with CEOS Governing Documents. Examples include establishing a mechanism to consult the New Space sector during the development and review of CEOS-ARD Product Family Specifications (PFS), encouraging commercial sector participation in the ISO-AGC ARD Standards Working Group, and encouraging and assisting New Space entities to undertake self-assessments of their datasets against CEOS-ARD PFSs.</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CEOS-ARD Oversight Group and Virtual Constellations</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9175">
                <a:tc>
                  <a:txBody>
                    <a:bodyPr/>
                    <a:lstStyle/>
                    <a:p>
                      <a:pPr indent="0" lvl="0" marL="0" marR="19050" rtl="0" algn="l">
                        <a:lnSpc>
                          <a:spcPct val="111000"/>
                        </a:lnSpc>
                        <a:spcBef>
                          <a:spcPts val="0"/>
                        </a:spcBef>
                        <a:spcAft>
                          <a:spcPts val="0"/>
                        </a:spcAft>
                        <a:buNone/>
                      </a:pPr>
                      <a:r>
                        <a:rPr b="1" lang="en-AU" sz="1400" u="none" cap="none" strike="noStrike">
                          <a:latin typeface="Cambria"/>
                          <a:ea typeface="Cambria"/>
                          <a:cs typeface="Cambria"/>
                          <a:sym typeface="Cambria"/>
                        </a:rPr>
                        <a:t>D2</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CEOS Members and Associates should continue unified engagement with New Space actors on key topics such as ARD, Cal/Val and data quality via </a:t>
                      </a:r>
                      <a:r>
                        <a:rPr b="1" lang="en-AU" sz="1400" u="none" cap="none" strike="noStrike">
                          <a:latin typeface="Cambria"/>
                          <a:ea typeface="Cambria"/>
                          <a:cs typeface="Cambria"/>
                          <a:sym typeface="Cambria"/>
                        </a:rPr>
                        <a:t>CEOS representation at key meetings</a:t>
                      </a:r>
                      <a:r>
                        <a:rPr lang="en-AU" sz="1400" u="none" cap="none" strike="noStrike">
                          <a:latin typeface="Cambria"/>
                          <a:ea typeface="Cambria"/>
                          <a:cs typeface="Cambria"/>
                          <a:sym typeface="Cambria"/>
                        </a:rPr>
                        <a:t> including VH-RODA, JACIE, IGARSS, Living Planet Symposium and ARD2x.</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CEOS-ARD Oversight Group, WGCV, WGISS</a:t>
                      </a:r>
                      <a:endParaRPr sz="1400" u="none" cap="none" strike="noStrike">
                        <a:latin typeface="Cambria"/>
                        <a:ea typeface="Cambria"/>
                        <a:cs typeface="Cambria"/>
                        <a:sym typeface="Cambria"/>
                      </a:endParaRPr>
                    </a:p>
                    <a:p>
                      <a:pPr indent="0" lvl="0" marL="0" marR="19050" rtl="0" algn="l">
                        <a:lnSpc>
                          <a:spcPct val="111000"/>
                        </a:lnSpc>
                        <a:spcBef>
                          <a:spcPts val="600"/>
                        </a:spcBef>
                        <a:spcAft>
                          <a:spcPts val="0"/>
                        </a:spcAft>
                        <a:buNone/>
                      </a:pPr>
                      <a:r>
                        <a:rPr lang="en-AU" sz="1400" u="none" cap="none" strike="noStrike">
                          <a:latin typeface="Cambria"/>
                          <a:ea typeface="Cambria"/>
                          <a:cs typeface="Cambria"/>
                          <a:sym typeface="Cambria"/>
                        </a:rPr>
                        <a:t> </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07225">
                <a:tc>
                  <a:txBody>
                    <a:bodyPr/>
                    <a:lstStyle/>
                    <a:p>
                      <a:pPr indent="0" lvl="0" marL="0" marR="19050" rtl="0" algn="l">
                        <a:lnSpc>
                          <a:spcPct val="111000"/>
                        </a:lnSpc>
                        <a:spcBef>
                          <a:spcPts val="0"/>
                        </a:spcBef>
                        <a:spcAft>
                          <a:spcPts val="0"/>
                        </a:spcAft>
                        <a:buNone/>
                      </a:pPr>
                      <a:r>
                        <a:rPr b="1" lang="en-AU" sz="1400" u="none" cap="none" strike="noStrike">
                          <a:latin typeface="Cambria"/>
                          <a:ea typeface="Cambria"/>
                          <a:cs typeface="Cambria"/>
                          <a:sym typeface="Cambria"/>
                        </a:rPr>
                        <a:t>D3</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A </a:t>
                      </a:r>
                      <a:r>
                        <a:rPr b="1" lang="en-AU" sz="1400" u="none" cap="none" strike="noStrike">
                          <a:latin typeface="Cambria"/>
                          <a:ea typeface="Cambria"/>
                          <a:cs typeface="Cambria"/>
                          <a:sym typeface="Cambria"/>
                        </a:rPr>
                        <a:t>revision of CEOS-ARD Industry Engagement Strategy</a:t>
                      </a:r>
                      <a:r>
                        <a:rPr lang="en-AU" sz="1400" u="none" cap="none" strike="noStrike">
                          <a:latin typeface="Cambria"/>
                          <a:ea typeface="Cambria"/>
                          <a:cs typeface="Cambria"/>
                          <a:sym typeface="Cambria"/>
                        </a:rPr>
                        <a:t> should include consideration of aspects of specific relevance to the New Space sector, and the CEOS-ARD Oversight Group should consider the merits of organising a dedicated New Space workshop.</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CEOS-ARD Oversight Group</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15250">
                <a:tc>
                  <a:txBody>
                    <a:bodyPr/>
                    <a:lstStyle/>
                    <a:p>
                      <a:pPr indent="0" lvl="0" marL="0" marR="19050" rtl="0" algn="l">
                        <a:lnSpc>
                          <a:spcPct val="111000"/>
                        </a:lnSpc>
                        <a:spcBef>
                          <a:spcPts val="0"/>
                        </a:spcBef>
                        <a:spcAft>
                          <a:spcPts val="0"/>
                        </a:spcAft>
                        <a:buNone/>
                      </a:pPr>
                      <a:r>
                        <a:rPr b="1" lang="en-AU" sz="1400" u="none" cap="none" strike="noStrike">
                          <a:latin typeface="Cambria"/>
                          <a:ea typeface="Cambria"/>
                          <a:cs typeface="Cambria"/>
                          <a:sym typeface="Cambria"/>
                        </a:rPr>
                        <a:t>D4</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The CEOS Interoperability Roadmap will </a:t>
                      </a:r>
                      <a:r>
                        <a:rPr b="1" lang="en-AU" sz="1400" u="none" cap="none" strike="noStrike">
                          <a:latin typeface="Cambria"/>
                          <a:ea typeface="Cambria"/>
                          <a:cs typeface="Cambria"/>
                          <a:sym typeface="Cambria"/>
                        </a:rPr>
                        <a:t>ensure that legacy and new public and commercial datasets can be used more interoperably </a:t>
                      </a:r>
                      <a:r>
                        <a:rPr lang="en-AU" sz="1400" u="none" cap="none" strike="noStrike">
                          <a:latin typeface="Cambria"/>
                          <a:ea typeface="Cambria"/>
                          <a:cs typeface="Cambria"/>
                          <a:sym typeface="Cambria"/>
                        </a:rPr>
                        <a:t>to generate advanced decision-support products and new research applications. As such, adequate resources should be made available to complete its development and maturation.</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WGISS</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1150">
                <a:tc>
                  <a:txBody>
                    <a:bodyPr/>
                    <a:lstStyle/>
                    <a:p>
                      <a:pPr indent="0" lvl="0" marL="0" marR="19050" rtl="0" algn="l">
                        <a:lnSpc>
                          <a:spcPct val="111000"/>
                        </a:lnSpc>
                        <a:spcBef>
                          <a:spcPts val="0"/>
                        </a:spcBef>
                        <a:spcAft>
                          <a:spcPts val="0"/>
                        </a:spcAft>
                        <a:buNone/>
                      </a:pPr>
                      <a:r>
                        <a:rPr b="1" lang="en-AU" sz="1400" u="none" cap="none" strike="noStrike">
                          <a:latin typeface="Cambria"/>
                          <a:ea typeface="Cambria"/>
                          <a:cs typeface="Cambria"/>
                          <a:sym typeface="Cambria"/>
                        </a:rPr>
                        <a:t>D5</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The CEOS Systems Engineering Office should </a:t>
                      </a:r>
                      <a:r>
                        <a:rPr b="1" lang="en-AU" sz="1400" u="none" cap="none" strike="noStrike">
                          <a:latin typeface="Cambria"/>
                          <a:ea typeface="Cambria"/>
                          <a:cs typeface="Cambria"/>
                          <a:sym typeface="Cambria"/>
                        </a:rPr>
                        <a:t>demonstrate the integration of New Space data into the CEOS Analytics Lab</a:t>
                      </a:r>
                      <a:r>
                        <a:rPr lang="en-AU" sz="1400" u="none" cap="none" strike="noStrike">
                          <a:latin typeface="Cambria"/>
                          <a:ea typeface="Cambria"/>
                          <a:cs typeface="Cambria"/>
                          <a:sym typeface="Cambria"/>
                        </a:rPr>
                        <a:t> and evaluate its interoperability with common CEOS datasets..</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19050" rtl="0" algn="l">
                        <a:lnSpc>
                          <a:spcPct val="111000"/>
                        </a:lnSpc>
                        <a:spcBef>
                          <a:spcPts val="0"/>
                        </a:spcBef>
                        <a:spcAft>
                          <a:spcPts val="0"/>
                        </a:spcAft>
                        <a:buNone/>
                      </a:pPr>
                      <a:r>
                        <a:rPr lang="en-AU" sz="1400" u="none" cap="none" strike="noStrike">
                          <a:latin typeface="Cambria"/>
                          <a:ea typeface="Cambria"/>
                          <a:cs typeface="Cambria"/>
                          <a:sym typeface="Cambria"/>
                        </a:rPr>
                        <a:t>CEOS Systems Engineering Office (SEO)</a:t>
                      </a:r>
                      <a:endParaRPr sz="1400" u="none" cap="none" strike="noStrike">
                        <a:latin typeface="Cambria"/>
                        <a:ea typeface="Cambria"/>
                        <a:cs typeface="Cambria"/>
                        <a:sym typeface="Cambria"/>
                      </a:endParaRPr>
                    </a:p>
                  </a:txBody>
                  <a:tcPr marT="33800" marB="33800" marR="33800" marL="338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lang="en-AU"/>
              <a:t>Two concrete actions:</a:t>
            </a:r>
            <a:endParaRPr/>
          </a:p>
          <a:p>
            <a:pPr indent="0" lvl="0" marL="50800" rtl="0" algn="l">
              <a:lnSpc>
                <a:spcPct val="90000"/>
              </a:lnSpc>
              <a:spcBef>
                <a:spcPts val="1000"/>
              </a:spcBef>
              <a:spcAft>
                <a:spcPts val="0"/>
              </a:spcAft>
              <a:buSzPts val="2800"/>
              <a:buNone/>
            </a:pPr>
            <a:r>
              <a:t/>
            </a:r>
            <a:endParaRPr/>
          </a:p>
          <a:p>
            <a:pPr indent="-381000" lvl="1" marL="914400" rtl="0" algn="l">
              <a:lnSpc>
                <a:spcPct val="90000"/>
              </a:lnSpc>
              <a:spcBef>
                <a:spcPts val="500"/>
              </a:spcBef>
              <a:spcAft>
                <a:spcPts val="0"/>
              </a:spcAft>
              <a:buSzPts val="2800"/>
              <a:buChar char="▪"/>
            </a:pPr>
            <a:r>
              <a:rPr lang="en-AU"/>
              <a:t>Radiometric match-Up Data Base</a:t>
            </a:r>
            <a:endParaRPr/>
          </a:p>
          <a:p>
            <a:pPr indent="0" lvl="1" marL="533400" rtl="0" algn="l">
              <a:lnSpc>
                <a:spcPct val="90000"/>
              </a:lnSpc>
              <a:spcBef>
                <a:spcPts val="500"/>
              </a:spcBef>
              <a:spcAft>
                <a:spcPts val="0"/>
              </a:spcAft>
              <a:buSzPts val="2800"/>
              <a:buNone/>
            </a:pPr>
            <a:r>
              <a:t/>
            </a:r>
            <a:endParaRPr/>
          </a:p>
          <a:p>
            <a:pPr indent="-381000" lvl="1" marL="914400" rtl="0" algn="l">
              <a:lnSpc>
                <a:spcPct val="90000"/>
              </a:lnSpc>
              <a:spcBef>
                <a:spcPts val="500"/>
              </a:spcBef>
              <a:spcAft>
                <a:spcPts val="0"/>
              </a:spcAft>
              <a:buSzPts val="2800"/>
              <a:buChar char="▪"/>
            </a:pPr>
            <a:r>
              <a:rPr lang="en-AU"/>
              <a:t>GCP (very) High Resolution Data Base</a:t>
            </a:r>
            <a:endParaRPr/>
          </a:p>
        </p:txBody>
      </p:sp>
      <p:sp>
        <p:nvSpPr>
          <p:cNvPr id="100" name="Google Shape;10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AU"/>
              <a:t>Actions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Meygret Aime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0x01010058EE4449C427DB43A2348806447B5C86</vt:lpwstr>
  </property>
  <property fmtid="{D5CDD505-2E9C-101B-9397-08002B2CF9AE}" pid="3" name="MediaServiceImageTags">
    <vt:lpwstr/>
  </property>
</Properties>
</file>