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AC995EF-CFC4-4832-9895-BB931FFB6F08}">
  <a:tblStyle styleId="{8AC995EF-CFC4-4832-9895-BB931FFB6F0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bde196b210_0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bde196b210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bde196b210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bde196b21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bde196b210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bde196b21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bf1c0172cd_0_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bf1c0172cd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bf1c0172cd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bf1c0172c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bf1c0172cd_0_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bf1c0172cd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6.jpg"/><Relationship Id="rId4" Type="http://schemas.openxmlformats.org/officeDocument/2006/relationships/image" Target="../media/image5.jpg"/><Relationship Id="rId5" Type="http://schemas.openxmlformats.org/officeDocument/2006/relationships/image" Target="../media/image7.png"/><Relationship Id="rId6"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b="0" l="0" r="0" t="0"/>
          <a:stretch/>
        </p:blipFill>
        <p:spPr>
          <a:xfrm>
            <a:off x="3301750" y="2265730"/>
            <a:ext cx="8288157" cy="2756714"/>
          </a:xfrm>
          <a:prstGeom prst="rect">
            <a:avLst/>
          </a:prstGeom>
          <a:noFill/>
          <a:ln>
            <a:noFill/>
          </a:ln>
        </p:spPr>
      </p:pic>
      <p:pic>
        <p:nvPicPr>
          <p:cNvPr id="13" name="Google Shape;13;p2"/>
          <p:cNvPicPr preferRelativeResize="0"/>
          <p:nvPr/>
        </p:nvPicPr>
        <p:blipFill rotWithShape="1">
          <a:blip r:embed="rId3">
            <a:alphaModFix/>
          </a:blip>
          <a:srcRect b="-113" l="0" r="0" t="0"/>
          <a:stretch/>
        </p:blipFill>
        <p:spPr>
          <a:xfrm flipH="1" rot="10800000">
            <a:off x="2824280" y="4824248"/>
            <a:ext cx="5391556" cy="2038097"/>
          </a:xfrm>
          <a:prstGeom prst="rect">
            <a:avLst/>
          </a:prstGeom>
          <a:noFill/>
          <a:ln>
            <a:noFill/>
          </a:ln>
        </p:spPr>
      </p:pic>
      <p:pic>
        <p:nvPicPr>
          <p:cNvPr descr="A picture containing nature&#10;&#10;Description automatically generated" id="14" name="Google Shape;14;p2"/>
          <p:cNvPicPr preferRelativeResize="0"/>
          <p:nvPr/>
        </p:nvPicPr>
        <p:blipFill rotWithShape="1">
          <a:blip r:embed="rId4">
            <a:alphaModFix/>
          </a:blip>
          <a:srcRect b="0" l="0" r="0" t="0"/>
          <a:stretch/>
        </p:blipFill>
        <p:spPr>
          <a:xfrm>
            <a:off x="8477344" y="-1"/>
            <a:ext cx="3714656" cy="2686815"/>
          </a:xfrm>
          <a:prstGeom prst="rect">
            <a:avLst/>
          </a:prstGeom>
          <a:noFill/>
          <a:ln>
            <a:noFill/>
          </a:ln>
        </p:spPr>
      </p:pic>
      <p:sp>
        <p:nvSpPr>
          <p:cNvPr id="15" name="Google Shape;15;p2"/>
          <p:cNvSpPr/>
          <p:nvPr/>
        </p:nvSpPr>
        <p:spPr>
          <a:xfrm flipH="1">
            <a:off x="5456394" y="1968439"/>
            <a:ext cx="6751471" cy="4901119"/>
          </a:xfrm>
          <a:custGeom>
            <a:rect b="b" l="l" r="r" t="t"/>
            <a:pathLst>
              <a:path extrusionOk="0" h="4901119" w="6751471">
                <a:moveTo>
                  <a:pt x="0" y="4901119"/>
                </a:moveTo>
                <a:cubicBezTo>
                  <a:pt x="794" y="3261063"/>
                  <a:pt x="1588" y="1640056"/>
                  <a:pt x="2382" y="0"/>
                </a:cubicBezTo>
                <a:lnTo>
                  <a:pt x="6751471" y="4901119"/>
                </a:lnTo>
                <a:lnTo>
                  <a:pt x="0" y="4901119"/>
                </a:lnTo>
                <a:close/>
              </a:path>
            </a:pathLst>
          </a:custGeom>
          <a:solidFill>
            <a:schemeClr val="accent4"/>
          </a:solidFill>
          <a:ln>
            <a:noFill/>
          </a:ln>
          <a:effectLst>
            <a:outerShdw blurRad="50800" rotWithShape="0" algn="br" dir="135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Google Shape;16;p2"/>
          <p:cNvSpPr/>
          <p:nvPr/>
        </p:nvSpPr>
        <p:spPr>
          <a:xfrm flipH="1">
            <a:off x="-4784" y="-14542"/>
            <a:ext cx="12199164" cy="6874921"/>
          </a:xfrm>
          <a:custGeom>
            <a:rect b="b" l="l" r="r" t="t"/>
            <a:pathLst>
              <a:path extrusionOk="0" h="6836301" w="1476191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rotWithShape="0" algn="t"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7" name="Google Shape;17;p2"/>
          <p:cNvPicPr preferRelativeResize="0"/>
          <p:nvPr/>
        </p:nvPicPr>
        <p:blipFill rotWithShape="1">
          <a:blip r:embed="rId5">
            <a:alphaModFix/>
          </a:blip>
          <a:srcRect b="0" l="0" r="0" t="0"/>
          <a:stretch/>
        </p:blipFill>
        <p:spPr>
          <a:xfrm>
            <a:off x="138431" y="5311498"/>
            <a:ext cx="2738896" cy="1508514"/>
          </a:xfrm>
          <a:prstGeom prst="rect">
            <a:avLst/>
          </a:prstGeom>
          <a:noFill/>
          <a:ln>
            <a:noFill/>
          </a:ln>
          <a:effectLst>
            <a:outerShdw blurRad="50800" rotWithShape="0" algn="tl" dir="2700000" dist="38100">
              <a:srgbClr val="000000">
                <a:alpha val="40000"/>
              </a:srgbClr>
            </a:outerShdw>
          </a:effectLst>
        </p:spPr>
      </p:pic>
      <p:pic>
        <p:nvPicPr>
          <p:cNvPr id="18" name="Google Shape;18;p2"/>
          <p:cNvPicPr preferRelativeResize="0"/>
          <p:nvPr/>
        </p:nvPicPr>
        <p:blipFill rotWithShape="1">
          <a:blip r:embed="rId6">
            <a:alphaModFix amt="34000"/>
          </a:blip>
          <a:srcRect b="-8773" l="32582" r="8554" t="2399"/>
          <a:stretch/>
        </p:blipFill>
        <p:spPr>
          <a:xfrm rot="5400000">
            <a:off x="5734286" y="-1016167"/>
            <a:ext cx="5455273" cy="7480884"/>
          </a:xfrm>
          <a:prstGeom prst="rtTriangle">
            <a:avLst/>
          </a:prstGeom>
          <a:noFill/>
          <a:ln>
            <a:noFill/>
          </a:ln>
        </p:spPr>
      </p:pic>
      <p:pic>
        <p:nvPicPr>
          <p:cNvPr id="19" name="Google Shape;19;p2"/>
          <p:cNvPicPr preferRelativeResize="0"/>
          <p:nvPr/>
        </p:nvPicPr>
        <p:blipFill rotWithShape="1">
          <a:blip r:embed="rId6">
            <a:alphaModFix amt="34000"/>
          </a:blip>
          <a:srcRect b="673" l="54016" r="11355" t="36081"/>
          <a:stretch/>
        </p:blipFill>
        <p:spPr>
          <a:xfrm rot="-5400000">
            <a:off x="5792642" y="4819952"/>
            <a:ext cx="1719709" cy="2366806"/>
          </a:xfrm>
          <a:prstGeom prst="rtTriangle">
            <a:avLst/>
          </a:prstGeom>
          <a:noFill/>
          <a:ln>
            <a:noFill/>
          </a:ln>
        </p:spPr>
      </p:pic>
      <p:sp>
        <p:nvSpPr>
          <p:cNvPr id="20" name="Google Shape;20;p2"/>
          <p:cNvSpPr txBox="1"/>
          <p:nvPr>
            <p:ph type="title"/>
          </p:nvPr>
        </p:nvSpPr>
        <p:spPr>
          <a:xfrm>
            <a:off x="176047" y="175938"/>
            <a:ext cx="6157185" cy="397264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8000"/>
              <a:buFont typeface="Arial"/>
              <a:buNone/>
              <a:defRPr b="0" i="0" sz="80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1" name="Shape 21"/>
        <p:cNvGrpSpPr/>
        <p:nvPr/>
      </p:nvGrpSpPr>
      <p:grpSpPr>
        <a:xfrm>
          <a:off x="0" y="0"/>
          <a:ext cx="0" cy="0"/>
          <a:chOff x="0" y="0"/>
          <a:chExt cx="0" cy="0"/>
        </a:xfrm>
      </p:grpSpPr>
      <p:sp>
        <p:nvSpPr>
          <p:cNvPr id="22" name="Google Shape;22;p3"/>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2"/>
              </a:solidFill>
              <a:latin typeface="Arial"/>
              <a:ea typeface="Arial"/>
              <a:cs typeface="Arial"/>
              <a:sym typeface="Arial"/>
            </a:endParaRPr>
          </a:p>
        </p:txBody>
      </p:sp>
      <p:pic>
        <p:nvPicPr>
          <p:cNvPr id="23" name="Google Shape;23;p3"/>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24" name="Google Shape;24;p3"/>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25" name="Google Shape;25;p3"/>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2"/>
              </a:solidFill>
              <a:latin typeface="Arial"/>
              <a:ea typeface="Arial"/>
              <a:cs typeface="Arial"/>
              <a:sym typeface="Arial"/>
            </a:endParaRPr>
          </a:p>
        </p:txBody>
      </p:sp>
      <p:sp>
        <p:nvSpPr>
          <p:cNvPr id="26" name="Google Shape;26;p3"/>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2"/>
              </a:solidFill>
              <a:latin typeface="Arial"/>
              <a:ea typeface="Arial"/>
              <a:cs typeface="Arial"/>
              <a:sym typeface="Arial"/>
            </a:endParaRPr>
          </a:p>
        </p:txBody>
      </p:sp>
      <p:sp>
        <p:nvSpPr>
          <p:cNvPr id="27" name="Google Shape;27;p3"/>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i="0" lang="en-GB" sz="1400" u="none" cap="none" strike="noStrike">
                <a:solidFill>
                  <a:schemeClr val="accent1"/>
                </a:solidFill>
                <a:latin typeface="Arial"/>
                <a:ea typeface="Arial"/>
                <a:cs typeface="Arial"/>
                <a:sym typeface="Arial"/>
              </a:rPr>
              <a:t>Slide </a:t>
            </a:r>
            <a:fld id="{00000000-1234-1234-1234-123412341234}" type="slidenum">
              <a:rPr b="1" i="0" lang="en-GB" sz="1400" u="none" cap="none" strike="noStrike">
                <a:solidFill>
                  <a:schemeClr val="accent1"/>
                </a:solidFill>
                <a:latin typeface="Arial"/>
                <a:ea typeface="Arial"/>
                <a:cs typeface="Arial"/>
                <a:sym typeface="Arial"/>
              </a:rPr>
              <a:t>‹#›</a:t>
            </a:fld>
            <a:endParaRPr b="1" i="0" sz="1400" u="none" cap="none" strike="noStrike">
              <a:solidFill>
                <a:schemeClr val="accent1"/>
              </a:solidFill>
              <a:latin typeface="Arial"/>
              <a:ea typeface="Arial"/>
              <a:cs typeface="Arial"/>
              <a:sym typeface="Arial"/>
            </a:endParaRPr>
          </a:p>
        </p:txBody>
      </p:sp>
      <p:sp>
        <p:nvSpPr>
          <p:cNvPr id="28" name="Google Shape;28;p3"/>
          <p:cNvSpPr txBox="1"/>
          <p:nvPr/>
        </p:nvSpPr>
        <p:spPr>
          <a:xfrm>
            <a:off x="-24384" y="6562799"/>
            <a:ext cx="4925700" cy="738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a:solidFill>
                  <a:schemeClr val="accent1"/>
                </a:solidFill>
              </a:rPr>
              <a:t>WGCV</a:t>
            </a:r>
            <a:r>
              <a:rPr b="1" i="0" lang="en-GB" sz="1400" u="none" cap="none" strike="noStrike">
                <a:solidFill>
                  <a:schemeClr val="accent1"/>
                </a:solidFill>
                <a:latin typeface="Arial"/>
                <a:ea typeface="Arial"/>
                <a:cs typeface="Arial"/>
                <a:sym typeface="Arial"/>
              </a:rPr>
              <a:t>-</a:t>
            </a:r>
            <a:r>
              <a:rPr b="1" lang="en-GB">
                <a:solidFill>
                  <a:schemeClr val="accent1"/>
                </a:solidFill>
              </a:rPr>
              <a:t>53</a:t>
            </a:r>
            <a:r>
              <a:rPr b="1" i="0" lang="en-GB" sz="1400" u="none" cap="none" strike="noStrike">
                <a:solidFill>
                  <a:schemeClr val="accent1"/>
                </a:solidFill>
                <a:latin typeface="Arial"/>
                <a:ea typeface="Arial"/>
                <a:cs typeface="Arial"/>
                <a:sym typeface="Arial"/>
              </a:rPr>
              <a:t>, </a:t>
            </a:r>
            <a:r>
              <a:rPr b="1" lang="en-GB">
                <a:solidFill>
                  <a:schemeClr val="accent1"/>
                </a:solidFill>
              </a:rPr>
              <a:t>5-8 March 2024</a:t>
            </a:r>
            <a:endParaRPr b="1">
              <a:solidFill>
                <a:schemeClr val="accent1"/>
              </a:solidFill>
            </a:endParaRPr>
          </a:p>
          <a:p>
            <a:pPr indent="0" lvl="0" marL="0" marR="0" rtl="0" algn="l">
              <a:spcBef>
                <a:spcPts val="0"/>
              </a:spcBef>
              <a:spcAft>
                <a:spcPts val="0"/>
              </a:spcAft>
              <a:buClr>
                <a:schemeClr val="dk1"/>
              </a:buClr>
              <a:buSzPts val="1100"/>
              <a:buFont typeface="Arial"/>
              <a:buNone/>
            </a:pPr>
            <a:r>
              <a:t/>
            </a:r>
            <a:endParaRPr b="1">
              <a:solidFill>
                <a:schemeClr val="accent1"/>
              </a:solidFill>
            </a:endParaRPr>
          </a:p>
          <a:p>
            <a:pPr indent="0" lvl="0" marL="0" marR="0" rtl="0" algn="l">
              <a:spcBef>
                <a:spcPts val="0"/>
              </a:spcBef>
              <a:spcAft>
                <a:spcPts val="0"/>
              </a:spcAft>
              <a:buNone/>
            </a:pPr>
            <a:r>
              <a:t/>
            </a:r>
            <a:endParaRPr b="1">
              <a:solidFill>
                <a:schemeClr val="accent1"/>
              </a:solidFill>
            </a:endParaRPr>
          </a:p>
        </p:txBody>
      </p:sp>
      <p:sp>
        <p:nvSpPr>
          <p:cNvPr id="29" name="Google Shape;29;p3"/>
          <p:cNvSpPr txBox="1"/>
          <p:nvPr>
            <p:ph idx="1" type="body"/>
          </p:nvPr>
        </p:nvSpPr>
        <p:spPr>
          <a:xfrm>
            <a:off x="324233" y="1558533"/>
            <a:ext cx="11495400" cy="4662871"/>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Symbol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Symbol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0" name="Google Shape;30;p3"/>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pic>
        <p:nvPicPr>
          <p:cNvPr id="33" name="Google Shape;33;p4"/>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34" name="Google Shape;34;p4"/>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35" name="Google Shape;35;p4"/>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36" name="Google Shape;36;p4"/>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37" name="Google Shape;37;p4"/>
          <p:cNvSpPr txBox="1"/>
          <p:nvPr>
            <p:ph idx="1" type="body"/>
          </p:nvPr>
        </p:nvSpPr>
        <p:spPr>
          <a:xfrm>
            <a:off x="386632" y="1445923"/>
            <a:ext cx="5509008" cy="4775482"/>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Symbol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Symbol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8" name="Google Shape;38;p4"/>
          <p:cNvSpPr txBox="1"/>
          <p:nvPr>
            <p:ph idx="2" type="body"/>
          </p:nvPr>
        </p:nvSpPr>
        <p:spPr>
          <a:xfrm>
            <a:off x="6296361" y="1445923"/>
            <a:ext cx="5509008" cy="4775482"/>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Symbol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Symbol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9" name="Google Shape;39;p4"/>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GB" sz="1400">
                <a:solidFill>
                  <a:schemeClr val="accent1"/>
                </a:solidFill>
                <a:latin typeface="Arial"/>
                <a:ea typeface="Arial"/>
                <a:cs typeface="Arial"/>
                <a:sym typeface="Arial"/>
              </a:rPr>
              <a:t>Slide </a:t>
            </a:r>
            <a:fld id="{00000000-1234-1234-1234-123412341234}" type="slidenum">
              <a:rPr b="1" lang="en-GB" sz="1400">
                <a:solidFill>
                  <a:schemeClr val="accent1"/>
                </a:solidFill>
                <a:latin typeface="Arial"/>
                <a:ea typeface="Arial"/>
                <a:cs typeface="Arial"/>
                <a:sym typeface="Arial"/>
              </a:rPr>
              <a:t>‹#›</a:t>
            </a:fld>
            <a:endParaRPr b="1" sz="1400">
              <a:solidFill>
                <a:schemeClr val="accent1"/>
              </a:solidFill>
              <a:latin typeface="Arial"/>
              <a:ea typeface="Arial"/>
              <a:cs typeface="Arial"/>
              <a:sym typeface="Arial"/>
            </a:endParaRPr>
          </a:p>
        </p:txBody>
      </p:sp>
      <p:sp>
        <p:nvSpPr>
          <p:cNvPr id="40" name="Google Shape;40;p4"/>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1" name="Google Shape;41;p4"/>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b="1" lang="en-GB">
                <a:solidFill>
                  <a:schemeClr val="accent1"/>
                </a:solidFill>
              </a:rPr>
              <a:t>WGCV-53</a:t>
            </a:r>
            <a:r>
              <a:rPr b="1" lang="en-GB">
                <a:solidFill>
                  <a:schemeClr val="accent1"/>
                </a:solidFill>
              </a:rPr>
              <a:t>, 5-8 March 2024</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2" name="Shape 42"/>
        <p:cNvGrpSpPr/>
        <p:nvPr/>
      </p:nvGrpSpPr>
      <p:grpSpPr>
        <a:xfrm>
          <a:off x="0" y="0"/>
          <a:ext cx="0" cy="0"/>
          <a:chOff x="0" y="0"/>
          <a:chExt cx="0" cy="0"/>
        </a:xfrm>
      </p:grpSpPr>
      <p:sp>
        <p:nvSpPr>
          <p:cNvPr id="43" name="Google Shape;43;p5"/>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pic>
        <p:nvPicPr>
          <p:cNvPr id="44" name="Google Shape;44;p5"/>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45" name="Google Shape;45;p5"/>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46" name="Google Shape;46;p5"/>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47" name="Google Shape;47;p5"/>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48" name="Google Shape;48;p5"/>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GB" sz="1400">
                <a:solidFill>
                  <a:schemeClr val="accent1"/>
                </a:solidFill>
                <a:latin typeface="Arial"/>
                <a:ea typeface="Arial"/>
                <a:cs typeface="Arial"/>
                <a:sym typeface="Arial"/>
              </a:rPr>
              <a:t>Slide </a:t>
            </a:r>
            <a:fld id="{00000000-1234-1234-1234-123412341234}" type="slidenum">
              <a:rPr b="1" lang="en-GB" sz="1400">
                <a:solidFill>
                  <a:schemeClr val="accent1"/>
                </a:solidFill>
                <a:latin typeface="Arial"/>
                <a:ea typeface="Arial"/>
                <a:cs typeface="Arial"/>
                <a:sym typeface="Arial"/>
              </a:rPr>
              <a:t>‹#›</a:t>
            </a:fld>
            <a:endParaRPr b="1" sz="1400">
              <a:solidFill>
                <a:schemeClr val="accent1"/>
              </a:solidFill>
              <a:latin typeface="Arial"/>
              <a:ea typeface="Arial"/>
              <a:cs typeface="Arial"/>
              <a:sym typeface="Arial"/>
            </a:endParaRPr>
          </a:p>
        </p:txBody>
      </p:sp>
      <p:sp>
        <p:nvSpPr>
          <p:cNvPr id="49" name="Google Shape;49;p5"/>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0" name="Google Shape;50;p5"/>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b="1" lang="en-GB">
                <a:solidFill>
                  <a:schemeClr val="accent1"/>
                </a:solidFill>
              </a:rPr>
              <a:t>WGCV-53</a:t>
            </a:r>
            <a:r>
              <a:rPr b="1" lang="en-GB">
                <a:solidFill>
                  <a:schemeClr val="accent1"/>
                </a:solidFill>
              </a:rPr>
              <a:t>, 5-8 March 2024</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51" name="Shape 51"/>
        <p:cNvGrpSpPr/>
        <p:nvPr/>
      </p:nvGrpSpPr>
      <p:grpSpPr>
        <a:xfrm>
          <a:off x="0" y="0"/>
          <a:ext cx="0" cy="0"/>
          <a:chOff x="0" y="0"/>
          <a:chExt cx="0" cy="0"/>
        </a:xfrm>
      </p:grpSpPr>
      <p:sp>
        <p:nvSpPr>
          <p:cNvPr id="52" name="Google Shape;52;p6"/>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pic>
        <p:nvPicPr>
          <p:cNvPr id="53" name="Google Shape;53;p6"/>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54" name="Google Shape;54;p6"/>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55" name="Google Shape;55;p6"/>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56" name="Google Shape;56;p6"/>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57" name="Google Shape;57;p6"/>
          <p:cNvSpPr txBox="1"/>
          <p:nvPr>
            <p:ph idx="1" type="body"/>
          </p:nvPr>
        </p:nvSpPr>
        <p:spPr>
          <a:xfrm>
            <a:off x="5180012" y="1373852"/>
            <a:ext cx="6172200" cy="4694402"/>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1000"/>
              </a:spcBef>
              <a:spcAft>
                <a:spcPts val="0"/>
              </a:spcAft>
              <a:buClr>
                <a:schemeClr val="dk1"/>
              </a:buClr>
              <a:buSzPts val="3200"/>
              <a:buFont typeface="Noto Sans Symbols"/>
              <a:buChar char="❖"/>
              <a:defRPr b="0" i="0" sz="3200" u="none" cap="none" strike="noStrike">
                <a:solidFill>
                  <a:schemeClr val="dk1"/>
                </a:solidFill>
                <a:latin typeface="Arial"/>
                <a:ea typeface="Arial"/>
                <a:cs typeface="Arial"/>
                <a:sym typeface="Arial"/>
              </a:defRPr>
            </a:lvl1pPr>
            <a:lvl2pPr indent="-406400" lvl="1" marL="914400" marR="0" rtl="0" algn="l">
              <a:lnSpc>
                <a:spcPct val="90000"/>
              </a:lnSpc>
              <a:spcBef>
                <a:spcPts val="500"/>
              </a:spcBef>
              <a:spcAft>
                <a:spcPts val="0"/>
              </a:spcAft>
              <a:buClr>
                <a:schemeClr val="dk1"/>
              </a:buClr>
              <a:buSzPts val="2800"/>
              <a:buFont typeface="Noto Sans Symbols"/>
              <a:buChar char="▪"/>
              <a:defRPr b="0" i="0" sz="2800" u="none" cap="none" strike="noStrike">
                <a:solidFill>
                  <a:schemeClr val="dk1"/>
                </a:solidFill>
                <a:latin typeface="Arial"/>
                <a:ea typeface="Arial"/>
                <a:cs typeface="Arial"/>
                <a:sym typeface="Arial"/>
              </a:defRPr>
            </a:lvl2pPr>
            <a:lvl3pPr indent="-381000" lvl="2" marL="1371600" marR="0" rtl="0" algn="l">
              <a:lnSpc>
                <a:spcPct val="90000"/>
              </a:lnSpc>
              <a:spcBef>
                <a:spcPts val="500"/>
              </a:spcBef>
              <a:spcAft>
                <a:spcPts val="0"/>
              </a:spcAft>
              <a:buClr>
                <a:schemeClr val="dk1"/>
              </a:buClr>
              <a:buSzPts val="2400"/>
              <a:buFont typeface="Courier New"/>
              <a:buChar char="o"/>
              <a:defRPr b="0" i="0" sz="2400" u="none" cap="none" strike="noStrike">
                <a:solidFill>
                  <a:schemeClr val="dk1"/>
                </a:solidFill>
                <a:latin typeface="Arial"/>
                <a:ea typeface="Arial"/>
                <a:cs typeface="Arial"/>
                <a:sym typeface="Arial"/>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8" name="Google Shape;58;p6"/>
          <p:cNvSpPr txBox="1"/>
          <p:nvPr>
            <p:ph idx="2" type="body"/>
          </p:nvPr>
        </p:nvSpPr>
        <p:spPr>
          <a:xfrm>
            <a:off x="839788" y="1373852"/>
            <a:ext cx="3932237" cy="463055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9pPr>
          </a:lstStyle>
          <a:p/>
        </p:txBody>
      </p:sp>
      <p:sp>
        <p:nvSpPr>
          <p:cNvPr id="59" name="Google Shape;59;p6"/>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GB" sz="1400">
                <a:solidFill>
                  <a:schemeClr val="accent1"/>
                </a:solidFill>
                <a:latin typeface="Arial"/>
                <a:ea typeface="Arial"/>
                <a:cs typeface="Arial"/>
                <a:sym typeface="Arial"/>
              </a:rPr>
              <a:t>Slide </a:t>
            </a:r>
            <a:fld id="{00000000-1234-1234-1234-123412341234}" type="slidenum">
              <a:rPr b="1" lang="en-GB" sz="1400">
                <a:solidFill>
                  <a:schemeClr val="accent1"/>
                </a:solidFill>
                <a:latin typeface="Arial"/>
                <a:ea typeface="Arial"/>
                <a:cs typeface="Arial"/>
                <a:sym typeface="Arial"/>
              </a:rPr>
              <a:t>‹#›</a:t>
            </a:fld>
            <a:endParaRPr b="1" sz="1400">
              <a:solidFill>
                <a:schemeClr val="accent1"/>
              </a:solidFill>
              <a:latin typeface="Arial"/>
              <a:ea typeface="Arial"/>
              <a:cs typeface="Arial"/>
              <a:sym typeface="Arial"/>
            </a:endParaRPr>
          </a:p>
        </p:txBody>
      </p:sp>
      <p:sp>
        <p:nvSpPr>
          <p:cNvPr id="60" name="Google Shape;60;p6"/>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1" name="Google Shape;61;p6"/>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b="1" lang="en-GB">
                <a:solidFill>
                  <a:schemeClr val="accent1"/>
                </a:solidFill>
              </a:rPr>
              <a:t>WGCV-53</a:t>
            </a:r>
            <a:r>
              <a:rPr b="1" lang="en-GB">
                <a:solidFill>
                  <a:schemeClr val="accent1"/>
                </a:solidFill>
              </a:rPr>
              <a:t>, 5-8 March 2024</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8.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2"/>
              </a:solidFill>
              <a:latin typeface="Arial"/>
              <a:ea typeface="Arial"/>
              <a:cs typeface="Arial"/>
              <a:sym typeface="Arial"/>
            </a:endParaRPr>
          </a:p>
        </p:txBody>
      </p:sp>
      <p:pic>
        <p:nvPicPr>
          <p:cNvPr id="7" name="Google Shape;7;p1"/>
          <p:cNvPicPr preferRelativeResize="0"/>
          <p:nvPr/>
        </p:nvPicPr>
        <p:blipFill rotWithShape="1">
          <a:blip r:embed="rId1">
            <a:alphaModFix amt="34000"/>
          </a:blip>
          <a:srcRect b="35419" l="51339" r="-2839" t="39269"/>
          <a:stretch/>
        </p:blipFill>
        <p:spPr>
          <a:xfrm flipH="1">
            <a:off x="9304422" y="0"/>
            <a:ext cx="2887578" cy="1037492"/>
          </a:xfrm>
          <a:prstGeom prst="rect">
            <a:avLst/>
          </a:prstGeom>
          <a:noFill/>
          <a:ln>
            <a:noFill/>
          </a:ln>
        </p:spPr>
      </p:pic>
      <p:pic>
        <p:nvPicPr>
          <p:cNvPr id="8" name="Google Shape;8;p1"/>
          <p:cNvPicPr preferRelativeResize="0"/>
          <p:nvPr/>
        </p:nvPicPr>
        <p:blipFill rotWithShape="1">
          <a:blip r:embed="rId2">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9" name="Google Shape;9;p1"/>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2"/>
              </a:solidFill>
              <a:latin typeface="Arial"/>
              <a:ea typeface="Arial"/>
              <a:cs typeface="Arial"/>
              <a:sym typeface="Arial"/>
            </a:endParaRPr>
          </a:p>
        </p:txBody>
      </p:sp>
      <p:sp>
        <p:nvSpPr>
          <p:cNvPr id="10" name="Google Shape;10;p1"/>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2"/>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calvalportal.ceos.org/web/guest/hyperspectral-calval-resour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docs.google.com/document/d/11cKfYJ2ooZinbONj7PxhDM3D0TjO_sJm/edit?usp=sharing&amp;ouid=117023330514006103074&amp;rtpof=true&amp;sd=tru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7"/>
          <p:cNvSpPr txBox="1"/>
          <p:nvPr>
            <p:ph type="title"/>
          </p:nvPr>
        </p:nvSpPr>
        <p:spPr>
          <a:xfrm>
            <a:off x="176047" y="175938"/>
            <a:ext cx="6157185" cy="397264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8000"/>
              <a:buFont typeface="Arial"/>
              <a:buNone/>
            </a:pPr>
            <a:r>
              <a:rPr i="1" lang="en-GB" sz="6600"/>
              <a:t>WGCV-52 Decisions and Actions Overview</a:t>
            </a:r>
            <a:endParaRPr i="1" sz="6600"/>
          </a:p>
        </p:txBody>
      </p:sp>
      <p:sp>
        <p:nvSpPr>
          <p:cNvPr id="67" name="Google Shape;67;p7"/>
          <p:cNvSpPr/>
          <p:nvPr/>
        </p:nvSpPr>
        <p:spPr>
          <a:xfrm>
            <a:off x="7222284" y="4252682"/>
            <a:ext cx="4832943" cy="2605318"/>
          </a:xfrm>
          <a:prstGeom prst="rect">
            <a:avLst/>
          </a:prstGeom>
          <a:noFill/>
          <a:ln>
            <a:noFill/>
          </a:ln>
        </p:spPr>
        <p:txBody>
          <a:bodyPr anchorCtr="0" anchor="t" bIns="0" lIns="0" spcFirstLastPara="1" rIns="0" wrap="square" tIns="0">
            <a:noAutofit/>
          </a:bodyPr>
          <a:lstStyle/>
          <a:p>
            <a:pPr indent="0" lvl="0" marL="0" marR="0" rtl="0" algn="r">
              <a:lnSpc>
                <a:spcPct val="150000"/>
              </a:lnSpc>
              <a:spcBef>
                <a:spcPts val="0"/>
              </a:spcBef>
              <a:spcAft>
                <a:spcPts val="0"/>
              </a:spcAft>
              <a:buNone/>
            </a:pPr>
            <a:r>
              <a:t/>
            </a:r>
            <a:endParaRPr b="1" sz="2200">
              <a:solidFill>
                <a:schemeClr val="accent1"/>
              </a:solidFill>
            </a:endParaRPr>
          </a:p>
          <a:p>
            <a:pPr indent="0" lvl="0" marL="0" marR="0" rtl="0" algn="r">
              <a:lnSpc>
                <a:spcPct val="150000"/>
              </a:lnSpc>
              <a:spcBef>
                <a:spcPts val="0"/>
              </a:spcBef>
              <a:spcAft>
                <a:spcPts val="0"/>
              </a:spcAft>
              <a:buNone/>
            </a:pPr>
            <a:r>
              <a:rPr b="1" lang="en-GB" sz="2200">
                <a:solidFill>
                  <a:schemeClr val="accent1"/>
                </a:solidFill>
              </a:rPr>
              <a:t>Matt Steventon</a:t>
            </a:r>
            <a:endParaRPr/>
          </a:p>
          <a:p>
            <a:pPr indent="0" lvl="0" marL="0" marR="0" rtl="0" algn="r">
              <a:lnSpc>
                <a:spcPct val="150000"/>
              </a:lnSpc>
              <a:spcBef>
                <a:spcPts val="0"/>
              </a:spcBef>
              <a:spcAft>
                <a:spcPts val="0"/>
              </a:spcAft>
              <a:buNone/>
            </a:pPr>
            <a:r>
              <a:rPr b="1" i="0" lang="en-GB" sz="2200" u="none" cap="none" strike="noStrike">
                <a:solidFill>
                  <a:schemeClr val="accent1"/>
                </a:solidFill>
                <a:latin typeface="Arial"/>
                <a:ea typeface="Arial"/>
                <a:cs typeface="Arial"/>
                <a:sym typeface="Arial"/>
              </a:rPr>
              <a:t>Agenda Item #1.</a:t>
            </a:r>
            <a:r>
              <a:rPr b="1" lang="en-GB" sz="2200">
                <a:solidFill>
                  <a:schemeClr val="accent1"/>
                </a:solidFill>
              </a:rPr>
              <a:t>3</a:t>
            </a:r>
            <a:endParaRPr/>
          </a:p>
          <a:p>
            <a:pPr indent="0" lvl="0" marL="0" marR="0" rtl="0" algn="r">
              <a:lnSpc>
                <a:spcPct val="150000"/>
              </a:lnSpc>
              <a:spcBef>
                <a:spcPts val="0"/>
              </a:spcBef>
              <a:spcAft>
                <a:spcPts val="0"/>
              </a:spcAft>
              <a:buNone/>
            </a:pPr>
            <a:r>
              <a:rPr b="1" lang="en-GB" sz="2200">
                <a:solidFill>
                  <a:schemeClr val="accent1"/>
                </a:solidFill>
              </a:rPr>
              <a:t>WGCV-53, Córdoba, Argentina</a:t>
            </a:r>
            <a:endParaRPr b="1" i="0" sz="2200" u="none" cap="none" strike="noStrike">
              <a:solidFill>
                <a:schemeClr val="accent1"/>
              </a:solidFill>
              <a:latin typeface="Arial"/>
              <a:ea typeface="Arial"/>
              <a:cs typeface="Arial"/>
              <a:sym typeface="Arial"/>
            </a:endParaRPr>
          </a:p>
          <a:p>
            <a:pPr indent="0" lvl="0" marL="0" marR="0" rtl="0" algn="r">
              <a:lnSpc>
                <a:spcPct val="150000"/>
              </a:lnSpc>
              <a:spcBef>
                <a:spcPts val="0"/>
              </a:spcBef>
              <a:spcAft>
                <a:spcPts val="0"/>
              </a:spcAft>
              <a:buNone/>
            </a:pPr>
            <a:r>
              <a:rPr b="1" lang="en-GB" sz="2200">
                <a:solidFill>
                  <a:schemeClr val="accent1"/>
                </a:solidFill>
              </a:rPr>
              <a:t>5th - 8th March 2024</a:t>
            </a:r>
            <a:endParaRPr b="1" i="0" sz="2200" u="none" cap="none" strike="noStrike">
              <a:solidFill>
                <a:schemeClr val="accen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8"/>
          <p:cNvSpPr txBox="1"/>
          <p:nvPr>
            <p:ph idx="1" type="body"/>
          </p:nvPr>
        </p:nvSpPr>
        <p:spPr>
          <a:xfrm>
            <a:off x="324233" y="1253733"/>
            <a:ext cx="11495400" cy="4662900"/>
          </a:xfrm>
          <a:prstGeom prst="rect">
            <a:avLst/>
          </a:prstGeom>
        </p:spPr>
        <p:txBody>
          <a:bodyPr anchorCtr="0" anchor="t" bIns="45700" lIns="91425" spcFirstLastPara="1" rIns="91425" wrap="square" tIns="45700">
            <a:noAutofit/>
          </a:bodyPr>
          <a:lstStyle/>
          <a:p>
            <a:pPr indent="-368300" lvl="0" marL="457200" rtl="0" algn="l">
              <a:spcBef>
                <a:spcPts val="0"/>
              </a:spcBef>
              <a:spcAft>
                <a:spcPts val="0"/>
              </a:spcAft>
              <a:buSzPts val="2200"/>
              <a:buChar char="❖"/>
            </a:pPr>
            <a:r>
              <a:rPr b="1" lang="en-GB" sz="2200"/>
              <a:t>Pre-Flight Calibration Workshop:</a:t>
            </a:r>
            <a:r>
              <a:rPr lang="en-GB" sz="2200"/>
              <a:t> Workshop has been scheduled for 19-22 November 2024, at ESA-ESTEC in Noordwijk, the Netherlands.</a:t>
            </a:r>
            <a:endParaRPr sz="2200"/>
          </a:p>
          <a:p>
            <a:pPr indent="-368300" lvl="0" marL="457200" rtl="0" algn="l">
              <a:spcBef>
                <a:spcPts val="1000"/>
              </a:spcBef>
              <a:spcAft>
                <a:spcPts val="0"/>
              </a:spcAft>
              <a:buSzPts val="2200"/>
              <a:buChar char="❖"/>
            </a:pPr>
            <a:r>
              <a:rPr lang="en-GB" sz="2200"/>
              <a:t>Assigned some responsibilities for the </a:t>
            </a:r>
            <a:r>
              <a:rPr b="1" lang="en-GB" sz="2200"/>
              <a:t>CEOS Interoperability Framework</a:t>
            </a:r>
            <a:endParaRPr b="1" sz="2200"/>
          </a:p>
          <a:p>
            <a:pPr indent="-368300" lvl="0" marL="457200" rtl="0" algn="l">
              <a:spcBef>
                <a:spcPts val="1000"/>
              </a:spcBef>
              <a:spcAft>
                <a:spcPts val="0"/>
              </a:spcAft>
              <a:buSzPts val="2200"/>
              <a:buChar char="❖"/>
            </a:pPr>
            <a:r>
              <a:rPr b="1" lang="en-GB" sz="2200"/>
              <a:t>SARCalNet</a:t>
            </a:r>
            <a:r>
              <a:rPr lang="en-GB" sz="2200"/>
              <a:t>: Documents to be reviewed and potentially endorsed by WGCV for increased visibility. Progress on the documents will be discussed during the SAR Subgroup Report at WGCV-53</a:t>
            </a:r>
            <a:endParaRPr sz="2200"/>
          </a:p>
          <a:p>
            <a:pPr indent="-368300" lvl="0" marL="457200" rtl="0" algn="l">
              <a:spcBef>
                <a:spcPts val="1000"/>
              </a:spcBef>
              <a:spcAft>
                <a:spcPts val="0"/>
              </a:spcAft>
              <a:buSzPts val="2200"/>
              <a:buChar char="❖"/>
            </a:pPr>
            <a:r>
              <a:rPr b="1" lang="en-GB" sz="2200"/>
              <a:t>Alternate CEOS-ARD PoC Appointment:</a:t>
            </a:r>
            <a:r>
              <a:rPr lang="en-GB" sz="2200"/>
              <a:t> Clement Albinet appointed as ESA's alternate WGCV Point of Contact for CEOS-ARD self-assessment peer reviews.</a:t>
            </a:r>
            <a:endParaRPr sz="2200"/>
          </a:p>
          <a:p>
            <a:pPr indent="-368300" lvl="0" marL="457200" rtl="0" algn="l">
              <a:spcBef>
                <a:spcPts val="1000"/>
              </a:spcBef>
              <a:spcAft>
                <a:spcPts val="0"/>
              </a:spcAft>
              <a:buSzPts val="2200"/>
              <a:buChar char="❖"/>
            </a:pPr>
            <a:r>
              <a:rPr b="1" lang="en-GB" sz="2200"/>
              <a:t>Hyperspectral Resources Publication:</a:t>
            </a:r>
            <a:r>
              <a:rPr lang="en-GB" sz="2200"/>
              <a:t> Summary document published on the WGCV cal/val portal: </a:t>
            </a:r>
            <a:r>
              <a:rPr lang="en-GB" sz="2200" u="sng">
                <a:solidFill>
                  <a:schemeClr val="hlink"/>
                </a:solidFill>
                <a:hlinkClick r:id="rId3"/>
              </a:rPr>
              <a:t>https://calvalportal.ceos.org/web/guest/hyperspectral-calval-resources</a:t>
            </a:r>
            <a:endParaRPr sz="2200"/>
          </a:p>
          <a:p>
            <a:pPr indent="-368300" lvl="0" marL="457200" rtl="0" algn="l">
              <a:spcBef>
                <a:spcPts val="1000"/>
              </a:spcBef>
              <a:spcAft>
                <a:spcPts val="1000"/>
              </a:spcAft>
              <a:buSzPts val="2200"/>
              <a:buChar char="❖"/>
            </a:pPr>
            <a:r>
              <a:rPr b="1" lang="en-GB" sz="2200"/>
              <a:t>SITSat Task Team Terms of Reference:</a:t>
            </a:r>
            <a:r>
              <a:rPr lang="en-GB" sz="2200"/>
              <a:t> Officially endorsed by the WGCV. The Task team has been formed with a total of 19 members. Nigel Fox and Yolanda Shea are the coordinators.</a:t>
            </a:r>
            <a:endParaRPr sz="2200"/>
          </a:p>
        </p:txBody>
      </p:sp>
      <p:sp>
        <p:nvSpPr>
          <p:cNvPr id="73" name="Google Shape;73;p8"/>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lt1"/>
              </a:buClr>
              <a:buSzPts val="4400"/>
              <a:buFont typeface="Arial"/>
              <a:buNone/>
            </a:pPr>
            <a:r>
              <a:rPr lang="en-GB"/>
              <a:t>Overview of Decisions at WGCV-52</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9"/>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600"/>
              <a:t>Overview of Actions Recorded at WGCV-52</a:t>
            </a:r>
            <a:endParaRPr sz="3600"/>
          </a:p>
        </p:txBody>
      </p:sp>
      <p:graphicFrame>
        <p:nvGraphicFramePr>
          <p:cNvPr id="79" name="Google Shape;79;p9"/>
          <p:cNvGraphicFramePr/>
          <p:nvPr/>
        </p:nvGraphicFramePr>
        <p:xfrm>
          <a:off x="952500" y="2245275"/>
          <a:ext cx="3000000" cy="3000000"/>
        </p:xfrm>
        <a:graphic>
          <a:graphicData uri="http://schemas.openxmlformats.org/drawingml/2006/table">
            <a:tbl>
              <a:tblPr>
                <a:noFill/>
                <a:tableStyleId>{8AC995EF-CFC4-4832-9895-BB931FFB6F08}</a:tableStyleId>
              </a:tblPr>
              <a:tblGrid>
                <a:gridCol w="7570400"/>
                <a:gridCol w="2716600"/>
              </a:tblGrid>
              <a:tr h="964450">
                <a:tc>
                  <a:txBody>
                    <a:bodyPr/>
                    <a:lstStyle/>
                    <a:p>
                      <a:pPr indent="0" lvl="0" marL="0" rtl="0" algn="l">
                        <a:lnSpc>
                          <a:spcPct val="90000"/>
                        </a:lnSpc>
                        <a:spcBef>
                          <a:spcPts val="1000"/>
                        </a:spcBef>
                        <a:spcAft>
                          <a:spcPts val="0"/>
                        </a:spcAft>
                        <a:buClr>
                          <a:schemeClr val="dk1"/>
                        </a:buClr>
                        <a:buSzPts val="1100"/>
                        <a:buFont typeface="Arial"/>
                        <a:buNone/>
                      </a:pPr>
                      <a:r>
                        <a:rPr b="1" lang="en-GB" sz="2800">
                          <a:solidFill>
                            <a:schemeClr val="lt1"/>
                          </a:solidFill>
                        </a:rPr>
                        <a:t>Total action items recorded</a:t>
                      </a:r>
                      <a:endParaRPr sz="2800">
                        <a:solidFill>
                          <a:schemeClr val="lt1"/>
                        </a:solidFill>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5"/>
                    </a:solidFill>
                  </a:tcPr>
                </a:tc>
                <a:tc>
                  <a:txBody>
                    <a:bodyPr/>
                    <a:lstStyle/>
                    <a:p>
                      <a:pPr indent="0" lvl="0" marL="0" rtl="0" algn="l">
                        <a:spcBef>
                          <a:spcPts val="0"/>
                        </a:spcBef>
                        <a:spcAft>
                          <a:spcPts val="0"/>
                        </a:spcAft>
                        <a:buNone/>
                      </a:pPr>
                      <a:r>
                        <a:rPr lang="en-GB" sz="2800">
                          <a:solidFill>
                            <a:schemeClr val="lt1"/>
                          </a:solidFill>
                        </a:rPr>
                        <a:t>41</a:t>
                      </a:r>
                      <a:endParaRPr sz="2800">
                        <a:solidFill>
                          <a:schemeClr val="lt1"/>
                        </a:solidFill>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5"/>
                    </a:solidFill>
                  </a:tcPr>
                </a:tc>
              </a:tr>
              <a:tr h="964450">
                <a:tc>
                  <a:txBody>
                    <a:bodyPr/>
                    <a:lstStyle/>
                    <a:p>
                      <a:pPr indent="0" lvl="0" marL="0" rtl="0" algn="l">
                        <a:lnSpc>
                          <a:spcPct val="90000"/>
                        </a:lnSpc>
                        <a:spcBef>
                          <a:spcPts val="1000"/>
                        </a:spcBef>
                        <a:spcAft>
                          <a:spcPts val="0"/>
                        </a:spcAft>
                        <a:buClr>
                          <a:schemeClr val="dk1"/>
                        </a:buClr>
                        <a:buSzPts val="1100"/>
                        <a:buFont typeface="Arial"/>
                        <a:buNone/>
                      </a:pPr>
                      <a:r>
                        <a:rPr b="1" lang="en-GB" sz="2800">
                          <a:solidFill>
                            <a:schemeClr val="lt1"/>
                          </a:solidFill>
                        </a:rPr>
                        <a:t>Total actions completed/closed</a:t>
                      </a:r>
                      <a:endParaRPr sz="2800">
                        <a:solidFill>
                          <a:schemeClr val="lt1"/>
                        </a:solidFill>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5"/>
                    </a:solidFill>
                  </a:tcPr>
                </a:tc>
                <a:tc>
                  <a:txBody>
                    <a:bodyPr/>
                    <a:lstStyle/>
                    <a:p>
                      <a:pPr indent="0" lvl="0" marL="0" rtl="0" algn="l">
                        <a:spcBef>
                          <a:spcPts val="0"/>
                        </a:spcBef>
                        <a:spcAft>
                          <a:spcPts val="0"/>
                        </a:spcAft>
                        <a:buNone/>
                      </a:pPr>
                      <a:r>
                        <a:rPr lang="en-GB" sz="2800">
                          <a:solidFill>
                            <a:schemeClr val="lt1"/>
                          </a:solidFill>
                        </a:rPr>
                        <a:t>35</a:t>
                      </a:r>
                      <a:endParaRPr sz="2800">
                        <a:solidFill>
                          <a:schemeClr val="lt1"/>
                        </a:solidFill>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5"/>
                    </a:solidFill>
                  </a:tcPr>
                </a:tc>
              </a:tr>
              <a:tr h="964450">
                <a:tc>
                  <a:txBody>
                    <a:bodyPr/>
                    <a:lstStyle/>
                    <a:p>
                      <a:pPr indent="0" lvl="0" marL="0" rtl="0" algn="l">
                        <a:lnSpc>
                          <a:spcPct val="90000"/>
                        </a:lnSpc>
                        <a:spcBef>
                          <a:spcPts val="1000"/>
                        </a:spcBef>
                        <a:spcAft>
                          <a:spcPts val="0"/>
                        </a:spcAft>
                        <a:buClr>
                          <a:schemeClr val="dk1"/>
                        </a:buClr>
                        <a:buSzPts val="1100"/>
                        <a:buFont typeface="Arial"/>
                        <a:buNone/>
                      </a:pPr>
                      <a:r>
                        <a:rPr b="1" lang="en-GB" sz="2800">
                          <a:solidFill>
                            <a:schemeClr val="lt1"/>
                          </a:solidFill>
                        </a:rPr>
                        <a:t>Outstanding actions</a:t>
                      </a:r>
                      <a:endParaRPr sz="2800">
                        <a:solidFill>
                          <a:schemeClr val="lt1"/>
                        </a:solidFill>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5"/>
                    </a:solidFill>
                  </a:tcPr>
                </a:tc>
                <a:tc>
                  <a:txBody>
                    <a:bodyPr/>
                    <a:lstStyle/>
                    <a:p>
                      <a:pPr indent="0" lvl="0" marL="0" rtl="0" algn="l">
                        <a:spcBef>
                          <a:spcPts val="0"/>
                        </a:spcBef>
                        <a:spcAft>
                          <a:spcPts val="0"/>
                        </a:spcAft>
                        <a:buNone/>
                      </a:pPr>
                      <a:r>
                        <a:rPr lang="en-GB" sz="2800">
                          <a:solidFill>
                            <a:schemeClr val="lt1"/>
                          </a:solidFill>
                        </a:rPr>
                        <a:t>6</a:t>
                      </a:r>
                      <a:endParaRPr sz="2800">
                        <a:solidFill>
                          <a:schemeClr val="lt1"/>
                        </a:solidFill>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5"/>
                    </a:solidFill>
                  </a:tcPr>
                </a:tc>
              </a:tr>
            </a:tbl>
          </a:graphicData>
        </a:graphic>
      </p:graphicFrame>
      <p:sp>
        <p:nvSpPr>
          <p:cNvPr id="80" name="Google Shape;80;p9"/>
          <p:cNvSpPr txBox="1"/>
          <p:nvPr/>
        </p:nvSpPr>
        <p:spPr>
          <a:xfrm>
            <a:off x="745225" y="5448125"/>
            <a:ext cx="10372500" cy="77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700"/>
              <a:t>Full actions and decisions record for reference: </a:t>
            </a:r>
            <a:r>
              <a:rPr lang="en-GB" sz="1700" u="sng">
                <a:solidFill>
                  <a:schemeClr val="hlink"/>
                </a:solidFill>
                <a:hlinkClick r:id="rId3"/>
              </a:rPr>
              <a:t>https://docs.google.com/document/d/11cKfYJ2ooZinbONj7PxhDM3D0TjO_sJm/edit?usp=sharing&amp;ouid=117023330514006103074&amp;rtpof=true&amp;sd=true</a:t>
            </a:r>
            <a:endParaRPr sz="1700"/>
          </a:p>
          <a:p>
            <a:pPr indent="0" lvl="0" marL="0" rtl="0" algn="l">
              <a:spcBef>
                <a:spcPts val="0"/>
              </a:spcBef>
              <a:spcAft>
                <a:spcPts val="0"/>
              </a:spcAft>
              <a:buNone/>
            </a:pPr>
            <a:r>
              <a:t/>
            </a:r>
            <a:endParaRPr sz="1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0"/>
          <p:cNvSpPr txBox="1"/>
          <p:nvPr>
            <p:ph idx="1" type="body"/>
          </p:nvPr>
        </p:nvSpPr>
        <p:spPr>
          <a:xfrm>
            <a:off x="324225" y="1164924"/>
            <a:ext cx="11495400" cy="50565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i="1" lang="en-GB" sz="1800" u="sng"/>
              <a:t>Pre-Flight Calibration Workshop organisation</a:t>
            </a:r>
            <a:endParaRPr b="1" i="1" sz="1800" u="sng"/>
          </a:p>
          <a:p>
            <a:pPr indent="0" lvl="0" marL="0" rtl="0" algn="l">
              <a:spcBef>
                <a:spcPts val="1000"/>
              </a:spcBef>
              <a:spcAft>
                <a:spcPts val="0"/>
              </a:spcAft>
              <a:buNone/>
            </a:pPr>
            <a:r>
              <a:rPr lang="en-GB" sz="1800"/>
              <a:t>The organising committee is composed of Jean-Marc Laherrere (CNES), Nigel Fox (UKSA), Mounir Lekouara (EUMETSAT), Xiangqian Wu (NOAA), Albrecht von Bargen (DLR), Xiaoxiong Xiong (NASA) and Philippe Goryl (ESA). Monthly meetings are ongoing for the workshop planning and organisation.</a:t>
            </a:r>
            <a:endParaRPr sz="1800"/>
          </a:p>
          <a:p>
            <a:pPr indent="0" lvl="0" marL="0" rtl="0" algn="l">
              <a:spcBef>
                <a:spcPts val="1000"/>
              </a:spcBef>
              <a:spcAft>
                <a:spcPts val="0"/>
              </a:spcAft>
              <a:buNone/>
            </a:pPr>
            <a:r>
              <a:rPr i="1" lang="en-GB" sz="1800" u="sng"/>
              <a:t>SITSat Task Team</a:t>
            </a:r>
            <a:endParaRPr b="1" i="1" sz="1800" u="sng"/>
          </a:p>
          <a:p>
            <a:pPr indent="0" lvl="0" marL="0" rtl="0" algn="l">
              <a:spcBef>
                <a:spcPts val="1000"/>
              </a:spcBef>
              <a:spcAft>
                <a:spcPts val="0"/>
              </a:spcAft>
              <a:buNone/>
            </a:pPr>
            <a:r>
              <a:rPr lang="en-GB" sz="1800"/>
              <a:t>The task team was formed with a total of 19 members from different space agencies involved in SITSats. Includes representation of GSICS, ESA, UKSA, NASA, China, GA.</a:t>
            </a:r>
            <a:endParaRPr b="1" sz="1800"/>
          </a:p>
          <a:p>
            <a:pPr indent="0" lvl="0" marL="0" rtl="0" algn="l">
              <a:spcBef>
                <a:spcPts val="1000"/>
              </a:spcBef>
              <a:spcAft>
                <a:spcPts val="0"/>
              </a:spcAft>
              <a:buNone/>
            </a:pPr>
            <a:r>
              <a:rPr i="1" lang="en-GB" sz="1800" u="sng"/>
              <a:t>CEOS-FRM Assessment Framework</a:t>
            </a:r>
            <a:endParaRPr i="1" sz="1800" u="sng"/>
          </a:p>
          <a:p>
            <a:pPr indent="0" lvl="0" marL="0" rtl="0" algn="l">
              <a:spcBef>
                <a:spcPts val="1000"/>
              </a:spcBef>
              <a:spcAft>
                <a:spcPts val="0"/>
              </a:spcAft>
              <a:buNone/>
            </a:pPr>
            <a:r>
              <a:rPr lang="en-GB" sz="1800"/>
              <a:t>Reviewed by the community and web portal has been shared with WGCV. Expect more details and some preliminary assessment results to be presented this week.</a:t>
            </a:r>
            <a:endParaRPr sz="1800"/>
          </a:p>
          <a:p>
            <a:pPr indent="0" lvl="0" marL="0" rtl="0" algn="l">
              <a:spcBef>
                <a:spcPts val="1000"/>
              </a:spcBef>
              <a:spcAft>
                <a:spcPts val="0"/>
              </a:spcAft>
              <a:buNone/>
            </a:pPr>
            <a:r>
              <a:rPr i="1" lang="en-GB" sz="1800" u="sng"/>
              <a:t>TMSG Co-Chair</a:t>
            </a:r>
            <a:endParaRPr i="1" sz="1800" u="sng"/>
          </a:p>
          <a:p>
            <a:pPr indent="0" lvl="0" marL="0" rtl="0" algn="l">
              <a:spcBef>
                <a:spcPts val="1000"/>
              </a:spcBef>
              <a:spcAft>
                <a:spcPts val="0"/>
              </a:spcAft>
              <a:buNone/>
            </a:pPr>
            <a:r>
              <a:rPr lang="en-GB" sz="1800"/>
              <a:t>WGCV Chair distributed a call for nominations. Although the action is marked as complete, the position remains open.</a:t>
            </a:r>
            <a:endParaRPr sz="1800"/>
          </a:p>
          <a:p>
            <a:pPr indent="0" lvl="0" marL="0" rtl="0" algn="l">
              <a:spcBef>
                <a:spcPts val="1000"/>
              </a:spcBef>
              <a:spcAft>
                <a:spcPts val="0"/>
              </a:spcAft>
              <a:buNone/>
            </a:pPr>
            <a:r>
              <a:rPr i="1" lang="en-GB" sz="1800" u="sng"/>
              <a:t>New Space</a:t>
            </a:r>
            <a:endParaRPr i="1" sz="1800" u="sng"/>
          </a:p>
          <a:p>
            <a:pPr indent="0" lvl="0" marL="0" rtl="0" algn="l">
              <a:spcBef>
                <a:spcPts val="1000"/>
              </a:spcBef>
              <a:spcAft>
                <a:spcPts val="0"/>
              </a:spcAft>
              <a:buNone/>
            </a:pPr>
            <a:r>
              <a:rPr lang="en-GB" sz="1800"/>
              <a:t>Provided various cal/val inputs to the New Space Task Team white paper, incl. on geometric and radiometric match up databases that were also covered in subgroup meetings - to be covered in subgroup reports </a:t>
            </a:r>
            <a:endParaRPr sz="1800"/>
          </a:p>
        </p:txBody>
      </p:sp>
      <p:sp>
        <p:nvSpPr>
          <p:cNvPr id="86" name="Google Shape;86;p10"/>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a:t>Some Action Follow-up</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1"/>
          <p:cNvSpPr txBox="1"/>
          <p:nvPr>
            <p:ph idx="1" type="body"/>
          </p:nvPr>
        </p:nvSpPr>
        <p:spPr>
          <a:xfrm>
            <a:off x="324233" y="1253733"/>
            <a:ext cx="11495400" cy="4662900"/>
          </a:xfrm>
          <a:prstGeom prst="rect">
            <a:avLst/>
          </a:prstGeom>
        </p:spPr>
        <p:txBody>
          <a:bodyPr anchorCtr="0" anchor="t" bIns="45700" lIns="91425" spcFirstLastPara="1" rIns="91425" wrap="square" tIns="45700">
            <a:noAutofit/>
          </a:bodyPr>
          <a:lstStyle/>
          <a:p>
            <a:pPr indent="-381000" lvl="0" marL="457200" rtl="0" algn="l">
              <a:spcBef>
                <a:spcPts val="1000"/>
              </a:spcBef>
              <a:spcAft>
                <a:spcPts val="0"/>
              </a:spcAft>
              <a:buSzPts val="2400"/>
              <a:buChar char="❖"/>
            </a:pPr>
            <a:r>
              <a:rPr lang="en-GB" sz="2400"/>
              <a:t>Ensure </a:t>
            </a:r>
            <a:r>
              <a:rPr b="1" lang="en-GB" sz="2400"/>
              <a:t>NDACC, TCCON and COCCON</a:t>
            </a:r>
            <a:r>
              <a:rPr lang="en-GB" sz="2400"/>
              <a:t> references are included in the CEOS Work Plan 2024-2026 and in descriptions of CEOS GHG related activities.</a:t>
            </a:r>
            <a:endParaRPr b="1" sz="2400"/>
          </a:p>
          <a:p>
            <a:pPr indent="-381000" lvl="1" marL="914400" rtl="0" algn="l">
              <a:spcBef>
                <a:spcPts val="1000"/>
              </a:spcBef>
              <a:spcAft>
                <a:spcPts val="0"/>
              </a:spcAft>
              <a:buSzPts val="2400"/>
              <a:buChar char="▪"/>
            </a:pPr>
            <a:r>
              <a:rPr lang="en-GB" sz="2400"/>
              <a:t>It is formally covered in the GHG Roadmap, Annex C but WGCV should keep monitoring the action through GHG Task Team.</a:t>
            </a:r>
            <a:endParaRPr sz="2400"/>
          </a:p>
          <a:p>
            <a:pPr indent="-381000" lvl="1" marL="914400" rtl="0" algn="l">
              <a:spcBef>
                <a:spcPts val="1000"/>
              </a:spcBef>
              <a:spcAft>
                <a:spcPts val="0"/>
              </a:spcAft>
              <a:buSzPts val="2400"/>
              <a:buChar char="▪"/>
            </a:pPr>
            <a:r>
              <a:rPr lang="en-GB" sz="2400"/>
              <a:t>Also raised at CEOS Plenary for leadership awareness of the need for support to the GHG networks: NDACC/FTIR, TCCON, and COCCON networks.</a:t>
            </a:r>
            <a:endParaRPr sz="2400"/>
          </a:p>
          <a:p>
            <a:pPr indent="-381000" lvl="0" marL="457200" rtl="0" algn="l">
              <a:spcBef>
                <a:spcPts val="1000"/>
              </a:spcBef>
              <a:spcAft>
                <a:spcPts val="0"/>
              </a:spcAft>
              <a:buSzPts val="2400"/>
              <a:buChar char="❖"/>
            </a:pPr>
            <a:r>
              <a:rPr lang="en-GB" sz="2400"/>
              <a:t>CEOS Principals have directed AC-VC to define an </a:t>
            </a:r>
            <a:r>
              <a:rPr b="1" lang="en-GB" sz="2400"/>
              <a:t>implementation roadmap building on the ‘Monitoring Surface PM2.5’ white paper</a:t>
            </a:r>
            <a:r>
              <a:rPr lang="en-GB" sz="2400"/>
              <a:t> recommendations. The recommendations of relevance for cal/val are 4, 6, 14, 15, and 16.</a:t>
            </a:r>
            <a:endParaRPr sz="2400"/>
          </a:p>
          <a:p>
            <a:pPr indent="-381000" lvl="1" marL="914400" rtl="0" algn="l">
              <a:spcBef>
                <a:spcPts val="1000"/>
              </a:spcBef>
              <a:spcAft>
                <a:spcPts val="1000"/>
              </a:spcAft>
              <a:buSzPts val="2400"/>
              <a:buChar char="▪"/>
            </a:pPr>
            <a:r>
              <a:rPr lang="en-GB"/>
              <a:t>J-C Lambert discussed with Shobha and Ben, and agreed to schedule a meeting at AC-VC-19/ACSG to discuss the way forward to an appropriate Cal/Val of the PM2.5 constellation </a:t>
            </a:r>
            <a:endParaRPr/>
          </a:p>
        </p:txBody>
      </p:sp>
      <p:sp>
        <p:nvSpPr>
          <p:cNvPr id="92" name="Google Shape;92;p11"/>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GB"/>
              <a:t>Follow up/Achievements to Actions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2"/>
          <p:cNvSpPr txBox="1"/>
          <p:nvPr>
            <p:ph idx="1" type="body"/>
          </p:nvPr>
        </p:nvSpPr>
        <p:spPr>
          <a:xfrm>
            <a:off x="324225" y="1245300"/>
            <a:ext cx="11495400" cy="4899900"/>
          </a:xfrm>
          <a:prstGeom prst="rect">
            <a:avLst/>
          </a:prstGeom>
        </p:spPr>
        <p:txBody>
          <a:bodyPr anchorCtr="0" anchor="t" bIns="45700" lIns="91425" spcFirstLastPara="1" rIns="91425" wrap="square" tIns="45700">
            <a:noAutofit/>
          </a:bodyPr>
          <a:lstStyle/>
          <a:p>
            <a:pPr indent="0" lvl="0" marL="0" rtl="0" algn="ctr">
              <a:lnSpc>
                <a:spcPct val="100000"/>
              </a:lnSpc>
              <a:spcBef>
                <a:spcPts val="0"/>
              </a:spcBef>
              <a:spcAft>
                <a:spcPts val="0"/>
              </a:spcAft>
              <a:buNone/>
            </a:pPr>
            <a:r>
              <a:rPr b="1" lang="en-GB" sz="1200">
                <a:solidFill>
                  <a:srgbClr val="FFFFFF"/>
                </a:solidFill>
                <a:latin typeface="Calibri"/>
                <a:ea typeface="Calibri"/>
                <a:cs typeface="Calibri"/>
                <a:sym typeface="Calibri"/>
              </a:rPr>
              <a:t>WGCV-52-ACT-09</a:t>
            </a:r>
            <a:endParaRPr sz="1200">
              <a:solidFill>
                <a:srgbClr val="000000"/>
              </a:solidFill>
              <a:latin typeface="Calibri"/>
              <a:ea typeface="Calibri"/>
              <a:cs typeface="Calibri"/>
              <a:sym typeface="Calibri"/>
            </a:endParaRPr>
          </a:p>
          <a:p>
            <a:pPr indent="0" lvl="0" marL="0" rtl="0" algn="l">
              <a:lnSpc>
                <a:spcPct val="100000"/>
              </a:lnSpc>
              <a:spcBef>
                <a:spcPts val="600"/>
              </a:spcBef>
              <a:spcAft>
                <a:spcPts val="0"/>
              </a:spcAft>
              <a:buNone/>
            </a:pPr>
            <a:r>
              <a:rPr b="1" i="1" lang="en-GB" sz="2500">
                <a:solidFill>
                  <a:srgbClr val="000000"/>
                </a:solidFill>
                <a:latin typeface="Calibri"/>
                <a:ea typeface="Calibri"/>
                <a:cs typeface="Calibri"/>
                <a:sym typeface="Calibri"/>
              </a:rPr>
              <a:t>WGCV-52-ACT-09:</a:t>
            </a:r>
            <a:r>
              <a:rPr i="1" lang="en-GB" sz="2500">
                <a:solidFill>
                  <a:srgbClr val="000000"/>
                </a:solidFill>
                <a:latin typeface="Calibri"/>
                <a:ea typeface="Calibri"/>
                <a:cs typeface="Calibri"/>
                <a:sym typeface="Calibri"/>
              </a:rPr>
              <a:t> Manik Bali and Nigel Fox, Philippe Goryl, Paolo Castracane, Larry Flynn, to organise a presentation at next GSICS in March 2024 on SITSat Task Team.</a:t>
            </a:r>
            <a:endParaRPr i="1" sz="2500">
              <a:solidFill>
                <a:srgbClr val="000000"/>
              </a:solidFill>
              <a:latin typeface="Calibri"/>
              <a:ea typeface="Calibri"/>
              <a:cs typeface="Calibri"/>
              <a:sym typeface="Calibri"/>
            </a:endParaRPr>
          </a:p>
          <a:p>
            <a:pPr indent="0" lvl="0" marL="0" rtl="0" algn="l">
              <a:lnSpc>
                <a:spcPct val="100000"/>
              </a:lnSpc>
              <a:spcBef>
                <a:spcPts val="600"/>
              </a:spcBef>
              <a:spcAft>
                <a:spcPts val="0"/>
              </a:spcAft>
              <a:buNone/>
            </a:pPr>
            <a:r>
              <a:t/>
            </a:r>
            <a:endParaRPr b="1" i="1" sz="2500">
              <a:solidFill>
                <a:srgbClr val="000000"/>
              </a:solidFill>
              <a:latin typeface="Calibri"/>
              <a:ea typeface="Calibri"/>
              <a:cs typeface="Calibri"/>
              <a:sym typeface="Calibri"/>
            </a:endParaRPr>
          </a:p>
          <a:p>
            <a:pPr indent="0" lvl="0" marL="0" rtl="0" algn="l">
              <a:lnSpc>
                <a:spcPct val="100000"/>
              </a:lnSpc>
              <a:spcBef>
                <a:spcPts val="600"/>
              </a:spcBef>
              <a:spcAft>
                <a:spcPts val="0"/>
              </a:spcAft>
              <a:buNone/>
            </a:pPr>
            <a:r>
              <a:rPr b="1" i="1" lang="en-GB" sz="2500">
                <a:solidFill>
                  <a:srgbClr val="000000"/>
                </a:solidFill>
                <a:latin typeface="Calibri"/>
                <a:ea typeface="Calibri"/>
                <a:cs typeface="Calibri"/>
                <a:sym typeface="Calibri"/>
              </a:rPr>
              <a:t>WGCV-52-ACT-14: </a:t>
            </a:r>
            <a:r>
              <a:rPr i="1" lang="en-GB" sz="2500">
                <a:solidFill>
                  <a:srgbClr val="000000"/>
                </a:solidFill>
                <a:latin typeface="Calibri"/>
                <a:ea typeface="Calibri"/>
                <a:cs typeface="Calibri"/>
                <a:sym typeface="Calibri"/>
              </a:rPr>
              <a:t>MSSG Chair to share a call for participation in the task teams.</a:t>
            </a:r>
            <a:endParaRPr i="1" sz="2500">
              <a:solidFill>
                <a:srgbClr val="000000"/>
              </a:solidFill>
              <a:latin typeface="Calibri"/>
              <a:ea typeface="Calibri"/>
              <a:cs typeface="Calibri"/>
              <a:sym typeface="Calibri"/>
            </a:endParaRPr>
          </a:p>
          <a:p>
            <a:pPr indent="0" lvl="0" marL="0" rtl="0" algn="l">
              <a:lnSpc>
                <a:spcPct val="100000"/>
              </a:lnSpc>
              <a:spcBef>
                <a:spcPts val="600"/>
              </a:spcBef>
              <a:spcAft>
                <a:spcPts val="0"/>
              </a:spcAft>
              <a:buClr>
                <a:schemeClr val="dk1"/>
              </a:buClr>
              <a:buSzPts val="1100"/>
              <a:buFont typeface="Arial"/>
              <a:buNone/>
            </a:pPr>
            <a:r>
              <a:t/>
            </a:r>
            <a:endParaRPr i="1" sz="2500">
              <a:solidFill>
                <a:srgbClr val="000000"/>
              </a:solidFill>
              <a:latin typeface="Calibri"/>
              <a:ea typeface="Calibri"/>
              <a:cs typeface="Calibri"/>
              <a:sym typeface="Calibri"/>
            </a:endParaRPr>
          </a:p>
          <a:p>
            <a:pPr indent="0" lvl="0" marL="0" rtl="0" algn="l">
              <a:lnSpc>
                <a:spcPct val="100000"/>
              </a:lnSpc>
              <a:spcBef>
                <a:spcPts val="600"/>
              </a:spcBef>
              <a:spcAft>
                <a:spcPts val="0"/>
              </a:spcAft>
              <a:buNone/>
            </a:pPr>
            <a:r>
              <a:rPr b="1" i="1" lang="en-GB" sz="2500">
                <a:solidFill>
                  <a:srgbClr val="000000"/>
                </a:solidFill>
                <a:latin typeface="Calibri"/>
                <a:ea typeface="Calibri"/>
                <a:cs typeface="Calibri"/>
                <a:sym typeface="Calibri"/>
              </a:rPr>
              <a:t>WGCV-52-ACT-25:</a:t>
            </a:r>
            <a:r>
              <a:rPr i="1" lang="en-GB" sz="2500">
                <a:solidFill>
                  <a:srgbClr val="000000"/>
                </a:solidFill>
                <a:latin typeface="Calibri"/>
                <a:ea typeface="Calibri"/>
                <a:cs typeface="Calibri"/>
                <a:sym typeface="Calibri"/>
              </a:rPr>
              <a:t> Medhavy Thankappan to coordinate an update of the 1-pager on Surface Reflectance Equivalency/Consistency to reflect feedback and circulate to the WGCV team for information.</a:t>
            </a:r>
            <a:endParaRPr i="1" sz="2500">
              <a:solidFill>
                <a:srgbClr val="000000"/>
              </a:solidFill>
              <a:latin typeface="Calibri"/>
              <a:ea typeface="Calibri"/>
              <a:cs typeface="Calibri"/>
              <a:sym typeface="Calibri"/>
            </a:endParaRPr>
          </a:p>
          <a:p>
            <a:pPr indent="0" lvl="0" marL="0" rtl="0" algn="l">
              <a:lnSpc>
                <a:spcPct val="100000"/>
              </a:lnSpc>
              <a:spcBef>
                <a:spcPts val="600"/>
              </a:spcBef>
              <a:spcAft>
                <a:spcPts val="0"/>
              </a:spcAft>
              <a:buNone/>
            </a:pPr>
            <a:r>
              <a:t/>
            </a:r>
            <a:endParaRPr i="1" sz="2500">
              <a:solidFill>
                <a:srgbClr val="000000"/>
              </a:solidFill>
              <a:latin typeface="Calibri"/>
              <a:ea typeface="Calibri"/>
              <a:cs typeface="Calibri"/>
              <a:sym typeface="Calibri"/>
            </a:endParaRPr>
          </a:p>
          <a:p>
            <a:pPr indent="0" lvl="0" marL="0" rtl="0" algn="l">
              <a:lnSpc>
                <a:spcPct val="100000"/>
              </a:lnSpc>
              <a:spcBef>
                <a:spcPts val="600"/>
              </a:spcBef>
              <a:spcAft>
                <a:spcPts val="0"/>
              </a:spcAft>
              <a:buClr>
                <a:schemeClr val="dk1"/>
              </a:buClr>
              <a:buSzPts val="1100"/>
              <a:buFont typeface="Arial"/>
              <a:buNone/>
            </a:pPr>
            <a:r>
              <a:t/>
            </a:r>
            <a:endParaRPr sz="2500">
              <a:solidFill>
                <a:srgbClr val="000000"/>
              </a:solidFill>
              <a:latin typeface="Calibri"/>
              <a:ea typeface="Calibri"/>
              <a:cs typeface="Calibri"/>
              <a:sym typeface="Calibri"/>
            </a:endParaRPr>
          </a:p>
          <a:p>
            <a:pPr indent="0" lvl="0" marL="0" rtl="0" algn="l">
              <a:lnSpc>
                <a:spcPct val="100000"/>
              </a:lnSpc>
              <a:spcBef>
                <a:spcPts val="600"/>
              </a:spcBef>
              <a:spcAft>
                <a:spcPts val="0"/>
              </a:spcAft>
              <a:buNone/>
            </a:pPr>
            <a:r>
              <a:t/>
            </a:r>
            <a:endParaRPr sz="1000">
              <a:solidFill>
                <a:srgbClr val="000000"/>
              </a:solidFill>
              <a:latin typeface="Calibri"/>
              <a:ea typeface="Calibri"/>
              <a:cs typeface="Calibri"/>
              <a:sym typeface="Calibri"/>
            </a:endParaRPr>
          </a:p>
          <a:p>
            <a:pPr indent="0" lvl="0" marL="0" rtl="0" algn="ctr">
              <a:lnSpc>
                <a:spcPct val="100000"/>
              </a:lnSpc>
              <a:spcBef>
                <a:spcPts val="600"/>
              </a:spcBef>
              <a:spcAft>
                <a:spcPts val="0"/>
              </a:spcAft>
              <a:buNone/>
            </a:pPr>
            <a:r>
              <a:t/>
            </a:r>
            <a:endParaRPr b="1" sz="1200">
              <a:solidFill>
                <a:srgbClr val="000000"/>
              </a:solidFill>
              <a:latin typeface="Calibri"/>
              <a:ea typeface="Calibri"/>
              <a:cs typeface="Calibri"/>
              <a:sym typeface="Calibri"/>
            </a:endParaRPr>
          </a:p>
          <a:p>
            <a:pPr indent="0" lvl="0" marL="0" rtl="0" algn="l">
              <a:spcBef>
                <a:spcPts val="1000"/>
              </a:spcBef>
              <a:spcAft>
                <a:spcPts val="0"/>
              </a:spcAft>
              <a:buNone/>
            </a:pPr>
            <a:r>
              <a:t/>
            </a:r>
            <a:endParaRPr sz="2900"/>
          </a:p>
        </p:txBody>
      </p:sp>
      <p:sp>
        <p:nvSpPr>
          <p:cNvPr id="98" name="Google Shape;98;p12"/>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a:t>Open Actions</a:t>
            </a:r>
            <a:endParaRPr/>
          </a:p>
        </p:txBody>
      </p:sp>
      <p:sp>
        <p:nvSpPr>
          <p:cNvPr id="99" name="Google Shape;99;p12"/>
          <p:cNvSpPr txBox="1"/>
          <p:nvPr/>
        </p:nvSpPr>
        <p:spPr>
          <a:xfrm>
            <a:off x="598125" y="5282850"/>
            <a:ext cx="9018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00" name="Google Shape;100;p12"/>
          <p:cNvSpPr txBox="1"/>
          <p:nvPr/>
        </p:nvSpPr>
        <p:spPr>
          <a:xfrm>
            <a:off x="176050" y="5423775"/>
            <a:ext cx="11886000" cy="954300"/>
          </a:xfrm>
          <a:prstGeom prst="rect">
            <a:avLst/>
          </a:prstGeom>
          <a:solidFill>
            <a:schemeClr val="accent1"/>
          </a:solidFill>
          <a:ln>
            <a:noFill/>
          </a:ln>
        </p:spPr>
        <p:txBody>
          <a:bodyPr anchorCtr="0" anchor="t" bIns="91425" lIns="91425" spcFirstLastPara="1" rIns="91425" wrap="square" tIns="91425">
            <a:spAutoFit/>
          </a:bodyPr>
          <a:lstStyle/>
          <a:p>
            <a:pPr indent="0" lvl="0" marL="0" rtl="0" algn="ctr">
              <a:spcBef>
                <a:spcPts val="0"/>
              </a:spcBef>
              <a:spcAft>
                <a:spcPts val="600"/>
              </a:spcAft>
              <a:buClr>
                <a:schemeClr val="dk1"/>
              </a:buClr>
              <a:buSzPts val="1100"/>
              <a:buFont typeface="Arial"/>
              <a:buNone/>
            </a:pPr>
            <a:r>
              <a:rPr i="1" lang="en-GB" sz="2500">
                <a:solidFill>
                  <a:schemeClr val="lt1"/>
                </a:solidFill>
                <a:latin typeface="Calibri"/>
                <a:ea typeface="Calibri"/>
                <a:cs typeface="Calibri"/>
                <a:sym typeface="Calibri"/>
              </a:rPr>
              <a:t>Updates on</a:t>
            </a:r>
            <a:r>
              <a:rPr i="1" lang="en-GB" sz="2500">
                <a:solidFill>
                  <a:schemeClr val="lt1"/>
                </a:solidFill>
                <a:latin typeface="Calibri"/>
                <a:ea typeface="Calibri"/>
                <a:cs typeface="Calibri"/>
                <a:sym typeface="Calibri"/>
              </a:rPr>
              <a:t> remaining three open WGCV-52 actions will be covered in the respective WGCV-53 agenda items</a:t>
            </a:r>
            <a:endParaRPr i="1">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3"/>
          <p:cNvSpPr txBox="1"/>
          <p:nvPr>
            <p:ph type="title"/>
          </p:nvPr>
        </p:nvSpPr>
        <p:spPr>
          <a:xfrm>
            <a:off x="176047" y="175938"/>
            <a:ext cx="6157200" cy="3972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Thank You!</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