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36"/>
  </p:notesMasterIdLst>
  <p:sldIdLst>
    <p:sldId id="256" r:id="rId2"/>
    <p:sldId id="260" r:id="rId3"/>
    <p:sldId id="345" r:id="rId4"/>
    <p:sldId id="340" r:id="rId5"/>
    <p:sldId id="338" r:id="rId6"/>
    <p:sldId id="354" r:id="rId7"/>
    <p:sldId id="341" r:id="rId8"/>
    <p:sldId id="342" r:id="rId9"/>
    <p:sldId id="272" r:id="rId10"/>
    <p:sldId id="308" r:id="rId11"/>
    <p:sldId id="359" r:id="rId12"/>
    <p:sldId id="368" r:id="rId13"/>
    <p:sldId id="366" r:id="rId14"/>
    <p:sldId id="367" r:id="rId15"/>
    <p:sldId id="339" r:id="rId16"/>
    <p:sldId id="360" r:id="rId17"/>
    <p:sldId id="370" r:id="rId18"/>
    <p:sldId id="358" r:id="rId19"/>
    <p:sldId id="346" r:id="rId20"/>
    <p:sldId id="348" r:id="rId21"/>
    <p:sldId id="357" r:id="rId22"/>
    <p:sldId id="355" r:id="rId23"/>
    <p:sldId id="333" r:id="rId24"/>
    <p:sldId id="310" r:id="rId25"/>
    <p:sldId id="311" r:id="rId26"/>
    <p:sldId id="318" r:id="rId27"/>
    <p:sldId id="312" r:id="rId28"/>
    <p:sldId id="313" r:id="rId29"/>
    <p:sldId id="316" r:id="rId30"/>
    <p:sldId id="317" r:id="rId31"/>
    <p:sldId id="334" r:id="rId32"/>
    <p:sldId id="323" r:id="rId33"/>
    <p:sldId id="325" r:id="rId34"/>
    <p:sldId id="300" r:id="rId3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94660"/>
  </p:normalViewPr>
  <p:slideViewPr>
    <p:cSldViewPr snapToGrid="0">
      <p:cViewPr varScale="1">
        <p:scale>
          <a:sx n="65" d="100"/>
          <a:sy n="65" d="100"/>
        </p:scale>
        <p:origin x="67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856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8442036" y="6574604"/>
            <a:ext cx="3749075" cy="29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 i="0" u="none" strike="noStrike" cap="none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Atmospheric Composition SG  -  Slide </a:t>
            </a:r>
            <a:fld id="{00000000-1234-1234-1234-123412341234}" type="slidenum">
              <a:rPr lang="en-GB" sz="13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84" y="6562799"/>
            <a:ext cx="4925700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 dirty="0" smtClean="0">
                <a:solidFill>
                  <a:schemeClr val="accent1"/>
                </a:solidFill>
              </a:rPr>
              <a:t>WGCV</a:t>
            </a:r>
            <a:r>
              <a:rPr lang="en-GB" sz="1300" b="1" i="0" u="none" strike="noStrike" cap="none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GB" sz="1300" b="1" dirty="0" smtClean="0">
                <a:solidFill>
                  <a:schemeClr val="accent1"/>
                </a:solidFill>
              </a:rPr>
              <a:t>53</a:t>
            </a:r>
            <a:r>
              <a:rPr lang="en-GB" sz="1300" b="1" i="0" u="none" strike="noStrike" cap="none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sz="1300" b="1" dirty="0" smtClean="0">
                <a:solidFill>
                  <a:schemeClr val="accent1"/>
                </a:solidFill>
              </a:rPr>
              <a:t>5-8 March 2024</a:t>
            </a:r>
            <a:endParaRPr sz="1300" b="1" dirty="0">
              <a:solidFill>
                <a:schemeClr val="accen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b="1" dirty="0">
              <a:solidFill>
                <a:schemeClr val="accen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 dirty="0">
              <a:solidFill>
                <a:schemeClr val="accent1"/>
              </a:solidFill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8025064" y="6574604"/>
            <a:ext cx="4166048" cy="29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 i="0" u="none" strike="noStrike" cap="none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Atmospheric Composition SG  -  Slide </a:t>
            </a:r>
            <a:fld id="{00000000-1234-1234-1234-123412341234}" type="slidenum">
              <a:rPr lang="en-GB" sz="1300" b="1" i="0" u="none" strike="noStrike" cap="none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3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4"/>
          <p:cNvSpPr txBox="1"/>
          <p:nvPr/>
        </p:nvSpPr>
        <p:spPr>
          <a:xfrm>
            <a:off x="-24384" y="6562799"/>
            <a:ext cx="4925568" cy="29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300" b="1" dirty="0" smtClean="0">
                <a:solidFill>
                  <a:schemeClr val="accent1"/>
                </a:solidFill>
              </a:rPr>
              <a:t>WGCV</a:t>
            </a:r>
            <a:r>
              <a:rPr lang="en-GB" sz="1300" b="1" i="0" u="none" strike="noStrike" cap="none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GB" sz="1300" b="1" dirty="0" smtClean="0">
                <a:solidFill>
                  <a:schemeClr val="accent1"/>
                </a:solidFill>
              </a:rPr>
              <a:t>53</a:t>
            </a:r>
            <a:r>
              <a:rPr lang="en-GB" sz="1300" b="1" i="0" u="none" strike="noStrike" cap="none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sz="1300" b="1" dirty="0" smtClean="0">
                <a:solidFill>
                  <a:schemeClr val="accent1"/>
                </a:solidFill>
              </a:rPr>
              <a:t>5-8 March 2024</a:t>
            </a:r>
            <a:endParaRPr sz="130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7555832" y="6574604"/>
            <a:ext cx="4635279" cy="29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 i="0" u="none" strike="noStrike" cap="none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Atmospheric Composition SG  -  Slide </a:t>
            </a:r>
            <a:fld id="{00000000-1234-1234-1234-123412341234}" type="slidenum">
              <a:rPr lang="en-GB" sz="1300" b="1" i="0" u="none" strike="noStrike" cap="none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3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50" name="Google Shape;50;p5"/>
          <p:cNvSpPr txBox="1"/>
          <p:nvPr/>
        </p:nvSpPr>
        <p:spPr>
          <a:xfrm>
            <a:off x="-24384" y="6562799"/>
            <a:ext cx="4925568" cy="29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300" b="1" dirty="0" smtClean="0">
                <a:solidFill>
                  <a:schemeClr val="accent1"/>
                </a:solidFill>
              </a:rPr>
              <a:t>WGCV</a:t>
            </a:r>
            <a:r>
              <a:rPr lang="en-GB" sz="1300" b="1" i="0" u="none" strike="noStrike" cap="none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GB" sz="1300" b="1" dirty="0" smtClean="0">
                <a:solidFill>
                  <a:schemeClr val="accent1"/>
                </a:solidFill>
              </a:rPr>
              <a:t>53</a:t>
            </a:r>
            <a:r>
              <a:rPr lang="en-GB" sz="1300" b="1" i="0" u="none" strike="noStrike" cap="none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sz="1300" b="1" dirty="0" smtClean="0">
                <a:solidFill>
                  <a:schemeClr val="accent1"/>
                </a:solidFill>
              </a:rPr>
              <a:t>5-8 March 2024</a:t>
            </a:r>
            <a:endParaRPr sz="130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6"/>
          <p:cNvSpPr txBox="1"/>
          <p:nvPr/>
        </p:nvSpPr>
        <p:spPr>
          <a:xfrm>
            <a:off x="7501690" y="6574604"/>
            <a:ext cx="4689422" cy="29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 i="0" u="none" strike="noStrike" cap="none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Atmospheric Composition SG  -  Slide </a:t>
            </a:r>
            <a:fld id="{00000000-1234-1234-1234-123412341234}" type="slidenum">
              <a:rPr lang="en-GB" sz="1300" b="1" i="0" u="none" strike="noStrike" cap="none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3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6"/>
          <p:cNvSpPr txBox="1"/>
          <p:nvPr/>
        </p:nvSpPr>
        <p:spPr>
          <a:xfrm>
            <a:off x="-24384" y="6562799"/>
            <a:ext cx="4925568" cy="29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300" b="1" dirty="0" smtClean="0">
                <a:solidFill>
                  <a:schemeClr val="accent1"/>
                </a:solidFill>
              </a:rPr>
              <a:t>WGCV</a:t>
            </a:r>
            <a:r>
              <a:rPr lang="en-GB" sz="1300" b="1" i="0" u="none" strike="noStrike" cap="none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GB" sz="1300" b="1" dirty="0" smtClean="0">
                <a:solidFill>
                  <a:schemeClr val="accent1"/>
                </a:solidFill>
              </a:rPr>
              <a:t>53</a:t>
            </a:r>
            <a:r>
              <a:rPr lang="en-GB" sz="1300" b="1" i="0" u="none" strike="noStrike" cap="none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sz="1300" b="1" dirty="0" smtClean="0">
                <a:solidFill>
                  <a:schemeClr val="accent1"/>
                </a:solidFill>
              </a:rPr>
              <a:t>5-8 March 2024</a:t>
            </a:r>
            <a:endParaRPr sz="130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055019" cy="755650"/>
          </a:xfrm>
        </p:spPr>
        <p:txBody>
          <a:bodyPr/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73171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8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7;p3"/>
          <p:cNvSpPr txBox="1"/>
          <p:nvPr userDrawn="1"/>
        </p:nvSpPr>
        <p:spPr>
          <a:xfrm>
            <a:off x="8466420" y="6586409"/>
            <a:ext cx="3749075" cy="29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 i="0" u="none" strike="noStrike" cap="none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Atmospheric Composition SG  -  Slide </a:t>
            </a:r>
            <a:fld id="{00000000-1234-1234-1234-123412341234}" type="slidenum">
              <a:rPr lang="en-GB" sz="13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28;p3"/>
          <p:cNvSpPr txBox="1"/>
          <p:nvPr userDrawn="1"/>
        </p:nvSpPr>
        <p:spPr>
          <a:xfrm>
            <a:off x="0" y="6574604"/>
            <a:ext cx="4925700" cy="29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 dirty="0" smtClean="0">
                <a:solidFill>
                  <a:schemeClr val="accent1"/>
                </a:solidFill>
              </a:rPr>
              <a:t>WGCV</a:t>
            </a:r>
            <a:r>
              <a:rPr lang="en-GB" sz="1300" b="1" i="0" u="none" strike="noStrike" cap="none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GB" sz="1300" b="1" dirty="0" smtClean="0">
                <a:solidFill>
                  <a:schemeClr val="accent1"/>
                </a:solidFill>
              </a:rPr>
              <a:t>53</a:t>
            </a:r>
            <a:r>
              <a:rPr lang="en-GB" sz="1300" b="1" i="0" u="none" strike="noStrike" cap="none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sz="1300" b="1" dirty="0" smtClean="0">
                <a:solidFill>
                  <a:schemeClr val="accent1"/>
                </a:solidFill>
              </a:rPr>
              <a:t>5-8 March 2024</a:t>
            </a:r>
            <a:endParaRPr sz="1300" b="1" dirty="0">
              <a:solidFill>
                <a:schemeClr val="accent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alvalportal.ceos.org/web/guest/hyperspectral-calval-resources" TargetMode="External"/><Relationship Id="rId2" Type="http://schemas.openxmlformats.org/officeDocument/2006/relationships/hyperlink" Target="https://ceos.org/document_management/Virtual_Constellations/ACC/Documents/GEO%20AQ%20Constellation%20Geophysical%20Validation%20Needs%201.1%202Oct2019.pdf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document/d/1b5jiMvFXriDG010CXkGdz9PWrgfxQ-xD/edit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openxmlformats.org/officeDocument/2006/relationships/image" Target="../media/image4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ccsatellites.aeronomie.be/" TargetMode="External"/><Relationship Id="rId5" Type="http://schemas.openxmlformats.org/officeDocument/2006/relationships/hyperlink" Target="https://ndacc.org/" TargetMode="Externa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document/d/1b5jiMvFXriDG010CXkGdz9PWrgfxQ-xD/edit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45.png"/><Relationship Id="rId4" Type="http://schemas.openxmlformats.org/officeDocument/2006/relationships/image" Target="../media/image69.png"/><Relationship Id="rId9" Type="http://schemas.openxmlformats.org/officeDocument/2006/relationships/image" Target="../media/image73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jpg"/><Relationship Id="rId7" Type="http://schemas.openxmlformats.org/officeDocument/2006/relationships/image" Target="../media/image79.png"/><Relationship Id="rId2" Type="http://schemas.openxmlformats.org/officeDocument/2006/relationships/hyperlink" Target="https://frm4doas.aeronomie.be/index.php/news?view=article&amp;id=23:cindi-3&amp;catid=2:uncategorised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69.png"/><Relationship Id="rId5" Type="http://schemas.openxmlformats.org/officeDocument/2006/relationships/image" Target="../media/image77.png"/><Relationship Id="rId10" Type="http://schemas.openxmlformats.org/officeDocument/2006/relationships/image" Target="../media/image70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s://ceos.org/meetings/ac-vc-19-acsg-joint-meeting-2023/" TargetMode="External"/><Relationship Id="rId4" Type="http://schemas.openxmlformats.org/officeDocument/2006/relationships/hyperlink" Target="https://events.spacepole.be/event/126/" TargetMode="Externa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872453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 dirty="0" smtClean="0"/>
              <a:t>WGCV-53</a:t>
            </a:r>
            <a:endParaRPr sz="75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4000" i="1" dirty="0" smtClean="0"/>
              <a:t>Atmospheric Composition </a:t>
            </a:r>
            <a:br>
              <a:rPr lang="en-GB" sz="4000" i="1" dirty="0" smtClean="0"/>
            </a:br>
            <a:r>
              <a:rPr lang="en-GB" sz="4000" i="1" dirty="0" smtClean="0"/>
              <a:t>Sub Group (ACSG)</a:t>
            </a:r>
            <a:endParaRPr sz="4000" i="1" dirty="0"/>
          </a:p>
        </p:txBody>
      </p:sp>
      <p:sp>
        <p:nvSpPr>
          <p:cNvPr id="67" name="Google Shape;67;p7"/>
          <p:cNvSpPr/>
          <p:nvPr/>
        </p:nvSpPr>
        <p:spPr>
          <a:xfrm>
            <a:off x="6229350" y="4601496"/>
            <a:ext cx="5825877" cy="2256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i="0" u="none" strike="noStrike" cap="none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Jean-Christopher Lambert</a:t>
            </a: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i="0" u="none" strike="noStrike" cap="none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BIRA-IASB</a:t>
            </a:r>
            <a:endParaRPr dirty="0"/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Agenda Item </a:t>
            </a:r>
            <a:r>
              <a:rPr lang="en-GB" sz="2200" b="1" i="0" u="none" strike="noStrike" cap="none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1.7</a:t>
            </a:r>
            <a:endParaRPr dirty="0"/>
          </a:p>
          <a:p>
            <a:pPr lvl="0" algn="r">
              <a:lnSpc>
                <a:spcPct val="150000"/>
              </a:lnSpc>
            </a:pPr>
            <a:r>
              <a:rPr lang="en-GB" sz="2200" b="1" dirty="0">
                <a:solidFill>
                  <a:schemeClr val="accent1"/>
                </a:solidFill>
              </a:rPr>
              <a:t>WGCV-53, Córdoba, Argentina</a:t>
            </a: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 smtClean="0">
                <a:solidFill>
                  <a:schemeClr val="accent1"/>
                </a:solidFill>
              </a:rPr>
              <a:t>5</a:t>
            </a:r>
            <a:r>
              <a:rPr lang="en-GB" sz="2200" b="1" baseline="30000" dirty="0" smtClean="0">
                <a:solidFill>
                  <a:schemeClr val="accent1"/>
                </a:solidFill>
              </a:rPr>
              <a:t>th</a:t>
            </a:r>
            <a:r>
              <a:rPr lang="en-GB" sz="2200" b="1" dirty="0" smtClean="0">
                <a:solidFill>
                  <a:schemeClr val="accent1"/>
                </a:solidFill>
              </a:rPr>
              <a:t> - 8</a:t>
            </a:r>
            <a:r>
              <a:rPr lang="en-GB" sz="2200" b="1" baseline="30000" dirty="0" smtClean="0">
                <a:solidFill>
                  <a:schemeClr val="accent1"/>
                </a:solidFill>
              </a:rPr>
              <a:t>th</a:t>
            </a:r>
            <a:r>
              <a:rPr lang="en-GB" sz="2200" b="1" dirty="0" smtClean="0">
                <a:solidFill>
                  <a:schemeClr val="accent1"/>
                </a:solidFill>
              </a:rPr>
              <a:t> March 2024</a:t>
            </a:r>
            <a:endParaRPr sz="22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86584" y="1720643"/>
            <a:ext cx="11985751" cy="4795725"/>
          </a:xfrm>
        </p:spPr>
        <p:txBody>
          <a:bodyPr/>
          <a:lstStyle/>
          <a:p>
            <a:pPr marL="50800" indent="0">
              <a:spcBef>
                <a:spcPts val="600"/>
              </a:spcBef>
              <a:buNone/>
            </a:pPr>
            <a:r>
              <a:rPr lang="en-US" sz="3200" b="1" dirty="0" smtClean="0">
                <a:solidFill>
                  <a:srgbClr val="002060"/>
                </a:solidFill>
              </a:rPr>
              <a:t>Themes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002060"/>
                </a:solidFill>
              </a:rPr>
              <a:t>Greenhouse Gases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002060"/>
                </a:solidFill>
              </a:rPr>
              <a:t>Trace Gases and Aerosols - Air Quality 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002060"/>
                </a:solidFill>
              </a:rPr>
              <a:t>Cal/Val for the Constellations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solidFill>
                  <a:srgbClr val="002060"/>
                </a:solidFill>
              </a:rPr>
              <a:t>Generic, CEOS activities, point-source (New Space), L1 calibration, panel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002060"/>
                </a:solidFill>
              </a:rPr>
              <a:t>Ozone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002060"/>
                </a:solidFill>
              </a:rPr>
              <a:t>Data Assimilation, Link with Policy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002060"/>
                </a:solidFill>
              </a:rPr>
              <a:t>Emerging AC-VC Topics, Reflections on Activities </a:t>
            </a:r>
          </a:p>
          <a:p>
            <a:pPr marL="50800" indent="0">
              <a:buNone/>
            </a:pPr>
            <a:endParaRPr lang="en-US" sz="800" b="1" dirty="0" smtClean="0">
              <a:solidFill>
                <a:srgbClr val="002060"/>
              </a:solidFill>
            </a:endParaRPr>
          </a:p>
          <a:p>
            <a:pPr marL="50800" indent="0">
              <a:buNone/>
            </a:pPr>
            <a:r>
              <a:rPr lang="en-US" b="1" dirty="0" smtClean="0">
                <a:solidFill>
                  <a:srgbClr val="002060"/>
                </a:solidFill>
              </a:rPr>
              <a:t>Cal/Val related discussions in every session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GB" dirty="0">
                <a:solidFill>
                  <a:schemeClr val="bg1"/>
                </a:solidFill>
              </a:rPr>
              <a:t>ACSG &amp; AC-VC Collaboration</a:t>
            </a:r>
            <a:endParaRPr lang="en-US" dirty="0"/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166216" y="1106882"/>
            <a:ext cx="10852833" cy="741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0800" indent="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ct val="99000"/>
              <a:buFont typeface="Noto Sans Symbols"/>
              <a:buNone/>
            </a:pPr>
            <a:r>
              <a:rPr lang="en-US" sz="3200" b="1" dirty="0" smtClean="0">
                <a:solidFill>
                  <a:srgbClr val="92D050"/>
                </a:solidFill>
              </a:rPr>
              <a:t>AC-VC-19 and ACSG Joint Meeting 2023</a:t>
            </a:r>
            <a:endParaRPr lang="en-US" b="1" dirty="0" smtClean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62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76048" y="1130714"/>
            <a:ext cx="11495400" cy="4933378"/>
          </a:xfrm>
        </p:spPr>
        <p:txBody>
          <a:bodyPr/>
          <a:lstStyle/>
          <a:p>
            <a:pPr lvl="0"/>
            <a:r>
              <a:rPr lang="en-GB" sz="1900" dirty="0"/>
              <a:t>To pursue </a:t>
            </a:r>
            <a:r>
              <a:rPr lang="en-GB" sz="1900" u="sng" dirty="0"/>
              <a:t>FRM maturity assessment</a:t>
            </a:r>
            <a:r>
              <a:rPr lang="en-GB" sz="1900" dirty="0"/>
              <a:t> </a:t>
            </a:r>
            <a:r>
              <a:rPr lang="en-GB" sz="1900" dirty="0" smtClean="0"/>
              <a:t>of </a:t>
            </a:r>
            <a:r>
              <a:rPr lang="en-GB" sz="1900" dirty="0"/>
              <a:t>the ground-based network data; accordingly, to </a:t>
            </a:r>
            <a:r>
              <a:rPr lang="en-GB" sz="1900" dirty="0" smtClean="0"/>
              <a:t>improve </a:t>
            </a:r>
            <a:r>
              <a:rPr lang="en-GB" sz="1900" dirty="0"/>
              <a:t>FRM maturity and fitness-for-purpose for the relevant classes of sounders and products, in particular by harmonizing measurement procedures and implementing (central) processing, building on coordination by space agencies with ground-based instrument operators and network managers. </a:t>
            </a:r>
            <a:endParaRPr lang="en-US" sz="1900" dirty="0"/>
          </a:p>
          <a:p>
            <a:pPr lvl="0"/>
            <a:r>
              <a:rPr lang="en-GB" sz="1900" dirty="0"/>
              <a:t>To elaborate strategies to </a:t>
            </a:r>
            <a:r>
              <a:rPr lang="en-GB" sz="1900" u="sng" dirty="0"/>
              <a:t>optimize locations</a:t>
            </a:r>
            <a:r>
              <a:rPr lang="en-GB" sz="1900" dirty="0"/>
              <a:t> of FRM measurements and to characterise and handle their </a:t>
            </a:r>
            <a:r>
              <a:rPr lang="en-GB" sz="1900" u="sng" dirty="0"/>
              <a:t>differences in spatio-temporal scales and smoothing</a:t>
            </a:r>
            <a:r>
              <a:rPr lang="en-GB" sz="1900" dirty="0"/>
              <a:t> w.r.t. satellite data. </a:t>
            </a:r>
            <a:endParaRPr lang="en-US" sz="1900" dirty="0"/>
          </a:p>
          <a:p>
            <a:pPr lvl="0"/>
            <a:r>
              <a:rPr lang="en-GB" sz="1900" dirty="0"/>
              <a:t>To add and maintain FRM stations in </a:t>
            </a:r>
            <a:r>
              <a:rPr lang="en-GB" sz="1900" u="sng" dirty="0"/>
              <a:t>under-sampled regions</a:t>
            </a:r>
            <a:r>
              <a:rPr lang="en-GB" sz="1900" dirty="0"/>
              <a:t> of the globe such as tropics, oceans, desert, and large parts of the Southern hemisphere.</a:t>
            </a:r>
            <a:endParaRPr lang="en-US" sz="1900" dirty="0"/>
          </a:p>
          <a:p>
            <a:pPr lvl="0"/>
            <a:r>
              <a:rPr lang="en-GB" sz="1900" dirty="0"/>
              <a:t>To develop </a:t>
            </a:r>
            <a:r>
              <a:rPr lang="en-GB" sz="1900" dirty="0" smtClean="0"/>
              <a:t>concepts and strategies </a:t>
            </a:r>
            <a:r>
              <a:rPr lang="en-GB" sz="1900" dirty="0"/>
              <a:t>for </a:t>
            </a:r>
            <a:r>
              <a:rPr lang="en-GB" sz="1900" u="sng" dirty="0"/>
              <a:t>Cal/Val supersites</a:t>
            </a:r>
            <a:r>
              <a:rPr lang="en-GB" sz="1900" dirty="0"/>
              <a:t> having measurement capabilities not only for the target data product but also for the influence quantities and ancillary parameters </a:t>
            </a:r>
            <a:r>
              <a:rPr lang="en-GB" sz="1900" dirty="0" smtClean="0"/>
              <a:t>needed to improve the </a:t>
            </a:r>
            <a:r>
              <a:rPr lang="en-GB" sz="1900" dirty="0"/>
              <a:t>retrieval (vertical profile of the target species and of temperature, aerosols, albedo, BRDF, 2D variability…)</a:t>
            </a:r>
            <a:endParaRPr lang="en-US" sz="1900" dirty="0"/>
          </a:p>
          <a:p>
            <a:pPr lvl="0"/>
            <a:r>
              <a:rPr lang="en-GB" sz="1900" dirty="0"/>
              <a:t>To pursue the selection and processing of </a:t>
            </a:r>
            <a:r>
              <a:rPr lang="en-GB" sz="1900" u="sng" dirty="0"/>
              <a:t>constellation data products</a:t>
            </a:r>
            <a:r>
              <a:rPr lang="en-GB" sz="1900" dirty="0"/>
              <a:t> and to plan accordingly their validation (</a:t>
            </a:r>
            <a:r>
              <a:rPr lang="en-GB" sz="1900" u="sng" dirty="0">
                <a:hlinkClick r:id="rId2"/>
              </a:rPr>
              <a:t>Geo-AQ whitepaper</a:t>
            </a:r>
            <a:r>
              <a:rPr lang="en-GB" sz="1900" dirty="0"/>
              <a:t> Recommendation 5). </a:t>
            </a:r>
            <a:endParaRPr lang="en-US" sz="1900" dirty="0"/>
          </a:p>
          <a:p>
            <a:r>
              <a:rPr lang="en-GB" sz="1900" dirty="0"/>
              <a:t>To compile a catalogue of </a:t>
            </a:r>
            <a:r>
              <a:rPr lang="en-GB" sz="1900" u="sng" dirty="0"/>
              <a:t>Cal/Val resources</a:t>
            </a:r>
            <a:r>
              <a:rPr lang="en-GB" sz="1900" dirty="0"/>
              <a:t> for the atmospheric constellations inspired by the model recently developed for the </a:t>
            </a:r>
            <a:r>
              <a:rPr lang="en-GB" sz="1900" u="sng" dirty="0">
                <a:hlinkClick r:id="rId3"/>
              </a:rPr>
              <a:t>Hyperspectral Cal/Val Resources document</a:t>
            </a:r>
            <a:r>
              <a:rPr lang="en-GB" sz="1900" dirty="0"/>
              <a:t>.</a:t>
            </a:r>
            <a:endParaRPr lang="en-US" sz="1900" dirty="0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</p:spPr>
        <p:txBody>
          <a:bodyPr anchor="ctr"/>
          <a:lstStyle/>
          <a:p>
            <a:r>
              <a:rPr lang="en-US" sz="3900" dirty="0" smtClean="0"/>
              <a:t>Joint meeting: Generic recommendations</a:t>
            </a:r>
            <a:endParaRPr lang="en-US" sz="3900" dirty="0"/>
          </a:p>
        </p:txBody>
      </p:sp>
    </p:spTree>
    <p:extLst>
      <p:ext uri="{BB962C8B-B14F-4D97-AF65-F5344CB8AC3E}">
        <p14:creationId xmlns:p14="http://schemas.microsoft.com/office/powerpoint/2010/main" val="71106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4000" dirty="0" smtClean="0"/>
              <a:t>Joint meeting: GHG Constellation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128" t="1668" r="5055" b="3439"/>
          <a:stretch/>
        </p:blipFill>
        <p:spPr>
          <a:xfrm>
            <a:off x="8498050" y="1597308"/>
            <a:ext cx="2935285" cy="4052169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9157895" y="5750477"/>
            <a:ext cx="18231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v2.3, March 2020</a:t>
            </a:r>
          </a:p>
          <a:p>
            <a:pPr algn="ctr"/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Update in progress</a:t>
            </a:r>
            <a:endParaRPr 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" r="43197"/>
          <a:stretch/>
        </p:blipFill>
        <p:spPr>
          <a:xfrm>
            <a:off x="1151811" y="1597308"/>
            <a:ext cx="6046100" cy="37303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6048" y="1239200"/>
            <a:ext cx="8252080" cy="237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50" b="1" dirty="0" smtClean="0">
                <a:solidFill>
                  <a:schemeClr val="accent2">
                    <a:lumMod val="75000"/>
                  </a:schemeClr>
                </a:solidFill>
              </a:rPr>
              <a:t>GHG constellation roadmap – Annex C: Implementations actions – Calibration &amp; Validation </a:t>
            </a:r>
            <a:endParaRPr lang="en-US" sz="145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46638" y="5327691"/>
            <a:ext cx="3849131" cy="107721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chemeClr val="accent2">
                    <a:lumMod val="75000"/>
                  </a:schemeClr>
                </a:solidFill>
              </a:rPr>
              <a:t>Next </a:t>
            </a:r>
            <a:r>
              <a:rPr lang="en-GB" sz="3200" b="1" dirty="0" smtClean="0">
                <a:solidFill>
                  <a:schemeClr val="accent2">
                    <a:lumMod val="75000"/>
                  </a:schemeClr>
                </a:solidFill>
              </a:rPr>
              <a:t>step: </a:t>
            </a:r>
          </a:p>
          <a:p>
            <a:pPr algn="ctr"/>
            <a:r>
              <a:rPr lang="en-GB" sz="3200" b="1" dirty="0" smtClean="0">
                <a:solidFill>
                  <a:schemeClr val="accent2">
                    <a:lumMod val="75000"/>
                  </a:schemeClr>
                </a:solidFill>
              </a:rPr>
              <a:t>Update of Annex C</a:t>
            </a:r>
            <a:endParaRPr lang="en-GB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68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4000" dirty="0" smtClean="0"/>
              <a:t>Joint meeting: Air Quality Constellation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" b="1145"/>
          <a:stretch/>
        </p:blipFill>
        <p:spPr>
          <a:xfrm>
            <a:off x="316396" y="1086473"/>
            <a:ext cx="5789436" cy="53864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714" r="53377"/>
          <a:stretch/>
        </p:blipFill>
        <p:spPr>
          <a:xfrm>
            <a:off x="7553423" y="2561179"/>
            <a:ext cx="2825056" cy="36866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45471" y="1219451"/>
            <a:ext cx="5011308" cy="107721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chemeClr val="accent2">
                    <a:lumMod val="75000"/>
                  </a:schemeClr>
                </a:solidFill>
              </a:rPr>
              <a:t>Next </a:t>
            </a:r>
            <a:r>
              <a:rPr lang="en-GB" sz="3200" b="1" dirty="0" smtClean="0">
                <a:solidFill>
                  <a:schemeClr val="accent2">
                    <a:lumMod val="75000"/>
                  </a:schemeClr>
                </a:solidFill>
              </a:rPr>
              <a:t>step: </a:t>
            </a:r>
          </a:p>
          <a:p>
            <a:pPr algn="ctr"/>
            <a:r>
              <a:rPr lang="en-GB" sz="3200" b="1" dirty="0">
                <a:solidFill>
                  <a:schemeClr val="accent2">
                    <a:lumMod val="75000"/>
                  </a:schemeClr>
                </a:solidFill>
              </a:rPr>
              <a:t>gap </a:t>
            </a:r>
            <a:r>
              <a:rPr lang="en-GB" sz="3200" b="1" dirty="0" smtClean="0">
                <a:solidFill>
                  <a:schemeClr val="accent2">
                    <a:lumMod val="75000"/>
                  </a:schemeClr>
                </a:solidFill>
              </a:rPr>
              <a:t>analysis &amp; roadmap</a:t>
            </a:r>
            <a:endParaRPr lang="en-GB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4000" dirty="0" smtClean="0"/>
              <a:t>Joint meeting: AQ PM 2.5 Constellation</a:t>
            </a:r>
            <a:endParaRPr lang="en-US" sz="4000" dirty="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8E4C8B60-F27B-476F-A192-D7F7BCEFD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178943"/>
            <a:ext cx="7846373" cy="5042461"/>
          </a:xfrm>
        </p:spPr>
        <p:txBody>
          <a:bodyPr/>
          <a:lstStyle/>
          <a:p>
            <a:r>
              <a:rPr lang="en-US" sz="2400" dirty="0"/>
              <a:t>Whitepaper </a:t>
            </a:r>
            <a:r>
              <a:rPr lang="en-GB" sz="2400" dirty="0"/>
              <a:t>“Monitoring Surface PM2.5” </a:t>
            </a:r>
            <a:r>
              <a:rPr lang="en-GB" sz="2400" dirty="0" smtClean="0"/>
              <a:t> </a:t>
            </a:r>
            <a:r>
              <a:rPr lang="en-GB" sz="2400" b="1" dirty="0" smtClean="0">
                <a:solidFill>
                  <a:srgbClr val="92D050"/>
                </a:solidFill>
              </a:rPr>
              <a:t>(</a:t>
            </a:r>
            <a:r>
              <a:rPr lang="en-US" sz="2400" b="1" dirty="0" smtClean="0">
                <a:solidFill>
                  <a:srgbClr val="92D050"/>
                </a:solidFill>
              </a:rPr>
              <a:t>VC-20-05</a:t>
            </a:r>
            <a:r>
              <a:rPr lang="en-US" sz="2400" b="1" dirty="0">
                <a:solidFill>
                  <a:srgbClr val="92D050"/>
                </a:solidFill>
              </a:rPr>
              <a:t>)</a:t>
            </a:r>
            <a:r>
              <a:rPr lang="en-US" sz="2400" dirty="0"/>
              <a:t> </a:t>
            </a:r>
            <a:r>
              <a:rPr lang="en-GB" sz="2400" dirty="0"/>
              <a:t>endorsed at plenary 2022</a:t>
            </a:r>
          </a:p>
          <a:p>
            <a:r>
              <a:rPr lang="en-GB" sz="2400" dirty="0"/>
              <a:t>Cal/Val related recommendations:</a:t>
            </a:r>
          </a:p>
          <a:p>
            <a:endParaRPr lang="en-GB" sz="2400" dirty="0" smtClean="0"/>
          </a:p>
          <a:p>
            <a:endParaRPr lang="en-GB" sz="2400" dirty="0"/>
          </a:p>
          <a:p>
            <a:endParaRPr lang="en-GB" sz="2400" dirty="0" smtClean="0"/>
          </a:p>
          <a:p>
            <a:endParaRPr lang="en-GB" sz="2400" dirty="0"/>
          </a:p>
          <a:p>
            <a:endParaRPr lang="en-GB" sz="2400" dirty="0" smtClean="0"/>
          </a:p>
          <a:p>
            <a:endParaRPr lang="en-GB" sz="2400" dirty="0"/>
          </a:p>
          <a:p>
            <a:endParaRPr lang="en-GB" sz="2400" dirty="0" smtClean="0"/>
          </a:p>
          <a:p>
            <a:pPr marL="50800" indent="0">
              <a:buNone/>
            </a:pPr>
            <a:endParaRPr lang="en-GB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2409" y="1900311"/>
            <a:ext cx="2775544" cy="35997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14" y="3713832"/>
            <a:ext cx="8148555" cy="18029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55" y="2703454"/>
            <a:ext cx="8195793" cy="7715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8989" y="5717509"/>
            <a:ext cx="7779694" cy="58477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chemeClr val="accent2">
                    <a:lumMod val="75000"/>
                  </a:schemeClr>
                </a:solidFill>
              </a:rPr>
              <a:t>Next </a:t>
            </a:r>
            <a:r>
              <a:rPr lang="en-GB" sz="3200" b="1" dirty="0" smtClean="0">
                <a:solidFill>
                  <a:schemeClr val="accent2">
                    <a:lumMod val="75000"/>
                  </a:schemeClr>
                </a:solidFill>
              </a:rPr>
              <a:t>steps: Cal/Val needs </a:t>
            </a:r>
            <a:r>
              <a:rPr lang="en-GB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sz="3200" b="1" dirty="0">
                <a:solidFill>
                  <a:schemeClr val="accent2">
                    <a:lumMod val="75000"/>
                  </a:schemeClr>
                </a:solidFill>
              </a:rPr>
              <a:t> roadmap</a:t>
            </a:r>
          </a:p>
        </p:txBody>
      </p:sp>
    </p:spTree>
    <p:extLst>
      <p:ext uri="{BB962C8B-B14F-4D97-AF65-F5344CB8AC3E}">
        <p14:creationId xmlns:p14="http://schemas.microsoft.com/office/powerpoint/2010/main" val="165394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86584" y="1179873"/>
            <a:ext cx="11818603" cy="5034116"/>
          </a:xfrm>
        </p:spPr>
        <p:txBody>
          <a:bodyPr anchor="ctr"/>
          <a:lstStyle/>
          <a:p>
            <a:r>
              <a:rPr lang="en-US" dirty="0" smtClean="0"/>
              <a:t>GHG-TT, ESRIN/Hybrid (2023/10)  /  Cal/Val Session</a:t>
            </a:r>
          </a:p>
          <a:p>
            <a:pPr lvl="1"/>
            <a:r>
              <a:rPr lang="en-US" dirty="0" smtClean="0"/>
              <a:t>Presentations by A. Kuze, J.-C. Lambert &amp; T. Marbach + discussions</a:t>
            </a:r>
          </a:p>
          <a:p>
            <a:pPr lvl="1"/>
            <a:r>
              <a:rPr lang="en-US" dirty="0" smtClean="0"/>
              <a:t>WGCV-52 action resulted in eight actionable recommendations for GHG Cal/Val networks fitness-for-purpose and sustainability</a:t>
            </a:r>
          </a:p>
          <a:p>
            <a:pPr lvl="1"/>
            <a:r>
              <a:rPr lang="en-US" dirty="0" smtClean="0"/>
              <a:t>Need for Cal/Val over oceans</a:t>
            </a:r>
          </a:p>
          <a:p>
            <a:pPr lvl="1"/>
            <a:r>
              <a:rPr lang="en-US" dirty="0" smtClean="0"/>
              <a:t>Need to identify concrete criteria for deploying new sites</a:t>
            </a:r>
          </a:p>
          <a:p>
            <a:pPr lvl="1"/>
            <a:r>
              <a:rPr lang="en-US" dirty="0"/>
              <a:t>Need </a:t>
            </a:r>
            <a:r>
              <a:rPr lang="en-US" dirty="0" smtClean="0"/>
              <a:t>for super-sites </a:t>
            </a:r>
            <a:r>
              <a:rPr lang="en-US" dirty="0"/>
              <a:t>to advance accuracy of products and Cal/Val</a:t>
            </a:r>
          </a:p>
          <a:p>
            <a:pPr lvl="1"/>
            <a:r>
              <a:rPr lang="en-US" dirty="0" smtClean="0"/>
              <a:t>Airborne </a:t>
            </a:r>
            <a:r>
              <a:rPr lang="en-US" dirty="0"/>
              <a:t>support </a:t>
            </a:r>
            <a:r>
              <a:rPr lang="en-US" dirty="0" smtClean="0"/>
              <a:t>highly valuable. Include in RRV campaigns?</a:t>
            </a:r>
          </a:p>
          <a:p>
            <a:r>
              <a:rPr lang="en-US" dirty="0" smtClean="0"/>
              <a:t>GHG Cal/Val discussions at AC-VC-19/ACSG joint meeting (2023/10)</a:t>
            </a:r>
          </a:p>
          <a:p>
            <a:r>
              <a:rPr lang="en-US" dirty="0" smtClean="0"/>
              <a:t>IMEO Cal/Val Testing WG: meetings and TN</a:t>
            </a:r>
          </a:p>
          <a:p>
            <a:r>
              <a:rPr lang="en-US" dirty="0"/>
              <a:t>Next GHG-TT meeting: March 11, 2024</a:t>
            </a:r>
          </a:p>
          <a:p>
            <a:r>
              <a:rPr lang="en-US" dirty="0" smtClean="0"/>
              <a:t>Details </a:t>
            </a:r>
            <a:r>
              <a:rPr lang="en-US" dirty="0"/>
              <a:t>in WGCV-53/</a:t>
            </a:r>
            <a:r>
              <a:rPr lang="en-US" u="sng" dirty="0"/>
              <a:t>3.6 GHG </a:t>
            </a:r>
            <a:r>
              <a:rPr lang="en-US" u="sng" dirty="0" smtClean="0"/>
              <a:t>Cal/Val session </a:t>
            </a:r>
            <a:r>
              <a:rPr lang="en-US" u="sng" dirty="0"/>
              <a:t>on </a:t>
            </a:r>
            <a:r>
              <a:rPr lang="en-US" u="sng" dirty="0" smtClean="0"/>
              <a:t>Thursday</a:t>
            </a:r>
            <a:endParaRPr lang="en-US" u="sn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Update on GHG Cal/Val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07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D49A72-4F38-41D6-8D22-A5D52409B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216" y="1056337"/>
            <a:ext cx="11667652" cy="5055712"/>
          </a:xfrm>
        </p:spPr>
        <p:txBody>
          <a:bodyPr/>
          <a:lstStyle/>
          <a:p>
            <a:pPr marL="5080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GB" sz="3200" b="1" dirty="0">
                <a:solidFill>
                  <a:srgbClr val="002060"/>
                </a:solidFill>
              </a:rPr>
              <a:t>Cal/Val</a:t>
            </a:r>
            <a:r>
              <a:rPr lang="en-US" sz="3200" b="1" dirty="0">
                <a:solidFill>
                  <a:srgbClr val="002060"/>
                </a:solidFill>
              </a:rPr>
              <a:t> coordination (VC-20-02</a:t>
            </a:r>
            <a:r>
              <a:rPr lang="en-US" sz="3200" b="1" dirty="0" smtClean="0">
                <a:solidFill>
                  <a:srgbClr val="002060"/>
                </a:solidFill>
              </a:rPr>
              <a:t>), </a:t>
            </a:r>
            <a:r>
              <a:rPr lang="en-US" sz="3200" b="1" dirty="0">
                <a:solidFill>
                  <a:srgbClr val="002060"/>
                </a:solidFill>
              </a:rPr>
              <a:t>plans (VC-20-03</a:t>
            </a:r>
            <a:r>
              <a:rPr lang="en-US" sz="3200" b="1" dirty="0" smtClean="0">
                <a:solidFill>
                  <a:srgbClr val="002060"/>
                </a:solidFill>
              </a:rPr>
              <a:t>), Announcements </a:t>
            </a:r>
            <a:r>
              <a:rPr lang="en-US" sz="3200" b="1" dirty="0">
                <a:solidFill>
                  <a:srgbClr val="002060"/>
                </a:solidFill>
              </a:rPr>
              <a:t>of Opportunities (VC-20-04</a:t>
            </a:r>
            <a:r>
              <a:rPr lang="en-US" sz="3200" b="1" dirty="0" smtClean="0">
                <a:solidFill>
                  <a:srgbClr val="002060"/>
                </a:solidFill>
              </a:rPr>
              <a:t>)</a:t>
            </a:r>
          </a:p>
          <a:p>
            <a:pPr marL="457200" lvl="1" indent="-406400">
              <a:spcBef>
                <a:spcPts val="1200"/>
              </a:spcBef>
              <a:buSzPts val="2800"/>
              <a:buFont typeface="Noto Sans Symbols"/>
              <a:buChar char="❖"/>
            </a:pPr>
            <a:r>
              <a:rPr lang="en-US" dirty="0" smtClean="0"/>
              <a:t>GEMS </a:t>
            </a:r>
            <a:r>
              <a:rPr lang="en-US" dirty="0"/>
              <a:t>AO (issued </a:t>
            </a:r>
            <a:r>
              <a:rPr lang="en-US" dirty="0" smtClean="0"/>
              <a:t>2018)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Cal/Val activities with international </a:t>
            </a:r>
            <a:r>
              <a:rPr lang="en-US" dirty="0" smtClean="0"/>
              <a:t>participation; KORUS-AQ campaigns, cross-validations, PEGASOS validation service, Sentinel-4 </a:t>
            </a:r>
            <a:r>
              <a:rPr lang="en-US" dirty="0"/>
              <a:t>L2 </a:t>
            </a:r>
            <a:r>
              <a:rPr lang="en-US" dirty="0" smtClean="0"/>
              <a:t>prototype testing</a:t>
            </a:r>
            <a:endParaRPr lang="en-US" dirty="0"/>
          </a:p>
          <a:p>
            <a:pPr marL="457200" lvl="1" indent="-406400">
              <a:spcBef>
                <a:spcPts val="1200"/>
              </a:spcBef>
              <a:buSzPts val="2800"/>
              <a:buFont typeface="Noto Sans Symbols"/>
              <a:buChar char="❖"/>
            </a:pPr>
            <a:r>
              <a:rPr lang="en-GB" dirty="0"/>
              <a:t>TEMPO (launched </a:t>
            </a:r>
            <a:r>
              <a:rPr lang="en-GB" dirty="0" smtClean="0"/>
              <a:t>7 </a:t>
            </a:r>
            <a:r>
              <a:rPr lang="en-GB" dirty="0"/>
              <a:t>April 2023</a:t>
            </a:r>
            <a:r>
              <a:rPr lang="en-GB" dirty="0" smtClean="0"/>
              <a:t>),</a:t>
            </a:r>
            <a:r>
              <a:rPr lang="en-GB" dirty="0"/>
              <a:t> Mission Validation </a:t>
            </a:r>
            <a:r>
              <a:rPr lang="en-GB" dirty="0" smtClean="0"/>
              <a:t>Plan, </a:t>
            </a:r>
            <a:r>
              <a:rPr lang="en-GB" dirty="0"/>
              <a:t>joint NASA/NOAA </a:t>
            </a:r>
            <a:r>
              <a:rPr lang="en-GB" dirty="0" smtClean="0"/>
              <a:t>science </a:t>
            </a:r>
            <a:r>
              <a:rPr lang="en-GB" dirty="0"/>
              <a:t>field campaigns </a:t>
            </a:r>
            <a:r>
              <a:rPr lang="en-GB" dirty="0" smtClean="0"/>
              <a:t>contribute </a:t>
            </a:r>
            <a:r>
              <a:rPr lang="en-GB" dirty="0"/>
              <a:t>to </a:t>
            </a:r>
            <a:r>
              <a:rPr lang="en-GB" dirty="0" smtClean="0"/>
              <a:t>validation</a:t>
            </a:r>
            <a:endParaRPr lang="en-GB" dirty="0"/>
          </a:p>
          <a:p>
            <a:pPr marL="457200" lvl="1" indent="-406400">
              <a:spcBef>
                <a:spcPts val="1200"/>
              </a:spcBef>
              <a:buSzPts val="2800"/>
              <a:buFont typeface="Noto Sans Symbols"/>
              <a:buChar char="❖"/>
            </a:pPr>
            <a:r>
              <a:rPr lang="en-US" dirty="0" smtClean="0"/>
              <a:t>Joint ESA/EUMETSAT Sentinel-4</a:t>
            </a:r>
            <a:r>
              <a:rPr lang="en-US" dirty="0"/>
              <a:t>/-5 AO </a:t>
            </a:r>
            <a:r>
              <a:rPr lang="en-US" dirty="0" smtClean="0"/>
              <a:t>Call </a:t>
            </a:r>
            <a:r>
              <a:rPr lang="en-US" dirty="0"/>
              <a:t>to be issued </a:t>
            </a:r>
            <a:r>
              <a:rPr lang="en-US" dirty="0" smtClean="0"/>
              <a:t>spring 2024</a:t>
            </a:r>
          </a:p>
          <a:p>
            <a:pPr marL="457200" lvl="1" indent="-406400">
              <a:spcBef>
                <a:spcPts val="1200"/>
              </a:spcBef>
              <a:buSzPts val="2800"/>
              <a:buFont typeface="Noto Sans Symbols"/>
              <a:buChar char="❖"/>
            </a:pPr>
            <a:r>
              <a:rPr lang="en-US" dirty="0" smtClean="0"/>
              <a:t>Cross-validation with other satellites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sz="2400" dirty="0" smtClean="0">
                <a:sym typeface="Wingdings" panose="05000000000000000000" pitchFamily="2" charset="2"/>
              </a:rPr>
              <a:t>Collaboration on ground-based networks, Pandora </a:t>
            </a:r>
            <a:r>
              <a:rPr lang="en-US" sz="2400" dirty="0">
                <a:sym typeface="Wingdings" panose="05000000000000000000" pitchFamily="2" charset="2"/>
              </a:rPr>
              <a:t>Asian Network </a:t>
            </a:r>
            <a:r>
              <a:rPr lang="en-US" sz="2400" dirty="0" smtClean="0">
                <a:sym typeface="Wingdings" panose="05000000000000000000" pitchFamily="2" charset="2"/>
              </a:rPr>
              <a:t>complements Pandonia Global Network, CINDI-3 MAX-DOAS community campaign with participation of other networks</a:t>
            </a:r>
            <a:endParaRPr lang="en-US" sz="2400" dirty="0">
              <a:sym typeface="Wingdings" panose="05000000000000000000" pitchFamily="2" charset="2"/>
            </a:endParaRPr>
          </a:p>
          <a:p>
            <a:pPr>
              <a:spcBef>
                <a:spcPts val="1200"/>
              </a:spcBef>
            </a:pPr>
            <a:endParaRPr lang="en-US" sz="2400" dirty="0">
              <a:sym typeface="Wingdings" panose="05000000000000000000" pitchFamily="2" charset="2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07D2E9-C0EA-413C-8A45-EAD30A47D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9770057" cy="779002"/>
          </a:xfrm>
        </p:spPr>
        <p:txBody>
          <a:bodyPr anchor="ctr"/>
          <a:lstStyle/>
          <a:p>
            <a:r>
              <a:rPr lang="en-US" dirty="0" smtClean="0"/>
              <a:t>Update on Air </a:t>
            </a:r>
            <a:r>
              <a:rPr lang="en-US" dirty="0"/>
              <a:t>Quality Constellation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 rot="5400000">
            <a:off x="10744674" y="1909486"/>
            <a:ext cx="19944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92D050"/>
                </a:solidFill>
              </a:rPr>
              <a:t>VC-20-02/03/04</a:t>
            </a:r>
            <a:endParaRPr lang="en-US" sz="20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56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17759" y="1090856"/>
            <a:ext cx="11902791" cy="5418713"/>
          </a:xfrm>
        </p:spPr>
        <p:txBody>
          <a:bodyPr/>
          <a:lstStyle/>
          <a:p>
            <a:pPr>
              <a:spcBef>
                <a:spcPts val="1200"/>
              </a:spcBef>
              <a:buClr>
                <a:srgbClr val="002060"/>
              </a:buClr>
            </a:pPr>
            <a:r>
              <a:rPr lang="fr-BE" sz="2600" spc="-20" dirty="0">
                <a:solidFill>
                  <a:srgbClr val="002060"/>
                </a:solidFill>
              </a:rPr>
              <a:t>ESA </a:t>
            </a:r>
            <a:r>
              <a:rPr lang="fr-BE" sz="2600" spc="-20" dirty="0" smtClean="0">
                <a:solidFill>
                  <a:srgbClr val="002060"/>
                </a:solidFill>
              </a:rPr>
              <a:t>FRM4xxx Programme, </a:t>
            </a:r>
            <a:r>
              <a:rPr lang="fr-BE" sz="2600" spc="-20" dirty="0">
                <a:solidFill>
                  <a:srgbClr val="002060"/>
                </a:solidFill>
              </a:rPr>
              <a:t>EUMETSAT </a:t>
            </a:r>
            <a:r>
              <a:rPr lang="fr-BE" sz="2600" spc="-20" dirty="0" smtClean="0">
                <a:solidFill>
                  <a:srgbClr val="002060"/>
                </a:solidFill>
              </a:rPr>
              <a:t>FRM Roadmap &amp; </a:t>
            </a:r>
            <a:r>
              <a:rPr lang="en-US" sz="2600" dirty="0" smtClean="0">
                <a:solidFill>
                  <a:srgbClr val="002060"/>
                </a:solidFill>
              </a:rPr>
              <a:t>CO2M Cal/Val studies</a:t>
            </a:r>
            <a:r>
              <a:rPr lang="fr-BE" sz="2600" spc="-20" dirty="0">
                <a:solidFill>
                  <a:srgbClr val="002060"/>
                </a:solidFill>
              </a:rPr>
              <a:t>, EUBREWNET, PGN, </a:t>
            </a:r>
            <a:r>
              <a:rPr lang="fr-BE" sz="2600" spc="-20" dirty="0" smtClean="0">
                <a:solidFill>
                  <a:srgbClr val="002060"/>
                </a:solidFill>
              </a:rPr>
              <a:t>CO2M/</a:t>
            </a:r>
            <a:r>
              <a:rPr lang="fr-BE" sz="2600" spc="-20" dirty="0" err="1" smtClean="0">
                <a:solidFill>
                  <a:srgbClr val="002060"/>
                </a:solidFill>
              </a:rPr>
              <a:t>MicroCarb</a:t>
            </a:r>
            <a:r>
              <a:rPr lang="fr-BE" sz="2600" spc="-20" dirty="0" smtClean="0">
                <a:solidFill>
                  <a:srgbClr val="002060"/>
                </a:solidFill>
              </a:rPr>
              <a:t> workshop…</a:t>
            </a:r>
            <a:endParaRPr lang="en-US" sz="2600" spc="-20" dirty="0">
              <a:solidFill>
                <a:srgbClr val="002060"/>
              </a:solidFill>
            </a:endParaRPr>
          </a:p>
          <a:p>
            <a:pPr>
              <a:spcBef>
                <a:spcPts val="1200"/>
              </a:spcBef>
              <a:buClr>
                <a:srgbClr val="002060"/>
              </a:buClr>
            </a:pPr>
            <a:r>
              <a:rPr lang="en-US" sz="2600" dirty="0">
                <a:solidFill>
                  <a:srgbClr val="002060"/>
                </a:solidFill>
              </a:rPr>
              <a:t>ACTRIS </a:t>
            </a:r>
            <a:r>
              <a:rPr lang="en-US" sz="2600" dirty="0" smtClean="0">
                <a:solidFill>
                  <a:srgbClr val="002060"/>
                </a:solidFill>
              </a:rPr>
              <a:t>Expert </a:t>
            </a:r>
            <a:r>
              <a:rPr lang="en-US" sz="2600" dirty="0">
                <a:solidFill>
                  <a:srgbClr val="002060"/>
                </a:solidFill>
              </a:rPr>
              <a:t>Group on Satellite </a:t>
            </a:r>
            <a:r>
              <a:rPr lang="en-US" sz="2600" dirty="0" smtClean="0">
                <a:solidFill>
                  <a:srgbClr val="002060"/>
                </a:solidFill>
              </a:rPr>
              <a:t>Cal/Val (EG-Sat), ICOS</a:t>
            </a:r>
          </a:p>
          <a:p>
            <a:pPr>
              <a:spcBef>
                <a:spcPts val="1200"/>
              </a:spcBef>
              <a:buClr>
                <a:srgbClr val="002060"/>
              </a:buClr>
            </a:pPr>
            <a:r>
              <a:rPr lang="en-US" sz="2600" dirty="0" smtClean="0">
                <a:solidFill>
                  <a:srgbClr val="002060"/>
                </a:solidFill>
              </a:rPr>
              <a:t>NDACC Measurement Strategies and Emphases</a:t>
            </a:r>
          </a:p>
          <a:p>
            <a:pPr lvl="1">
              <a:buClr>
                <a:srgbClr val="002060"/>
              </a:buClr>
            </a:pPr>
            <a:r>
              <a:rPr lang="en-US" sz="2200" dirty="0" smtClean="0">
                <a:solidFill>
                  <a:srgbClr val="002060"/>
                </a:solidFill>
              </a:rPr>
              <a:t>Ongoing update of network strategy in view of </a:t>
            </a:r>
            <a:r>
              <a:rPr lang="en-US" sz="2200" dirty="0">
                <a:solidFill>
                  <a:srgbClr val="002060"/>
                </a:solidFill>
              </a:rPr>
              <a:t>NDACC </a:t>
            </a:r>
            <a:r>
              <a:rPr lang="en-US" sz="2200" dirty="0" smtClean="0">
                <a:solidFill>
                  <a:srgbClr val="002060"/>
                </a:solidFill>
              </a:rPr>
              <a:t>Symposium 2025 celebrating 35</a:t>
            </a:r>
            <a:r>
              <a:rPr lang="en-US" sz="2200" baseline="30000" dirty="0" smtClean="0">
                <a:solidFill>
                  <a:srgbClr val="002060"/>
                </a:solidFill>
              </a:rPr>
              <a:t>th</a:t>
            </a:r>
            <a:r>
              <a:rPr lang="en-US" sz="2200" dirty="0" smtClean="0">
                <a:solidFill>
                  <a:srgbClr val="002060"/>
                </a:solidFill>
              </a:rPr>
              <a:t> anniversary of the network (formerly NDSC, incepted in 1990)</a:t>
            </a:r>
          </a:p>
          <a:p>
            <a:pPr lvl="1">
              <a:buClr>
                <a:srgbClr val="002060"/>
              </a:buClr>
            </a:pPr>
            <a:r>
              <a:rPr lang="en-US" sz="2200" dirty="0" smtClean="0">
                <a:solidFill>
                  <a:srgbClr val="002060"/>
                </a:solidFill>
              </a:rPr>
              <a:t>Peer-reviewed paper in preparation, including satellite validation strategies </a:t>
            </a:r>
            <a:r>
              <a:rPr lang="en-US" sz="2200" dirty="0">
                <a:solidFill>
                  <a:srgbClr val="002060"/>
                </a:solidFill>
              </a:rPr>
              <a:t>for </a:t>
            </a:r>
            <a:r>
              <a:rPr lang="en-US" sz="2200" dirty="0" smtClean="0">
                <a:solidFill>
                  <a:srgbClr val="002060"/>
                </a:solidFill>
              </a:rPr>
              <a:t>NDACC sub-networks and viewpoint of stakeholders (incl. ACSG)</a:t>
            </a:r>
          </a:p>
          <a:p>
            <a:pPr>
              <a:spcBef>
                <a:spcPts val="1200"/>
              </a:spcBef>
              <a:buClr>
                <a:srgbClr val="002060"/>
              </a:buClr>
            </a:pPr>
            <a:r>
              <a:rPr lang="en-US" sz="2600" dirty="0">
                <a:solidFill>
                  <a:srgbClr val="002060"/>
                </a:solidFill>
              </a:rPr>
              <a:t>WMO RRR / Statements of Guidance (</a:t>
            </a:r>
            <a:r>
              <a:rPr lang="en-US" sz="2600" dirty="0" err="1">
                <a:solidFill>
                  <a:srgbClr val="002060"/>
                </a:solidFill>
              </a:rPr>
              <a:t>SoG</a:t>
            </a:r>
            <a:r>
              <a:rPr lang="en-US" sz="2600" dirty="0">
                <a:solidFill>
                  <a:srgbClr val="002060"/>
                </a:solidFill>
              </a:rPr>
              <a:t>)</a:t>
            </a:r>
          </a:p>
          <a:p>
            <a:pPr lvl="1">
              <a:buClr>
                <a:srgbClr val="002060"/>
              </a:buClr>
            </a:pPr>
            <a:r>
              <a:rPr lang="en-US" sz="2200" dirty="0" smtClean="0">
                <a:solidFill>
                  <a:srgbClr val="002060"/>
                </a:solidFill>
              </a:rPr>
              <a:t>Statement </a:t>
            </a:r>
            <a:r>
              <a:rPr lang="en-US" sz="2200" dirty="0">
                <a:solidFill>
                  <a:srgbClr val="002060"/>
                </a:solidFill>
              </a:rPr>
              <a:t>of Guidance for atmospheric composition Monitoring and </a:t>
            </a:r>
            <a:r>
              <a:rPr lang="en-US" sz="2200" dirty="0" smtClean="0">
                <a:solidFill>
                  <a:srgbClr val="002060"/>
                </a:solidFill>
              </a:rPr>
              <a:t>Forecasting applications: </a:t>
            </a:r>
            <a:r>
              <a:rPr lang="en-US" sz="2200" dirty="0">
                <a:solidFill>
                  <a:srgbClr val="002060"/>
                </a:solidFill>
              </a:rPr>
              <a:t>final version delivered Oct. 2023, under review</a:t>
            </a:r>
          </a:p>
          <a:p>
            <a:pPr lvl="1">
              <a:buClr>
                <a:srgbClr val="002060"/>
              </a:buClr>
            </a:pPr>
            <a:r>
              <a:rPr lang="en-US" sz="2200" dirty="0" smtClean="0">
                <a:solidFill>
                  <a:srgbClr val="002060"/>
                </a:solidFill>
              </a:rPr>
              <a:t>Includes </a:t>
            </a:r>
            <a:r>
              <a:rPr lang="en-US" sz="2200" dirty="0">
                <a:solidFill>
                  <a:srgbClr val="002060"/>
                </a:solidFill>
              </a:rPr>
              <a:t>consideration of satellite validation needs (ACSG &amp; AC-VC input)</a:t>
            </a:r>
          </a:p>
          <a:p>
            <a:pPr>
              <a:spcBef>
                <a:spcPts val="1200"/>
              </a:spcBef>
              <a:buClr>
                <a:srgbClr val="002060"/>
              </a:buClr>
            </a:pPr>
            <a:r>
              <a:rPr lang="en-US" sz="2600" dirty="0" smtClean="0">
                <a:solidFill>
                  <a:srgbClr val="002060"/>
                </a:solidFill>
              </a:rPr>
              <a:t>New initiatives: GGGW, IMEO </a:t>
            </a:r>
            <a:r>
              <a:rPr lang="en-US" sz="2000" dirty="0" smtClean="0">
                <a:solidFill>
                  <a:srgbClr val="002060"/>
                </a:solidFill>
              </a:rPr>
              <a:t>(see WGCV-53 </a:t>
            </a:r>
            <a:r>
              <a:rPr lang="en-US" sz="2000" dirty="0" err="1" smtClean="0">
                <a:solidFill>
                  <a:srgbClr val="002060"/>
                </a:solidFill>
              </a:rPr>
              <a:t>Th</a:t>
            </a:r>
            <a:r>
              <a:rPr lang="en-US" sz="2000" dirty="0" smtClean="0">
                <a:solidFill>
                  <a:srgbClr val="002060"/>
                </a:solidFill>
              </a:rPr>
              <a:t> 3.6)</a:t>
            </a:r>
            <a:endParaRPr lang="en-US" sz="2600" dirty="0" smtClean="0">
              <a:solidFill>
                <a:srgbClr val="00206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4000" dirty="0"/>
              <a:t>Cal/Val </a:t>
            </a:r>
            <a:r>
              <a:rPr lang="en-US" sz="4000" dirty="0" smtClean="0"/>
              <a:t>Network Design and Evolution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5618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25249" y="1001314"/>
            <a:ext cx="11928865" cy="5192705"/>
          </a:xfrm>
        </p:spPr>
        <p:txBody>
          <a:bodyPr/>
          <a:lstStyle/>
          <a:p>
            <a:pPr marL="50800" indent="0">
              <a:spcAft>
                <a:spcPts val="1200"/>
              </a:spcAft>
              <a:buNone/>
            </a:pPr>
            <a:r>
              <a:rPr lang="en-US" sz="2400" dirty="0" smtClean="0">
                <a:solidFill>
                  <a:srgbClr val="002060"/>
                </a:solidFill>
              </a:rPr>
              <a:t>IMEO TN </a:t>
            </a:r>
            <a:r>
              <a:rPr lang="en-US" sz="2400" dirty="0" smtClean="0">
                <a:solidFill>
                  <a:schemeClr val="tx1"/>
                </a:solidFill>
              </a:rPr>
              <a:t>‘</a:t>
            </a:r>
            <a:r>
              <a:rPr lang="en-US" sz="2400" b="1" dirty="0" smtClean="0">
                <a:solidFill>
                  <a:schemeClr val="tx1"/>
                </a:solidFill>
              </a:rPr>
              <a:t>Validation </a:t>
            </a:r>
            <a:r>
              <a:rPr lang="en-US" sz="2400" b="1" dirty="0">
                <a:solidFill>
                  <a:schemeClr val="tx1"/>
                </a:solidFill>
              </a:rPr>
              <a:t>of point-source methane </a:t>
            </a:r>
            <a:r>
              <a:rPr lang="en-US" sz="2400" b="1" dirty="0" smtClean="0">
                <a:solidFill>
                  <a:schemeClr val="tx1"/>
                </a:solidFill>
              </a:rPr>
              <a:t>emissions observed </a:t>
            </a:r>
            <a:r>
              <a:rPr lang="en-US" sz="2400" b="1" dirty="0">
                <a:solidFill>
                  <a:schemeClr val="tx1"/>
                </a:solidFill>
              </a:rPr>
              <a:t>from </a:t>
            </a:r>
            <a:r>
              <a:rPr lang="en-US" sz="2400" b="1" dirty="0" smtClean="0">
                <a:solidFill>
                  <a:schemeClr val="tx1"/>
                </a:solidFill>
              </a:rPr>
              <a:t>space</a:t>
            </a:r>
            <a:r>
              <a:rPr lang="en-US" sz="2400" dirty="0" smtClean="0">
                <a:solidFill>
                  <a:schemeClr val="tx1"/>
                </a:solidFill>
              </a:rPr>
              <a:t>’</a:t>
            </a:r>
          </a:p>
          <a:p>
            <a:pPr marL="533400" lvl="1" indent="0">
              <a:spcBef>
                <a:spcPts val="600"/>
              </a:spcBef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(1) Need to identify specific </a:t>
            </a:r>
            <a:r>
              <a:rPr lang="en-US" sz="2000" dirty="0">
                <a:solidFill>
                  <a:srgbClr val="002060"/>
                </a:solidFill>
              </a:rPr>
              <a:t>needs for Cal/Val of detection, localization and emission quantification from point-source methane </a:t>
            </a:r>
            <a:r>
              <a:rPr lang="en-US" sz="2000" dirty="0" smtClean="0">
                <a:solidFill>
                  <a:srgbClr val="002060"/>
                </a:solidFill>
              </a:rPr>
              <a:t>imagers.   </a:t>
            </a:r>
          </a:p>
          <a:p>
            <a:pPr marL="533400" lvl="1" indent="0">
              <a:spcBef>
                <a:spcPts val="600"/>
              </a:spcBef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(2) Data conventions</a:t>
            </a:r>
          </a:p>
          <a:p>
            <a:pPr marL="990600" lvl="2" indent="0">
              <a:buNone/>
            </a:pPr>
            <a:r>
              <a:rPr lang="en-US" sz="1600" spc="-20" dirty="0" smtClean="0">
                <a:solidFill>
                  <a:srgbClr val="002060"/>
                </a:solidFill>
              </a:rPr>
              <a:t>- Need </a:t>
            </a:r>
            <a:r>
              <a:rPr lang="en-US" sz="1600" spc="-20" dirty="0">
                <a:solidFill>
                  <a:srgbClr val="002060"/>
                </a:solidFill>
              </a:rPr>
              <a:t>to define critical </a:t>
            </a:r>
            <a:r>
              <a:rPr lang="en-US" sz="1600" spc="-20" dirty="0" smtClean="0">
                <a:solidFill>
                  <a:srgbClr val="002060"/>
                </a:solidFill>
              </a:rPr>
              <a:t>validation components. </a:t>
            </a:r>
            <a:r>
              <a:rPr lang="en-US" sz="1600" spc="-20" dirty="0">
                <a:solidFill>
                  <a:srgbClr val="002060"/>
                </a:solidFill>
              </a:rPr>
              <a:t>Not only validation of CH</a:t>
            </a:r>
            <a:r>
              <a:rPr lang="en-US" sz="1600" spc="-20" baseline="-25000" dirty="0">
                <a:solidFill>
                  <a:srgbClr val="002060"/>
                </a:solidFill>
              </a:rPr>
              <a:t>4</a:t>
            </a:r>
            <a:r>
              <a:rPr lang="en-US" sz="1600" spc="-20" dirty="0">
                <a:solidFill>
                  <a:srgbClr val="002060"/>
                </a:solidFill>
              </a:rPr>
              <a:t> </a:t>
            </a:r>
            <a:r>
              <a:rPr lang="en-US" sz="1600" spc="-20" dirty="0" smtClean="0">
                <a:solidFill>
                  <a:srgbClr val="002060"/>
                </a:solidFill>
              </a:rPr>
              <a:t>emissions, </a:t>
            </a:r>
            <a:r>
              <a:rPr lang="en-US" sz="1600" spc="-20" dirty="0">
                <a:solidFill>
                  <a:srgbClr val="002060"/>
                </a:solidFill>
              </a:rPr>
              <a:t>but </a:t>
            </a:r>
            <a:r>
              <a:rPr lang="en-US" sz="1600" spc="-20" dirty="0" smtClean="0">
                <a:solidFill>
                  <a:srgbClr val="002060"/>
                </a:solidFill>
              </a:rPr>
              <a:t>also validation </a:t>
            </a:r>
            <a:r>
              <a:rPr lang="en-US" sz="1600" spc="-20" dirty="0">
                <a:solidFill>
                  <a:srgbClr val="002060"/>
                </a:solidFill>
              </a:rPr>
              <a:t>of column-mixing </a:t>
            </a:r>
            <a:r>
              <a:rPr lang="en-US" sz="1600" dirty="0">
                <a:solidFill>
                  <a:srgbClr val="002060"/>
                </a:solidFill>
              </a:rPr>
              <a:t>ratio (</a:t>
            </a:r>
            <a:r>
              <a:rPr lang="en-US" sz="1600" dirty="0" smtClean="0">
                <a:solidFill>
                  <a:srgbClr val="002060"/>
                </a:solidFill>
              </a:rPr>
              <a:t>XCH4), localization, Probability </a:t>
            </a:r>
            <a:r>
              <a:rPr lang="en-US" sz="1600" dirty="0">
                <a:solidFill>
                  <a:srgbClr val="002060"/>
                </a:solidFill>
              </a:rPr>
              <a:t>of Detection (POD) and all associated uncertainties under various </a:t>
            </a:r>
            <a:r>
              <a:rPr lang="en-US" sz="1600" dirty="0" smtClean="0">
                <a:solidFill>
                  <a:srgbClr val="002060"/>
                </a:solidFill>
              </a:rPr>
              <a:t>conditions.</a:t>
            </a:r>
            <a:endParaRPr lang="en-US" sz="1600" dirty="0">
              <a:solidFill>
                <a:srgbClr val="002060"/>
              </a:solidFill>
            </a:endParaRPr>
          </a:p>
          <a:p>
            <a:pPr marL="990600" lvl="2" indent="0">
              <a:buNone/>
            </a:pPr>
            <a:r>
              <a:rPr lang="en-US" sz="1600" dirty="0" smtClean="0">
                <a:solidFill>
                  <a:srgbClr val="002060"/>
                </a:solidFill>
              </a:rPr>
              <a:t>- </a:t>
            </a:r>
            <a:r>
              <a:rPr lang="en-US" sz="1600" dirty="0">
                <a:solidFill>
                  <a:srgbClr val="002060"/>
                </a:solidFill>
              </a:rPr>
              <a:t>Need to define </a:t>
            </a:r>
            <a:r>
              <a:rPr lang="en-US" sz="1600" dirty="0" smtClean="0">
                <a:solidFill>
                  <a:srgbClr val="002060"/>
                </a:solidFill>
              </a:rPr>
              <a:t>conventions </a:t>
            </a:r>
            <a:r>
              <a:rPr lang="en-US" sz="1600" dirty="0">
                <a:solidFill>
                  <a:srgbClr val="002060"/>
                </a:solidFill>
              </a:rPr>
              <a:t>and definitions for understanding the applicability of a given validation </a:t>
            </a:r>
            <a:r>
              <a:rPr lang="en-US" sz="1600" dirty="0" smtClean="0">
                <a:solidFill>
                  <a:srgbClr val="002060"/>
                </a:solidFill>
              </a:rPr>
              <a:t>method</a:t>
            </a:r>
            <a:r>
              <a:rPr lang="en-US" sz="1600" dirty="0">
                <a:solidFill>
                  <a:srgbClr val="002060"/>
                </a:solidFill>
              </a:rPr>
              <a:t>: e.g., Location-blind Detection Limit, Controlled Detection </a:t>
            </a:r>
            <a:r>
              <a:rPr lang="en-US" sz="1600" dirty="0" smtClean="0">
                <a:solidFill>
                  <a:srgbClr val="002060"/>
                </a:solidFill>
              </a:rPr>
              <a:t>Limit</a:t>
            </a:r>
            <a:r>
              <a:rPr lang="en-US" sz="1600" dirty="0">
                <a:solidFill>
                  <a:srgbClr val="002060"/>
                </a:solidFill>
              </a:rPr>
              <a:t>, </a:t>
            </a:r>
            <a:r>
              <a:rPr lang="en-US" sz="1600" dirty="0" smtClean="0">
                <a:solidFill>
                  <a:srgbClr val="002060"/>
                </a:solidFill>
              </a:rPr>
              <a:t>Uncertainty.</a:t>
            </a:r>
            <a:endParaRPr lang="en-US" sz="1600" dirty="0">
              <a:solidFill>
                <a:srgbClr val="002060"/>
              </a:solidFill>
            </a:endParaRPr>
          </a:p>
          <a:p>
            <a:pPr marL="533400" lvl="1" indent="0">
              <a:spcBef>
                <a:spcPts val="600"/>
              </a:spcBef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(</a:t>
            </a:r>
            <a:r>
              <a:rPr lang="en-US" sz="2000" dirty="0">
                <a:solidFill>
                  <a:srgbClr val="002060"/>
                </a:solidFill>
              </a:rPr>
              <a:t>3) </a:t>
            </a:r>
            <a:r>
              <a:rPr lang="en-US" sz="2000" dirty="0" smtClean="0">
                <a:solidFill>
                  <a:srgbClr val="002060"/>
                </a:solidFill>
              </a:rPr>
              <a:t>Validation </a:t>
            </a:r>
            <a:r>
              <a:rPr lang="en-US" sz="2000" dirty="0">
                <a:solidFill>
                  <a:srgbClr val="002060"/>
                </a:solidFill>
              </a:rPr>
              <a:t>methodologies specific for point-source methane </a:t>
            </a:r>
            <a:r>
              <a:rPr lang="en-US" sz="2000" dirty="0" smtClean="0">
                <a:solidFill>
                  <a:srgbClr val="002060"/>
                </a:solidFill>
              </a:rPr>
              <a:t>emissions</a:t>
            </a:r>
          </a:p>
          <a:p>
            <a:pPr marL="990600" lvl="2" indent="0">
              <a:buNone/>
            </a:pPr>
            <a:r>
              <a:rPr lang="en-US" sz="1600" dirty="0" smtClean="0">
                <a:solidFill>
                  <a:srgbClr val="002060"/>
                </a:solidFill>
              </a:rPr>
              <a:t>- Controlled </a:t>
            </a:r>
            <a:r>
              <a:rPr lang="en-US" sz="1600" dirty="0">
                <a:solidFill>
                  <a:srgbClr val="002060"/>
                </a:solidFill>
              </a:rPr>
              <a:t>release </a:t>
            </a:r>
            <a:r>
              <a:rPr lang="en-US" sz="1600" dirty="0" smtClean="0">
                <a:solidFill>
                  <a:srgbClr val="002060"/>
                </a:solidFill>
              </a:rPr>
              <a:t>experiments.</a:t>
            </a:r>
          </a:p>
          <a:p>
            <a:pPr marL="990600" lvl="2" indent="0">
              <a:buNone/>
            </a:pPr>
            <a:r>
              <a:rPr lang="en-US" sz="1600" dirty="0" smtClean="0">
                <a:solidFill>
                  <a:srgbClr val="002060"/>
                </a:solidFill>
              </a:rPr>
              <a:t>- Other methods: cross-comparisons, non-satellite observations, modeling support.</a:t>
            </a:r>
          </a:p>
          <a:p>
            <a:pPr marL="533400" lvl="1" indent="0">
              <a:spcBef>
                <a:spcPts val="600"/>
              </a:spcBef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(</a:t>
            </a:r>
            <a:r>
              <a:rPr lang="en-US" sz="2000" dirty="0">
                <a:solidFill>
                  <a:srgbClr val="002060"/>
                </a:solidFill>
              </a:rPr>
              <a:t>4) </a:t>
            </a:r>
            <a:r>
              <a:rPr lang="en-US" sz="2000" dirty="0" smtClean="0">
                <a:solidFill>
                  <a:srgbClr val="002060"/>
                </a:solidFill>
              </a:rPr>
              <a:t>Conclusions </a:t>
            </a:r>
            <a:r>
              <a:rPr lang="en-US" sz="2000" dirty="0">
                <a:solidFill>
                  <a:srgbClr val="002060"/>
                </a:solidFill>
              </a:rPr>
              <a:t>and </a:t>
            </a:r>
            <a:r>
              <a:rPr lang="en-US" sz="2000" dirty="0" smtClean="0">
                <a:solidFill>
                  <a:srgbClr val="002060"/>
                </a:solidFill>
              </a:rPr>
              <a:t>recommendations</a:t>
            </a:r>
          </a:p>
          <a:p>
            <a:pPr marL="990600" lvl="2" indent="0">
              <a:buNone/>
            </a:pPr>
            <a:r>
              <a:rPr lang="en-US" sz="1600" dirty="0" smtClean="0">
                <a:solidFill>
                  <a:srgbClr val="002060"/>
                </a:solidFill>
              </a:rPr>
              <a:t>- </a:t>
            </a:r>
            <a:r>
              <a:rPr lang="en-US" sz="1600" spc="-20" dirty="0" smtClean="0">
                <a:solidFill>
                  <a:srgbClr val="002060"/>
                </a:solidFill>
              </a:rPr>
              <a:t>To </a:t>
            </a:r>
            <a:r>
              <a:rPr lang="en-US" sz="1600" spc="-20" dirty="0">
                <a:solidFill>
                  <a:srgbClr val="002060"/>
                </a:solidFill>
              </a:rPr>
              <a:t>establish common definitions </a:t>
            </a:r>
            <a:r>
              <a:rPr lang="en-US" sz="1600" spc="-20" dirty="0" smtClean="0">
                <a:solidFill>
                  <a:srgbClr val="002060"/>
                </a:solidFill>
              </a:rPr>
              <a:t>for key quantities needed </a:t>
            </a:r>
            <a:r>
              <a:rPr lang="en-US" sz="1600" spc="-20" dirty="0">
                <a:solidFill>
                  <a:srgbClr val="002060"/>
                </a:solidFill>
              </a:rPr>
              <a:t>to define how point-source methane emissions </a:t>
            </a:r>
            <a:r>
              <a:rPr lang="en-US" sz="1600" spc="-20" dirty="0" smtClean="0">
                <a:solidFill>
                  <a:srgbClr val="002060"/>
                </a:solidFill>
              </a:rPr>
              <a:t>are validated</a:t>
            </a:r>
            <a:r>
              <a:rPr lang="en-US" sz="1600" spc="-20" dirty="0">
                <a:solidFill>
                  <a:srgbClr val="002060"/>
                </a:solidFill>
              </a:rPr>
              <a:t>.  </a:t>
            </a:r>
            <a:endParaRPr lang="en-US" sz="1600" spc="-20" dirty="0" smtClean="0">
              <a:solidFill>
                <a:srgbClr val="002060"/>
              </a:solidFill>
            </a:endParaRPr>
          </a:p>
          <a:p>
            <a:pPr marL="990600" lvl="2" indent="0">
              <a:buNone/>
            </a:pPr>
            <a:r>
              <a:rPr lang="en-US" sz="1600" spc="-20" dirty="0" smtClean="0">
                <a:solidFill>
                  <a:srgbClr val="002060"/>
                </a:solidFill>
              </a:rPr>
              <a:t>- To define common </a:t>
            </a:r>
            <a:r>
              <a:rPr lang="en-US" sz="1600" spc="-20" dirty="0">
                <a:solidFill>
                  <a:srgbClr val="002060"/>
                </a:solidFill>
              </a:rPr>
              <a:t>standard conditions </a:t>
            </a:r>
            <a:r>
              <a:rPr lang="en-US" sz="1600" spc="-20" dirty="0" smtClean="0">
                <a:solidFill>
                  <a:srgbClr val="002060"/>
                </a:solidFill>
              </a:rPr>
              <a:t>under </a:t>
            </a:r>
            <a:r>
              <a:rPr lang="en-US" sz="1600" spc="-20" dirty="0">
                <a:solidFill>
                  <a:srgbClr val="002060"/>
                </a:solidFill>
              </a:rPr>
              <a:t>which </a:t>
            </a:r>
            <a:r>
              <a:rPr lang="en-US" sz="1600" spc="-20" dirty="0" smtClean="0">
                <a:solidFill>
                  <a:srgbClr val="002060"/>
                </a:solidFill>
              </a:rPr>
              <a:t>satellite </a:t>
            </a:r>
            <a:r>
              <a:rPr lang="en-US" sz="1600" spc="-20" dirty="0">
                <a:solidFill>
                  <a:srgbClr val="002060"/>
                </a:solidFill>
              </a:rPr>
              <a:t>data providers agree to assess their satellite’s performance. </a:t>
            </a:r>
            <a:endParaRPr lang="en-US" sz="1600" spc="-20" dirty="0" smtClean="0">
              <a:solidFill>
                <a:srgbClr val="002060"/>
              </a:solidFill>
            </a:endParaRPr>
          </a:p>
          <a:p>
            <a:pPr marL="990600" lvl="2" indent="0">
              <a:buNone/>
            </a:pPr>
            <a:r>
              <a:rPr lang="en-US" sz="1600" dirty="0" smtClean="0">
                <a:solidFill>
                  <a:srgbClr val="002060"/>
                </a:solidFill>
              </a:rPr>
              <a:t>- Multiple </a:t>
            </a:r>
            <a:r>
              <a:rPr lang="en-US" sz="1600" dirty="0">
                <a:solidFill>
                  <a:srgbClr val="002060"/>
                </a:solidFill>
              </a:rPr>
              <a:t>approaches should be taken for validation to cover as many conditions as </a:t>
            </a:r>
            <a:r>
              <a:rPr lang="en-US" sz="1600" dirty="0" smtClean="0">
                <a:solidFill>
                  <a:srgbClr val="002060"/>
                </a:solidFill>
              </a:rPr>
              <a:t>possible.</a:t>
            </a:r>
            <a:endParaRPr lang="en-US" sz="1600" dirty="0">
              <a:solidFill>
                <a:srgbClr val="002060"/>
              </a:solidFill>
            </a:endParaRPr>
          </a:p>
          <a:p>
            <a:pPr marL="50800" indent="0">
              <a:spcBef>
                <a:spcPts val="1800"/>
              </a:spcBef>
              <a:buNone/>
            </a:pPr>
            <a:r>
              <a:rPr lang="en-US" sz="2700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 </a:t>
            </a:r>
            <a:r>
              <a:rPr lang="en-US" sz="2700" dirty="0" smtClean="0">
                <a:solidFill>
                  <a:schemeClr val="accent2">
                    <a:lumMod val="75000"/>
                  </a:schemeClr>
                </a:solidFill>
              </a:rPr>
              <a:t>Many links with GHG </a:t>
            </a:r>
            <a:r>
              <a:rPr lang="en-US" sz="2700" dirty="0">
                <a:solidFill>
                  <a:schemeClr val="accent2">
                    <a:lumMod val="75000"/>
                  </a:schemeClr>
                </a:solidFill>
              </a:rPr>
              <a:t>Roadmap </a:t>
            </a:r>
            <a:r>
              <a:rPr lang="en-US" sz="2700" dirty="0" smtClean="0">
                <a:solidFill>
                  <a:schemeClr val="accent2">
                    <a:lumMod val="75000"/>
                  </a:schemeClr>
                </a:solidFill>
              </a:rPr>
              <a:t>Annex C: Prod-9, Inv-1/2/6/8/9, CV-7…</a:t>
            </a:r>
            <a:endParaRPr lang="en-US" sz="2700" dirty="0">
              <a:solidFill>
                <a:schemeClr val="accent2">
                  <a:lumMod val="75000"/>
                </a:schemeClr>
              </a:solidFill>
            </a:endParaRPr>
          </a:p>
          <a:p>
            <a:pPr marL="50800" indent="0">
              <a:spcBef>
                <a:spcPts val="600"/>
              </a:spcBef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UNEP/IMEO Cal/Val Testing WG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2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type="body" idx="1"/>
          </p:nvPr>
        </p:nvSpPr>
        <p:spPr>
          <a:xfrm>
            <a:off x="324233" y="1278696"/>
            <a:ext cx="6666502" cy="4158546"/>
          </a:xfrm>
        </p:spPr>
        <p:txBody>
          <a:bodyPr anchor="ctr"/>
          <a:lstStyle/>
          <a:p>
            <a:r>
              <a:rPr lang="en-US" sz="2133" b="1" dirty="0"/>
              <a:t>Questions from TOAR-I   </a:t>
            </a:r>
            <a:r>
              <a:rPr lang="en-US" sz="1467" b="1" dirty="0"/>
              <a:t>(</a:t>
            </a:r>
            <a:r>
              <a:rPr lang="en-US" sz="1467" b="1" dirty="0" err="1"/>
              <a:t>Gaudel</a:t>
            </a:r>
            <a:r>
              <a:rPr lang="en-US" sz="1467" b="1" dirty="0"/>
              <a:t> </a:t>
            </a:r>
            <a:r>
              <a:rPr lang="en-US" sz="1467" b="1" i="1" dirty="0"/>
              <a:t>et al.</a:t>
            </a:r>
            <a:r>
              <a:rPr lang="en-US" sz="1467" b="1" dirty="0"/>
              <a:t>, 2018)</a:t>
            </a:r>
            <a:endParaRPr lang="en-US" sz="2133" b="1" dirty="0"/>
          </a:p>
          <a:p>
            <a:pPr>
              <a:spcBef>
                <a:spcPts val="66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1600" dirty="0"/>
              <a:t>Why do measured distributions and trends differ (</a:t>
            </a:r>
            <a:r>
              <a:rPr lang="en-US" sz="1600" dirty="0" err="1"/>
              <a:t>i</a:t>
            </a:r>
            <a:r>
              <a:rPr lang="en-US" sz="1600" dirty="0"/>
              <a:t>) among satellites, and (ii) w.r.t. monitoring networks ? </a:t>
            </a:r>
          </a:p>
          <a:p>
            <a:pPr>
              <a:spcBef>
                <a:spcPts val="66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1600" dirty="0"/>
              <a:t>Differences in vertical sensitivity and </a:t>
            </a:r>
            <a:r>
              <a:rPr lang="en-US" sz="1600" dirty="0" smtClean="0"/>
              <a:t>sampling, in TP </a:t>
            </a:r>
            <a:r>
              <a:rPr lang="en-US" sz="1600" dirty="0" err="1" smtClean="0"/>
              <a:t>definiition</a:t>
            </a:r>
            <a:r>
              <a:rPr lang="en-US" sz="1600" dirty="0" smtClean="0"/>
              <a:t> </a:t>
            </a:r>
            <a:r>
              <a:rPr lang="en-US" sz="1600" dirty="0"/>
              <a:t>?</a:t>
            </a:r>
          </a:p>
          <a:p>
            <a:pPr>
              <a:spcBef>
                <a:spcPts val="66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1600" dirty="0" smtClean="0"/>
              <a:t>(</a:t>
            </a:r>
            <a:r>
              <a:rPr lang="en-US" sz="1600" dirty="0"/>
              <a:t>In)consistencies with TOST (ozonesonde based trajectories) ?</a:t>
            </a:r>
          </a:p>
          <a:p>
            <a:pPr>
              <a:spcBef>
                <a:spcPts val="667"/>
              </a:spcBef>
            </a:pPr>
            <a:endParaRPr lang="en-US" sz="500" dirty="0" smtClean="0"/>
          </a:p>
          <a:p>
            <a:pPr marL="50800" indent="0">
              <a:spcBef>
                <a:spcPts val="667"/>
              </a:spcBef>
              <a:buNone/>
            </a:pPr>
            <a:r>
              <a:rPr lang="en-US" sz="213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 </a:t>
            </a:r>
            <a:r>
              <a:rPr lang="en-US" sz="2130" b="1" dirty="0" smtClean="0"/>
              <a:t>TOAR-II </a:t>
            </a:r>
            <a:r>
              <a:rPr lang="en-US" sz="2133" b="1" dirty="0" smtClean="0"/>
              <a:t>Satellite </a:t>
            </a:r>
            <a:r>
              <a:rPr lang="en-US" sz="2133" b="1" dirty="0"/>
              <a:t>Ozone Working Group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sz="1600" dirty="0"/>
              <a:t>Address above issues</a:t>
            </a:r>
          </a:p>
          <a:p>
            <a:pPr>
              <a:spcBef>
                <a:spcPts val="66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GB" sz="1600" dirty="0"/>
              <a:t>Reconcile satellite-, ground- and aircraft-based data</a:t>
            </a:r>
          </a:p>
          <a:p>
            <a:pPr>
              <a:spcBef>
                <a:spcPts val="667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GB" sz="1600" dirty="0"/>
              <a:t>Global chemistry transport models as transfer standard</a:t>
            </a:r>
          </a:p>
          <a:p>
            <a:pPr>
              <a:spcBef>
                <a:spcPts val="667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GB" sz="1600" dirty="0"/>
              <a:t>Provide common methodology for validation of trends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176048" y="1077352"/>
            <a:ext cx="10704000" cy="72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48000" rIns="121920" bIns="48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2060"/>
                </a:solidFill>
                <a:latin typeface="Calibri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2060"/>
                </a:solidFill>
                <a:latin typeface="Calibri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2060"/>
                </a:solidFill>
                <a:latin typeface="Calibri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2060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2060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2060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2060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2060"/>
                </a:solidFill>
                <a:latin typeface="Gill Sans MT" pitchFamily="34" charset="0"/>
              </a:defRPr>
            </a:lvl9pPr>
          </a:lstStyle>
          <a:p>
            <a:r>
              <a:rPr lang="en-US" sz="2667" b="1" dirty="0"/>
              <a:t>IGAC Tropospheric Ozone Assessment Report</a:t>
            </a:r>
          </a:p>
        </p:txBody>
      </p:sp>
      <p:pic>
        <p:nvPicPr>
          <p:cNvPr id="4098" name="Picture 2" descr="TOAR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179" y="1848006"/>
            <a:ext cx="1437933" cy="141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1539" t="2208" r="10000" b="470"/>
          <a:stretch/>
        </p:blipFill>
        <p:spPr>
          <a:xfrm>
            <a:off x="7607213" y="3557258"/>
            <a:ext cx="4238625" cy="295734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204727" y="1768862"/>
            <a:ext cx="3254452" cy="1485834"/>
            <a:chOff x="5048179" y="936862"/>
            <a:chExt cx="2440839" cy="1114375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5" t="2050" r="23935" b="65743"/>
            <a:stretch/>
          </p:blipFill>
          <p:spPr bwMode="auto">
            <a:xfrm>
              <a:off x="5048179" y="1023439"/>
              <a:ext cx="2440839" cy="1027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245242" y="936862"/>
              <a:ext cx="1627833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b">
              <a:spAutoFit/>
            </a:bodyPr>
            <a:lstStyle/>
            <a:p>
              <a:pPr algn="ctr"/>
              <a:r>
                <a:rPr lang="fr-BE" sz="1200" b="1" dirty="0" err="1"/>
                <a:t>Tropospheric</a:t>
              </a:r>
              <a:r>
                <a:rPr lang="fr-BE" sz="1200" b="1" dirty="0"/>
                <a:t> Ozone </a:t>
              </a:r>
              <a:r>
                <a:rPr lang="fr-BE" sz="1200" b="1" dirty="0" err="1"/>
                <a:t>Burden</a:t>
              </a:r>
              <a:endParaRPr lang="fr-BE" sz="1200" b="1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219551" y="3368022"/>
            <a:ext cx="290732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fr-BE" sz="1200" b="1" dirty="0" err="1"/>
              <a:t>Tropospheric</a:t>
            </a:r>
            <a:r>
              <a:rPr lang="fr-BE" sz="1200" b="1" dirty="0"/>
              <a:t> Ozone </a:t>
            </a:r>
            <a:r>
              <a:rPr lang="fr-BE" sz="1200" b="1" dirty="0" err="1"/>
              <a:t>Annual</a:t>
            </a:r>
            <a:r>
              <a:rPr lang="fr-BE" sz="1200" b="1" dirty="0"/>
              <a:t> Trend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24233" y="3874419"/>
            <a:ext cx="6270892" cy="1167888"/>
          </a:xfrm>
          <a:prstGeom prst="roundRect">
            <a:avLst/>
          </a:prstGeom>
          <a:noFill/>
          <a:ln w="57150" cap="flat">
            <a:solidFill>
              <a:srgbClr val="92D05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>
              <a:buClrTx/>
            </a:pPr>
            <a:endParaRPr lang="en-US" sz="2400">
              <a:solidFill>
                <a:srgbClr val="002569"/>
              </a:solidFill>
            </a:endParaRPr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176048" y="175939"/>
            <a:ext cx="8476339" cy="779002"/>
          </a:xfrm>
        </p:spPr>
        <p:txBody>
          <a:bodyPr anchor="ctr"/>
          <a:lstStyle/>
          <a:p>
            <a:r>
              <a:rPr lang="en-US" dirty="0" smtClean="0"/>
              <a:t>Tropospheric Ozone: Rationale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325941" y="473975"/>
            <a:ext cx="12827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92D050"/>
                </a:solidFill>
              </a:rPr>
              <a:t>VC-20-01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176048" y="5152683"/>
            <a:ext cx="7198146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2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 </a:t>
            </a:r>
            <a:r>
              <a:rPr lang="en-US" sz="2200" b="1" dirty="0">
                <a:solidFill>
                  <a:srgbClr val="92D050"/>
                </a:solidFill>
              </a:rPr>
              <a:t>CEOS </a:t>
            </a:r>
            <a:r>
              <a:rPr lang="en-US" sz="2200" b="1" dirty="0" smtClean="0">
                <a:solidFill>
                  <a:srgbClr val="92D050"/>
                </a:solidFill>
              </a:rPr>
              <a:t>VC-20-01 response </a:t>
            </a:r>
            <a:r>
              <a:rPr lang="en-US" sz="2200" b="1" dirty="0">
                <a:solidFill>
                  <a:srgbClr val="92D050"/>
                </a:solidFill>
              </a:rPr>
              <a:t>to IGAC TOAR-II </a:t>
            </a:r>
            <a:r>
              <a:rPr lang="en-US" sz="2200" b="1" dirty="0" smtClean="0">
                <a:solidFill>
                  <a:srgbClr val="92D050"/>
                </a:solidFill>
              </a:rPr>
              <a:t>needs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200" b="1" u="sng" dirty="0" smtClean="0">
                <a:solidFill>
                  <a:schemeClr val="tx1"/>
                </a:solidFill>
              </a:rPr>
              <a:t>DLR,</a:t>
            </a:r>
            <a:r>
              <a:rPr lang="en-US" sz="2200" dirty="0" smtClean="0">
                <a:solidFill>
                  <a:schemeClr val="tx1"/>
                </a:solidFill>
              </a:rPr>
              <a:t> BIRA-IASB, NASA, ESA, FMI, JPL, KNMI, LISA, RAL, NOAA, </a:t>
            </a:r>
            <a:r>
              <a:rPr lang="en-US" sz="2200" dirty="0" err="1" smtClean="0">
                <a:solidFill>
                  <a:schemeClr val="tx1"/>
                </a:solidFill>
              </a:rPr>
              <a:t>U.Busan</a:t>
            </a:r>
            <a:r>
              <a:rPr lang="en-US" sz="2200" dirty="0" smtClean="0">
                <a:solidFill>
                  <a:schemeClr val="tx1"/>
                </a:solidFill>
              </a:rPr>
              <a:t>, ULB…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21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85880" y="1246444"/>
            <a:ext cx="12015952" cy="5033954"/>
          </a:xfrm>
        </p:spPr>
        <p:txBody>
          <a:bodyPr/>
          <a:lstStyle/>
          <a:p>
            <a:pPr fontAlgn="base">
              <a:spcAft>
                <a:spcPts val="400"/>
              </a:spcAft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2060"/>
                </a:solidFill>
              </a:rPr>
              <a:t>Aerosols and clouds profile </a:t>
            </a:r>
            <a:r>
              <a:rPr lang="en-US" dirty="0">
                <a:solidFill>
                  <a:srgbClr val="002060"/>
                </a:solidFill>
              </a:rPr>
              <a:t>validation </a:t>
            </a:r>
            <a:r>
              <a:rPr lang="en-US" dirty="0" smtClean="0">
                <a:solidFill>
                  <a:srgbClr val="002060"/>
                </a:solidFill>
              </a:rPr>
              <a:t>protocol     			     </a:t>
            </a:r>
            <a:r>
              <a:rPr lang="en-US" sz="1800" b="1" dirty="0" smtClean="0">
                <a:solidFill>
                  <a:srgbClr val="92D050"/>
                </a:solidFill>
              </a:rPr>
              <a:t>CV-22-01</a:t>
            </a:r>
            <a:endParaRPr lang="en-US" b="1" dirty="0">
              <a:solidFill>
                <a:srgbClr val="92D050"/>
              </a:solidFill>
            </a:endParaRPr>
          </a:p>
          <a:p>
            <a:pPr fontAlgn="base">
              <a:spcAft>
                <a:spcPts val="400"/>
              </a:spcAft>
              <a:buClrTx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2060"/>
                </a:solidFill>
              </a:rPr>
              <a:t>Ongoing ACSG &amp; AC-VC coordination </a:t>
            </a:r>
            <a:endParaRPr lang="en-US" dirty="0">
              <a:solidFill>
                <a:srgbClr val="002060"/>
              </a:solidFill>
            </a:endParaRPr>
          </a:p>
          <a:p>
            <a:pPr lvl="1" fontAlgn="base">
              <a:buClr>
                <a:schemeClr val="bg2">
                  <a:lumMod val="60000"/>
                  <a:lumOff val="40000"/>
                </a:schemeClr>
              </a:buClr>
            </a:pPr>
            <a:r>
              <a:rPr lang="en-US" sz="2000" dirty="0">
                <a:solidFill>
                  <a:srgbClr val="002060"/>
                </a:solidFill>
              </a:rPr>
              <a:t>AC-VC-19/ACSG Joint Meeting 2023</a:t>
            </a:r>
            <a:endParaRPr lang="en-US" sz="2000" dirty="0" smtClean="0">
              <a:solidFill>
                <a:srgbClr val="002060"/>
              </a:solidFill>
            </a:endParaRPr>
          </a:p>
          <a:p>
            <a:pPr lvl="1" fontAlgn="base">
              <a:buClr>
                <a:schemeClr val="bg2">
                  <a:lumMod val="60000"/>
                  <a:lumOff val="40000"/>
                </a:schemeClr>
              </a:buClr>
            </a:pPr>
            <a:r>
              <a:rPr lang="en-US" sz="2000" dirty="0" smtClean="0">
                <a:solidFill>
                  <a:srgbClr val="002060"/>
                </a:solidFill>
              </a:rPr>
              <a:t>Update on GHG Cal/Val</a:t>
            </a:r>
          </a:p>
          <a:p>
            <a:pPr lvl="1" fontAlgn="base">
              <a:buClr>
                <a:schemeClr val="bg2">
                  <a:lumMod val="60000"/>
                  <a:lumOff val="40000"/>
                </a:schemeClr>
              </a:buClr>
            </a:pPr>
            <a:r>
              <a:rPr lang="en-US" sz="2000" dirty="0" smtClean="0">
                <a:solidFill>
                  <a:srgbClr val="002060"/>
                </a:solidFill>
              </a:rPr>
              <a:t>Tropospheric </a:t>
            </a:r>
            <a:r>
              <a:rPr lang="en-US" sz="2000" dirty="0">
                <a:solidFill>
                  <a:srgbClr val="002060"/>
                </a:solidFill>
              </a:rPr>
              <a:t>ozone harmonization and </a:t>
            </a:r>
            <a:r>
              <a:rPr lang="en-US" sz="2000" dirty="0" smtClean="0">
                <a:solidFill>
                  <a:srgbClr val="002060"/>
                </a:solidFill>
              </a:rPr>
              <a:t>validation      				      </a:t>
            </a:r>
            <a:r>
              <a:rPr lang="en-US" sz="1800" b="1" dirty="0" smtClean="0">
                <a:solidFill>
                  <a:srgbClr val="92D050"/>
                </a:solidFill>
              </a:rPr>
              <a:t>VC-20-01</a:t>
            </a:r>
            <a:endParaRPr lang="en-US" sz="2000" dirty="0">
              <a:solidFill>
                <a:srgbClr val="002060"/>
              </a:solidFill>
            </a:endParaRPr>
          </a:p>
          <a:p>
            <a:pPr lvl="1" fontAlgn="base">
              <a:buClr>
                <a:schemeClr val="accent2">
                  <a:lumMod val="50000"/>
                </a:schemeClr>
              </a:buClr>
            </a:pPr>
            <a:r>
              <a:rPr lang="en-US" sz="2000" dirty="0">
                <a:solidFill>
                  <a:srgbClr val="002060"/>
                </a:solidFill>
              </a:rPr>
              <a:t>Air Quality Constellation validation </a:t>
            </a:r>
            <a:r>
              <a:rPr lang="en-US" sz="2000" dirty="0" smtClean="0">
                <a:solidFill>
                  <a:srgbClr val="002060"/>
                </a:solidFill>
              </a:rPr>
              <a:t>     					          </a:t>
            </a:r>
            <a:r>
              <a:rPr lang="en-US" sz="1800" b="1" dirty="0" smtClean="0">
                <a:solidFill>
                  <a:srgbClr val="92D050"/>
                </a:solidFill>
              </a:rPr>
              <a:t>VC-20-02/03/04</a:t>
            </a:r>
            <a:endParaRPr lang="en-US" sz="1400" dirty="0">
              <a:solidFill>
                <a:srgbClr val="002060"/>
              </a:solidFill>
            </a:endParaRPr>
          </a:p>
          <a:p>
            <a:pPr fontAlgn="base">
              <a:spcAft>
                <a:spcPts val="400"/>
              </a:spcAft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2060"/>
                </a:solidFill>
              </a:rPr>
              <a:t>Ground-based Network Design and Evolution</a:t>
            </a:r>
            <a:endParaRPr lang="en-US" dirty="0">
              <a:solidFill>
                <a:srgbClr val="002060"/>
              </a:solidFill>
            </a:endParaRPr>
          </a:p>
          <a:p>
            <a:pPr fontAlgn="base">
              <a:spcAft>
                <a:spcPts val="400"/>
              </a:spcAft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2060"/>
                </a:solidFill>
              </a:rPr>
              <a:t>Initial maturity assessments     				</a:t>
            </a:r>
          </a:p>
          <a:p>
            <a:pPr lvl="1" fontAlgn="base">
              <a:buClr>
                <a:schemeClr val="bg2">
                  <a:lumMod val="60000"/>
                  <a:lumOff val="40000"/>
                </a:schemeClr>
              </a:buClr>
            </a:pPr>
            <a:r>
              <a:rPr lang="en-US" sz="2000" dirty="0">
                <a:solidFill>
                  <a:srgbClr val="002060"/>
                </a:solidFill>
              </a:rPr>
              <a:t>CEOS-FRM maturity								</a:t>
            </a:r>
            <a:r>
              <a:rPr lang="en-US" sz="2000" dirty="0" smtClean="0">
                <a:solidFill>
                  <a:srgbClr val="002060"/>
                </a:solidFill>
              </a:rPr>
              <a:t>      </a:t>
            </a:r>
            <a:r>
              <a:rPr lang="en-US" sz="1800" b="1" dirty="0" smtClean="0">
                <a:solidFill>
                  <a:srgbClr val="92D050"/>
                </a:solidFill>
              </a:rPr>
              <a:t>CV-23-01</a:t>
            </a:r>
            <a:endParaRPr lang="en-US" sz="3200" dirty="0">
              <a:solidFill>
                <a:srgbClr val="002060"/>
              </a:solidFill>
            </a:endParaRPr>
          </a:p>
          <a:p>
            <a:pPr lvl="1" fontAlgn="base">
              <a:buClr>
                <a:schemeClr val="bg2">
                  <a:lumMod val="60000"/>
                  <a:lumOff val="40000"/>
                </a:schemeClr>
              </a:buClr>
            </a:pPr>
            <a:r>
              <a:rPr lang="en-US" sz="2000" dirty="0" smtClean="0">
                <a:solidFill>
                  <a:srgbClr val="002060"/>
                </a:solidFill>
              </a:rPr>
              <a:t>EDAP product maturity</a:t>
            </a:r>
          </a:p>
          <a:p>
            <a:pPr fontAlgn="base"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2060"/>
                </a:solidFill>
              </a:rPr>
              <a:t>New </a:t>
            </a:r>
            <a:r>
              <a:rPr lang="en-US" dirty="0">
                <a:solidFill>
                  <a:srgbClr val="002060"/>
                </a:solidFill>
              </a:rPr>
              <a:t>activity: </a:t>
            </a:r>
            <a:r>
              <a:rPr lang="en-US" dirty="0" smtClean="0">
                <a:solidFill>
                  <a:srgbClr val="002060"/>
                </a:solidFill>
              </a:rPr>
              <a:t>CINDI-3 							    </a:t>
            </a:r>
            <a:r>
              <a:rPr lang="en-US" sz="1800" b="1" dirty="0" smtClean="0">
                <a:solidFill>
                  <a:srgbClr val="92D050"/>
                </a:solidFill>
              </a:rPr>
              <a:t>CV-24-01</a:t>
            </a:r>
            <a:endParaRPr lang="en-US" dirty="0" smtClean="0">
              <a:solidFill>
                <a:srgbClr val="002060"/>
              </a:solidFill>
            </a:endParaRPr>
          </a:p>
          <a:p>
            <a:pPr fontAlgn="base">
              <a:buClr>
                <a:srgbClr val="002060"/>
              </a:buClr>
            </a:pP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 smtClean="0"/>
              <a:t>Atmospheric Composition Updates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51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</p:spPr>
        <p:txBody>
          <a:bodyPr anchor="ctr"/>
          <a:lstStyle/>
          <a:p>
            <a:r>
              <a:rPr lang="en-US" dirty="0" smtClean="0"/>
              <a:t>Tropospheric Ozone: Data sets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8324" y="3939162"/>
            <a:ext cx="11656476" cy="2592073"/>
            <a:chOff x="78324" y="3939162"/>
            <a:chExt cx="11656476" cy="259207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2750" t="18482" r="9333" b="39296"/>
            <a:stretch/>
          </p:blipFill>
          <p:spPr>
            <a:xfrm>
              <a:off x="78324" y="4150192"/>
              <a:ext cx="8196503" cy="2381043"/>
            </a:xfrm>
            <a:prstGeom prst="rect">
              <a:avLst/>
            </a:prstGeom>
          </p:spPr>
        </p:pic>
        <p:sp>
          <p:nvSpPr>
            <p:cNvPr id="8" name="Content Placeholder 3"/>
            <p:cNvSpPr txBox="1">
              <a:spLocks/>
            </p:cNvSpPr>
            <p:nvPr/>
          </p:nvSpPr>
          <p:spPr>
            <a:xfrm>
              <a:off x="8735679" y="3939162"/>
              <a:ext cx="2999121" cy="2141759"/>
            </a:xfrm>
            <a:prstGeom prst="rect">
              <a:avLst/>
            </a:prstGeom>
          </p:spPr>
          <p:txBody>
            <a:bodyPr anchor="t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100" kern="1200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100" kern="1200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tabLst>
                  <a:tab pos="241294" algn="l"/>
                </a:tabLst>
              </a:pPr>
              <a:r>
                <a:rPr lang="en-US" sz="1867" b="1" dirty="0">
                  <a:ea typeface="Verdana" panose="020B0604030504040204" pitchFamily="34" charset="0"/>
                  <a:cs typeface="Calibri Light" panose="020F0302020204030204" pitchFamily="34" charset="0"/>
                </a:rPr>
                <a:t>Residual techniques</a:t>
              </a:r>
              <a:r>
                <a:rPr lang="en-US" b="1" dirty="0">
                  <a:ea typeface="Verdana" panose="020B0604030504040204" pitchFamily="34" charset="0"/>
                  <a:cs typeface="Calibri Light" panose="020F0302020204030204" pitchFamily="34" charset="0"/>
                </a:rPr>
                <a:t/>
              </a:r>
              <a:br>
                <a:rPr lang="en-US" b="1" dirty="0">
                  <a:ea typeface="Verdana" panose="020B0604030504040204" pitchFamily="34" charset="0"/>
                  <a:cs typeface="Calibri Light" panose="020F0302020204030204" pitchFamily="34" charset="0"/>
                </a:rPr>
              </a:br>
              <a:r>
                <a:rPr lang="en-US" dirty="0">
                  <a:ea typeface="Verdana" panose="020B0604030504040204" pitchFamily="34" charset="0"/>
                  <a:cs typeface="Calibri Light" panose="020F0302020204030204" pitchFamily="34" charset="0"/>
                  <a:sym typeface="Wingdings" panose="05000000000000000000" pitchFamily="2" charset="2"/>
                </a:rPr>
                <a:t> partial column calculated as difference between total and pseudo-stratospheric columns, </a:t>
              </a:r>
              <a:br>
                <a:rPr lang="en-US" dirty="0">
                  <a:ea typeface="Verdana" panose="020B0604030504040204" pitchFamily="34" charset="0"/>
                  <a:cs typeface="Calibri Light" panose="020F0302020204030204" pitchFamily="34" charset="0"/>
                  <a:sym typeface="Wingdings" panose="05000000000000000000" pitchFamily="2" charset="2"/>
                </a:rPr>
              </a:br>
              <a:r>
                <a:rPr lang="en-US" dirty="0" smtClean="0">
                  <a:ea typeface="Verdana" panose="020B0604030504040204" pitchFamily="34" charset="0"/>
                  <a:cs typeface="Calibri Light" panose="020F0302020204030204" pitchFamily="34" charset="0"/>
                  <a:sym typeface="Wingdings" panose="05000000000000000000" pitchFamily="2" charset="2"/>
                </a:rPr>
                <a:t>often </a:t>
              </a:r>
              <a:r>
                <a:rPr lang="en-US" dirty="0">
                  <a:ea typeface="Verdana" panose="020B0604030504040204" pitchFamily="34" charset="0"/>
                  <a:cs typeface="Calibri Light" panose="020F0302020204030204" pitchFamily="34" charset="0"/>
                  <a:sym typeface="Wingdings" panose="05000000000000000000" pitchFamily="2" charset="2"/>
                </a:rPr>
                <a:t>gridded in time &amp; space</a:t>
              </a:r>
            </a:p>
            <a:p>
              <a:pPr marL="0" indent="0">
                <a:buNone/>
                <a:tabLst>
                  <a:tab pos="241294" algn="l"/>
                </a:tabLst>
              </a:pPr>
              <a:endParaRPr lang="en-US" sz="400" dirty="0">
                <a:ea typeface="Verdana" panose="020B0604030504040204" pitchFamily="34" charset="0"/>
                <a:cs typeface="Calibri Light" panose="020F0302020204030204" pitchFamily="34" charset="0"/>
              </a:endParaRPr>
            </a:p>
            <a:p>
              <a:pPr marL="355591" indent="-226478"/>
              <a:r>
                <a:rPr lang="en-US" sz="1467" dirty="0">
                  <a:solidFill>
                    <a:srgbClr val="C166FF"/>
                  </a:solidFill>
                  <a:ea typeface="Verdana" panose="020B0604030504040204" pitchFamily="34" charset="0"/>
                  <a:cs typeface="Calibri Light" panose="020F0302020204030204" pitchFamily="34" charset="0"/>
                </a:rPr>
                <a:t>Cloud-free TC minus </a:t>
              </a:r>
              <a:br>
                <a:rPr lang="en-US" sz="1467" dirty="0">
                  <a:solidFill>
                    <a:srgbClr val="C166FF"/>
                  </a:solidFill>
                  <a:ea typeface="Verdana" panose="020B0604030504040204" pitchFamily="34" charset="0"/>
                  <a:cs typeface="Calibri Light" panose="020F0302020204030204" pitchFamily="34" charset="0"/>
                </a:rPr>
              </a:br>
              <a:r>
                <a:rPr lang="en-US" sz="1467" dirty="0">
                  <a:solidFill>
                    <a:srgbClr val="C166FF"/>
                  </a:solidFill>
                  <a:ea typeface="Verdana" panose="020B0604030504040204" pitchFamily="34" charset="0"/>
                  <a:cs typeface="Calibri Light" panose="020F0302020204030204" pitchFamily="34" charset="0"/>
                </a:rPr>
                <a:t>above Convective Cloud TC</a:t>
              </a:r>
            </a:p>
            <a:p>
              <a:pPr marL="355591" indent="-226478"/>
              <a:r>
                <a:rPr lang="en-US" sz="1467" dirty="0">
                  <a:solidFill>
                    <a:srgbClr val="3838FF"/>
                  </a:solidFill>
                  <a:ea typeface="Verdana" panose="020B0604030504040204" pitchFamily="34" charset="0"/>
                  <a:cs typeface="Calibri Light" panose="020F0302020204030204" pitchFamily="34" charset="0"/>
                </a:rPr>
                <a:t>Nadir TC minus Limb PROF</a:t>
              </a:r>
            </a:p>
            <a:p>
              <a:pPr marL="355591" indent="-226478"/>
              <a:r>
                <a:rPr lang="en-US" sz="1467" dirty="0">
                  <a:solidFill>
                    <a:srgbClr val="FFA31A"/>
                  </a:solidFill>
                  <a:ea typeface="Verdana" panose="020B0604030504040204" pitchFamily="34" charset="0"/>
                  <a:cs typeface="Calibri Light" panose="020F0302020204030204" pitchFamily="34" charset="0"/>
                </a:rPr>
                <a:t>Nadir TC minus Reanalysis PROF</a:t>
              </a:r>
              <a:endParaRPr lang="en-US" sz="1467" dirty="0">
                <a:solidFill>
                  <a:srgbClr val="C166FF"/>
                </a:solidFill>
                <a:ea typeface="Verdana" panose="020B060403050404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8335" y="1107896"/>
            <a:ext cx="11536392" cy="2631755"/>
            <a:chOff x="78335" y="1107896"/>
            <a:chExt cx="11536392" cy="263175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2750" t="18482" r="9333" b="34852"/>
            <a:stretch/>
          </p:blipFill>
          <p:spPr>
            <a:xfrm>
              <a:off x="78335" y="1107896"/>
              <a:ext cx="8196742" cy="2631755"/>
            </a:xfrm>
            <a:prstGeom prst="rect">
              <a:avLst/>
            </a:prstGeom>
          </p:spPr>
        </p:pic>
        <p:sp>
          <p:nvSpPr>
            <p:cNvPr id="9" name="Content Placeholder 3"/>
            <p:cNvSpPr txBox="1">
              <a:spLocks/>
            </p:cNvSpPr>
            <p:nvPr/>
          </p:nvSpPr>
          <p:spPr>
            <a:xfrm>
              <a:off x="8735679" y="1328226"/>
              <a:ext cx="2879048" cy="2023580"/>
            </a:xfrm>
            <a:prstGeom prst="rect">
              <a:avLst/>
            </a:prstGeom>
          </p:spPr>
          <p:txBody>
            <a:bodyPr anchor="t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100" kern="1200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100" kern="1200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tabLst>
                  <a:tab pos="241294" algn="l"/>
                </a:tabLst>
              </a:pPr>
              <a:r>
                <a:rPr lang="en-US" sz="1867" b="1" dirty="0">
                  <a:ea typeface="Verdana" panose="020B0604030504040204" pitchFamily="34" charset="0"/>
                  <a:cs typeface="Calibri Light" panose="020F0302020204030204" pitchFamily="34" charset="0"/>
                </a:rPr>
                <a:t>Optimal Estimation retrieval</a:t>
              </a:r>
              <a:r>
                <a:rPr lang="en-US" b="1" dirty="0">
                  <a:ea typeface="Verdana" panose="020B0604030504040204" pitchFamily="34" charset="0"/>
                  <a:cs typeface="Calibri Light" panose="020F0302020204030204" pitchFamily="34" charset="0"/>
                </a:rPr>
                <a:t/>
              </a:r>
              <a:br>
                <a:rPr lang="en-US" b="1" dirty="0">
                  <a:ea typeface="Verdana" panose="020B0604030504040204" pitchFamily="34" charset="0"/>
                  <a:cs typeface="Calibri Light" panose="020F0302020204030204" pitchFamily="34" charset="0"/>
                </a:rPr>
              </a:br>
              <a:r>
                <a:rPr lang="en-US" dirty="0">
                  <a:ea typeface="Verdana" panose="020B0604030504040204" pitchFamily="34" charset="0"/>
                  <a:cs typeface="Calibri Light" panose="020F0302020204030204" pitchFamily="34" charset="0"/>
                  <a:sym typeface="Wingdings" panose="05000000000000000000" pitchFamily="2" charset="2"/>
                </a:rPr>
                <a:t> vertical profile at pixel level or at pixel-cluster level</a:t>
              </a:r>
            </a:p>
            <a:p>
              <a:pPr marL="0" indent="0">
                <a:buNone/>
                <a:tabLst>
                  <a:tab pos="241294" algn="l"/>
                </a:tabLst>
              </a:pPr>
              <a:endParaRPr lang="en-US" sz="533" dirty="0">
                <a:ea typeface="Verdana" panose="020B0604030504040204" pitchFamily="34" charset="0"/>
                <a:cs typeface="Calibri Light" panose="020F0302020204030204" pitchFamily="34" charset="0"/>
              </a:endParaRPr>
            </a:p>
            <a:p>
              <a:pPr marL="355591" indent="-226478"/>
              <a:r>
                <a:rPr lang="en-US" sz="1467" dirty="0">
                  <a:solidFill>
                    <a:srgbClr val="C166FF"/>
                  </a:solidFill>
                  <a:ea typeface="Verdana" panose="020B0604030504040204" pitchFamily="34" charset="0"/>
                  <a:cs typeface="Calibri Light" panose="020F0302020204030204" pitchFamily="34" charset="0"/>
                </a:rPr>
                <a:t>UV-VIS</a:t>
              </a:r>
            </a:p>
            <a:p>
              <a:pPr marL="355591" indent="-226478"/>
              <a:r>
                <a:rPr lang="en-US" sz="1467" dirty="0">
                  <a:solidFill>
                    <a:srgbClr val="3838FF"/>
                  </a:solidFill>
                  <a:ea typeface="Verdana" panose="020B0604030504040204" pitchFamily="34" charset="0"/>
                  <a:cs typeface="Calibri Light" panose="020F0302020204030204" pitchFamily="34" charset="0"/>
                </a:rPr>
                <a:t>TIR</a:t>
              </a:r>
            </a:p>
            <a:p>
              <a:pPr marL="355591" indent="-226478"/>
              <a:r>
                <a:rPr lang="en-US" sz="1467" dirty="0">
                  <a:solidFill>
                    <a:srgbClr val="FFA31A"/>
                  </a:solidFill>
                  <a:ea typeface="Verdana" panose="020B0604030504040204" pitchFamily="34" charset="0"/>
                  <a:cs typeface="Calibri Light" panose="020F0302020204030204" pitchFamily="34" charset="0"/>
                </a:rPr>
                <a:t>Synergy UV-VIS+TIR</a:t>
              </a:r>
              <a:endParaRPr lang="en-US" sz="1467" dirty="0">
                <a:solidFill>
                  <a:srgbClr val="3838FF"/>
                </a:solidFill>
                <a:ea typeface="Verdana" panose="020B060403050404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8325941" y="473975"/>
            <a:ext cx="12827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92D050"/>
                </a:solidFill>
              </a:rPr>
              <a:t>VC-20-01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8032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2"/>
          <p:cNvSpPr txBox="1">
            <a:spLocks/>
          </p:cNvSpPr>
          <p:nvPr/>
        </p:nvSpPr>
        <p:spPr>
          <a:xfrm>
            <a:off x="0" y="1033352"/>
            <a:ext cx="8040216" cy="133558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Methods based on previously published results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CAMSRA as transfer standard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0070C0"/>
                </a:solidFill>
                <a:latin typeface="+mn-lt"/>
              </a:rPr>
              <a:t>Tropospheric top level definition for ~10 residual column products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Prior information for ~10 profile products (based on Complete Data Fusion)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Focus on sensitivity testing for different methods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0216" y="312712"/>
            <a:ext cx="4032000" cy="2112001"/>
          </a:xfrm>
          <a:prstGeom prst="rect">
            <a:avLst/>
          </a:prstGeom>
          <a:ln w="28575">
            <a:solidFill>
              <a:srgbClr val="225078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/>
          <a:srcRect l="14014" t="10678" r="15160" b="36244"/>
          <a:stretch/>
        </p:blipFill>
        <p:spPr>
          <a:xfrm>
            <a:off x="8040216" y="2096590"/>
            <a:ext cx="4032000" cy="1888530"/>
          </a:xfrm>
          <a:prstGeom prst="rect">
            <a:avLst/>
          </a:prstGeom>
          <a:ln w="28575">
            <a:solidFill>
              <a:srgbClr val="225078"/>
            </a:solidFill>
          </a:ln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9" t="6166" r="37002" b="53521"/>
          <a:stretch/>
        </p:blipFill>
        <p:spPr>
          <a:xfrm>
            <a:off x="8579259" y="3893574"/>
            <a:ext cx="2953914" cy="258388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0" name="Rectangle 29"/>
          <p:cNvSpPr/>
          <p:nvPr/>
        </p:nvSpPr>
        <p:spPr>
          <a:xfrm>
            <a:off x="186812" y="2373460"/>
            <a:ext cx="7577121" cy="41040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2" name="TextBox 71"/>
          <p:cNvSpPr txBox="1"/>
          <p:nvPr/>
        </p:nvSpPr>
        <p:spPr>
          <a:xfrm>
            <a:off x="9675000" y="4412506"/>
            <a:ext cx="2876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Reduced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dispersion after 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prior matching </a:t>
            </a:r>
            <a:endParaRPr lang="nl-BE" sz="2000" b="1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89229" y="2842410"/>
            <a:ext cx="19747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this particular example: harmonization changes time structure by &lt;1 DU </a:t>
            </a:r>
          </a:p>
          <a:p>
            <a:pPr algn="ctr"/>
            <a:r>
              <a:rPr lang="en-US" sz="1600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(3-4%) and end point by &lt;0.5 DU (1-2%)</a:t>
            </a:r>
          </a:p>
          <a:p>
            <a:pPr algn="ctr"/>
            <a:endParaRPr lang="en-US" sz="1600" b="1" dirty="0" smtClean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1600" b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↓</a:t>
            </a:r>
          </a:p>
          <a:p>
            <a:pPr algn="ctr"/>
            <a:endParaRPr lang="en-US" sz="1600" dirty="0" smtClean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1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TODO</a:t>
            </a: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: how about other SAT and top levels? Is there spatial structure?</a:t>
            </a:r>
            <a:endParaRPr lang="nl-BE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04800" y="4470556"/>
            <a:ext cx="5537200" cy="1899388"/>
            <a:chOff x="609600" y="4043390"/>
            <a:chExt cx="6929222" cy="2376884"/>
          </a:xfrm>
        </p:grpSpPr>
        <p:pic>
          <p:nvPicPr>
            <p:cNvPr id="14" name="Content Placeholder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361" b="2855"/>
            <a:stretch/>
          </p:blipFill>
          <p:spPr bwMode="auto">
            <a:xfrm>
              <a:off x="609600" y="4393354"/>
              <a:ext cx="6929222" cy="2026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945405" y="4043390"/>
              <a:ext cx="5810149" cy="3851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DLM trend offset to 2003 mean, </a:t>
              </a:r>
              <a:r>
                <a:rPr lang="en-US" sz="14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1 satellite </a:t>
              </a:r>
              <a:r>
                <a:rPr lang="en-US" sz="1400" b="1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CDR, 20S-20N mean</a:t>
              </a:r>
              <a:endParaRPr lang="nl-BE" sz="1400" b="1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04800" y="2445600"/>
            <a:ext cx="5537200" cy="1894402"/>
            <a:chOff x="304800" y="2445600"/>
            <a:chExt cx="5537200" cy="1894402"/>
          </a:xfrm>
        </p:grpSpPr>
        <p:grpSp>
          <p:nvGrpSpPr>
            <p:cNvPr id="22" name="Group 21"/>
            <p:cNvGrpSpPr/>
            <p:nvPr/>
          </p:nvGrpSpPr>
          <p:grpSpPr>
            <a:xfrm>
              <a:off x="304800" y="2710420"/>
              <a:ext cx="5537200" cy="1629582"/>
              <a:chOff x="609600" y="2196784"/>
              <a:chExt cx="6929222" cy="2039250"/>
            </a:xfrm>
          </p:grpSpPr>
          <p:pic>
            <p:nvPicPr>
              <p:cNvPr id="25" name="Content Placeholder 3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69" b="54597"/>
              <a:stretch/>
            </p:blipFill>
            <p:spPr bwMode="auto">
              <a:xfrm>
                <a:off x="609600" y="2196784"/>
                <a:ext cx="6929222" cy="19024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Content Placeholder 3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096" b="2855"/>
              <a:stretch/>
            </p:blipFill>
            <p:spPr bwMode="auto">
              <a:xfrm>
                <a:off x="609600" y="4098027"/>
                <a:ext cx="6929222" cy="138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747248" y="3770748"/>
              <a:ext cx="1329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Black</a:t>
              </a:r>
              <a:r>
                <a:rPr lang="en-US" sz="1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: </a:t>
              </a:r>
              <a:r>
                <a:rPr lang="en-US" sz="1000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/>
              </a:r>
              <a:br>
                <a:rPr lang="en-US" sz="1000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</a:br>
              <a:r>
                <a:rPr lang="en-US" sz="1000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Native </a:t>
              </a:r>
              <a:r>
                <a:rPr lang="en-US" sz="1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top </a:t>
              </a:r>
              <a:r>
                <a:rPr lang="en-US" sz="1000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level</a:t>
              </a:r>
              <a:endParaRPr lang="nl-BE" sz="10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72963" y="2445600"/>
              <a:ext cx="4252206" cy="523220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r>
                <a:rPr lang="en-US" sz="1400" b="1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DLM trend, </a:t>
              </a:r>
              <a:r>
                <a:rPr lang="en-US" sz="14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1 satellite </a:t>
              </a:r>
              <a:r>
                <a:rPr lang="en-US" sz="1400" b="1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CDR, 20S-20N mean TrOC [DU]</a:t>
              </a:r>
              <a:endParaRPr lang="nl-BE" sz="1400" b="1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3720845" y="2903968"/>
              <a:ext cx="1083879" cy="906884"/>
              <a:chOff x="4724400" y="2316480"/>
              <a:chExt cx="1356360" cy="1134870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V="1">
                <a:off x="4724400" y="2316480"/>
                <a:ext cx="0" cy="1102902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4724400" y="2565505"/>
                <a:ext cx="1356360" cy="885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solidFill>
                      <a:srgbClr val="0070C0"/>
                    </a:solidFill>
                  </a:rPr>
                  <a:t>Missing column added from adjusted CAMSRA</a:t>
                </a:r>
                <a:endParaRPr lang="en-GB" sz="1000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50095" y="2822997"/>
              <a:ext cx="13440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b="1" dirty="0" err="1" smtClean="0">
                  <a:solidFill>
                    <a:srgbClr val="13BACD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</a:t>
              </a:r>
              <a:r>
                <a:rPr lang="en-US" sz="1000" b="1" dirty="0" err="1" smtClean="0">
                  <a:solidFill>
                    <a:srgbClr val="FF7F0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</a:t>
              </a:r>
              <a:r>
                <a:rPr lang="en-US" sz="1000" b="1" dirty="0" err="1" smtClean="0">
                  <a:solidFill>
                    <a:srgbClr val="A180C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</a:t>
              </a:r>
              <a:r>
                <a:rPr lang="en-US" sz="1000" b="1" dirty="0" err="1" smtClean="0">
                  <a:solidFill>
                    <a:srgbClr val="B5BD2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</a:t>
              </a:r>
              <a:r>
                <a:rPr lang="en-US" sz="1000" b="1" dirty="0" err="1" smtClean="0">
                  <a:solidFill>
                    <a:srgbClr val="C02228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u</a:t>
              </a:r>
              <a:r>
                <a:rPr lang="en-US" sz="1000" b="1" dirty="0" err="1" smtClean="0">
                  <a:solidFill>
                    <a:srgbClr val="BA5C5C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r</a:t>
              </a:r>
              <a:r>
                <a:rPr lang="en-US" sz="1000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 : </a:t>
              </a:r>
              <a:br>
                <a:rPr lang="en-US" sz="1000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</a:br>
              <a:r>
                <a:rPr lang="en-US" sz="1000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Non-native top level, harmonised in different ways</a:t>
              </a:r>
            </a:p>
          </p:txBody>
        </p:sp>
      </p:grpSp>
      <p:sp>
        <p:nvSpPr>
          <p:cNvPr id="28" name="Title 2"/>
          <p:cNvSpPr>
            <a:spLocks noGrp="1"/>
          </p:cNvSpPr>
          <p:nvPr>
            <p:ph type="title"/>
          </p:nvPr>
        </p:nvSpPr>
        <p:spPr>
          <a:xfrm>
            <a:off x="176048" y="175939"/>
            <a:ext cx="7778249" cy="779002"/>
          </a:xfrm>
        </p:spPr>
        <p:txBody>
          <a:bodyPr anchor="ctr"/>
          <a:lstStyle/>
          <a:p>
            <a:r>
              <a:rPr lang="en-US" sz="4000" dirty="0">
                <a:solidFill>
                  <a:schemeClr val="lt1"/>
                </a:solidFill>
                <a:latin typeface="Arial"/>
              </a:rPr>
              <a:t>Tropospheric </a:t>
            </a:r>
            <a:r>
              <a:rPr lang="en-US" sz="4000" dirty="0" smtClean="0">
                <a:solidFill>
                  <a:schemeClr val="lt1"/>
                </a:solidFill>
                <a:latin typeface="Arial"/>
              </a:rPr>
              <a:t>Ozone: Uncertainty</a:t>
            </a:r>
            <a:endParaRPr lang="en-US" sz="4000" dirty="0">
              <a:solidFill>
                <a:schemeClr val="lt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043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8791" y="3176699"/>
            <a:ext cx="6588546" cy="1797833"/>
            <a:chOff x="5285076" y="801165"/>
            <a:chExt cx="6588546" cy="1797833"/>
          </a:xfrm>
        </p:grpSpPr>
        <p:grpSp>
          <p:nvGrpSpPr>
            <p:cNvPr id="5" name="Group 4"/>
            <p:cNvGrpSpPr/>
            <p:nvPr/>
          </p:nvGrpSpPr>
          <p:grpSpPr>
            <a:xfrm>
              <a:off x="5310600" y="1111987"/>
              <a:ext cx="6563022" cy="1487011"/>
              <a:chOff x="5500676" y="1286547"/>
              <a:chExt cx="5274080" cy="119497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473" t="53457" r="50069"/>
              <a:stretch/>
            </p:blipFill>
            <p:spPr>
              <a:xfrm>
                <a:off x="9460046" y="1290558"/>
                <a:ext cx="1314710" cy="597485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473" t="53457" r="50069"/>
              <a:stretch/>
            </p:blipFill>
            <p:spPr>
              <a:xfrm>
                <a:off x="8137716" y="1881560"/>
                <a:ext cx="1314710" cy="597485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473" t="53457" r="50069"/>
              <a:stretch/>
            </p:blipFill>
            <p:spPr>
              <a:xfrm>
                <a:off x="8137716" y="1290262"/>
                <a:ext cx="1314710" cy="597485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472" t="53457" r="50070"/>
              <a:stretch/>
            </p:blipFill>
            <p:spPr>
              <a:xfrm>
                <a:off x="6815386" y="1884032"/>
                <a:ext cx="1314710" cy="597485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473" t="53457" r="50069"/>
              <a:stretch/>
            </p:blipFill>
            <p:spPr>
              <a:xfrm>
                <a:off x="5500676" y="1884032"/>
                <a:ext cx="1314710" cy="59748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473" t="53457" r="50069"/>
              <a:stretch/>
            </p:blipFill>
            <p:spPr>
              <a:xfrm>
                <a:off x="6815386" y="1286547"/>
                <a:ext cx="1314710" cy="597485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472" t="53457" r="50070"/>
              <a:stretch/>
            </p:blipFill>
            <p:spPr>
              <a:xfrm>
                <a:off x="5500676" y="1286547"/>
                <a:ext cx="1314710" cy="597485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5285076" y="801165"/>
              <a:ext cx="6588546" cy="307777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CCAAE6"/>
                  </a:solidFill>
                </a:rPr>
                <a:t>Prelim result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  seasonal cycle for 7 SAT records:</a:t>
              </a:r>
              <a:r>
                <a:rPr lang="en-US" sz="1400" dirty="0" smtClean="0">
                  <a:solidFill>
                    <a:schemeClr val="bg1"/>
                  </a:solidFill>
                </a:rPr>
                <a:t> </a:t>
              </a:r>
              <a:r>
                <a:rPr lang="en-US" sz="1000" dirty="0" smtClean="0">
                  <a:solidFill>
                    <a:schemeClr val="bg1"/>
                  </a:solidFill>
                </a:rPr>
                <a:t>September over tropics, 2014-2018 mean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197989" y="4443823"/>
            <a:ext cx="6936253" cy="1996734"/>
            <a:chOff x="5126357" y="4799325"/>
            <a:chExt cx="6936253" cy="1996734"/>
          </a:xfrm>
          <a:solidFill>
            <a:schemeClr val="tx2">
              <a:lumMod val="40000"/>
              <a:lumOff val="60000"/>
            </a:schemeClr>
          </a:solidFill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8" t="51457" r="17222" b="4097"/>
            <a:stretch/>
          </p:blipFill>
          <p:spPr>
            <a:xfrm>
              <a:off x="5126357" y="5136210"/>
              <a:ext cx="6875565" cy="1659849"/>
            </a:xfrm>
            <a:prstGeom prst="rect">
              <a:avLst/>
            </a:prstGeom>
            <a:grpFill/>
          </p:spPr>
        </p:pic>
        <p:sp>
          <p:nvSpPr>
            <p:cNvPr id="16" name="TextBox 15"/>
            <p:cNvSpPr txBox="1"/>
            <p:nvPr/>
          </p:nvSpPr>
          <p:spPr>
            <a:xfrm>
              <a:off x="5335453" y="4799325"/>
              <a:ext cx="6727157" cy="30777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4CCB0"/>
                  </a:solidFill>
                </a:rPr>
                <a:t>Prelim result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  trend for ~10 SAT records (20S-20N): </a:t>
              </a:r>
              <a:r>
                <a:rPr lang="en-US" sz="1000" dirty="0" smtClean="0">
                  <a:solidFill>
                    <a:schemeClr val="bg1"/>
                  </a:solidFill>
                </a:rPr>
                <a:t>harmonised to 450 hPa top level, offset to 2003 mean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153401" y="1063836"/>
            <a:ext cx="6920153" cy="2078525"/>
            <a:chOff x="5195647" y="2290681"/>
            <a:chExt cx="6920153" cy="2078525"/>
          </a:xfrm>
        </p:grpSpPr>
        <p:sp>
          <p:nvSpPr>
            <p:cNvPr id="18" name="TextBox 17"/>
            <p:cNvSpPr txBox="1"/>
            <p:nvPr/>
          </p:nvSpPr>
          <p:spPr>
            <a:xfrm>
              <a:off x="5538134" y="2290681"/>
              <a:ext cx="6577666" cy="307777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BAD2EA"/>
                  </a:solidFill>
                </a:rPr>
                <a:t>Example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   time series analysis</a:t>
              </a:r>
              <a:r>
                <a:rPr lang="en-US" sz="1400" dirty="0" smtClean="0">
                  <a:solidFill>
                    <a:schemeClr val="bg1"/>
                  </a:solidFill>
                </a:rPr>
                <a:t>: </a:t>
              </a:r>
              <a:r>
                <a:rPr lang="en-US" sz="1050" dirty="0" smtClean="0">
                  <a:solidFill>
                    <a:schemeClr val="bg1"/>
                  </a:solidFill>
                </a:rPr>
                <a:t>DLM trend + seasonal + ENSO + …?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5195647" y="2642758"/>
              <a:ext cx="6920153" cy="1726448"/>
              <a:chOff x="5195647" y="2642758"/>
              <a:chExt cx="6920153" cy="1726448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504" r="52514" b="7073"/>
              <a:stretch/>
            </p:blipFill>
            <p:spPr>
              <a:xfrm>
                <a:off x="8631952" y="3437513"/>
                <a:ext cx="3483848" cy="931693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342" r="1260" b="53416"/>
              <a:stretch/>
            </p:blipFill>
            <p:spPr>
              <a:xfrm>
                <a:off x="5357223" y="2644575"/>
                <a:ext cx="3299097" cy="782158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534" t="2369" r="1519" b="58884"/>
              <a:stretch/>
            </p:blipFill>
            <p:spPr>
              <a:xfrm>
                <a:off x="8671473" y="2642758"/>
                <a:ext cx="3444327" cy="794755"/>
              </a:xfrm>
              <a:prstGeom prst="rect">
                <a:avLst/>
              </a:prstGeom>
            </p:spPr>
          </p:pic>
          <p:grpSp>
            <p:nvGrpSpPr>
              <p:cNvPr id="23" name="Group 22"/>
              <p:cNvGrpSpPr/>
              <p:nvPr/>
            </p:nvGrpSpPr>
            <p:grpSpPr>
              <a:xfrm>
                <a:off x="5195647" y="3426733"/>
                <a:ext cx="3576173" cy="926067"/>
                <a:chOff x="5195647" y="3426733"/>
                <a:chExt cx="3576173" cy="926067"/>
              </a:xfrm>
            </p:grpSpPr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81" r="52747" b="58881"/>
                <a:stretch/>
              </p:blipFill>
              <p:spPr>
                <a:xfrm>
                  <a:off x="5195647" y="3426733"/>
                  <a:ext cx="3466769" cy="810982"/>
                </a:xfrm>
                <a:prstGeom prst="rect">
                  <a:avLst/>
                </a:prstGeom>
              </p:spPr>
            </p:pic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7842" r="51256" b="7073"/>
                <a:stretch/>
              </p:blipFill>
              <p:spPr>
                <a:xfrm>
                  <a:off x="5195648" y="4248495"/>
                  <a:ext cx="3576172" cy="104305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7" name="Title 2"/>
          <p:cNvSpPr>
            <a:spLocks noGrp="1"/>
          </p:cNvSpPr>
          <p:nvPr>
            <p:ph type="title"/>
          </p:nvPr>
        </p:nvSpPr>
        <p:spPr>
          <a:xfrm>
            <a:off x="176048" y="175939"/>
            <a:ext cx="9432616" cy="779002"/>
          </a:xfrm>
        </p:spPr>
        <p:txBody>
          <a:bodyPr anchor="ctr"/>
          <a:lstStyle/>
          <a:p>
            <a:r>
              <a:rPr lang="en-US" sz="4000" dirty="0" smtClean="0"/>
              <a:t>Tropospheric Ozone: Cycles and Trends</a:t>
            </a:r>
            <a:endParaRPr lang="en-US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255640" y="1238865"/>
            <a:ext cx="4816872" cy="505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dk1"/>
                </a:solidFill>
              </a:rPr>
              <a:t>TOAR-II status: work ongoing, papers in preparation</a:t>
            </a:r>
          </a:p>
          <a:p>
            <a:endParaRPr lang="en-US" sz="1050" dirty="0" smtClean="0">
              <a:solidFill>
                <a:schemeClr val="dk1"/>
              </a:solidFill>
            </a:endParaRPr>
          </a:p>
          <a:p>
            <a:r>
              <a:rPr lang="en-US" sz="2400" dirty="0" smtClean="0">
                <a:solidFill>
                  <a:schemeClr val="dk1"/>
                </a:solidFill>
              </a:rPr>
              <a:t>Community papers summer 2024, summary papers later 2024/2025</a:t>
            </a:r>
          </a:p>
          <a:p>
            <a:endParaRPr lang="en-US" sz="2400" dirty="0">
              <a:solidFill>
                <a:schemeClr val="dk1"/>
              </a:solidFill>
            </a:endParaRPr>
          </a:p>
          <a:p>
            <a:endParaRPr lang="en-US" sz="2400" dirty="0" smtClean="0">
              <a:solidFill>
                <a:schemeClr val="dk1"/>
              </a:solidFill>
            </a:endParaRPr>
          </a:p>
          <a:p>
            <a:endParaRPr lang="en-US" sz="2400" dirty="0">
              <a:solidFill>
                <a:schemeClr val="dk1"/>
              </a:solidFill>
            </a:endParaRPr>
          </a:p>
          <a:p>
            <a:endParaRPr lang="en-US" sz="2400" dirty="0" smtClean="0">
              <a:solidFill>
                <a:schemeClr val="dk1"/>
              </a:solidFill>
            </a:endParaRPr>
          </a:p>
          <a:p>
            <a:endParaRPr lang="en-US" sz="2400" dirty="0">
              <a:solidFill>
                <a:schemeClr val="dk1"/>
              </a:solidFill>
            </a:endParaRPr>
          </a:p>
          <a:p>
            <a:endParaRPr lang="en-US" sz="2400" dirty="0" smtClean="0">
              <a:solidFill>
                <a:schemeClr val="dk1"/>
              </a:solidFill>
            </a:endParaRPr>
          </a:p>
          <a:p>
            <a:r>
              <a:rPr lang="en-US" sz="2400" dirty="0" smtClean="0">
                <a:solidFill>
                  <a:schemeClr val="dk1"/>
                </a:solidFill>
              </a:rPr>
              <a:t>Several satellite-based papers,</a:t>
            </a:r>
            <a:endParaRPr lang="en-US" sz="2400" dirty="0">
              <a:solidFill>
                <a:schemeClr val="dk1"/>
              </a:solidFill>
            </a:endParaRPr>
          </a:p>
          <a:p>
            <a:r>
              <a:rPr lang="en-US" sz="2400" dirty="0" smtClean="0">
                <a:solidFill>
                  <a:schemeClr val="dk1"/>
                </a:solidFill>
              </a:rPr>
              <a:t>one constellation-based assessment paper</a:t>
            </a:r>
            <a:endParaRPr lang="en-US" sz="24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82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46552" y="1317073"/>
            <a:ext cx="11907795" cy="4995238"/>
          </a:xfrm>
        </p:spPr>
        <p:txBody>
          <a:bodyPr anchor="ctr"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500" dirty="0" smtClean="0">
                <a:solidFill>
                  <a:srgbClr val="002060"/>
                </a:solidFill>
              </a:rPr>
              <a:t>2022/09 (NDACC SC 2022): Development of FRM-MAP and </a:t>
            </a:r>
            <a:r>
              <a:rPr lang="en-US" sz="2500" dirty="0">
                <a:solidFill>
                  <a:srgbClr val="002060"/>
                </a:solidFill>
              </a:rPr>
              <a:t>Validation Method </a:t>
            </a:r>
            <a:r>
              <a:rPr lang="en-US" sz="2500" dirty="0" smtClean="0">
                <a:solidFill>
                  <a:srgbClr val="002060"/>
                </a:solidFill>
              </a:rPr>
              <a:t>(MET-MAP) Maturity Assessment Procedures undertaken by                    NDACC in response to CCVS recommendations.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500" dirty="0" smtClean="0">
                <a:solidFill>
                  <a:srgbClr val="002060"/>
                </a:solidFill>
              </a:rPr>
              <a:t>2023/05 (</a:t>
            </a:r>
            <a:r>
              <a:rPr lang="en-US" sz="2500" dirty="0">
                <a:solidFill>
                  <a:srgbClr val="002060"/>
                </a:solidFill>
              </a:rPr>
              <a:t>WGCV-52</a:t>
            </a:r>
            <a:r>
              <a:rPr lang="en-US" sz="2500" dirty="0" smtClean="0">
                <a:solidFill>
                  <a:srgbClr val="002060"/>
                </a:solidFill>
              </a:rPr>
              <a:t>): Initial evaluation of draft WGCV </a:t>
            </a:r>
            <a:r>
              <a:rPr lang="en-US" sz="2500" i="1" dirty="0" smtClean="0">
                <a:solidFill>
                  <a:srgbClr val="002060"/>
                </a:solidFill>
              </a:rPr>
              <a:t>FRM Assessment Framework Roadmap</a:t>
            </a:r>
            <a:r>
              <a:rPr lang="en-US" sz="2500" dirty="0">
                <a:solidFill>
                  <a:srgbClr val="002060"/>
                </a:solidFill>
              </a:rPr>
              <a:t>. Fair convergence with </a:t>
            </a:r>
            <a:r>
              <a:rPr lang="en-US" sz="2500" dirty="0" smtClean="0">
                <a:solidFill>
                  <a:srgbClr val="002060"/>
                </a:solidFill>
              </a:rPr>
              <a:t>NDACC FRM-MAP although applicability to atmospheric composition products not always obvious and key specificities not considered. 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500" dirty="0" smtClean="0">
                <a:solidFill>
                  <a:srgbClr val="002060"/>
                </a:solidFill>
              </a:rPr>
              <a:t>2023/09: Substantial feedback on CEOS-FRM document collected from ACSG and NDACC SC and implemented in </a:t>
            </a:r>
            <a:r>
              <a:rPr lang="en-US" sz="2500" i="1" dirty="0" err="1" smtClean="0">
                <a:solidFill>
                  <a:srgbClr val="002060"/>
                </a:solidFill>
                <a:hlinkClick r:id="rId2"/>
              </a:rPr>
              <a:t>GoogleDoc</a:t>
            </a:r>
            <a:r>
              <a:rPr lang="en-US" sz="2500" dirty="0" smtClean="0">
                <a:solidFill>
                  <a:srgbClr val="002060"/>
                </a:solidFill>
              </a:rPr>
              <a:t>.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500" dirty="0" smtClean="0">
                <a:solidFill>
                  <a:srgbClr val="002060"/>
                </a:solidFill>
              </a:rPr>
              <a:t>2024/02: FRM4DOAS and PGN test cases for CEOS-FRM </a:t>
            </a:r>
            <a:r>
              <a:rPr lang="en-US" sz="2500" dirty="0">
                <a:solidFill>
                  <a:srgbClr val="002060"/>
                </a:solidFill>
              </a:rPr>
              <a:t>tool </a:t>
            </a:r>
            <a:endParaRPr lang="en-US" sz="2500" dirty="0" smtClean="0">
              <a:solidFill>
                <a:srgbClr val="002060"/>
              </a:solidFill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500" dirty="0" smtClean="0">
                <a:solidFill>
                  <a:srgbClr val="002060"/>
                </a:solidFill>
              </a:rPr>
              <a:t>Reminder: NDACC Satellite WG &amp; Instrument WGs willing to cooperate with WGCV on further developments, convergence, feedback, test cases…</a:t>
            </a:r>
            <a:endParaRPr lang="en-US" sz="2500" i="1" dirty="0" smtClean="0">
              <a:solidFill>
                <a:srgbClr val="00206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4200" dirty="0" smtClean="0"/>
              <a:t>FRM maturity assessment framework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326546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66216" y="1346257"/>
            <a:ext cx="11720284" cy="4662871"/>
          </a:xfrm>
        </p:spPr>
        <p:txBody>
          <a:bodyPr/>
          <a:lstStyle/>
          <a:p>
            <a:pPr marL="50800" indent="0">
              <a:buNone/>
            </a:pPr>
            <a:r>
              <a:rPr lang="en-US" b="1" dirty="0" smtClean="0">
                <a:solidFill>
                  <a:srgbClr val="002060"/>
                </a:solidFill>
              </a:rPr>
              <a:t>FRM4DOAS </a:t>
            </a:r>
            <a:r>
              <a:rPr lang="en-US" sz="2400" dirty="0" smtClean="0">
                <a:solidFill>
                  <a:srgbClr val="002060"/>
                </a:solidFill>
              </a:rPr>
              <a:t>(exercise by M. Van Roozendael)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ESA project tailoring MAX-DOAS measurements                                                           to satellite validation needs 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Scattered UV-visible sunlight, central </a:t>
            </a:r>
            <a:r>
              <a:rPr lang="en-US" dirty="0" smtClean="0">
                <a:solidFill>
                  <a:srgbClr val="002060"/>
                </a:solidFill>
              </a:rPr>
              <a:t>processing, </a:t>
            </a:r>
            <a:r>
              <a:rPr lang="en-US" dirty="0">
                <a:solidFill>
                  <a:srgbClr val="002060"/>
                </a:solidFill>
              </a:rPr>
              <a:t>archival NDACC DHF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Tropospheric </a:t>
            </a:r>
            <a:r>
              <a:rPr lang="en-US" dirty="0">
                <a:solidFill>
                  <a:srgbClr val="002060"/>
                </a:solidFill>
              </a:rPr>
              <a:t>and stratospheric columns and </a:t>
            </a:r>
            <a:r>
              <a:rPr lang="en-US" dirty="0" smtClean="0">
                <a:solidFill>
                  <a:srgbClr val="002060"/>
                </a:solidFill>
              </a:rPr>
              <a:t>vertical profiling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NO</a:t>
            </a:r>
            <a:r>
              <a:rPr lang="en-US" baseline="-25000" dirty="0" smtClean="0">
                <a:solidFill>
                  <a:srgbClr val="002060"/>
                </a:solidFill>
              </a:rPr>
              <a:t>2</a:t>
            </a:r>
            <a:r>
              <a:rPr lang="en-US" dirty="0">
                <a:solidFill>
                  <a:srgbClr val="002060"/>
                </a:solidFill>
              </a:rPr>
              <a:t>, O</a:t>
            </a:r>
            <a:r>
              <a:rPr lang="en-US" baseline="-25000" dirty="0">
                <a:solidFill>
                  <a:srgbClr val="002060"/>
                </a:solidFill>
              </a:rPr>
              <a:t>3</a:t>
            </a:r>
            <a:r>
              <a:rPr lang="en-US" dirty="0">
                <a:solidFill>
                  <a:srgbClr val="002060"/>
                </a:solidFill>
              </a:rPr>
              <a:t>, HCHO</a:t>
            </a:r>
            <a:r>
              <a:rPr lang="en-US" dirty="0" smtClean="0">
                <a:solidFill>
                  <a:srgbClr val="002060"/>
                </a:solidFill>
              </a:rPr>
              <a:t>, BrO, </a:t>
            </a:r>
            <a:r>
              <a:rPr lang="en-US" dirty="0" err="1" smtClean="0">
                <a:solidFill>
                  <a:srgbClr val="002060"/>
                </a:solidFill>
              </a:rPr>
              <a:t>OClO</a:t>
            </a:r>
            <a:r>
              <a:rPr lang="en-US" dirty="0" smtClean="0">
                <a:solidFill>
                  <a:srgbClr val="002060"/>
                </a:solidFill>
              </a:rPr>
              <a:t>, SO</a:t>
            </a:r>
            <a:r>
              <a:rPr lang="en-US" baseline="-25000" dirty="0" smtClean="0">
                <a:solidFill>
                  <a:srgbClr val="002060"/>
                </a:solidFill>
              </a:rPr>
              <a:t>2</a:t>
            </a:r>
            <a:r>
              <a:rPr lang="en-US" dirty="0" smtClean="0">
                <a:solidFill>
                  <a:srgbClr val="002060"/>
                </a:solidFill>
              </a:rPr>
              <a:t>…</a:t>
            </a:r>
          </a:p>
          <a:p>
            <a:endParaRPr lang="en-US" sz="100" dirty="0" smtClean="0">
              <a:solidFill>
                <a:srgbClr val="002060"/>
              </a:solidFill>
            </a:endParaRPr>
          </a:p>
          <a:p>
            <a:pPr marL="50800" indent="0">
              <a:spcBef>
                <a:spcPts val="1800"/>
              </a:spcBef>
              <a:buNone/>
            </a:pPr>
            <a:r>
              <a:rPr lang="en-US" b="1" dirty="0" smtClean="0">
                <a:solidFill>
                  <a:srgbClr val="002060"/>
                </a:solidFill>
              </a:rPr>
              <a:t>PGN </a:t>
            </a:r>
            <a:r>
              <a:rPr lang="en-US" sz="2400" dirty="0" smtClean="0">
                <a:solidFill>
                  <a:srgbClr val="002060"/>
                </a:solidFill>
              </a:rPr>
              <a:t>(exercise by S. </a:t>
            </a:r>
            <a:r>
              <a:rPr lang="en-US" sz="2400" dirty="0" err="1" smtClean="0">
                <a:solidFill>
                  <a:srgbClr val="002060"/>
                </a:solidFill>
              </a:rPr>
              <a:t>Casadio</a:t>
            </a:r>
            <a:r>
              <a:rPr lang="en-US" sz="2400" dirty="0" smtClean="0">
                <a:solidFill>
                  <a:srgbClr val="002060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Pandonia Global Network, sponsored by ESA, NASA, PGN-Asia…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Pandora development and analysis LuftBlick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Direct Sun, total </a:t>
            </a:r>
            <a:r>
              <a:rPr lang="en-US" dirty="0" smtClean="0">
                <a:solidFill>
                  <a:srgbClr val="002060"/>
                </a:solidFill>
              </a:rPr>
              <a:t>columns</a:t>
            </a:r>
            <a:r>
              <a:rPr lang="en-US" dirty="0" smtClean="0">
                <a:solidFill>
                  <a:srgbClr val="002060"/>
                </a:solidFill>
              </a:rPr>
              <a:t>, central </a:t>
            </a:r>
            <a:r>
              <a:rPr lang="en-US" dirty="0" smtClean="0">
                <a:solidFill>
                  <a:srgbClr val="002060"/>
                </a:solidFill>
              </a:rPr>
              <a:t>processing, </a:t>
            </a:r>
            <a:r>
              <a:rPr lang="en-US">
                <a:solidFill>
                  <a:srgbClr val="002060"/>
                </a:solidFill>
              </a:rPr>
              <a:t>archival </a:t>
            </a:r>
            <a:r>
              <a:rPr lang="en-US" smtClean="0">
                <a:solidFill>
                  <a:srgbClr val="002060"/>
                </a:solidFill>
              </a:rPr>
              <a:t>PGN</a:t>
            </a:r>
          </a:p>
          <a:p>
            <a:pPr lvl="1"/>
            <a:r>
              <a:rPr lang="en-US" smtClean="0">
                <a:solidFill>
                  <a:srgbClr val="002060"/>
                </a:solidFill>
              </a:rPr>
              <a:t>Started </a:t>
            </a:r>
            <a:r>
              <a:rPr lang="en-US" dirty="0" smtClean="0">
                <a:solidFill>
                  <a:srgbClr val="002060"/>
                </a:solidFill>
              </a:rPr>
              <a:t>with NO</a:t>
            </a:r>
            <a:r>
              <a:rPr lang="en-US" baseline="-25000" dirty="0" smtClean="0">
                <a:solidFill>
                  <a:srgbClr val="002060"/>
                </a:solidFill>
              </a:rPr>
              <a:t>2</a:t>
            </a:r>
            <a:r>
              <a:rPr lang="en-US" dirty="0" smtClean="0">
                <a:solidFill>
                  <a:srgbClr val="002060"/>
                </a:solidFill>
              </a:rPr>
              <a:t>, expanding to HCHO, O</a:t>
            </a:r>
            <a:r>
              <a:rPr lang="en-US" baseline="-25000" dirty="0">
                <a:solidFill>
                  <a:srgbClr val="002060"/>
                </a:solidFill>
              </a:rPr>
              <a:t>3</a:t>
            </a:r>
            <a:r>
              <a:rPr lang="en-US" dirty="0" smtClean="0">
                <a:solidFill>
                  <a:srgbClr val="002060"/>
                </a:solidFill>
              </a:rPr>
              <a:t> and SO</a:t>
            </a:r>
            <a:r>
              <a:rPr lang="en-US" baseline="-25000" dirty="0" smtClean="0">
                <a:solidFill>
                  <a:srgbClr val="002060"/>
                </a:solidFill>
              </a:rPr>
              <a:t>2</a:t>
            </a:r>
            <a:r>
              <a:rPr lang="en-US" dirty="0" smtClean="0">
                <a:solidFill>
                  <a:srgbClr val="002060"/>
                </a:solidFill>
              </a:rPr>
              <a:t>, later lunar </a:t>
            </a:r>
            <a:r>
              <a:rPr lang="en-US" dirty="0" smtClean="0">
                <a:solidFill>
                  <a:srgbClr val="002060"/>
                </a:solidFill>
              </a:rPr>
              <a:t>NO</a:t>
            </a:r>
            <a:r>
              <a:rPr lang="en-US" baseline="-25000" dirty="0" smtClean="0">
                <a:solidFill>
                  <a:srgbClr val="002060"/>
                </a:solidFill>
              </a:rPr>
              <a:t>3</a:t>
            </a:r>
            <a:endParaRPr lang="en-US" baseline="-25000" dirty="0">
              <a:solidFill>
                <a:srgbClr val="00206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CEOS-FRM test cases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459" y="1346257"/>
            <a:ext cx="2158541" cy="8394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0625" y="4283867"/>
            <a:ext cx="962314" cy="9504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25941" y="473975"/>
            <a:ext cx="12827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92D050"/>
                </a:solidFill>
              </a:rPr>
              <a:t>CV-23-01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6148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25913" y="1297858"/>
            <a:ext cx="11495400" cy="4500760"/>
          </a:xfrm>
        </p:spPr>
        <p:txBody>
          <a:bodyPr/>
          <a:lstStyle/>
          <a:p>
            <a:pPr marL="50800" indent="0">
              <a:buNone/>
            </a:pPr>
            <a:r>
              <a:rPr lang="en-US" b="1" dirty="0" smtClean="0"/>
              <a:t>PGN test:</a:t>
            </a:r>
            <a:r>
              <a:rPr lang="en-US" dirty="0" smtClean="0"/>
              <a:t> sampling of</a:t>
            </a:r>
          </a:p>
          <a:p>
            <a:pPr marL="50800" indent="0">
              <a:spcBef>
                <a:spcPts val="600"/>
              </a:spcBef>
              <a:buNone/>
            </a:pPr>
            <a:r>
              <a:rPr lang="en-US" dirty="0" smtClean="0"/>
              <a:t>measurand quantity value and of influence quantity values</a:t>
            </a:r>
          </a:p>
          <a:p>
            <a:endParaRPr lang="en-US" dirty="0" smtClean="0"/>
          </a:p>
          <a:p>
            <a:pPr marL="50800" indent="0">
              <a:buNone/>
            </a:pPr>
            <a:r>
              <a:rPr lang="en-US" b="1" dirty="0" smtClean="0"/>
              <a:t>                   test:</a:t>
            </a:r>
            <a:r>
              <a:rPr lang="en-US" dirty="0" smtClean="0"/>
              <a:t> horizontal </a:t>
            </a:r>
          </a:p>
          <a:p>
            <a:pPr marL="50800" indent="0">
              <a:spcBef>
                <a:spcPts val="600"/>
              </a:spcBef>
              <a:buNone/>
            </a:pPr>
            <a:r>
              <a:rPr lang="en-US" dirty="0" smtClean="0"/>
              <a:t>representativeness (smoothing)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3800" dirty="0" smtClean="0"/>
              <a:t>CEOS-FRM: Sampling/representativeness</a:t>
            </a:r>
            <a:endParaRPr lang="en-US" sz="3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84" y="4027702"/>
            <a:ext cx="6030167" cy="2162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158" y="1230344"/>
            <a:ext cx="7296073" cy="626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1582" y="2675774"/>
            <a:ext cx="4838555" cy="385664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25504" y="2576052"/>
            <a:ext cx="11540354" cy="98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2" y="2675774"/>
            <a:ext cx="2158541" cy="8394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831" y="1157196"/>
            <a:ext cx="874831" cy="86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9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126" y="4218799"/>
            <a:ext cx="2720174" cy="231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7027" y="1036343"/>
            <a:ext cx="11379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</a:rPr>
              <a:t>OSSSMOSE simulations of co-location and resolution mismatches: </a:t>
            </a:r>
            <a:r>
              <a:rPr lang="en-US" sz="1600" b="1" dirty="0">
                <a:solidFill>
                  <a:srgbClr val="002060"/>
                </a:solidFill>
              </a:rPr>
              <a:t>Satellites vs. NDACC ozone </a:t>
            </a:r>
            <a:r>
              <a:rPr lang="en-US" sz="1600" b="1" dirty="0" smtClean="0">
                <a:solidFill>
                  <a:srgbClr val="002060"/>
                </a:solidFill>
              </a:rPr>
              <a:t>data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Representativeness is a 4D issue !</a:t>
            </a:r>
            <a:endParaRPr lang="en-US" sz="2400" b="1" dirty="0">
              <a:solidFill>
                <a:srgbClr val="00206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9995" y="2374475"/>
            <a:ext cx="3464889" cy="3815867"/>
            <a:chOff x="1486778" y="304800"/>
            <a:chExt cx="5427811" cy="60962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4" b="3389"/>
            <a:stretch/>
          </p:blipFill>
          <p:spPr>
            <a:xfrm>
              <a:off x="1755395" y="959224"/>
              <a:ext cx="5026403" cy="5441813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1486778" y="304800"/>
              <a:ext cx="5427811" cy="5703871"/>
              <a:chOff x="1486778" y="304800"/>
              <a:chExt cx="5427811" cy="5703871"/>
            </a:xfrm>
          </p:grpSpPr>
          <p:sp>
            <p:nvSpPr>
              <p:cNvPr id="9" name="Parallelogram 8"/>
              <p:cNvSpPr/>
              <p:nvPr/>
            </p:nvSpPr>
            <p:spPr>
              <a:xfrm rot="10800000">
                <a:off x="3183276" y="2133600"/>
                <a:ext cx="465762" cy="152400"/>
              </a:xfrm>
              <a:prstGeom prst="parallelogram">
                <a:avLst>
                  <a:gd name="adj" fmla="val 65449"/>
                </a:avLst>
              </a:prstGeom>
              <a:solidFill>
                <a:schemeClr val="bg1">
                  <a:lumMod val="75000"/>
                  <a:alpha val="49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Parallelogram 9"/>
              <p:cNvSpPr/>
              <p:nvPr/>
            </p:nvSpPr>
            <p:spPr>
              <a:xfrm rot="10800000">
                <a:off x="3183276" y="2885331"/>
                <a:ext cx="465762" cy="152400"/>
              </a:xfrm>
              <a:prstGeom prst="parallelogram">
                <a:avLst>
                  <a:gd name="adj" fmla="val 65449"/>
                </a:avLst>
              </a:prstGeom>
              <a:solidFill>
                <a:schemeClr val="bg1">
                  <a:lumMod val="75000"/>
                  <a:alpha val="49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Parallelogram 10"/>
              <p:cNvSpPr/>
              <p:nvPr/>
            </p:nvSpPr>
            <p:spPr>
              <a:xfrm rot="10800000">
                <a:off x="3183275" y="3619227"/>
                <a:ext cx="465762" cy="152400"/>
              </a:xfrm>
              <a:prstGeom prst="parallelogram">
                <a:avLst>
                  <a:gd name="adj" fmla="val 65449"/>
                </a:avLst>
              </a:prstGeom>
              <a:solidFill>
                <a:schemeClr val="bg1">
                  <a:lumMod val="75000"/>
                  <a:alpha val="49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Parallelogram 11"/>
              <p:cNvSpPr/>
              <p:nvPr/>
            </p:nvSpPr>
            <p:spPr>
              <a:xfrm rot="10800000">
                <a:off x="3191838" y="4347684"/>
                <a:ext cx="465762" cy="152400"/>
              </a:xfrm>
              <a:prstGeom prst="parallelogram">
                <a:avLst>
                  <a:gd name="adj" fmla="val 65449"/>
                </a:avLst>
              </a:prstGeom>
              <a:solidFill>
                <a:schemeClr val="bg1">
                  <a:lumMod val="75000"/>
                  <a:alpha val="49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Parallelogram 12"/>
              <p:cNvSpPr/>
              <p:nvPr/>
            </p:nvSpPr>
            <p:spPr>
              <a:xfrm rot="10800000">
                <a:off x="3191838" y="5109684"/>
                <a:ext cx="465762" cy="152400"/>
              </a:xfrm>
              <a:prstGeom prst="parallelogram">
                <a:avLst>
                  <a:gd name="adj" fmla="val 65449"/>
                </a:avLst>
              </a:prstGeom>
              <a:solidFill>
                <a:schemeClr val="bg1">
                  <a:lumMod val="75000"/>
                  <a:alpha val="49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Parallelogram 13"/>
              <p:cNvSpPr/>
              <p:nvPr/>
            </p:nvSpPr>
            <p:spPr>
              <a:xfrm rot="10800000">
                <a:off x="3191838" y="5856271"/>
                <a:ext cx="465762" cy="152400"/>
              </a:xfrm>
              <a:prstGeom prst="parallelogram">
                <a:avLst>
                  <a:gd name="adj" fmla="val 65449"/>
                </a:avLst>
              </a:prstGeom>
              <a:solidFill>
                <a:schemeClr val="bg1">
                  <a:lumMod val="75000"/>
                  <a:alpha val="49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895600" y="914400"/>
                <a:ext cx="2209800" cy="533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600" y="304800"/>
                <a:ext cx="1328915" cy="1050872"/>
              </a:xfrm>
              <a:prstGeom prst="rect">
                <a:avLst/>
              </a:prstGeom>
            </p:spPr>
          </p:pic>
          <p:cxnSp>
            <p:nvCxnSpPr>
              <p:cNvPr id="17" name="Straight Connector 16"/>
              <p:cNvCxnSpPr/>
              <p:nvPr/>
            </p:nvCxnSpPr>
            <p:spPr>
              <a:xfrm flipH="1">
                <a:off x="3276600" y="1181100"/>
                <a:ext cx="148119" cy="952500"/>
              </a:xfrm>
              <a:prstGeom prst="line">
                <a:avLst/>
              </a:prstGeom>
              <a:ln w="254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>
                <a:endCxn id="9" idx="5"/>
              </p:cNvCxnSpPr>
              <p:nvPr/>
            </p:nvCxnSpPr>
            <p:spPr>
              <a:xfrm>
                <a:off x="3503059" y="1181100"/>
                <a:ext cx="96107" cy="1028700"/>
              </a:xfrm>
              <a:prstGeom prst="line">
                <a:avLst/>
              </a:prstGeom>
              <a:ln w="254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ardrop 18"/>
              <p:cNvSpPr/>
              <p:nvPr/>
            </p:nvSpPr>
            <p:spPr>
              <a:xfrm rot="7948536">
                <a:off x="4775782" y="536499"/>
                <a:ext cx="366228" cy="343422"/>
              </a:xfrm>
              <a:prstGeom prst="teardrop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" name="Curved Connector 19"/>
              <p:cNvCxnSpPr/>
              <p:nvPr/>
            </p:nvCxnSpPr>
            <p:spPr>
              <a:xfrm rot="5400000">
                <a:off x="4483059" y="1048163"/>
                <a:ext cx="564778" cy="386896"/>
              </a:xfrm>
              <a:prstGeom prst="curvedConnector3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Cube 20"/>
              <p:cNvSpPr/>
              <p:nvPr/>
            </p:nvSpPr>
            <p:spPr>
              <a:xfrm>
                <a:off x="4495800" y="1524000"/>
                <a:ext cx="152400" cy="171450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Isosceles Triangle 21"/>
              <p:cNvSpPr/>
              <p:nvPr/>
            </p:nvSpPr>
            <p:spPr>
              <a:xfrm rot="8647476">
                <a:off x="4818860" y="1199007"/>
                <a:ext cx="121775" cy="101740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Curved Connector 22"/>
              <p:cNvCxnSpPr/>
              <p:nvPr/>
            </p:nvCxnSpPr>
            <p:spPr>
              <a:xfrm rot="5400000" flipH="1" flipV="1">
                <a:off x="4352925" y="1762125"/>
                <a:ext cx="285750" cy="152400"/>
              </a:xfrm>
              <a:prstGeom prst="curvedConnector3">
                <a:avLst/>
              </a:prstGeom>
              <a:ln w="254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1486778" y="596740"/>
                <a:ext cx="1890076" cy="707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S5p TROPOMI</a:t>
                </a:r>
              </a:p>
              <a:p>
                <a:r>
                  <a:rPr lang="en-US" sz="1100" dirty="0" smtClean="0"/>
                  <a:t>13h45</a:t>
                </a:r>
                <a:endParaRPr lang="en-US" sz="1100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015485" y="603030"/>
                <a:ext cx="1899104" cy="707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dirty="0" err="1" smtClean="0"/>
                  <a:t>Ozonesonde</a:t>
                </a:r>
                <a:endParaRPr lang="en-US" sz="1100" dirty="0" smtClean="0"/>
              </a:p>
              <a:p>
                <a:r>
                  <a:rPr lang="en-US" sz="1100" dirty="0" smtClean="0"/>
                  <a:t>12h30-14h00</a:t>
                </a:r>
                <a:endParaRPr lang="en-US" sz="1100" dirty="0"/>
              </a:p>
            </p:txBody>
          </p:sp>
        </p:grpSp>
      </p:grp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981" y="1773913"/>
            <a:ext cx="3126740" cy="255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189" y="4572544"/>
            <a:ext cx="4167720" cy="19673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01067" y="1113601"/>
            <a:ext cx="881776" cy="533789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2988" y="1972599"/>
            <a:ext cx="3050432" cy="2317156"/>
          </a:xfrm>
          <a:prstGeom prst="rect">
            <a:avLst/>
          </a:prstGeom>
        </p:spPr>
      </p:pic>
      <p:sp>
        <p:nvSpPr>
          <p:cNvPr id="30" name="Title 2"/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</p:spPr>
        <p:txBody>
          <a:bodyPr anchor="ctr"/>
          <a:lstStyle/>
          <a:p>
            <a:r>
              <a:rPr lang="en-US" sz="3800" dirty="0" smtClean="0"/>
              <a:t>CEOS-FRM: Sampling/representativeness</a:t>
            </a:r>
            <a:endParaRPr lang="en-US" sz="3800" dirty="0"/>
          </a:p>
        </p:txBody>
      </p:sp>
      <p:sp>
        <p:nvSpPr>
          <p:cNvPr id="4" name="TextBox 3"/>
          <p:cNvSpPr txBox="1"/>
          <p:nvPr/>
        </p:nvSpPr>
        <p:spPr>
          <a:xfrm>
            <a:off x="8239432" y="145484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MWR angles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17913" y="1695725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Polar areas – Large SZA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238388" y="4303094"/>
            <a:ext cx="3277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DIAL temporal resolution (nighttime)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2313" y="2029105"/>
            <a:ext cx="2658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Sentinel-5P vs. ozonesonde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6048" y="6213985"/>
            <a:ext cx="3434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Verhoelst et al.,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49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47257" y="1283231"/>
            <a:ext cx="11495400" cy="4662871"/>
          </a:xfrm>
        </p:spPr>
        <p:txBody>
          <a:bodyPr/>
          <a:lstStyle/>
          <a:p>
            <a:pPr marL="50800" indent="0">
              <a:buNone/>
            </a:pPr>
            <a:r>
              <a:rPr lang="en-US" dirty="0" smtClean="0"/>
              <a:t>                    </a:t>
            </a:r>
            <a:r>
              <a:rPr lang="en-US" b="1" dirty="0" smtClean="0"/>
              <a:t>test</a:t>
            </a:r>
            <a:r>
              <a:rPr lang="en-US" dirty="0" smtClean="0"/>
              <a:t>: vertical                                                                                sensitivity (averaging kernel)                                                                                 for every measurement.                                                                Transformation guidelines                                                                                          in the literature.</a:t>
            </a:r>
          </a:p>
          <a:p>
            <a:pPr marL="50800" indent="0">
              <a:buNone/>
            </a:pPr>
            <a:endParaRPr lang="en-US" dirty="0"/>
          </a:p>
          <a:p>
            <a:pPr marL="50800" indent="0">
              <a:buNone/>
            </a:pPr>
            <a:r>
              <a:rPr lang="en-US" dirty="0" smtClean="0"/>
              <a:t>           </a:t>
            </a:r>
            <a:r>
              <a:rPr lang="en-US" b="1" dirty="0" smtClean="0"/>
              <a:t>test</a:t>
            </a:r>
            <a:r>
              <a:rPr lang="en-US" dirty="0" smtClean="0"/>
              <a:t>: transformation is out of scope. PGN products contain      </a:t>
            </a:r>
          </a:p>
          <a:p>
            <a:pPr marL="50800" indent="0"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dirty="0" smtClean="0"/>
              <a:t>          what is needed to do the transformation to pixel.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CEOS-FRM: Transformation to pixel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-3220" b="1"/>
          <a:stretch/>
        </p:blipFill>
        <p:spPr>
          <a:xfrm>
            <a:off x="4989768" y="1259524"/>
            <a:ext cx="6898795" cy="22925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09" y="4876590"/>
            <a:ext cx="10355885" cy="143673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38377" y="3796880"/>
            <a:ext cx="11540354" cy="98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" y="1102206"/>
            <a:ext cx="2158541" cy="8394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209" y="3928805"/>
            <a:ext cx="874831" cy="86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46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718" b="23548"/>
          <a:stretch/>
        </p:blipFill>
        <p:spPr>
          <a:xfrm>
            <a:off x="6434033" y="1898932"/>
            <a:ext cx="5556591" cy="118969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61" y="1849326"/>
            <a:ext cx="5864449" cy="12889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2224" b="25926"/>
          <a:stretch/>
        </p:blipFill>
        <p:spPr>
          <a:xfrm>
            <a:off x="6434033" y="3429669"/>
            <a:ext cx="5556591" cy="124728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2" y="3472189"/>
            <a:ext cx="5811235" cy="11622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349" y="1098383"/>
            <a:ext cx="2158541" cy="839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2043" y="1073788"/>
            <a:ext cx="874831" cy="8640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5587" y="4988946"/>
            <a:ext cx="5575037" cy="13803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079" y="5156659"/>
            <a:ext cx="5827331" cy="1044890"/>
          </a:xfrm>
          <a:prstGeom prst="rect">
            <a:avLst/>
          </a:prstGeom>
        </p:spPr>
      </p:pic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</p:spPr>
        <p:txBody>
          <a:bodyPr anchor="ctr"/>
          <a:lstStyle/>
          <a:p>
            <a:r>
              <a:rPr lang="en-US" dirty="0" smtClean="0"/>
              <a:t>CEOS-FRM</a:t>
            </a:r>
            <a:r>
              <a:rPr lang="en-US" dirty="0"/>
              <a:t> </a:t>
            </a:r>
            <a:r>
              <a:rPr lang="en-US" dirty="0" smtClean="0"/>
              <a:t>test cases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325941" y="473975"/>
            <a:ext cx="12827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92D050"/>
                </a:solidFill>
              </a:rPr>
              <a:t>CV-23-01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7912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66" y="2568837"/>
            <a:ext cx="6388558" cy="3970901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69140" y="1145579"/>
            <a:ext cx="11495400" cy="3052795"/>
          </a:xfrm>
        </p:spPr>
        <p:txBody>
          <a:bodyPr/>
          <a:lstStyle/>
          <a:p>
            <a:pPr marL="50800" indent="0">
              <a:buNone/>
            </a:pPr>
            <a:r>
              <a:rPr lang="en-US" dirty="0" smtClean="0"/>
              <a:t>Ranking based on </a:t>
            </a:r>
            <a:r>
              <a:rPr lang="en-US" b="1" i="1" dirty="0" smtClean="0"/>
              <a:t>Verification </a:t>
            </a:r>
            <a:r>
              <a:rPr lang="en-US" dirty="0" smtClean="0"/>
              <a:t>category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CEOS-FRM: Verification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039" y="363427"/>
            <a:ext cx="4499049" cy="6215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819" y="417304"/>
            <a:ext cx="2158541" cy="8394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719" y="2058168"/>
            <a:ext cx="874831" cy="86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6047" y="126779"/>
            <a:ext cx="9671337" cy="779002"/>
          </a:xfrm>
        </p:spPr>
        <p:txBody>
          <a:bodyPr anchor="ctr" anchorCtr="0"/>
          <a:lstStyle/>
          <a:p>
            <a:r>
              <a:rPr lang="en-US" sz="2900" dirty="0"/>
              <a:t>Synergies Cal/Val Portal and NDACC Satellite Website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14301" y="1028700"/>
            <a:ext cx="6559550" cy="4581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0800" indent="0">
              <a:spcAft>
                <a:spcPts val="600"/>
              </a:spcAft>
              <a:buNone/>
            </a:pPr>
            <a:r>
              <a:rPr lang="en-GB" b="1" dirty="0" smtClean="0">
                <a:solidFill>
                  <a:srgbClr val="002060"/>
                </a:solidFill>
              </a:rPr>
              <a:t>NDACC Satellite WG website</a:t>
            </a:r>
            <a:endParaRPr lang="en-US" sz="1100" dirty="0" smtClean="0">
              <a:solidFill>
                <a:srgbClr val="002060"/>
              </a:solidFill>
            </a:endParaRPr>
          </a:p>
          <a:p>
            <a:pPr marL="863978" lvl="1" indent="-38399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</a:rPr>
              <a:t>Overview of atmospheric trace gases satellite missions</a:t>
            </a:r>
          </a:p>
          <a:p>
            <a:pPr marL="863978" lvl="1" indent="-38399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2060"/>
                </a:solidFill>
              </a:rPr>
              <a:t>Satellite validation resources and services, reference data, overpass predictors…</a:t>
            </a:r>
          </a:p>
          <a:p>
            <a:pPr marL="863978" lvl="1" indent="-38399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2060"/>
                </a:solidFill>
              </a:rPr>
              <a:t>News on AOs, Campaigns (e.g., CINDI-3)…</a:t>
            </a:r>
          </a:p>
          <a:p>
            <a:pPr marL="406778" indent="-383990">
              <a:spcBef>
                <a:spcPts val="8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600" dirty="0" smtClean="0">
                <a:solidFill>
                  <a:srgbClr val="002060"/>
                </a:solidFill>
              </a:rPr>
              <a:t>Exchanges </a:t>
            </a:r>
            <a:r>
              <a:rPr lang="en-US" sz="2600" dirty="0">
                <a:solidFill>
                  <a:srgbClr val="002060"/>
                </a:solidFill>
              </a:rPr>
              <a:t>with </a:t>
            </a:r>
            <a:r>
              <a:rPr lang="en-US" sz="2600" dirty="0" smtClean="0">
                <a:solidFill>
                  <a:srgbClr val="002060"/>
                </a:solidFill>
              </a:rPr>
              <a:t>CEOS Cal/Val Portal</a:t>
            </a:r>
            <a:endParaRPr lang="en-US" sz="1600" dirty="0">
              <a:solidFill>
                <a:srgbClr val="002060"/>
              </a:solidFill>
            </a:endParaRPr>
          </a:p>
          <a:p>
            <a:pPr marL="479988" lvl="1" indent="0">
              <a:spcBef>
                <a:spcPts val="800"/>
              </a:spcBef>
              <a:buNone/>
            </a:pPr>
            <a:endParaRPr lang="en-US" sz="2333" dirty="0"/>
          </a:p>
        </p:txBody>
      </p:sp>
      <p:grpSp>
        <p:nvGrpSpPr>
          <p:cNvPr id="4" name="Group 3"/>
          <p:cNvGrpSpPr/>
          <p:nvPr/>
        </p:nvGrpSpPr>
        <p:grpSpPr>
          <a:xfrm>
            <a:off x="6974056" y="1880656"/>
            <a:ext cx="5015680" cy="4544488"/>
            <a:chOff x="7047365" y="1790700"/>
            <a:chExt cx="5015680" cy="454448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633" r="639" b="12024"/>
            <a:stretch/>
          </p:blipFill>
          <p:spPr>
            <a:xfrm>
              <a:off x="7047365" y="1790700"/>
              <a:ext cx="5015680" cy="4544488"/>
            </a:xfrm>
            <a:prstGeom prst="rect">
              <a:avLst/>
            </a:prstGeom>
            <a:ln>
              <a:solidFill>
                <a:srgbClr val="048CC7"/>
              </a:solidFill>
            </a:ln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8692" y="2164158"/>
              <a:ext cx="4852797" cy="417103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88" y="4231558"/>
            <a:ext cx="6634665" cy="20404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842946" y="1113586"/>
            <a:ext cx="40752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" indent="0" algn="r">
              <a:lnSpc>
                <a:spcPct val="150000"/>
              </a:lnSpc>
              <a:buNone/>
            </a:pPr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access via main website </a:t>
            </a:r>
            <a:r>
              <a:rPr lang="en-GB" dirty="0">
                <a:hlinkClick r:id="rId5"/>
              </a:rPr>
              <a:t>https://</a:t>
            </a:r>
            <a:r>
              <a:rPr lang="en-GB" dirty="0" smtClean="0">
                <a:hlinkClick r:id="rId5"/>
              </a:rPr>
              <a:t>ndacc.org</a:t>
            </a:r>
            <a:endParaRPr lang="en-GB" b="1" dirty="0" smtClean="0"/>
          </a:p>
          <a:p>
            <a:pPr marL="50800" algn="r">
              <a:lnSpc>
                <a:spcPct val="150000"/>
              </a:lnSpc>
            </a:pPr>
            <a:r>
              <a:rPr lang="en-GB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and</a:t>
            </a:r>
            <a:r>
              <a:rPr lang="en-GB" dirty="0" smtClean="0"/>
              <a:t> </a:t>
            </a:r>
            <a:r>
              <a:rPr lang="en-US" dirty="0">
                <a:hlinkClick r:id="rId6"/>
              </a:rPr>
              <a:t>https://accsatellites.aeronomie.be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76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86584" y="1312727"/>
            <a:ext cx="11495400" cy="4662871"/>
          </a:xfrm>
        </p:spPr>
        <p:txBody>
          <a:bodyPr/>
          <a:lstStyle/>
          <a:p>
            <a:r>
              <a:rPr lang="en-US" dirty="0" smtClean="0"/>
              <a:t>Two independent assessments of atmospheric FRM projects lead to interesting results – and different conclusions.</a:t>
            </a:r>
          </a:p>
          <a:p>
            <a:r>
              <a:rPr lang="en-US" dirty="0" smtClean="0"/>
              <a:t>Understanding of terminology (traceability, reference, representativeness etc.) depends on the SMM user =&gt; guidance needed, references and illustrations recommended.</a:t>
            </a:r>
          </a:p>
          <a:p>
            <a:r>
              <a:rPr lang="en-US" dirty="0" smtClean="0"/>
              <a:t>Cf. WGCV-52 discussion and feedback implemented in </a:t>
            </a:r>
            <a:r>
              <a:rPr lang="en-US" i="1" dirty="0" err="1" smtClean="0">
                <a:hlinkClick r:id="rId2"/>
              </a:rPr>
              <a:t>GoogleDoc</a:t>
            </a:r>
            <a:r>
              <a:rPr lang="en-US" dirty="0" smtClean="0"/>
              <a:t>: missing several concepts essential for atmospheric </a:t>
            </a:r>
            <a:r>
              <a:rPr lang="en-US" dirty="0"/>
              <a:t>remote </a:t>
            </a:r>
            <a:r>
              <a:rPr lang="en-US" dirty="0" smtClean="0"/>
              <a:t>sensing.</a:t>
            </a:r>
          </a:p>
          <a:p>
            <a:r>
              <a:rPr lang="en-US" dirty="0"/>
              <a:t>Statements need to be evidenced. </a:t>
            </a:r>
          </a:p>
          <a:p>
            <a:r>
              <a:rPr lang="en-US" dirty="0" smtClean="0"/>
              <a:t>Similar statements can lead to (very) different classification. The assessment exercise is valuable and appreciated, but questions about the meaning of the classification.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CEOS-FRM test cases: Conclusions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10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71836" y="1319048"/>
            <a:ext cx="11495400" cy="4662871"/>
          </a:xfrm>
        </p:spPr>
        <p:txBody>
          <a:bodyPr/>
          <a:lstStyle/>
          <a:p>
            <a:pPr marL="50800" indent="0">
              <a:buNone/>
            </a:pPr>
            <a:r>
              <a:rPr lang="en-US" b="1" dirty="0" smtClean="0">
                <a:solidFill>
                  <a:srgbClr val="002060"/>
                </a:solidFill>
              </a:rPr>
              <a:t>CEOS-FRM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Pilot phase: FRM4DOAS, PGN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ESA Precursors_cci+: FRMs for NO</a:t>
            </a:r>
            <a:r>
              <a:rPr lang="en-US" baseline="-25000" dirty="0" smtClean="0">
                <a:solidFill>
                  <a:srgbClr val="002060"/>
                </a:solidFill>
              </a:rPr>
              <a:t>2</a:t>
            </a:r>
            <a:r>
              <a:rPr lang="en-US" dirty="0" smtClean="0">
                <a:solidFill>
                  <a:srgbClr val="002060"/>
                </a:solidFill>
              </a:rPr>
              <a:t>, HCHO, SO</a:t>
            </a:r>
            <a:r>
              <a:rPr lang="en-US" baseline="-25000" dirty="0" smtClean="0">
                <a:solidFill>
                  <a:srgbClr val="002060"/>
                </a:solidFill>
              </a:rPr>
              <a:t>2</a:t>
            </a:r>
            <a:r>
              <a:rPr lang="en-US" dirty="0" smtClean="0">
                <a:solidFill>
                  <a:srgbClr val="002060"/>
                </a:solidFill>
              </a:rPr>
              <a:t>, CO, NH</a:t>
            </a:r>
            <a:r>
              <a:rPr lang="en-US" baseline="-25000" dirty="0" smtClean="0">
                <a:solidFill>
                  <a:srgbClr val="002060"/>
                </a:solidFill>
              </a:rPr>
              <a:t>3</a:t>
            </a:r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Next version: NDACC DOAS, FTIR, lidars, </a:t>
            </a:r>
            <a:r>
              <a:rPr lang="en-US" dirty="0" err="1" smtClean="0">
                <a:solidFill>
                  <a:srgbClr val="002060"/>
                </a:solidFill>
              </a:rPr>
              <a:t>sondes</a:t>
            </a:r>
            <a:r>
              <a:rPr lang="en-US" dirty="0" smtClean="0">
                <a:solidFill>
                  <a:srgbClr val="002060"/>
                </a:solidFill>
              </a:rPr>
              <a:t> and MWR</a:t>
            </a:r>
          </a:p>
          <a:p>
            <a:endParaRPr lang="en-US" dirty="0" smtClean="0">
              <a:solidFill>
                <a:srgbClr val="002060"/>
              </a:solidFill>
            </a:endParaRPr>
          </a:p>
          <a:p>
            <a:pPr marL="50800" indent="0">
              <a:buNone/>
            </a:pPr>
            <a:r>
              <a:rPr lang="en-US" b="1" dirty="0" smtClean="0">
                <a:solidFill>
                  <a:srgbClr val="002060"/>
                </a:solidFill>
              </a:rPr>
              <a:t>EDAP SMM for satellite data products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Iteration (ESA/JPL/BIRA-IASB) on EDAP+ with NPL 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Published: SWIR missions GOSAT-2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TanSat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smtClean="0">
                <a:solidFill>
                  <a:srgbClr val="002060"/>
                </a:solidFill>
              </a:rPr>
              <a:t>GHGSat-C1 &amp; -D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In progress: UV-Vis missions GEMS, Sentinel-5P TROPOMI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4000" dirty="0" smtClean="0"/>
              <a:t>A few maturity assessments in progress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9824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697" y="4298750"/>
            <a:ext cx="2199421" cy="2069804"/>
          </a:xfrm>
          <a:prstGeom prst="rect">
            <a:avLst/>
          </a:prstGeo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</p:spPr>
        <p:txBody>
          <a:bodyPr anchor="ctr"/>
          <a:lstStyle/>
          <a:p>
            <a:r>
              <a:rPr lang="en-US" dirty="0" smtClean="0"/>
              <a:t>CINDI-3    </a:t>
            </a:r>
            <a:r>
              <a:rPr lang="en-US" sz="2400" dirty="0" smtClean="0"/>
              <a:t>(May 21 – June 21, 2024)</a:t>
            </a:r>
            <a:endParaRPr lang="en-US" b="1" dirty="0">
              <a:solidFill>
                <a:srgbClr val="92D05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42208" y="3691114"/>
            <a:ext cx="5834127" cy="2786233"/>
            <a:chOff x="5983745" y="1379156"/>
            <a:chExt cx="5924075" cy="320637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t="2433" r="24113" b="3442"/>
            <a:stretch/>
          </p:blipFill>
          <p:spPr>
            <a:xfrm>
              <a:off x="6056925" y="1379156"/>
              <a:ext cx="4552487" cy="2909365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5983745" y="4277758"/>
              <a:ext cx="59240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Additional species: CHOCHO and HONO</a:t>
              </a:r>
              <a:endParaRPr lang="en-US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635" y="1526735"/>
            <a:ext cx="1829335" cy="11391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131" y="3231044"/>
            <a:ext cx="2158541" cy="8394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753" y="4183625"/>
            <a:ext cx="1509295" cy="11153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1851" y="5497987"/>
            <a:ext cx="1767846" cy="89465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/>
          <a:srcRect t="11873"/>
          <a:stretch/>
        </p:blipFill>
        <p:spPr>
          <a:xfrm>
            <a:off x="5141187" y="4377029"/>
            <a:ext cx="2170526" cy="1986262"/>
          </a:xfrm>
          <a:prstGeom prst="rect">
            <a:avLst/>
          </a:prstGeom>
        </p:spPr>
      </p:pic>
      <p:sp>
        <p:nvSpPr>
          <p:cNvPr id="3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6048" y="1173714"/>
            <a:ext cx="1057061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The Third Cabauw INtercomparison of DOAS-like Instruments (CINDI-3)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Semi-blind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intercalibration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and intercomparison </a:t>
            </a:r>
            <a:r>
              <a:rPr lang="en-US" alt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campaign with 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external </a:t>
            </a:r>
            <a:r>
              <a:rPr lang="en-US" alt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referee</a:t>
            </a:r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to </a:t>
            </a:r>
            <a:r>
              <a:rPr lang="en-US" altLang="en-US" sz="1800" dirty="0" err="1">
                <a:solidFill>
                  <a:srgbClr val="002060"/>
                </a:solidFill>
                <a:latin typeface="Arial" panose="020B0604020202020204" pitchFamily="34" charset="0"/>
              </a:rPr>
              <a:t>intercalibrate</a:t>
            </a:r>
            <a:r>
              <a:rPr lang="en-US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 instruments and assess mutual consistency of </a:t>
            </a:r>
            <a:r>
              <a:rPr lang="en-US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measurements</a:t>
            </a:r>
            <a:r>
              <a:rPr lang="en-US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endParaRPr lang="en-US" altLang="en-US" sz="1800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to </a:t>
            </a:r>
            <a:r>
              <a:rPr lang="en-US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get NDACC/ACTRIS-CREGARS certification for new instruments, </a:t>
            </a:r>
            <a:endParaRPr lang="en-US" altLang="en-US" sz="1800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to </a:t>
            </a:r>
            <a:r>
              <a:rPr lang="en-US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assess and improve FRM maturity </a:t>
            </a:r>
            <a:r>
              <a:rPr lang="en-US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for validation </a:t>
            </a:r>
            <a:r>
              <a:rPr lang="en-US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of </a:t>
            </a:r>
            <a:r>
              <a:rPr lang="en-US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CEOS Air </a:t>
            </a:r>
            <a:r>
              <a:rPr lang="en-US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Quality and Ozone </a:t>
            </a:r>
            <a:r>
              <a:rPr lang="en-US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                                 satellite </a:t>
            </a:r>
            <a:r>
              <a:rPr lang="en-US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constellations. </a:t>
            </a:r>
            <a:endParaRPr kumimoji="0" lang="en-US" altLang="en-US" sz="180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/>
          <a:srcRect l="19841" t="29" r="19586" b="90601"/>
          <a:stretch/>
        </p:blipFill>
        <p:spPr>
          <a:xfrm>
            <a:off x="5830525" y="3809098"/>
            <a:ext cx="2949677" cy="47373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956" y="2775003"/>
            <a:ext cx="1572044" cy="60853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419511" y="3480616"/>
            <a:ext cx="3812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Observation protocol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325941" y="473975"/>
            <a:ext cx="12827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92D050"/>
                </a:solidFill>
              </a:rPr>
              <a:t>CV-24-01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3398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908720"/>
            <a:ext cx="121920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93481F8-9E40-972D-8F34-3E4072451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07" y="1288349"/>
            <a:ext cx="7620000" cy="1905000"/>
          </a:xfrm>
          <a:prstGeom prst="rect">
            <a:avLst/>
          </a:prstGeom>
        </p:spPr>
      </p:pic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09DD2700-5B9C-CAF6-D120-78631C23E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863" y="3429000"/>
            <a:ext cx="11520487" cy="3240360"/>
          </a:xfrm>
        </p:spPr>
        <p:txBody>
          <a:bodyPr/>
          <a:lstStyle/>
          <a:p>
            <a:pPr marL="0" indent="0">
              <a:spcAft>
                <a:spcPts val="800"/>
              </a:spcAft>
              <a:buNone/>
              <a:defRPr/>
            </a:pPr>
            <a:r>
              <a:rPr lang="en-GB" sz="2400" b="1" dirty="0">
                <a:solidFill>
                  <a:srgbClr val="002060"/>
                </a:solidFill>
              </a:rPr>
              <a:t>Airborne component part of ESA SVANTE+ project (</a:t>
            </a:r>
            <a:r>
              <a:rPr lang="en-GB" sz="2400" b="1" dirty="0" smtClean="0">
                <a:solidFill>
                  <a:srgbClr val="002060"/>
                </a:solidFill>
              </a:rPr>
              <a:t>Sentinel-5P TROPOMI validation)</a:t>
            </a:r>
          </a:p>
          <a:p>
            <a:pPr marL="0" indent="0">
              <a:spcAft>
                <a:spcPts val="800"/>
              </a:spcAft>
              <a:buNone/>
              <a:defRPr/>
            </a:pPr>
            <a:r>
              <a:rPr lang="en-GB" sz="2400" b="1" dirty="0" smtClean="0">
                <a:solidFill>
                  <a:srgbClr val="002060"/>
                </a:solidFill>
              </a:rPr>
              <a:t>Coordination: </a:t>
            </a:r>
            <a:r>
              <a:rPr lang="en-GB" sz="2400" dirty="0" smtClean="0">
                <a:solidFill>
                  <a:srgbClr val="002060"/>
                </a:solidFill>
              </a:rPr>
              <a:t>Frederik Tack (BIRA-IASB)</a:t>
            </a:r>
          </a:p>
          <a:p>
            <a:pPr marL="0" indent="0">
              <a:spcAft>
                <a:spcPts val="800"/>
              </a:spcAft>
              <a:buNone/>
              <a:defRPr/>
            </a:pPr>
            <a:r>
              <a:rPr lang="en-GB" sz="2400" b="1" dirty="0" smtClean="0">
                <a:solidFill>
                  <a:srgbClr val="002060"/>
                </a:solidFill>
              </a:rPr>
              <a:t>Operator</a:t>
            </a:r>
            <a:r>
              <a:rPr lang="en-GB" sz="2400" b="1" dirty="0">
                <a:solidFill>
                  <a:srgbClr val="002060"/>
                </a:solidFill>
              </a:rPr>
              <a:t>: </a:t>
            </a:r>
            <a:r>
              <a:rPr lang="en-GB" sz="2400" dirty="0" smtClean="0">
                <a:solidFill>
                  <a:srgbClr val="002060"/>
                </a:solidFill>
              </a:rPr>
              <a:t>RBINS </a:t>
            </a:r>
            <a:r>
              <a:rPr lang="en-GB" sz="2400" dirty="0">
                <a:solidFill>
                  <a:srgbClr val="002060"/>
                </a:solidFill>
              </a:rPr>
              <a:t>(Belgian Natural Science Institute), SURV unit (Ward van Roy)</a:t>
            </a:r>
          </a:p>
          <a:p>
            <a:pPr marL="0" indent="0">
              <a:spcAft>
                <a:spcPts val="800"/>
              </a:spcAft>
              <a:buNone/>
              <a:defRPr/>
            </a:pPr>
            <a:r>
              <a:rPr lang="en-GB" sz="2400" b="1" dirty="0">
                <a:solidFill>
                  <a:srgbClr val="002060"/>
                </a:solidFill>
              </a:rPr>
              <a:t>Aircraft: </a:t>
            </a:r>
            <a:r>
              <a:rPr lang="en-GB" sz="2400" dirty="0">
                <a:solidFill>
                  <a:srgbClr val="002060"/>
                </a:solidFill>
              </a:rPr>
              <a:t>BN-2 from Belgian Coast Guards, used for national North Sea aerial surveillance </a:t>
            </a:r>
            <a:r>
              <a:rPr lang="en-GB" sz="2400" dirty="0" smtClean="0">
                <a:solidFill>
                  <a:srgbClr val="002060"/>
                </a:solidFill>
              </a:rPr>
              <a:t>program </a:t>
            </a:r>
            <a:r>
              <a:rPr lang="en-GB" sz="2400" dirty="0">
                <a:solidFill>
                  <a:srgbClr val="002060"/>
                </a:solidFill>
              </a:rPr>
              <a:t>and equipped with NOx, SO</a:t>
            </a:r>
            <a:r>
              <a:rPr lang="en-GB" sz="2400" baseline="-25000" dirty="0">
                <a:solidFill>
                  <a:srgbClr val="002060"/>
                </a:solidFill>
              </a:rPr>
              <a:t>2</a:t>
            </a:r>
            <a:r>
              <a:rPr lang="en-GB" sz="2400" dirty="0">
                <a:solidFill>
                  <a:srgbClr val="002060"/>
                </a:solidFill>
              </a:rPr>
              <a:t> and CO</a:t>
            </a:r>
            <a:r>
              <a:rPr lang="en-GB" sz="2400" baseline="-25000" dirty="0">
                <a:solidFill>
                  <a:srgbClr val="002060"/>
                </a:solidFill>
              </a:rPr>
              <a:t>2</a:t>
            </a:r>
            <a:r>
              <a:rPr lang="en-GB" sz="2400" dirty="0">
                <a:solidFill>
                  <a:srgbClr val="002060"/>
                </a:solidFill>
              </a:rPr>
              <a:t> sensors for </a:t>
            </a:r>
            <a:r>
              <a:rPr lang="en-GB" sz="2400" dirty="0" smtClean="0">
                <a:solidFill>
                  <a:srgbClr val="002060"/>
                </a:solidFill>
              </a:rPr>
              <a:t>ship </a:t>
            </a:r>
            <a:r>
              <a:rPr lang="en-GB" sz="2400" dirty="0">
                <a:solidFill>
                  <a:srgbClr val="002060"/>
                </a:solidFill>
              </a:rPr>
              <a:t>plume monitoring</a:t>
            </a:r>
          </a:p>
          <a:p>
            <a:pPr marL="0" indent="0">
              <a:spcAft>
                <a:spcPts val="800"/>
              </a:spcAft>
              <a:buNone/>
              <a:defRPr/>
            </a:pPr>
            <a:r>
              <a:rPr lang="en-GB" sz="2400" b="1" dirty="0" smtClean="0">
                <a:solidFill>
                  <a:srgbClr val="002060"/>
                </a:solidFill>
              </a:rPr>
              <a:t>Planned payload </a:t>
            </a:r>
            <a:r>
              <a:rPr lang="en-GB" sz="2400" b="1" dirty="0">
                <a:solidFill>
                  <a:srgbClr val="002060"/>
                </a:solidFill>
              </a:rPr>
              <a:t>for CINDI-3: </a:t>
            </a:r>
            <a:r>
              <a:rPr lang="en-GB" sz="2400" dirty="0">
                <a:solidFill>
                  <a:srgbClr val="002060"/>
                </a:solidFill>
              </a:rPr>
              <a:t>SWING NO</a:t>
            </a:r>
            <a:r>
              <a:rPr lang="en-GB" sz="2400" baseline="-25000" dirty="0">
                <a:solidFill>
                  <a:srgbClr val="002060"/>
                </a:solidFill>
              </a:rPr>
              <a:t>2</a:t>
            </a:r>
            <a:r>
              <a:rPr lang="en-GB" sz="2400" dirty="0">
                <a:solidFill>
                  <a:srgbClr val="002060"/>
                </a:solidFill>
              </a:rPr>
              <a:t> whiskbroom imager + NO</a:t>
            </a:r>
            <a:r>
              <a:rPr lang="en-GB" sz="2400" baseline="-25000" dirty="0">
                <a:solidFill>
                  <a:srgbClr val="002060"/>
                </a:solidFill>
              </a:rPr>
              <a:t>2</a:t>
            </a:r>
            <a:r>
              <a:rPr lang="en-GB" sz="2400" dirty="0">
                <a:solidFill>
                  <a:srgbClr val="002060"/>
                </a:solidFill>
              </a:rPr>
              <a:t> ICAD</a:t>
            </a:r>
          </a:p>
          <a:p>
            <a:pPr marL="0" indent="0">
              <a:spcAft>
                <a:spcPts val="800"/>
              </a:spcAft>
              <a:buNone/>
              <a:defRPr/>
            </a:pPr>
            <a:endParaRPr lang="en-GB" sz="2000" b="1" dirty="0"/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176048" y="146443"/>
            <a:ext cx="9386864" cy="779002"/>
          </a:xfrm>
        </p:spPr>
        <p:txBody>
          <a:bodyPr anchor="ctr"/>
          <a:lstStyle/>
          <a:p>
            <a:r>
              <a:rPr lang="en-US" sz="4400" dirty="0" smtClean="0">
                <a:solidFill>
                  <a:schemeClr val="lt1"/>
                </a:solidFill>
                <a:latin typeface="Arial"/>
              </a:rPr>
              <a:t>CINDI-3: Airborne component</a:t>
            </a:r>
            <a:endParaRPr lang="en-US" sz="4400" dirty="0">
              <a:solidFill>
                <a:schemeClr val="lt1"/>
              </a:solidFill>
              <a:latin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642" y="1336548"/>
            <a:ext cx="1829335" cy="11391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963" y="2584816"/>
            <a:ext cx="1572044" cy="6085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25941" y="473975"/>
            <a:ext cx="12827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92D050"/>
                </a:solidFill>
              </a:rPr>
              <a:t>CV-24-01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8268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06248" y="1013572"/>
            <a:ext cx="8927919" cy="4981689"/>
          </a:xfrm>
        </p:spPr>
        <p:txBody>
          <a:bodyPr/>
          <a:lstStyle/>
          <a:p>
            <a:pPr marL="50800" indent="0">
              <a:spcBef>
                <a:spcPts val="800"/>
              </a:spcBef>
              <a:buNone/>
            </a:pPr>
            <a:r>
              <a:rPr lang="en-US" dirty="0" smtClean="0">
                <a:solidFill>
                  <a:srgbClr val="002060"/>
                </a:solidFill>
              </a:rPr>
              <a:t>31 </a:t>
            </a:r>
            <a:r>
              <a:rPr lang="en-US" dirty="0">
                <a:solidFill>
                  <a:srgbClr val="002060"/>
                </a:solidFill>
              </a:rPr>
              <a:t>groups </a:t>
            </a:r>
            <a:r>
              <a:rPr lang="en-US" dirty="0" smtClean="0">
                <a:solidFill>
                  <a:srgbClr val="002060"/>
                </a:solidFill>
              </a:rPr>
              <a:t>confirmed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002060"/>
                </a:solidFill>
              </a:rPr>
              <a:t>27 MAX-DOAS on double-layer containers </a:t>
            </a:r>
            <a:r>
              <a:rPr lang="en-US" sz="1900" dirty="0">
                <a:solidFill>
                  <a:srgbClr val="002060"/>
                </a:solidFill>
              </a:rPr>
              <a:t>infrastructure </a:t>
            </a:r>
            <a:r>
              <a:rPr lang="en-US" sz="1900" dirty="0" smtClean="0">
                <a:solidFill>
                  <a:srgbClr val="002060"/>
                </a:solidFill>
              </a:rPr>
              <a:t>=&gt; all </a:t>
            </a:r>
            <a:r>
              <a:rPr lang="en-US" sz="1900" dirty="0">
                <a:solidFill>
                  <a:srgbClr val="002060"/>
                </a:solidFill>
              </a:rPr>
              <a:t>DOAS systems (1D and 2D</a:t>
            </a:r>
            <a:r>
              <a:rPr lang="en-US" sz="1900" dirty="0" smtClean="0">
                <a:solidFill>
                  <a:srgbClr val="002060"/>
                </a:solidFill>
              </a:rPr>
              <a:t>) operated side-by-side </a:t>
            </a:r>
            <a:r>
              <a:rPr lang="en-US" sz="1900" dirty="0">
                <a:solidFill>
                  <a:srgbClr val="002060"/>
                </a:solidFill>
              </a:rPr>
              <a:t>with common </a:t>
            </a:r>
            <a:r>
              <a:rPr lang="en-US" sz="1900" dirty="0" smtClean="0">
                <a:solidFill>
                  <a:srgbClr val="002060"/>
                </a:solidFill>
              </a:rPr>
              <a:t>viewing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002060"/>
                </a:solidFill>
              </a:rPr>
              <a:t>2 SAOZ (zenith-sky DOAS), 1 Brewer UV Spectrophotometer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2060"/>
                </a:solidFill>
              </a:rPr>
              <a:t>5 to 7 mobile DOAS systems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002060"/>
                </a:solidFill>
              </a:rPr>
              <a:t>6 Pandora (PGN + U. Lille’s mobile lab)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002060"/>
                </a:solidFill>
              </a:rPr>
              <a:t>2 </a:t>
            </a:r>
            <a:r>
              <a:rPr lang="en-US" sz="1900" u="sng" dirty="0" smtClean="0">
                <a:solidFill>
                  <a:srgbClr val="002060"/>
                </a:solidFill>
              </a:rPr>
              <a:t>I</a:t>
            </a:r>
            <a:r>
              <a:rPr lang="en-US" sz="1900" dirty="0" smtClean="0">
                <a:solidFill>
                  <a:srgbClr val="002060"/>
                </a:solidFill>
              </a:rPr>
              <a:t>terative </a:t>
            </a:r>
            <a:r>
              <a:rPr lang="en-US" sz="1900" dirty="0" err="1" smtClean="0">
                <a:solidFill>
                  <a:srgbClr val="002060"/>
                </a:solidFill>
              </a:rPr>
              <a:t>CAvity</a:t>
            </a:r>
            <a:r>
              <a:rPr lang="en-US" sz="1900" dirty="0" smtClean="0">
                <a:solidFill>
                  <a:srgbClr val="002060"/>
                </a:solidFill>
              </a:rPr>
              <a:t> </a:t>
            </a:r>
            <a:r>
              <a:rPr lang="en-US" sz="1900" dirty="0">
                <a:solidFill>
                  <a:srgbClr val="002060"/>
                </a:solidFill>
              </a:rPr>
              <a:t>enhanced DOAS </a:t>
            </a:r>
            <a:r>
              <a:rPr lang="en-US" sz="1900" dirty="0" smtClean="0">
                <a:solidFill>
                  <a:srgbClr val="002060"/>
                </a:solidFill>
              </a:rPr>
              <a:t>(ICAD) for NO</a:t>
            </a:r>
            <a:r>
              <a:rPr lang="en-US" sz="1900" baseline="-25000" dirty="0" smtClean="0">
                <a:solidFill>
                  <a:srgbClr val="002060"/>
                </a:solidFill>
              </a:rPr>
              <a:t>2</a:t>
            </a:r>
            <a:r>
              <a:rPr lang="en-US" sz="1900" dirty="0" smtClean="0">
                <a:solidFill>
                  <a:srgbClr val="002060"/>
                </a:solidFill>
              </a:rPr>
              <a:t> </a:t>
            </a:r>
            <a:r>
              <a:rPr lang="en-US" sz="1900" dirty="0">
                <a:solidFill>
                  <a:srgbClr val="002060"/>
                </a:solidFill>
              </a:rPr>
              <a:t>and </a:t>
            </a:r>
            <a:r>
              <a:rPr lang="en-US" sz="1900" dirty="0" smtClean="0">
                <a:solidFill>
                  <a:srgbClr val="002060"/>
                </a:solidFill>
              </a:rPr>
              <a:t>HONO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002060"/>
                </a:solidFill>
              </a:rPr>
              <a:t>Lidars: JPL SMOL, KNMI aerosols and wind lidars, ESA lidar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002060"/>
                </a:solidFill>
              </a:rPr>
              <a:t>BIRA-IASB AOTF </a:t>
            </a:r>
            <a:r>
              <a:rPr lang="en-US" sz="1900" dirty="0">
                <a:solidFill>
                  <a:srgbClr val="002060"/>
                </a:solidFill>
              </a:rPr>
              <a:t>NO</a:t>
            </a:r>
            <a:r>
              <a:rPr lang="en-US" sz="1900" baseline="-25000" dirty="0">
                <a:solidFill>
                  <a:srgbClr val="002060"/>
                </a:solidFill>
              </a:rPr>
              <a:t>2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smtClean="0">
                <a:solidFill>
                  <a:srgbClr val="002060"/>
                </a:solidFill>
              </a:rPr>
              <a:t>camera (ALTIUS related)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002060"/>
                </a:solidFill>
              </a:rPr>
              <a:t>AERONET in Cabauw, mobile AERONET (U. Amsterdam)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002060"/>
              </a:solidFill>
            </a:endParaRPr>
          </a:p>
          <a:p>
            <a:pPr marL="50800" indent="0">
              <a:buNone/>
            </a:pPr>
            <a:r>
              <a:rPr lang="en-US" sz="2500" dirty="0" smtClean="0">
                <a:solidFill>
                  <a:srgbClr val="002060"/>
                </a:solidFill>
              </a:rPr>
              <a:t>Interested in measurement campaign? </a:t>
            </a:r>
            <a:r>
              <a:rPr lang="en-US" sz="2500" dirty="0">
                <a:solidFill>
                  <a:srgbClr val="002060"/>
                </a:solidFill>
              </a:rPr>
              <a:t>=&gt; </a:t>
            </a:r>
            <a:r>
              <a:rPr lang="en-US" sz="2500" dirty="0" smtClean="0">
                <a:solidFill>
                  <a:srgbClr val="002060"/>
                </a:solidFill>
                <a:hlinkClick r:id="rId2"/>
              </a:rPr>
              <a:t>CINDI-3 website</a:t>
            </a:r>
            <a:endParaRPr lang="en-US" sz="2500" dirty="0" smtClean="0">
              <a:solidFill>
                <a:srgbClr val="002060"/>
              </a:solidFill>
            </a:endParaRPr>
          </a:p>
          <a:p>
            <a:pPr marL="50800" indent="0">
              <a:buNone/>
            </a:pPr>
            <a:r>
              <a:rPr lang="en-US" sz="1800" dirty="0" smtClean="0">
                <a:solidFill>
                  <a:srgbClr val="002060"/>
                </a:solidFill>
              </a:rPr>
              <a:t>Coordinators: M. Van Roozendael (BIRA-IASB), A. </a:t>
            </a:r>
            <a:r>
              <a:rPr lang="en-US" sz="1800" dirty="0" err="1" smtClean="0">
                <a:solidFill>
                  <a:srgbClr val="002060"/>
                </a:solidFill>
              </a:rPr>
              <a:t>Apituley</a:t>
            </a:r>
            <a:r>
              <a:rPr lang="en-US" sz="1800" dirty="0" smtClean="0">
                <a:solidFill>
                  <a:srgbClr val="002060"/>
                </a:solidFill>
              </a:rPr>
              <a:t> (KNMI), K. </a:t>
            </a:r>
            <a:r>
              <a:rPr lang="en-US" sz="1800" dirty="0" err="1" smtClean="0">
                <a:solidFill>
                  <a:srgbClr val="002060"/>
                </a:solidFill>
              </a:rPr>
              <a:t>Kreher</a:t>
            </a:r>
            <a:r>
              <a:rPr lang="en-US" sz="1800" dirty="0" smtClean="0">
                <a:solidFill>
                  <a:srgbClr val="002060"/>
                </a:solidFill>
              </a:rPr>
              <a:t> (BKS)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CINDI-3    </a:t>
            </a:r>
            <a:r>
              <a:rPr lang="en-US" sz="2400" dirty="0" smtClean="0"/>
              <a:t>(May 21 – June 21, 2024)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326" y="3690052"/>
            <a:ext cx="2678331" cy="1919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326" y="2192817"/>
            <a:ext cx="2678331" cy="6096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3326" y="5720998"/>
            <a:ext cx="2678331" cy="6678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3326" y="2914049"/>
            <a:ext cx="2678331" cy="664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r="11024"/>
          <a:stretch/>
        </p:blipFill>
        <p:spPr>
          <a:xfrm>
            <a:off x="1876592" y="5927828"/>
            <a:ext cx="4998993" cy="5412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t="5983" b="-1"/>
          <a:stretch/>
        </p:blipFill>
        <p:spPr>
          <a:xfrm>
            <a:off x="6927988" y="6051379"/>
            <a:ext cx="1041058" cy="361480"/>
          </a:xfrm>
          <a:prstGeom prst="rect">
            <a:avLst/>
          </a:prstGeom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4D3BEE50-F888-EF41-DBEF-B006A13C6F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99" y="5924424"/>
            <a:ext cx="885306" cy="5233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092" y="6042587"/>
            <a:ext cx="581897" cy="43002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325941" y="473975"/>
            <a:ext cx="12827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92D050"/>
                </a:solidFill>
              </a:rPr>
              <a:t>CV-24-01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327" y="492457"/>
            <a:ext cx="2678331" cy="166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4000" dirty="0" smtClean="0"/>
              <a:t>Cloud/Aerosol Profile Validation Protocol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91" y="896634"/>
            <a:ext cx="10496283" cy="59496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5400000">
            <a:off x="11273604" y="1516195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92D050"/>
                </a:solidFill>
              </a:rPr>
              <a:t>CV-22-01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6623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121" y="954941"/>
            <a:ext cx="10487623" cy="5854363"/>
          </a:xfrm>
          <a:prstGeom prst="rect">
            <a:avLst/>
          </a:prstGeom>
        </p:spPr>
      </p:pic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</p:spPr>
        <p:txBody>
          <a:bodyPr anchor="ctr"/>
          <a:lstStyle/>
          <a:p>
            <a:r>
              <a:rPr lang="en-US" sz="4000" dirty="0" smtClean="0"/>
              <a:t>Cloud/Aerosol Profile Validation Protocol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 rot="5400000">
            <a:off x="11273604" y="1516195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92D050"/>
                </a:solidFill>
              </a:rPr>
              <a:t>CV-22-01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0108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56384" y="925445"/>
            <a:ext cx="11495400" cy="5240593"/>
          </a:xfrm>
        </p:spPr>
        <p:txBody>
          <a:bodyPr/>
          <a:lstStyle/>
          <a:p>
            <a:pPr marL="50800" indent="0">
              <a:buNone/>
            </a:pPr>
            <a:r>
              <a:rPr lang="en-US" sz="2000" b="1" dirty="0" smtClean="0">
                <a:solidFill>
                  <a:srgbClr val="002060"/>
                </a:solidFill>
              </a:rPr>
              <a:t>Feedback from R. Koopman (ESA), CV-22-01 activity lead</a:t>
            </a:r>
          </a:p>
          <a:p>
            <a:r>
              <a:rPr lang="en-US" sz="2000" dirty="0" smtClean="0"/>
              <a:t>Just </a:t>
            </a:r>
            <a:r>
              <a:rPr lang="en-US" sz="2000" dirty="0"/>
              <a:t>before the rehearsal: last-minute changes to facilities: </a:t>
            </a:r>
          </a:p>
          <a:p>
            <a:pPr lvl="1"/>
            <a:r>
              <a:rPr lang="en-US" sz="1600" dirty="0"/>
              <a:t>migration of collaboration portal, long process completed just in time for rehearsal</a:t>
            </a:r>
          </a:p>
          <a:p>
            <a:pPr lvl="1"/>
            <a:r>
              <a:rPr lang="en-US" sz="1600" dirty="0"/>
              <a:t>workaround using test instance of registration interface</a:t>
            </a:r>
          </a:p>
          <a:p>
            <a:pPr lvl="1"/>
            <a:r>
              <a:rPr lang="en-US" sz="1600" dirty="0"/>
              <a:t>Validation data </a:t>
            </a:r>
            <a:r>
              <a:rPr lang="en-US" sz="1600" dirty="0" err="1"/>
              <a:t>centre</a:t>
            </a:r>
            <a:r>
              <a:rPr lang="en-US" sz="1600" dirty="0"/>
              <a:t> user interface recovering from international cloud provider </a:t>
            </a:r>
            <a:r>
              <a:rPr lang="en-US" sz="1600" dirty="0" smtClean="0"/>
              <a:t>anomaly</a:t>
            </a:r>
            <a:endParaRPr lang="en-US" sz="1600" dirty="0"/>
          </a:p>
          <a:p>
            <a:r>
              <a:rPr lang="en-US" sz="2000" dirty="0"/>
              <a:t>All facilities functional (some with workaround) by start of rehearsal</a:t>
            </a:r>
          </a:p>
          <a:p>
            <a:r>
              <a:rPr lang="en-US" sz="2000" dirty="0"/>
              <a:t>Full repeat cycle of </a:t>
            </a:r>
            <a:r>
              <a:rPr lang="en-US" sz="2000" dirty="0" err="1"/>
              <a:t>similated</a:t>
            </a:r>
            <a:r>
              <a:rPr lang="en-US" sz="2000" dirty="0"/>
              <a:t> EarthCARE data made available </a:t>
            </a:r>
          </a:p>
          <a:p>
            <a:r>
              <a:rPr lang="en-US" sz="2000" dirty="0"/>
              <a:t>Principal and Co-Investigator </a:t>
            </a:r>
            <a:r>
              <a:rPr lang="en-US" sz="2000" dirty="0" err="1"/>
              <a:t>takeup</a:t>
            </a:r>
            <a:r>
              <a:rPr lang="en-US" sz="2000" dirty="0"/>
              <a:t> initially slow but ramping up progressively – large range in extent of rehearsal participation: from zero response to </a:t>
            </a:r>
            <a:r>
              <a:rPr lang="en-US" sz="2000" dirty="0" err="1"/>
              <a:t>succesful</a:t>
            </a:r>
            <a:r>
              <a:rPr lang="en-US" sz="2000" dirty="0"/>
              <a:t> actual collocated correlative observations converted to GEOMS format and uploaded to EVDC validation </a:t>
            </a:r>
            <a:r>
              <a:rPr lang="en-US" sz="2000" dirty="0" err="1"/>
              <a:t>centre</a:t>
            </a:r>
            <a:endParaRPr lang="en-US" sz="2000" dirty="0"/>
          </a:p>
          <a:p>
            <a:r>
              <a:rPr lang="en-US" sz="2000" dirty="0"/>
              <a:t>Online Archive reports 10,000 downloads of EarthCARE simulated data by 74 unique users</a:t>
            </a:r>
          </a:p>
          <a:p>
            <a:r>
              <a:rPr lang="en-US" sz="2000" dirty="0"/>
              <a:t>Validation data </a:t>
            </a:r>
            <a:r>
              <a:rPr lang="en-US" sz="2000" dirty="0" err="1"/>
              <a:t>centre</a:t>
            </a:r>
            <a:r>
              <a:rPr lang="en-US" sz="2000" dirty="0"/>
              <a:t> full report (correlative data statistics) not yet available, but strong progression noted, especially with data conversion to GEOMS.  </a:t>
            </a:r>
          </a:p>
          <a:p>
            <a:r>
              <a:rPr lang="en-US" sz="2000" dirty="0"/>
              <a:t>Discussion forum visited by 100 users</a:t>
            </a:r>
          </a:p>
          <a:p>
            <a:r>
              <a:rPr lang="en-US" sz="2000" dirty="0"/>
              <a:t>User </a:t>
            </a:r>
            <a:r>
              <a:rPr lang="en-US" sz="2000" dirty="0" err="1"/>
              <a:t>questionaires</a:t>
            </a:r>
            <a:r>
              <a:rPr lang="en-US" sz="2000" dirty="0"/>
              <a:t> due 7 March but initial feedback is generally positive on support services and helpdesks, some difficulties with registration and bulk download.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EarthCARE rehearsal: First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41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3600" dirty="0" smtClean="0"/>
              <a:t>CV-22-01 – Cloud/aerosol validation protocol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363" y="3298087"/>
            <a:ext cx="5732270" cy="299519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608"/>
            <a:ext cx="12192000" cy="679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8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76753" y="1199537"/>
            <a:ext cx="11435148" cy="1956620"/>
          </a:xfrm>
        </p:spPr>
        <p:txBody>
          <a:bodyPr/>
          <a:lstStyle/>
          <a:p>
            <a:r>
              <a:rPr lang="en-US" sz="2400" dirty="0"/>
              <a:t>Broad community-led effort: participation of scientists from AOS Sub-Orbital Working Group and past and present missions, Aeolus and EarthCARE Validation Teams, and further scientists through JAXA and EUMETSAT</a:t>
            </a:r>
          </a:p>
          <a:p>
            <a:r>
              <a:rPr lang="en-US" sz="2400" dirty="0"/>
              <a:t>Involvement of space agencies: ESA, NASA, JAXA, EUMETSAT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408" y="3303639"/>
            <a:ext cx="4388042" cy="229281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7" name="Text Placeholder 1"/>
          <p:cNvSpPr txBox="1">
            <a:spLocks/>
          </p:cNvSpPr>
          <p:nvPr/>
        </p:nvSpPr>
        <p:spPr>
          <a:xfrm>
            <a:off x="176753" y="2841525"/>
            <a:ext cx="717778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 smtClean="0"/>
              <a:t>First draft for broad review delivered Feb. 14 to EarthCARE Validation Team (300+). Includes preliminary versions of the supporting tools, for suborbital-to-orbital level-1 simulation (lidar, radar, imager).</a:t>
            </a:r>
          </a:p>
          <a:p>
            <a:r>
              <a:rPr lang="en-US" sz="2400" dirty="0" smtClean="0"/>
              <a:t>Studies on open issues ongoing in parallel to review (in particular spatiotemporal variabilities)</a:t>
            </a:r>
          </a:p>
          <a:p>
            <a:r>
              <a:rPr lang="en-US" sz="2400" dirty="0" smtClean="0"/>
              <a:t>CEOS-ready version on track for delivery by April 2024. </a:t>
            </a:r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</p:spPr>
        <p:txBody>
          <a:bodyPr anchor="ctr"/>
          <a:lstStyle/>
          <a:p>
            <a:r>
              <a:rPr lang="en-US" sz="4000" dirty="0" smtClean="0"/>
              <a:t>Cloud/Aerosol Profile Validation Protocol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 rot="5400000">
            <a:off x="11273604" y="1516195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92D050"/>
                </a:solidFill>
              </a:rPr>
              <a:t>CV-22-01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9476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/>
          <p:cNvSpPr>
            <a:spLocks noGrp="1"/>
          </p:cNvSpPr>
          <p:nvPr>
            <p:ph type="body" idx="1"/>
          </p:nvPr>
        </p:nvSpPr>
        <p:spPr>
          <a:xfrm>
            <a:off x="4548494" y="1067554"/>
            <a:ext cx="6480387" cy="1738346"/>
          </a:xfrm>
        </p:spPr>
        <p:txBody>
          <a:bodyPr/>
          <a:lstStyle/>
          <a:p>
            <a:pPr marL="50800" indent="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ct val="99000"/>
              <a:buNone/>
            </a:pPr>
            <a:r>
              <a:rPr lang="en-US" sz="2400" dirty="0">
                <a:solidFill>
                  <a:srgbClr val="002060"/>
                </a:solidFill>
              </a:rPr>
              <a:t>AC-VC-19 and ACSG </a:t>
            </a:r>
            <a:r>
              <a:rPr lang="en-US" sz="2400" dirty="0" smtClean="0">
                <a:solidFill>
                  <a:srgbClr val="002060"/>
                </a:solidFill>
              </a:rPr>
              <a:t>Joint Meeting 2023, </a:t>
            </a:r>
            <a:r>
              <a:rPr lang="en-US" sz="2000" dirty="0">
                <a:solidFill>
                  <a:srgbClr val="002060"/>
                </a:solidFill>
              </a:rPr>
              <a:t>Brussels, Belgium, October </a:t>
            </a:r>
            <a:r>
              <a:rPr lang="en-US" sz="2000" dirty="0" smtClean="0">
                <a:solidFill>
                  <a:srgbClr val="002060"/>
                </a:solidFill>
              </a:rPr>
              <a:t>24-27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3693" r="11147"/>
          <a:stretch/>
        </p:blipFill>
        <p:spPr>
          <a:xfrm>
            <a:off x="255638" y="953496"/>
            <a:ext cx="4271307" cy="5758912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22" name="Rectangle 21"/>
          <p:cNvSpPr/>
          <p:nvPr/>
        </p:nvSpPr>
        <p:spPr>
          <a:xfrm>
            <a:off x="4882792" y="2018436"/>
            <a:ext cx="403916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">
              <a:spcBef>
                <a:spcPts val="600"/>
              </a:spcBef>
              <a:buSzPct val="100000"/>
              <a:defRPr sz="1800">
                <a:solidFill>
                  <a:srgbClr val="002060"/>
                </a:solidFill>
              </a:defRPr>
            </a:pPr>
            <a:r>
              <a:rPr lang="en-US" sz="1600" dirty="0" smtClean="0">
                <a:solidFill>
                  <a:srgbClr val="0070C0"/>
                </a:solidFill>
              </a:rPr>
              <a:t>Event website</a:t>
            </a:r>
          </a:p>
          <a:p>
            <a:pPr marL="50800">
              <a:buSzPct val="100000"/>
              <a:defRPr sz="1800">
                <a:solidFill>
                  <a:srgbClr val="002060"/>
                </a:solidFill>
              </a:defRPr>
            </a:pPr>
            <a:r>
              <a:rPr lang="en-US" sz="1100" dirty="0" smtClean="0">
                <a:solidFill>
                  <a:srgbClr val="002060"/>
                </a:solidFill>
                <a:hlinkClick r:id="rId4"/>
              </a:rPr>
              <a:t>https://events.spacepole.be/event/126/</a:t>
            </a:r>
            <a:r>
              <a:rPr lang="en-US" sz="1100" dirty="0" smtClean="0">
                <a:solidFill>
                  <a:srgbClr val="002060"/>
                </a:solidFill>
              </a:rPr>
              <a:t> </a:t>
            </a:r>
          </a:p>
          <a:p>
            <a:pPr marL="50800">
              <a:spcBef>
                <a:spcPts val="600"/>
              </a:spcBef>
              <a:buSzPct val="100000"/>
              <a:defRPr sz="1800">
                <a:solidFill>
                  <a:srgbClr val="002060"/>
                </a:solidFill>
              </a:defRPr>
            </a:pPr>
            <a:endParaRPr lang="en-US" sz="700" dirty="0">
              <a:solidFill>
                <a:srgbClr val="002060"/>
              </a:solidFill>
            </a:endParaRPr>
          </a:p>
          <a:p>
            <a:pPr marL="50800">
              <a:spcBef>
                <a:spcPts val="600"/>
              </a:spcBef>
              <a:buSzPct val="100000"/>
              <a:defRPr sz="1800">
                <a:solidFill>
                  <a:srgbClr val="002060"/>
                </a:solidFill>
              </a:defRPr>
            </a:pPr>
            <a:r>
              <a:rPr lang="en-US" sz="1600" dirty="0" smtClean="0">
                <a:solidFill>
                  <a:srgbClr val="0070C0"/>
                </a:solidFill>
              </a:rPr>
              <a:t>CEOS archive with presentations</a:t>
            </a:r>
            <a:endParaRPr lang="en-US" sz="1600" dirty="0">
              <a:solidFill>
                <a:srgbClr val="0070C0"/>
              </a:solidFill>
            </a:endParaRPr>
          </a:p>
          <a:p>
            <a:pPr marL="50800">
              <a:buSzPct val="100000"/>
              <a:defRPr sz="1800">
                <a:solidFill>
                  <a:srgbClr val="002060"/>
                </a:solidFill>
              </a:defRPr>
            </a:pPr>
            <a:r>
              <a:rPr lang="en-US" sz="1100" dirty="0" smtClean="0">
                <a:solidFill>
                  <a:srgbClr val="002060"/>
                </a:solidFill>
                <a:hlinkClick r:id="rId5"/>
              </a:rPr>
              <a:t>https</a:t>
            </a:r>
            <a:r>
              <a:rPr lang="en-US" sz="1100" dirty="0">
                <a:solidFill>
                  <a:srgbClr val="002060"/>
                </a:solidFill>
                <a:hlinkClick r:id="rId5"/>
              </a:rPr>
              <a:t>://ceos.org/meetings/ac-vc-19-acsg-joint-meeting-2023</a:t>
            </a:r>
            <a:r>
              <a:rPr lang="en-US" sz="1100" dirty="0" smtClean="0">
                <a:solidFill>
                  <a:srgbClr val="002060"/>
                </a:solidFill>
                <a:hlinkClick r:id="rId5"/>
              </a:rPr>
              <a:t>/</a:t>
            </a:r>
            <a:r>
              <a:rPr lang="en-US" sz="1100" dirty="0" smtClean="0">
                <a:solidFill>
                  <a:srgbClr val="002060"/>
                </a:solidFill>
              </a:rPr>
              <a:t>  </a:t>
            </a:r>
            <a:endParaRPr lang="en-US" sz="1100" dirty="0">
              <a:solidFill>
                <a:srgbClr val="00206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042666" y="3421626"/>
            <a:ext cx="3879285" cy="2960973"/>
            <a:chOff x="4308078" y="3483345"/>
            <a:chExt cx="3601424" cy="2848826"/>
          </a:xfrm>
        </p:grpSpPr>
        <p:sp>
          <p:nvSpPr>
            <p:cNvPr id="23" name="TextBox 22"/>
            <p:cNvSpPr txBox="1"/>
            <p:nvPr/>
          </p:nvSpPr>
          <p:spPr>
            <a:xfrm>
              <a:off x="4308078" y="3483345"/>
              <a:ext cx="3601423" cy="2308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rgbClr val="0070C0"/>
                  </a:solidFill>
                </a:rPr>
                <a:t>Overview of International Participation (Hybrid Set-up)</a:t>
              </a:r>
              <a:endParaRPr lang="en-US" sz="900" b="1" dirty="0">
                <a:solidFill>
                  <a:srgbClr val="0070C0"/>
                </a:solidFill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08079" y="3714177"/>
              <a:ext cx="3601423" cy="2617994"/>
            </a:xfrm>
            <a:prstGeom prst="rect">
              <a:avLst/>
            </a:prstGeom>
          </p:spPr>
        </p:pic>
      </p:grpSp>
      <p:sp>
        <p:nvSpPr>
          <p:cNvPr id="10" name="Google Shape;74;p8"/>
          <p:cNvSpPr txBox="1">
            <a:spLocks noGrp="1"/>
          </p:cNvSpPr>
          <p:nvPr>
            <p:ph type="title"/>
          </p:nvPr>
        </p:nvSpPr>
        <p:spPr>
          <a:xfrm>
            <a:off x="176050" y="155405"/>
            <a:ext cx="9387000" cy="770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dirty="0" smtClean="0">
                <a:solidFill>
                  <a:schemeClr val="bg1"/>
                </a:solidFill>
              </a:rPr>
              <a:t>ACSG &amp; AC-VC Collaboration</a:t>
            </a:r>
            <a:endParaRPr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338263" y="2307345"/>
            <a:ext cx="2393609" cy="3687914"/>
            <a:chOff x="8860792" y="1851287"/>
            <a:chExt cx="2896267" cy="44623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82341" y="1851287"/>
              <a:ext cx="2750936" cy="286846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8"/>
            <a:srcRect t="55361"/>
            <a:stretch/>
          </p:blipFill>
          <p:spPr>
            <a:xfrm>
              <a:off x="8882341" y="5639957"/>
              <a:ext cx="2750936" cy="64162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/>
            <a:srcRect t="327" b="55521"/>
            <a:stretch/>
          </p:blipFill>
          <p:spPr>
            <a:xfrm>
              <a:off x="8888235" y="4970438"/>
              <a:ext cx="2868824" cy="63462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60793" y="4791037"/>
              <a:ext cx="2516607" cy="12905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8860792" y="1851287"/>
              <a:ext cx="2772485" cy="4462376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486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2191</TotalTime>
  <Words>2665</Words>
  <Application>Microsoft Office PowerPoint</Application>
  <PresentationFormat>Widescreen</PresentationFormat>
  <Paragraphs>301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 Light</vt:lpstr>
      <vt:lpstr>Courier New</vt:lpstr>
      <vt:lpstr>Noto Sans Symbols</vt:lpstr>
      <vt:lpstr>Verdana</vt:lpstr>
      <vt:lpstr>Wingdings</vt:lpstr>
      <vt:lpstr>ceos</vt:lpstr>
      <vt:lpstr>WGCV-53 Atmospheric Composition  Sub Group (ACSG)</vt:lpstr>
      <vt:lpstr>Atmospheric Composition Updates</vt:lpstr>
      <vt:lpstr>Synergies Cal/Val Portal and NDACC Satellite Website</vt:lpstr>
      <vt:lpstr>Cloud/Aerosol Profile Validation Protocol</vt:lpstr>
      <vt:lpstr>Cloud/Aerosol Profile Validation Protocol</vt:lpstr>
      <vt:lpstr>EarthCARE rehearsal: First results</vt:lpstr>
      <vt:lpstr>CV-22-01 – Cloud/aerosol validation protocol</vt:lpstr>
      <vt:lpstr>Cloud/Aerosol Profile Validation Protocol</vt:lpstr>
      <vt:lpstr>ACSG &amp; AC-VC Collaboration</vt:lpstr>
      <vt:lpstr>ACSG &amp; AC-VC Collaboration</vt:lpstr>
      <vt:lpstr>Joint meeting: Generic recommendations</vt:lpstr>
      <vt:lpstr>Joint meeting: GHG Constellation</vt:lpstr>
      <vt:lpstr>Joint meeting: Air Quality Constellation</vt:lpstr>
      <vt:lpstr>Joint meeting: AQ PM 2.5 Constellation</vt:lpstr>
      <vt:lpstr>Update on GHG Cal/Val</vt:lpstr>
      <vt:lpstr>Update on Air Quality Constellation</vt:lpstr>
      <vt:lpstr>Cal/Val Network Design and Evolution</vt:lpstr>
      <vt:lpstr>UNEP/IMEO Cal/Val Testing WG</vt:lpstr>
      <vt:lpstr>Tropospheric Ozone: Rationale</vt:lpstr>
      <vt:lpstr>Tropospheric Ozone: Data sets</vt:lpstr>
      <vt:lpstr>Tropospheric Ozone: Uncertainty</vt:lpstr>
      <vt:lpstr>Tropospheric Ozone: Cycles and Trends</vt:lpstr>
      <vt:lpstr>FRM maturity assessment framework</vt:lpstr>
      <vt:lpstr>CEOS-FRM test cases </vt:lpstr>
      <vt:lpstr>CEOS-FRM: Sampling/representativeness</vt:lpstr>
      <vt:lpstr>CEOS-FRM: Sampling/representativeness</vt:lpstr>
      <vt:lpstr>CEOS-FRM: Transformation to pixel</vt:lpstr>
      <vt:lpstr>CEOS-FRM test cases</vt:lpstr>
      <vt:lpstr>CEOS-FRM: Verification</vt:lpstr>
      <vt:lpstr>CEOS-FRM test cases: Conclusions </vt:lpstr>
      <vt:lpstr>A few maturity assessments in progress</vt:lpstr>
      <vt:lpstr>CINDI-3    (May 21 – June 21, 2024)</vt:lpstr>
      <vt:lpstr>CINDI-3: Airborne component</vt:lpstr>
      <vt:lpstr>CINDI-3    (May 21 – June 21, 2024)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WGCV-52 Atmospheric Composition SG</dc:title>
  <cp:lastModifiedBy>Jean-Christopher Lambert</cp:lastModifiedBy>
  <cp:revision>369</cp:revision>
  <dcterms:modified xsi:type="dcterms:W3CDTF">2024-03-05T12:59:43Z</dcterms:modified>
</cp:coreProperties>
</file>