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47"/>
  </p:notesMasterIdLst>
  <p:sldIdLst>
    <p:sldId id="256" r:id="rId2"/>
    <p:sldId id="304" r:id="rId3"/>
    <p:sldId id="305" r:id="rId4"/>
    <p:sldId id="316" r:id="rId5"/>
    <p:sldId id="302" r:id="rId6"/>
    <p:sldId id="322" r:id="rId7"/>
    <p:sldId id="4552" r:id="rId8"/>
    <p:sldId id="4553" r:id="rId9"/>
    <p:sldId id="309" r:id="rId10"/>
    <p:sldId id="4554" r:id="rId11"/>
    <p:sldId id="310" r:id="rId12"/>
    <p:sldId id="312" r:id="rId13"/>
    <p:sldId id="318" r:id="rId14"/>
    <p:sldId id="319" r:id="rId15"/>
    <p:sldId id="320" r:id="rId16"/>
    <p:sldId id="321" r:id="rId17"/>
    <p:sldId id="323" r:id="rId18"/>
    <p:sldId id="325" r:id="rId19"/>
    <p:sldId id="315" r:id="rId20"/>
    <p:sldId id="324" r:id="rId21"/>
    <p:sldId id="317" r:id="rId22"/>
    <p:sldId id="475" r:id="rId23"/>
    <p:sldId id="490" r:id="rId24"/>
    <p:sldId id="491" r:id="rId25"/>
    <p:sldId id="4546" r:id="rId26"/>
    <p:sldId id="4545" r:id="rId27"/>
    <p:sldId id="303" r:id="rId28"/>
    <p:sldId id="493" r:id="rId29"/>
    <p:sldId id="496" r:id="rId30"/>
    <p:sldId id="494" r:id="rId31"/>
    <p:sldId id="498" r:id="rId32"/>
    <p:sldId id="4550" r:id="rId33"/>
    <p:sldId id="499" r:id="rId34"/>
    <p:sldId id="497" r:id="rId35"/>
    <p:sldId id="500" r:id="rId36"/>
    <p:sldId id="4539" r:id="rId37"/>
    <p:sldId id="501" r:id="rId38"/>
    <p:sldId id="502" r:id="rId39"/>
    <p:sldId id="4544" r:id="rId40"/>
    <p:sldId id="4538" r:id="rId41"/>
    <p:sldId id="4551" r:id="rId42"/>
    <p:sldId id="503" r:id="rId43"/>
    <p:sldId id="504" r:id="rId44"/>
    <p:sldId id="4547" r:id="rId45"/>
    <p:sldId id="4549"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94674"/>
  </p:normalViewPr>
  <p:slideViewPr>
    <p:cSldViewPr snapToGrid="0">
      <p:cViewPr varScale="1">
        <p:scale>
          <a:sx n="119" d="100"/>
          <a:sy n="119" d="100"/>
        </p:scale>
        <p:origin x="86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478BED-8C0F-4068-8A5D-7807A427C1A6}" type="slidenum">
              <a:rPr lang="zh-CN" altLang="en-US" smtClean="0"/>
              <a:t>9</a:t>
            </a:fld>
            <a:endParaRPr lang="zh-CN" altLang="en-US"/>
          </a:p>
        </p:txBody>
      </p:sp>
    </p:spTree>
    <p:extLst>
      <p:ext uri="{BB962C8B-B14F-4D97-AF65-F5344CB8AC3E}">
        <p14:creationId xmlns:p14="http://schemas.microsoft.com/office/powerpoint/2010/main" val="169233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03478BED-8C0F-4068-8A5D-7807A427C1A6}" type="slidenum">
              <a:rPr lang="zh-CN" altLang="en-US" smtClean="0"/>
              <a:t>10</a:t>
            </a:fld>
            <a:endParaRPr lang="zh-CN" altLang="en-US"/>
          </a:p>
        </p:txBody>
      </p:sp>
    </p:spTree>
    <p:extLst>
      <p:ext uri="{BB962C8B-B14F-4D97-AF65-F5344CB8AC3E}">
        <p14:creationId xmlns:p14="http://schemas.microsoft.com/office/powerpoint/2010/main" val="1692334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WGCV-52, 5-9 June 2023</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WGCV-52, 5-9 June 2023</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WGCV-52, 5-9 June 2023</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66255" y="1402773"/>
            <a:ext cx="11845636" cy="5101935"/>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lvl="0"/>
            <a:r>
              <a:rPr lang="en-US" dirty="0"/>
              <a:t>Title Goes Here</a:t>
            </a:r>
          </a:p>
        </p:txBody>
      </p:sp>
      <p:sp>
        <p:nvSpPr>
          <p:cNvPr id="8" name="幻灯片编号占位符 6">
            <a:extLst>
              <a:ext uri="{FF2B5EF4-FFF2-40B4-BE49-F238E27FC236}">
                <a16:creationId xmlns:a16="http://schemas.microsoft.com/office/drawing/2014/main" id="{C997A95E-2091-7D48-BA8B-3A46D9AA4783}"/>
              </a:ext>
            </a:extLst>
          </p:cNvPr>
          <p:cNvSpPr>
            <a:spLocks noGrp="1"/>
          </p:cNvSpPr>
          <p:nvPr>
            <p:ph type="sldNum" sz="quarter" idx="12"/>
          </p:nvPr>
        </p:nvSpPr>
        <p:spPr>
          <a:xfrm>
            <a:off x="11686609" y="6231835"/>
            <a:ext cx="344557" cy="169277"/>
          </a:xfrm>
          <a:prstGeom prst="rect">
            <a:avLst/>
          </a:prstGeom>
          <a:solidFill>
            <a:schemeClr val="lt1">
              <a:alpha val="49000"/>
            </a:schemeClr>
          </a:solidFill>
          <a:ln w="12700">
            <a:solidFill>
              <a:schemeClr val="tx2">
                <a:alpha val="60000"/>
              </a:schemeClr>
            </a:solidFill>
            <a:miter lim="400000"/>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zh-CN" altLang="en-US" sz="1100" i="1" smtClean="0">
                <a:solidFill>
                  <a:srgbClr val="1F497D"/>
                </a:solidFill>
                <a:latin typeface="+mj-lt"/>
                <a:ea typeface="+mj-ea"/>
                <a:cs typeface="Proxima Nova Regular"/>
              </a:defRPr>
            </a:lvl1pPr>
          </a:lstStyle>
          <a:p>
            <a:fld id="{EC7C08C4-FF83-C84A-8984-FF7F58E1FB83}" type="slidenum">
              <a:rPr lang="en-US" altLang="zh-CN" smtClean="0"/>
              <a:pPr/>
              <a:t>‹#›</a:t>
            </a:fld>
            <a:endParaRPr lang="en-US"/>
          </a:p>
        </p:txBody>
      </p:sp>
    </p:spTree>
    <p:extLst>
      <p:ext uri="{BB962C8B-B14F-4D97-AF65-F5344CB8AC3E}">
        <p14:creationId xmlns:p14="http://schemas.microsoft.com/office/powerpoint/2010/main" val="29450838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457200"/>
            <a:endParaRPr kumimoji="1" lang="zh-CN" altLang="en-US">
              <a:solidFill>
                <a:prstClr val="black"/>
              </a:solidFill>
            </a:endParaRPr>
          </a:p>
        </p:txBody>
      </p:sp>
      <p:sp>
        <p:nvSpPr>
          <p:cNvPr id="6" name="幻灯片编号占位符 5"/>
          <p:cNvSpPr>
            <a:spLocks noGrp="1"/>
          </p:cNvSpPr>
          <p:nvPr>
            <p:ph type="sldNum" sz="quarter" idx="12"/>
          </p:nvPr>
        </p:nvSpPr>
        <p:spPr/>
        <p:txBody>
          <a:bodyPr/>
          <a:lstStyle/>
          <a:p>
            <a:fld id="{EC7C08C4-FF83-C84A-8984-FF7F58E1FB8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68078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DFCF24-E213-472E-9EE2-BA01D9392086}"/>
              </a:ext>
            </a:extLst>
          </p:cNvPr>
          <p:cNvSpPr>
            <a:spLocks noGrp="1"/>
          </p:cNvSpPr>
          <p:nvPr>
            <p:ph type="dt" sz="half" idx="10"/>
          </p:nvPr>
        </p:nvSpPr>
        <p:spPr/>
        <p:txBody>
          <a:bodyPr/>
          <a:lstStyle/>
          <a:p>
            <a:r>
              <a:rPr lang="en-US" altLang="zh-CN"/>
              <a:t>2022/1/1</a:t>
            </a:r>
            <a:endParaRPr lang="zh-CN" altLang="en-US"/>
          </a:p>
        </p:txBody>
      </p:sp>
      <p:sp>
        <p:nvSpPr>
          <p:cNvPr id="3" name="页脚占位符 2">
            <a:extLst>
              <a:ext uri="{FF2B5EF4-FFF2-40B4-BE49-F238E27FC236}">
                <a16:creationId xmlns:a16="http://schemas.microsoft.com/office/drawing/2014/main" id="{2ABB80AB-FB82-4462-944D-C50A7BC74620}"/>
              </a:ext>
            </a:extLst>
          </p:cNvPr>
          <p:cNvSpPr>
            <a:spLocks noGrp="1"/>
          </p:cNvSpPr>
          <p:nvPr>
            <p:ph type="ftr" sz="quarter" idx="11"/>
          </p:nvPr>
        </p:nvSpPr>
        <p:spPr/>
        <p:txBody>
          <a:bodyPr/>
          <a:lstStyle/>
          <a:p>
            <a:r>
              <a:rPr lang="en-US" altLang="zh-CN" dirty="0"/>
              <a:t>XXX</a:t>
            </a:r>
            <a:r>
              <a:rPr lang="zh-CN" altLang="en-US" dirty="0"/>
              <a:t>会议</a:t>
            </a:r>
          </a:p>
        </p:txBody>
      </p:sp>
      <p:sp>
        <p:nvSpPr>
          <p:cNvPr id="4" name="灯片编号占位符 3">
            <a:extLst>
              <a:ext uri="{FF2B5EF4-FFF2-40B4-BE49-F238E27FC236}">
                <a16:creationId xmlns:a16="http://schemas.microsoft.com/office/drawing/2014/main" id="{B070EB61-B55A-4F05-89D9-001A0125EBC6}"/>
              </a:ext>
            </a:extLst>
          </p:cNvPr>
          <p:cNvSpPr>
            <a:spLocks noGrp="1"/>
          </p:cNvSpPr>
          <p:nvPr>
            <p:ph type="sldNum" sz="quarter" idx="12"/>
          </p:nvPr>
        </p:nvSpPr>
        <p:spPr/>
        <p:txBody>
          <a:bodyPr/>
          <a:lstStyle/>
          <a:p>
            <a:fld id="{4423F541-FC07-47F5-80B2-238113A3ADB1}" type="slidenum">
              <a:rPr lang="zh-CN" altLang="en-US" smtClean="0"/>
              <a:t>‹#›</a:t>
            </a:fld>
            <a:endParaRPr lang="zh-CN" altLang="en-US"/>
          </a:p>
        </p:txBody>
      </p:sp>
      <p:sp>
        <p:nvSpPr>
          <p:cNvPr id="6" name="箭头: V 形 5">
            <a:extLst>
              <a:ext uri="{FF2B5EF4-FFF2-40B4-BE49-F238E27FC236}">
                <a16:creationId xmlns:a16="http://schemas.microsoft.com/office/drawing/2014/main" id="{1268F1F4-33BC-4144-9184-12331C10F82D}"/>
              </a:ext>
            </a:extLst>
          </p:cNvPr>
          <p:cNvSpPr/>
          <p:nvPr userDrawn="1"/>
        </p:nvSpPr>
        <p:spPr>
          <a:xfrm>
            <a:off x="590084" y="307976"/>
            <a:ext cx="496231" cy="52836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a:extLst>
              <a:ext uri="{FF2B5EF4-FFF2-40B4-BE49-F238E27FC236}">
                <a16:creationId xmlns:a16="http://schemas.microsoft.com/office/drawing/2014/main" id="{3F79D3F9-F48B-4059-9364-A54EF4561818}"/>
              </a:ext>
            </a:extLst>
          </p:cNvPr>
          <p:cNvSpPr>
            <a:spLocks noGrp="1"/>
          </p:cNvSpPr>
          <p:nvPr>
            <p:ph type="title"/>
          </p:nvPr>
        </p:nvSpPr>
        <p:spPr>
          <a:xfrm>
            <a:off x="1203960" y="287656"/>
            <a:ext cx="8661400" cy="699817"/>
          </a:xfrm>
        </p:spPr>
        <p:txBody>
          <a:bodyPr>
            <a:normAutofit/>
          </a:bodyPr>
          <a:lstStyle>
            <a:lvl1pPr>
              <a:defRPr sz="3600" b="1"/>
            </a:lvl1pPr>
          </a:lstStyle>
          <a:p>
            <a:r>
              <a:rPr lang="zh-CN" altLang="en-US" dirty="0"/>
              <a:t>单击此处编辑母版标题样式</a:t>
            </a:r>
          </a:p>
        </p:txBody>
      </p:sp>
      <p:pic>
        <p:nvPicPr>
          <p:cNvPr id="8" name="图片 7" descr="logo标准蓝">
            <a:extLst>
              <a:ext uri="{FF2B5EF4-FFF2-40B4-BE49-F238E27FC236}">
                <a16:creationId xmlns:a16="http://schemas.microsoft.com/office/drawing/2014/main" id="{A6607520-A467-44D9-9D31-A65869D5A78B}"/>
              </a:ext>
            </a:extLst>
          </p:cNvPr>
          <p:cNvPicPr>
            <a:picLocks noChangeAspect="1"/>
          </p:cNvPicPr>
          <p:nvPr userDrawn="1"/>
        </p:nvPicPr>
        <p:blipFill>
          <a:blip r:embed="rId2"/>
          <a:stretch>
            <a:fillRect/>
          </a:stretch>
        </p:blipFill>
        <p:spPr>
          <a:xfrm>
            <a:off x="10492105" y="367489"/>
            <a:ext cx="1425575" cy="409339"/>
          </a:xfrm>
          <a:prstGeom prst="rect">
            <a:avLst/>
          </a:prstGeom>
        </p:spPr>
      </p:pic>
    </p:spTree>
    <p:extLst>
      <p:ext uri="{BB962C8B-B14F-4D97-AF65-F5344CB8AC3E}">
        <p14:creationId xmlns:p14="http://schemas.microsoft.com/office/powerpoint/2010/main" val="1242436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67343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9">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0">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2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tiff"/><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9.jpeg"/><Relationship Id="rId7" Type="http://schemas.openxmlformats.org/officeDocument/2006/relationships/image" Target="../media/image69.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7046237"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WGCV-53</a:t>
            </a:r>
            <a:endParaRPr sz="7500" dirty="0"/>
          </a:p>
          <a:p>
            <a:pPr marL="0" lvl="0" indent="0" algn="l" rtl="0">
              <a:lnSpc>
                <a:spcPct val="90000"/>
              </a:lnSpc>
              <a:spcBef>
                <a:spcPts val="0"/>
              </a:spcBef>
              <a:spcAft>
                <a:spcPts val="0"/>
              </a:spcAft>
              <a:buClr>
                <a:schemeClr val="lt1"/>
              </a:buClr>
              <a:buSzPts val="8000"/>
              <a:buFont typeface="Arial"/>
              <a:buNone/>
            </a:pPr>
            <a:r>
              <a:rPr lang="en-US" altLang="zh-CN" sz="4000" i="1" dirty="0"/>
              <a:t>Microwave Sensors Subgroup</a:t>
            </a:r>
            <a:br>
              <a:rPr lang="en-US" altLang="zh-CN" sz="4000" i="1" dirty="0"/>
            </a:br>
            <a:r>
              <a:rPr lang="en-US" altLang="zh-CN" sz="4000" i="1" dirty="0"/>
              <a:t>Update Report</a:t>
            </a:r>
            <a:endParaRPr sz="4000" i="1" dirty="0"/>
          </a:p>
        </p:txBody>
      </p:sp>
      <p:sp>
        <p:nvSpPr>
          <p:cNvPr id="67" name="Google Shape;67;p7"/>
          <p:cNvSpPr/>
          <p:nvPr/>
        </p:nvSpPr>
        <p:spPr>
          <a:xfrm>
            <a:off x="7296929" y="4339767"/>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Xiaolong DONG, NRSCC/NSSC</a:t>
            </a:r>
            <a:endParaRPr dirty="0"/>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Agenda </a:t>
            </a:r>
            <a:r>
              <a:rPr lang="en-GB" sz="2200" b="1" i="0" u="none" strike="noStrike" cap="none">
                <a:solidFill>
                  <a:schemeClr val="accent1"/>
                </a:solidFill>
                <a:latin typeface="Arial"/>
                <a:ea typeface="Arial"/>
                <a:cs typeface="Arial"/>
                <a:sym typeface="Arial"/>
              </a:rPr>
              <a:t>Item 2.2</a:t>
            </a:r>
            <a:endParaRPr lang="en-GB" sz="2200" b="1" i="0" u="none" strike="noStrike" cap="none" dirty="0">
              <a:solidFill>
                <a:schemeClr val="accent1"/>
              </a:solidFill>
              <a:latin typeface="Arial"/>
              <a:ea typeface="Arial"/>
              <a:cs typeface="Arial"/>
              <a:sym typeface="Arial"/>
            </a:endParaRPr>
          </a:p>
          <a:p>
            <a:pPr algn="r">
              <a:lnSpc>
                <a:spcPct val="150000"/>
              </a:lnSpc>
            </a:pPr>
            <a:r>
              <a:rPr lang="en-US" altLang="zh-CN" sz="2200" b="1" dirty="0">
                <a:solidFill>
                  <a:schemeClr val="accent1"/>
                </a:solidFill>
              </a:rPr>
              <a:t>WGCV-53, Córdoba, Argentina</a:t>
            </a:r>
          </a:p>
          <a:p>
            <a:pPr algn="r">
              <a:lnSpc>
                <a:spcPct val="150000"/>
              </a:lnSpc>
            </a:pPr>
            <a:r>
              <a:rPr lang="en-US" altLang="zh-CN" sz="2200" b="1" dirty="0">
                <a:solidFill>
                  <a:schemeClr val="accent1"/>
                </a:solidFill>
              </a:rPr>
              <a:t> 5-8 March,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209641"/>
            <a:ext cx="8229600" cy="4929660"/>
          </a:xfrm>
        </p:spPr>
        <p:txBody>
          <a:bodyPr>
            <a:normAutofit/>
          </a:bodyPr>
          <a:lstStyle/>
          <a:p>
            <a:pPr lvl="1" algn="just"/>
            <a:r>
              <a:rPr lang="en-US" altLang="zh-CN" sz="2400" b="1" dirty="0">
                <a:solidFill>
                  <a:schemeClr val="tx1"/>
                </a:solidFill>
              </a:rPr>
              <a:t>(1) Validation reference:</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pic>
        <p:nvPicPr>
          <p:cNvPr id="6" name="Imagen 9">
            <a:extLst>
              <a:ext uri="{FF2B5EF4-FFF2-40B4-BE49-F238E27FC236}">
                <a16:creationId xmlns:a16="http://schemas.microsoft.com/office/drawing/2014/main" id="{DB3CDCEE-99AB-41A3-AE25-CFE44308E1E1}"/>
              </a:ext>
            </a:extLst>
          </p:cNvPr>
          <p:cNvPicPr/>
          <p:nvPr/>
        </p:nvPicPr>
        <p:blipFill rotWithShape="1">
          <a:blip r:embed="rId3"/>
          <a:srcRect l="5936" t="4516" r="7242"/>
          <a:stretch/>
        </p:blipFill>
        <p:spPr bwMode="auto">
          <a:xfrm>
            <a:off x="6052252" y="1879831"/>
            <a:ext cx="4216192" cy="2965470"/>
          </a:xfrm>
          <a:prstGeom prst="rect">
            <a:avLst/>
          </a:prstGeom>
          <a:ln>
            <a:noFill/>
          </a:ln>
          <a:extLst>
            <a:ext uri="{53640926-AAD7-44D8-BBD7-CCE9431645EC}">
              <a14:shadowObscured xmlns:a14="http://schemas.microsoft.com/office/drawing/2010/main"/>
            </a:ext>
          </a:extLst>
        </p:spPr>
      </p:pic>
      <p:sp>
        <p:nvSpPr>
          <p:cNvPr id="7" name="CuadroTexto 15">
            <a:extLst>
              <a:ext uri="{FF2B5EF4-FFF2-40B4-BE49-F238E27FC236}">
                <a16:creationId xmlns:a16="http://schemas.microsoft.com/office/drawing/2014/main" id="{2D3C6FB4-DAEF-4307-A87D-415D421778C8}"/>
              </a:ext>
            </a:extLst>
          </p:cNvPr>
          <p:cNvSpPr txBox="1"/>
          <p:nvPr/>
        </p:nvSpPr>
        <p:spPr>
          <a:xfrm>
            <a:off x="803532" y="5001317"/>
            <a:ext cx="5129877" cy="646331"/>
          </a:xfrm>
          <a:prstGeom prst="rect">
            <a:avLst/>
          </a:prstGeom>
          <a:noFill/>
        </p:spPr>
        <p:txBody>
          <a:bodyPr wrap="square" rtlCol="0">
            <a:spAutoFit/>
          </a:bodyPr>
          <a:lstStyle/>
          <a:p>
            <a:pPr algn="ctr"/>
            <a:r>
              <a:rPr lang="en-US" sz="1800" b="1" i="1" dirty="0">
                <a:solidFill>
                  <a:srgbClr val="0000FF"/>
                </a:solidFill>
              </a:rPr>
              <a:t>SFMR upscaling effects at SFMR 1-sec sampling</a:t>
            </a:r>
            <a:endParaRPr lang="es-ES" sz="1800" b="1" i="1" dirty="0">
              <a:solidFill>
                <a:srgbClr val="0000FF"/>
              </a:solidFill>
            </a:endParaRPr>
          </a:p>
        </p:txBody>
      </p:sp>
      <p:sp>
        <p:nvSpPr>
          <p:cNvPr id="8" name="CuadroTexto 16">
            <a:extLst>
              <a:ext uri="{FF2B5EF4-FFF2-40B4-BE49-F238E27FC236}">
                <a16:creationId xmlns:a16="http://schemas.microsoft.com/office/drawing/2014/main" id="{8DF2C803-2F84-4160-B865-E4B2F363C6DA}"/>
              </a:ext>
            </a:extLst>
          </p:cNvPr>
          <p:cNvSpPr txBox="1"/>
          <p:nvPr/>
        </p:nvSpPr>
        <p:spPr>
          <a:xfrm>
            <a:off x="6061892" y="5008010"/>
            <a:ext cx="4605376" cy="646331"/>
          </a:xfrm>
          <a:prstGeom prst="rect">
            <a:avLst/>
          </a:prstGeom>
          <a:noFill/>
        </p:spPr>
        <p:txBody>
          <a:bodyPr wrap="square" rtlCol="0">
            <a:spAutoFit/>
          </a:bodyPr>
          <a:lstStyle/>
          <a:p>
            <a:pPr algn="ctr"/>
            <a:r>
              <a:rPr lang="en-US" sz="1800" b="1" i="1" dirty="0">
                <a:solidFill>
                  <a:srgbClr val="0000FF"/>
                </a:solidFill>
              </a:rPr>
              <a:t>SFMR upscaling effects at 12.5 km sampling</a:t>
            </a:r>
            <a:endParaRPr lang="es-ES" sz="1800" b="1" i="1" dirty="0">
              <a:solidFill>
                <a:srgbClr val="0000FF"/>
              </a:solidFill>
            </a:endParaRPr>
          </a:p>
        </p:txBody>
      </p:sp>
      <p:sp>
        <p:nvSpPr>
          <p:cNvPr id="9" name="CuadroTexto 17">
            <a:extLst>
              <a:ext uri="{FF2B5EF4-FFF2-40B4-BE49-F238E27FC236}">
                <a16:creationId xmlns:a16="http://schemas.microsoft.com/office/drawing/2014/main" id="{388A6E19-7DC7-4EA2-8DFD-B278E2BC6A12}"/>
              </a:ext>
            </a:extLst>
          </p:cNvPr>
          <p:cNvSpPr txBox="1"/>
          <p:nvPr/>
        </p:nvSpPr>
        <p:spPr>
          <a:xfrm>
            <a:off x="196866" y="5840345"/>
            <a:ext cx="11995134" cy="461665"/>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t>Spatial scale is a relevant aspect in the verification of satellite-derived winds.</a:t>
            </a:r>
            <a:endParaRPr lang="es-ES" sz="2400" b="1" i="1" dirty="0"/>
          </a:p>
        </p:txBody>
      </p:sp>
      <p:pic>
        <p:nvPicPr>
          <p:cNvPr id="10" name="Imagen 8">
            <a:extLst>
              <a:ext uri="{FF2B5EF4-FFF2-40B4-BE49-F238E27FC236}">
                <a16:creationId xmlns:a16="http://schemas.microsoft.com/office/drawing/2014/main" id="{E678D3E5-B2A6-4AEE-A513-27F91FF5838D}"/>
              </a:ext>
            </a:extLst>
          </p:cNvPr>
          <p:cNvPicPr/>
          <p:nvPr/>
        </p:nvPicPr>
        <p:blipFill rotWithShape="1">
          <a:blip r:embed="rId4"/>
          <a:srcRect l="6220" t="4516" r="6678"/>
          <a:stretch/>
        </p:blipFill>
        <p:spPr bwMode="auto">
          <a:xfrm>
            <a:off x="1023442" y="1925838"/>
            <a:ext cx="4265552" cy="2965470"/>
          </a:xfrm>
          <a:prstGeom prst="rect">
            <a:avLst/>
          </a:prstGeom>
          <a:ln>
            <a:noFill/>
          </a:ln>
          <a:extLst>
            <a:ext uri="{53640926-AAD7-44D8-BBD7-CCE9431645EC}">
              <a14:shadowObscured xmlns:a14="http://schemas.microsoft.com/office/drawing/2010/main"/>
            </a:ext>
          </a:extLst>
        </p:spPr>
      </p:pic>
      <p:sp>
        <p:nvSpPr>
          <p:cNvPr id="2" name="Content Placeholder 4">
            <a:extLst>
              <a:ext uri="{FF2B5EF4-FFF2-40B4-BE49-F238E27FC236}">
                <a16:creationId xmlns:a16="http://schemas.microsoft.com/office/drawing/2014/main" id="{64CADE4A-9D64-B50A-D458-72450E22F642}"/>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3" name="矩形 2"/>
          <p:cNvSpPr/>
          <p:nvPr/>
        </p:nvSpPr>
        <p:spPr>
          <a:xfrm>
            <a:off x="4596032" y="1285377"/>
            <a:ext cx="3328155" cy="400110"/>
          </a:xfrm>
          <a:prstGeom prst="rect">
            <a:avLst/>
          </a:prstGeom>
        </p:spPr>
        <p:txBody>
          <a:bodyPr wrap="none">
            <a:spAutoFit/>
          </a:bodyPr>
          <a:lstStyle/>
          <a:p>
            <a:pPr algn="just"/>
            <a:r>
              <a:rPr lang="en-US" altLang="zh-CN" sz="2000" b="1" dirty="0">
                <a:solidFill>
                  <a:srgbClr val="3333FF"/>
                </a:solidFill>
                <a:latin typeface="Times New Roman" pitchFamily="18" charset="0"/>
                <a:cs typeface="Times New Roman" pitchFamily="18" charset="0"/>
              </a:rPr>
              <a:t>b) Spatial representativeness</a:t>
            </a:r>
          </a:p>
        </p:txBody>
      </p:sp>
    </p:spTree>
    <p:extLst>
      <p:ext uri="{BB962C8B-B14F-4D97-AF65-F5344CB8AC3E}">
        <p14:creationId xmlns:p14="http://schemas.microsoft.com/office/powerpoint/2010/main" val="553324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77" y="1933860"/>
            <a:ext cx="4045606" cy="3792756"/>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081" y="1860679"/>
            <a:ext cx="4201725" cy="3939118"/>
          </a:xfrm>
          <a:prstGeom prst="rect">
            <a:avLst/>
          </a:prstGeom>
        </p:spPr>
      </p:pic>
      <p:sp>
        <p:nvSpPr>
          <p:cNvPr id="6" name="TextBox 5"/>
          <p:cNvSpPr txBox="1"/>
          <p:nvPr/>
        </p:nvSpPr>
        <p:spPr>
          <a:xfrm>
            <a:off x="2834782" y="5855235"/>
            <a:ext cx="1553630" cy="338554"/>
          </a:xfrm>
          <a:prstGeom prst="rect">
            <a:avLst/>
          </a:prstGeom>
          <a:noFill/>
        </p:spPr>
        <p:txBody>
          <a:bodyPr wrap="none" rtlCol="0">
            <a:spAutoFit/>
          </a:bodyPr>
          <a:lstStyle/>
          <a:p>
            <a:r>
              <a:rPr lang="en-US" altLang="zh-CN" sz="1600" b="1" dirty="0">
                <a:solidFill>
                  <a:schemeClr val="tx1"/>
                </a:solidFill>
                <a:latin typeface="Arial Unicode MS" pitchFamily="34" charset="-122"/>
                <a:ea typeface="Arial Unicode MS" pitchFamily="34" charset="-122"/>
                <a:cs typeface="Arial Unicode MS" pitchFamily="34" charset="-122"/>
              </a:rPr>
              <a:t>Ku-VV up-wind</a:t>
            </a:r>
            <a:endParaRPr lang="zh-CN" altLang="en-US" sz="1600" b="1" dirty="0">
              <a:solidFill>
                <a:schemeClr val="tx1"/>
              </a:solidFill>
              <a:latin typeface="Arial Unicode MS" pitchFamily="34" charset="-122"/>
              <a:ea typeface="Arial Unicode MS" pitchFamily="34" charset="-122"/>
              <a:cs typeface="Arial Unicode MS" pitchFamily="34" charset="-122"/>
            </a:endParaRPr>
          </a:p>
        </p:txBody>
      </p:sp>
      <p:sp>
        <p:nvSpPr>
          <p:cNvPr id="7" name="TextBox 6"/>
          <p:cNvSpPr txBox="1"/>
          <p:nvPr/>
        </p:nvSpPr>
        <p:spPr>
          <a:xfrm>
            <a:off x="7745334" y="5855235"/>
            <a:ext cx="1518364" cy="338554"/>
          </a:xfrm>
          <a:prstGeom prst="rect">
            <a:avLst/>
          </a:prstGeom>
          <a:noFill/>
        </p:spPr>
        <p:txBody>
          <a:bodyPr wrap="none" rtlCol="0">
            <a:spAutoFit/>
          </a:bodyPr>
          <a:lstStyle/>
          <a:p>
            <a:r>
              <a:rPr lang="en-US" altLang="zh-CN" sz="1600" b="1" dirty="0">
                <a:solidFill>
                  <a:schemeClr val="tx1"/>
                </a:solidFill>
              </a:rPr>
              <a:t>C-VV up-wind</a:t>
            </a:r>
            <a:endParaRPr lang="zh-CN" altLang="en-US" sz="1600" b="1" dirty="0">
              <a:solidFill>
                <a:schemeClr val="tx1"/>
              </a:solidFill>
            </a:endParaRPr>
          </a:p>
        </p:txBody>
      </p:sp>
      <p:cxnSp>
        <p:nvCxnSpPr>
          <p:cNvPr id="8" name="直接箭头连接符 7"/>
          <p:cNvCxnSpPr>
            <a:cxnSpLocks/>
          </p:cNvCxnSpPr>
          <p:nvPr/>
        </p:nvCxnSpPr>
        <p:spPr>
          <a:xfrm flipV="1">
            <a:off x="6305393" y="3270142"/>
            <a:ext cx="3323030" cy="256640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87200" y="5762901"/>
            <a:ext cx="2758134" cy="830997"/>
          </a:xfrm>
          <a:prstGeom prst="rect">
            <a:avLst/>
          </a:prstGeom>
          <a:noFill/>
        </p:spPr>
        <p:txBody>
          <a:bodyPr wrap="square" rtlCol="0">
            <a:spAutoFit/>
          </a:bodyPr>
          <a:lstStyle/>
          <a:p>
            <a:r>
              <a:rPr lang="en-US" altLang="zh-CN" sz="1600" b="1" dirty="0">
                <a:solidFill>
                  <a:srgbClr val="FF0000"/>
                </a:solidFill>
                <a:latin typeface="Arial Unicode MS" pitchFamily="34" charset="-122"/>
                <a:ea typeface="Arial Unicode MS" pitchFamily="34" charset="-122"/>
                <a:cs typeface="Arial Unicode MS" pitchFamily="34" charset="-122"/>
              </a:rPr>
              <a:t>0.1 dB sigma-0 change corresponds to 3.6 m/s wind speed change</a:t>
            </a:r>
            <a:endParaRPr lang="zh-CN" altLang="en-US" sz="1600" b="1" dirty="0">
              <a:solidFill>
                <a:srgbClr val="FF0000"/>
              </a:solidFill>
              <a:latin typeface="Arial Unicode MS" pitchFamily="34" charset="-122"/>
              <a:ea typeface="Arial Unicode MS" pitchFamily="34" charset="-122"/>
              <a:cs typeface="Arial Unicode MS" pitchFamily="34" charset="-122"/>
            </a:endParaRPr>
          </a:p>
        </p:txBody>
      </p:sp>
      <p:sp>
        <p:nvSpPr>
          <p:cNvPr id="12" name="内容占位符 2">
            <a:extLst>
              <a:ext uri="{FF2B5EF4-FFF2-40B4-BE49-F238E27FC236}">
                <a16:creationId xmlns:a16="http://schemas.microsoft.com/office/drawing/2014/main" id="{68A49A4B-EF8A-554D-97AE-5E95CAFE9129}"/>
              </a:ext>
            </a:extLst>
          </p:cNvPr>
          <p:cNvSpPr>
            <a:spLocks noGrp="1"/>
          </p:cNvSpPr>
          <p:nvPr>
            <p:ph idx="1"/>
          </p:nvPr>
        </p:nvSpPr>
        <p:spPr>
          <a:xfrm>
            <a:off x="3946800" y="1122343"/>
            <a:ext cx="6440400" cy="363061"/>
          </a:xfrm>
        </p:spPr>
        <p:txBody>
          <a:bodyPr>
            <a:noAutofit/>
          </a:bodyPr>
          <a:lstStyle/>
          <a:p>
            <a:pPr marL="342900" lvl="1" indent="-342900" algn="just">
              <a:buFont typeface="Wingdings" pitchFamily="2" charset="2"/>
              <a:buChar char="l"/>
            </a:pPr>
            <a:endParaRPr lang="en-US" altLang="zh-CN" sz="2000" dirty="0">
              <a:solidFill>
                <a:schemeClr val="tx1"/>
              </a:solidFill>
            </a:endParaRPr>
          </a:p>
          <a:p>
            <a:pPr marL="342900" lvl="1" indent="-342900" algn="just">
              <a:buFont typeface="Wingdings" pitchFamily="2" charset="2"/>
              <a:buChar char="l"/>
            </a:pPr>
            <a:endParaRPr lang="en-US" altLang="zh-CN" sz="2000" dirty="0">
              <a:solidFill>
                <a:schemeClr val="tx1"/>
              </a:solidFill>
            </a:endParaRPr>
          </a:p>
        </p:txBody>
      </p:sp>
      <p:sp>
        <p:nvSpPr>
          <p:cNvPr id="2" name="Content Placeholder 4">
            <a:extLst>
              <a:ext uri="{FF2B5EF4-FFF2-40B4-BE49-F238E27FC236}">
                <a16:creationId xmlns:a16="http://schemas.microsoft.com/office/drawing/2014/main" id="{E8CE2848-8F81-21A5-5B7A-B50F46402873}"/>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13" name="文本框 12">
            <a:extLst>
              <a:ext uri="{FF2B5EF4-FFF2-40B4-BE49-F238E27FC236}">
                <a16:creationId xmlns:a16="http://schemas.microsoft.com/office/drawing/2014/main" id="{02557B7E-7B49-4317-313F-40AE0DF44361}"/>
              </a:ext>
            </a:extLst>
          </p:cNvPr>
          <p:cNvSpPr txBox="1"/>
          <p:nvPr/>
        </p:nvSpPr>
        <p:spPr>
          <a:xfrm>
            <a:off x="3167495" y="1283247"/>
            <a:ext cx="6460928" cy="400110"/>
          </a:xfrm>
          <a:prstGeom prst="rect">
            <a:avLst/>
          </a:prstGeom>
          <a:noFill/>
        </p:spPr>
        <p:txBody>
          <a:bodyPr wrap="square">
            <a:spAutoFit/>
          </a:bodyPr>
          <a:lstStyle/>
          <a:p>
            <a:pPr lvl="1" algn="just"/>
            <a:r>
              <a:rPr lang="en-US" altLang="zh-CN" sz="2000" b="1" dirty="0">
                <a:solidFill>
                  <a:srgbClr val="3333FF"/>
                </a:solidFill>
                <a:latin typeface="Times New Roman" pitchFamily="18" charset="0"/>
                <a:cs typeface="Times New Roman" pitchFamily="18" charset="0"/>
              </a:rPr>
              <a:t>a) sensitivity of radar </a:t>
            </a:r>
            <a:r>
              <a:rPr lang="en-US" altLang="zh-CN" sz="2000" b="1" dirty="0">
                <a:solidFill>
                  <a:srgbClr val="3333FF"/>
                </a:solidFill>
                <a:latin typeface="Times New Roman" pitchFamily="18" charset="0"/>
                <a:cs typeface="Times New Roman" pitchFamily="18" charset="0"/>
                <a:sym typeface="Symbol"/>
              </a:rPr>
              <a:t></a:t>
            </a:r>
            <a:r>
              <a:rPr lang="en-US" altLang="zh-CN" sz="2000" b="1" baseline="30000" dirty="0">
                <a:solidFill>
                  <a:srgbClr val="3333FF"/>
                </a:solidFill>
                <a:latin typeface="Times New Roman" pitchFamily="18" charset="0"/>
                <a:cs typeface="Times New Roman" pitchFamily="18" charset="0"/>
                <a:sym typeface="Symbol"/>
              </a:rPr>
              <a:t>0</a:t>
            </a:r>
            <a:r>
              <a:rPr lang="en-US" altLang="zh-CN" sz="2000" b="1" dirty="0">
                <a:solidFill>
                  <a:srgbClr val="3333FF"/>
                </a:solidFill>
                <a:latin typeface="Times New Roman" pitchFamily="18" charset="0"/>
                <a:cs typeface="Times New Roman" pitchFamily="18" charset="0"/>
                <a:sym typeface="Symbol"/>
              </a:rPr>
              <a:t> to high and extreme winds</a:t>
            </a:r>
            <a:r>
              <a:rPr lang="en-US" altLang="zh-CN" sz="2000" b="1" dirty="0">
                <a:solidFill>
                  <a:srgbClr val="3333FF"/>
                </a:solidFill>
                <a:latin typeface="Times New Roman" pitchFamily="18" charset="0"/>
                <a:cs typeface="Times New Roman" pitchFamily="18" charset="0"/>
              </a:rPr>
              <a:t> </a:t>
            </a:r>
          </a:p>
        </p:txBody>
      </p:sp>
      <p:sp>
        <p:nvSpPr>
          <p:cNvPr id="11" name="内容占位符 2">
            <a:extLst>
              <a:ext uri="{FF2B5EF4-FFF2-40B4-BE49-F238E27FC236}">
                <a16:creationId xmlns:a16="http://schemas.microsoft.com/office/drawing/2014/main" id="{68A49A4B-EF8A-554D-97AE-5E95CAFE9129}"/>
              </a:ext>
            </a:extLst>
          </p:cNvPr>
          <p:cNvSpPr txBox="1">
            <a:spLocks/>
          </p:cNvSpPr>
          <p:nvPr/>
        </p:nvSpPr>
        <p:spPr>
          <a:xfrm>
            <a:off x="379027" y="1209641"/>
            <a:ext cx="8229600" cy="5473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r>
              <a:rPr lang="en-US" altLang="zh-CN" sz="2400" b="1" dirty="0">
                <a:solidFill>
                  <a:schemeClr val="tx1"/>
                </a:solidFill>
              </a:rPr>
              <a:t>(2) Satellite data:</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sp>
        <p:nvSpPr>
          <p:cNvPr id="3" name="TextBox 2"/>
          <p:cNvSpPr txBox="1"/>
          <p:nvPr/>
        </p:nvSpPr>
        <p:spPr>
          <a:xfrm>
            <a:off x="5543451" y="3085476"/>
            <a:ext cx="925253" cy="400110"/>
          </a:xfrm>
          <a:prstGeom prst="rect">
            <a:avLst/>
          </a:prstGeom>
          <a:noFill/>
        </p:spPr>
        <p:txBody>
          <a:bodyPr wrap="none" rtlCol="0">
            <a:spAutoFit/>
          </a:bodyPr>
          <a:lstStyle/>
          <a:p>
            <a:r>
              <a:rPr lang="en-US" altLang="zh-CN" sz="2000" b="1" dirty="0">
                <a:solidFill>
                  <a:srgbClr val="FF0000"/>
                </a:solidFill>
                <a:latin typeface="Times New Roman" pitchFamily="18" charset="0"/>
                <a:cs typeface="Times New Roman" pitchFamily="18" charset="0"/>
              </a:rPr>
              <a:t>Co-pol</a:t>
            </a:r>
            <a:endParaRPr lang="zh-CN" alt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9615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zadelhof\Desktop\files_paper\compare_sfmr_hur_b_0125.gif"/>
          <p:cNvPicPr>
            <a:picLocks noChangeAspect="1" noChangeArrowheads="1"/>
          </p:cNvPicPr>
          <p:nvPr/>
        </p:nvPicPr>
        <p:blipFill>
          <a:blip r:embed="rId2" cstate="print"/>
          <a:srcRect/>
          <a:stretch>
            <a:fillRect/>
          </a:stretch>
        </p:blipFill>
        <p:spPr bwMode="auto">
          <a:xfrm>
            <a:off x="3278607" y="1610244"/>
            <a:ext cx="5013271" cy="4383662"/>
          </a:xfrm>
          <a:prstGeom prst="rect">
            <a:avLst/>
          </a:prstGeom>
          <a:solidFill>
            <a:schemeClr val="bg1"/>
          </a:solidFill>
          <a:ln w="9525">
            <a:noFill/>
            <a:miter lim="800000"/>
            <a:headEnd/>
            <a:tailEnd/>
          </a:ln>
        </p:spPr>
      </p:pic>
      <p:sp>
        <p:nvSpPr>
          <p:cNvPr id="5" name="TextBox 4"/>
          <p:cNvSpPr txBox="1"/>
          <p:nvPr/>
        </p:nvSpPr>
        <p:spPr>
          <a:xfrm>
            <a:off x="2217751" y="6079423"/>
            <a:ext cx="8443337" cy="400110"/>
          </a:xfrm>
          <a:prstGeom prst="rect">
            <a:avLst/>
          </a:prstGeom>
          <a:noFill/>
        </p:spPr>
        <p:txBody>
          <a:bodyPr wrap="none" rtlCol="0">
            <a:spAutoFit/>
          </a:bodyPr>
          <a:lstStyle/>
          <a:p>
            <a:r>
              <a:rPr lang="en-US" altLang="zh-CN" sz="2000" dirty="0"/>
              <a:t>C-band </a:t>
            </a:r>
            <a:r>
              <a:rPr lang="en-US" altLang="zh-CN" sz="2000" b="1" dirty="0">
                <a:solidFill>
                  <a:srgbClr val="FF0000"/>
                </a:solidFill>
              </a:rPr>
              <a:t>cross-polarization</a:t>
            </a:r>
            <a:r>
              <a:rPr lang="en-US" altLang="zh-CN" sz="2000" dirty="0"/>
              <a:t> backscatter is sensitive to the extreme winds</a:t>
            </a:r>
            <a:endParaRPr lang="zh-CN" altLang="en-US" sz="2000" dirty="0"/>
          </a:p>
        </p:txBody>
      </p:sp>
      <p:sp>
        <p:nvSpPr>
          <p:cNvPr id="2" name="Content Placeholder 4">
            <a:extLst>
              <a:ext uri="{FF2B5EF4-FFF2-40B4-BE49-F238E27FC236}">
                <a16:creationId xmlns:a16="http://schemas.microsoft.com/office/drawing/2014/main" id="{F2DEDADE-69DF-818F-FD86-420E0FD45630}"/>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6" name="文本框 12">
            <a:extLst>
              <a:ext uri="{FF2B5EF4-FFF2-40B4-BE49-F238E27FC236}">
                <a16:creationId xmlns:a16="http://schemas.microsoft.com/office/drawing/2014/main" id="{02557B7E-7B49-4317-313F-40AE0DF44361}"/>
              </a:ext>
            </a:extLst>
          </p:cNvPr>
          <p:cNvSpPr txBox="1"/>
          <p:nvPr/>
        </p:nvSpPr>
        <p:spPr>
          <a:xfrm>
            <a:off x="3167495" y="1283247"/>
            <a:ext cx="6634873" cy="400110"/>
          </a:xfrm>
          <a:prstGeom prst="rect">
            <a:avLst/>
          </a:prstGeom>
          <a:noFill/>
        </p:spPr>
        <p:txBody>
          <a:bodyPr wrap="square">
            <a:spAutoFit/>
          </a:bodyPr>
          <a:lstStyle/>
          <a:p>
            <a:pPr lvl="1" algn="just"/>
            <a:r>
              <a:rPr lang="en-US" altLang="zh-CN" sz="2000" b="1" dirty="0">
                <a:solidFill>
                  <a:srgbClr val="3333FF"/>
                </a:solidFill>
                <a:latin typeface="Times New Roman" pitchFamily="18" charset="0"/>
                <a:cs typeface="Times New Roman" pitchFamily="18" charset="0"/>
              </a:rPr>
              <a:t>a) sensitivity of radar </a:t>
            </a:r>
            <a:r>
              <a:rPr lang="en-US" altLang="zh-CN" sz="2000" b="1" dirty="0">
                <a:solidFill>
                  <a:srgbClr val="3333FF"/>
                </a:solidFill>
                <a:latin typeface="Times New Roman" pitchFamily="18" charset="0"/>
                <a:cs typeface="Times New Roman" pitchFamily="18" charset="0"/>
                <a:sym typeface="Symbol"/>
              </a:rPr>
              <a:t></a:t>
            </a:r>
            <a:r>
              <a:rPr lang="en-US" altLang="zh-CN" sz="2000" b="1" baseline="30000" dirty="0">
                <a:solidFill>
                  <a:srgbClr val="3333FF"/>
                </a:solidFill>
                <a:latin typeface="Times New Roman" pitchFamily="18" charset="0"/>
                <a:cs typeface="Times New Roman" pitchFamily="18" charset="0"/>
                <a:sym typeface="Symbol"/>
              </a:rPr>
              <a:t>0</a:t>
            </a:r>
            <a:r>
              <a:rPr lang="en-US" altLang="zh-CN" sz="2000" b="1" dirty="0">
                <a:solidFill>
                  <a:srgbClr val="3333FF"/>
                </a:solidFill>
                <a:latin typeface="Times New Roman" pitchFamily="18" charset="0"/>
                <a:cs typeface="Times New Roman" pitchFamily="18" charset="0"/>
                <a:sym typeface="Symbol"/>
              </a:rPr>
              <a:t> to high and extreme winds</a:t>
            </a:r>
            <a:r>
              <a:rPr lang="en-US" altLang="zh-CN" sz="2000" b="1" dirty="0">
                <a:solidFill>
                  <a:srgbClr val="3333FF"/>
                </a:solidFill>
                <a:latin typeface="Times New Roman" pitchFamily="18" charset="0"/>
                <a:cs typeface="Times New Roman" pitchFamily="18" charset="0"/>
              </a:rPr>
              <a:t> </a:t>
            </a:r>
          </a:p>
        </p:txBody>
      </p:sp>
      <p:sp>
        <p:nvSpPr>
          <p:cNvPr id="7" name="内容占位符 2">
            <a:extLst>
              <a:ext uri="{FF2B5EF4-FFF2-40B4-BE49-F238E27FC236}">
                <a16:creationId xmlns:a16="http://schemas.microsoft.com/office/drawing/2014/main" id="{68A49A4B-EF8A-554D-97AE-5E95CAFE9129}"/>
              </a:ext>
            </a:extLst>
          </p:cNvPr>
          <p:cNvSpPr txBox="1">
            <a:spLocks/>
          </p:cNvSpPr>
          <p:nvPr/>
        </p:nvSpPr>
        <p:spPr>
          <a:xfrm>
            <a:off x="379027" y="1209641"/>
            <a:ext cx="8229600" cy="5473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r>
              <a:rPr lang="en-US" altLang="zh-CN" sz="2400" b="1" dirty="0">
                <a:solidFill>
                  <a:schemeClr val="tx1"/>
                </a:solidFill>
              </a:rPr>
              <a:t>(2) Satellite data:</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spTree>
    <p:extLst>
      <p:ext uri="{BB962C8B-B14F-4D97-AF65-F5344CB8AC3E}">
        <p14:creationId xmlns:p14="http://schemas.microsoft.com/office/powerpoint/2010/main" val="391685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2DEDADE-69DF-818F-FD86-420E0FD45630}"/>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6" name="文本框 12">
            <a:extLst>
              <a:ext uri="{FF2B5EF4-FFF2-40B4-BE49-F238E27FC236}">
                <a16:creationId xmlns:a16="http://schemas.microsoft.com/office/drawing/2014/main" id="{02557B7E-7B49-4317-313F-40AE0DF44361}"/>
              </a:ext>
            </a:extLst>
          </p:cNvPr>
          <p:cNvSpPr txBox="1"/>
          <p:nvPr/>
        </p:nvSpPr>
        <p:spPr>
          <a:xfrm>
            <a:off x="3167494" y="1283247"/>
            <a:ext cx="6539775" cy="400110"/>
          </a:xfrm>
          <a:prstGeom prst="rect">
            <a:avLst/>
          </a:prstGeom>
          <a:noFill/>
        </p:spPr>
        <p:txBody>
          <a:bodyPr wrap="square">
            <a:spAutoFit/>
          </a:bodyPr>
          <a:lstStyle/>
          <a:p>
            <a:pPr lvl="1" algn="just"/>
            <a:r>
              <a:rPr lang="en-US" altLang="zh-CN" sz="2000" b="1" dirty="0">
                <a:solidFill>
                  <a:srgbClr val="3333FF"/>
                </a:solidFill>
                <a:latin typeface="Times New Roman" pitchFamily="18" charset="0"/>
                <a:cs typeface="Times New Roman" pitchFamily="18" charset="0"/>
              </a:rPr>
              <a:t>a) sensitivity of radiometer BT </a:t>
            </a:r>
            <a:r>
              <a:rPr lang="en-US" altLang="zh-CN" sz="2000" b="1" dirty="0">
                <a:solidFill>
                  <a:srgbClr val="3333FF"/>
                </a:solidFill>
                <a:latin typeface="Times New Roman" pitchFamily="18" charset="0"/>
                <a:cs typeface="Times New Roman" pitchFamily="18" charset="0"/>
                <a:sym typeface="Symbol"/>
              </a:rPr>
              <a:t>to high and extreme winds</a:t>
            </a:r>
            <a:r>
              <a:rPr lang="en-US" altLang="zh-CN" sz="2000" b="1" dirty="0">
                <a:solidFill>
                  <a:srgbClr val="3333FF"/>
                </a:solidFill>
                <a:latin typeface="Times New Roman" pitchFamily="18" charset="0"/>
                <a:cs typeface="Times New Roman" pitchFamily="18" charset="0"/>
              </a:rPr>
              <a:t> </a:t>
            </a:r>
          </a:p>
        </p:txBody>
      </p:sp>
      <p:sp>
        <p:nvSpPr>
          <p:cNvPr id="7" name="内容占位符 2">
            <a:extLst>
              <a:ext uri="{FF2B5EF4-FFF2-40B4-BE49-F238E27FC236}">
                <a16:creationId xmlns:a16="http://schemas.microsoft.com/office/drawing/2014/main" id="{68A49A4B-EF8A-554D-97AE-5E95CAFE9129}"/>
              </a:ext>
            </a:extLst>
          </p:cNvPr>
          <p:cNvSpPr txBox="1">
            <a:spLocks/>
          </p:cNvSpPr>
          <p:nvPr/>
        </p:nvSpPr>
        <p:spPr>
          <a:xfrm>
            <a:off x="379027" y="1209641"/>
            <a:ext cx="8229600" cy="5473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r>
              <a:rPr lang="en-US" altLang="zh-CN" sz="2400" b="1" dirty="0">
                <a:solidFill>
                  <a:schemeClr val="tx1"/>
                </a:solidFill>
              </a:rPr>
              <a:t>(2) Satellite data:</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pic>
        <p:nvPicPr>
          <p:cNvPr id="8" name="Picture 5">
            <a:extLst>
              <a:ext uri="{FF2B5EF4-FFF2-40B4-BE49-F238E27FC236}">
                <a16:creationId xmlns:a16="http://schemas.microsoft.com/office/drawing/2014/main" id="{3DB3EEBD-4247-4749-A058-4B9365D44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13" y="1996581"/>
            <a:ext cx="4594211" cy="3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10154" y="5884692"/>
            <a:ext cx="4711546" cy="369332"/>
          </a:xfrm>
          <a:prstGeom prst="rect">
            <a:avLst/>
          </a:prstGeom>
          <a:noFill/>
        </p:spPr>
        <p:txBody>
          <a:bodyPr wrap="none" rtlCol="0">
            <a:spAutoFit/>
          </a:bodyPr>
          <a:lstStyle/>
          <a:p>
            <a:r>
              <a:rPr lang="en-US" altLang="zh-CN" sz="1800" dirty="0"/>
              <a:t>Improved emissivity model (</a:t>
            </a:r>
            <a:r>
              <a:rPr lang="en-US" altLang="zh-CN" sz="1800" b="1" dirty="0">
                <a:solidFill>
                  <a:srgbClr val="3333FF"/>
                </a:solidFill>
              </a:rPr>
              <a:t>Yin et al., 2023</a:t>
            </a:r>
            <a:r>
              <a:rPr lang="en-US" altLang="zh-CN" sz="1800" dirty="0"/>
              <a:t>)</a:t>
            </a:r>
            <a:endParaRPr lang="zh-CN" altLang="en-US" sz="1800" dirty="0"/>
          </a:p>
        </p:txBody>
      </p:sp>
      <p:pic>
        <p:nvPicPr>
          <p:cNvPr id="10" name="图片 9">
            <a:extLst>
              <a:ext uri="{FF2B5EF4-FFF2-40B4-BE49-F238E27FC236}">
                <a16:creationId xmlns:a16="http://schemas.microsoft.com/office/drawing/2014/main" id="{6B6D423F-C3A3-EF6E-63A5-5962F697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099" y="1996581"/>
            <a:ext cx="4930258" cy="3696285"/>
          </a:xfrm>
          <a:prstGeom prst="rect">
            <a:avLst/>
          </a:prstGeom>
        </p:spPr>
      </p:pic>
      <p:sp>
        <p:nvSpPr>
          <p:cNvPr id="3" name="右箭头 2"/>
          <p:cNvSpPr/>
          <p:nvPr/>
        </p:nvSpPr>
        <p:spPr>
          <a:xfrm>
            <a:off x="5570404" y="3610636"/>
            <a:ext cx="724205" cy="46817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7955183" y="5884692"/>
            <a:ext cx="3159839" cy="369332"/>
          </a:xfrm>
          <a:prstGeom prst="rect">
            <a:avLst/>
          </a:prstGeom>
          <a:noFill/>
        </p:spPr>
        <p:txBody>
          <a:bodyPr wrap="none" rtlCol="0">
            <a:spAutoFit/>
          </a:bodyPr>
          <a:lstStyle/>
          <a:p>
            <a:r>
              <a:rPr lang="en-US" altLang="zh-CN" sz="1800" dirty="0"/>
              <a:t>Better agreement with SFMR</a:t>
            </a:r>
            <a:endParaRPr lang="zh-CN" altLang="en-US" sz="1800" dirty="0"/>
          </a:p>
        </p:txBody>
      </p:sp>
    </p:spTree>
    <p:extLst>
      <p:ext uri="{BB962C8B-B14F-4D97-AF65-F5344CB8AC3E}">
        <p14:creationId xmlns:p14="http://schemas.microsoft.com/office/powerpoint/2010/main" val="112336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2DEDADE-69DF-818F-FD86-420E0FD45630}"/>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6" name="文本框 12">
            <a:extLst>
              <a:ext uri="{FF2B5EF4-FFF2-40B4-BE49-F238E27FC236}">
                <a16:creationId xmlns:a16="http://schemas.microsoft.com/office/drawing/2014/main" id="{02557B7E-7B49-4317-313F-40AE0DF44361}"/>
              </a:ext>
            </a:extLst>
          </p:cNvPr>
          <p:cNvSpPr txBox="1"/>
          <p:nvPr/>
        </p:nvSpPr>
        <p:spPr>
          <a:xfrm>
            <a:off x="3167495" y="1283247"/>
            <a:ext cx="7856511" cy="400110"/>
          </a:xfrm>
          <a:prstGeom prst="rect">
            <a:avLst/>
          </a:prstGeom>
          <a:noFill/>
        </p:spPr>
        <p:txBody>
          <a:bodyPr wrap="square">
            <a:spAutoFit/>
          </a:bodyPr>
          <a:lstStyle/>
          <a:p>
            <a:pPr lvl="1" algn="just"/>
            <a:r>
              <a:rPr lang="en-US" altLang="zh-CN" sz="2000" b="1" dirty="0">
                <a:solidFill>
                  <a:srgbClr val="3333FF"/>
                </a:solidFill>
                <a:latin typeface="Times New Roman" pitchFamily="18" charset="0"/>
                <a:cs typeface="Times New Roman" pitchFamily="18" charset="0"/>
              </a:rPr>
              <a:t>b) re-calibrate the satellite </a:t>
            </a:r>
            <a:r>
              <a:rPr lang="en-US" altLang="zh-CN" sz="2000" b="1" dirty="0">
                <a:solidFill>
                  <a:srgbClr val="3333FF"/>
                </a:solidFill>
                <a:latin typeface="Times New Roman" pitchFamily="18" charset="0"/>
                <a:cs typeface="Times New Roman" pitchFamily="18" charset="0"/>
                <a:sym typeface="Symbol"/>
              </a:rPr>
              <a:t>winds using an empirical adjustment</a:t>
            </a:r>
            <a:r>
              <a:rPr lang="en-US" altLang="zh-CN" sz="2000" b="1" dirty="0">
                <a:solidFill>
                  <a:srgbClr val="3333FF"/>
                </a:solidFill>
                <a:latin typeface="Times New Roman" pitchFamily="18" charset="0"/>
                <a:cs typeface="Times New Roman" pitchFamily="18" charset="0"/>
              </a:rPr>
              <a:t> </a:t>
            </a:r>
          </a:p>
        </p:txBody>
      </p:sp>
      <p:sp>
        <p:nvSpPr>
          <p:cNvPr id="7" name="内容占位符 2">
            <a:extLst>
              <a:ext uri="{FF2B5EF4-FFF2-40B4-BE49-F238E27FC236}">
                <a16:creationId xmlns:a16="http://schemas.microsoft.com/office/drawing/2014/main" id="{68A49A4B-EF8A-554D-97AE-5E95CAFE9129}"/>
              </a:ext>
            </a:extLst>
          </p:cNvPr>
          <p:cNvSpPr txBox="1">
            <a:spLocks/>
          </p:cNvSpPr>
          <p:nvPr/>
        </p:nvSpPr>
        <p:spPr>
          <a:xfrm>
            <a:off x="379027" y="1209641"/>
            <a:ext cx="8229600" cy="5473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r>
              <a:rPr lang="en-US" altLang="zh-CN" sz="2400" b="1" dirty="0">
                <a:solidFill>
                  <a:schemeClr val="tx1"/>
                </a:solidFill>
              </a:rPr>
              <a:t>(2) Satellite data:</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pic>
        <p:nvPicPr>
          <p:cNvPr id="8" name="Imagen 4">
            <a:extLst>
              <a:ext uri="{FF2B5EF4-FFF2-40B4-BE49-F238E27FC236}">
                <a16:creationId xmlns:a16="http://schemas.microsoft.com/office/drawing/2014/main" id="{E5324E1A-B9BA-479C-98FF-4AA609E81359}"/>
              </a:ext>
            </a:extLst>
          </p:cNvPr>
          <p:cNvPicPr/>
          <p:nvPr/>
        </p:nvPicPr>
        <p:blipFill rotWithShape="1">
          <a:blip r:embed="rId2"/>
          <a:srcRect t="6110"/>
          <a:stretch/>
        </p:blipFill>
        <p:spPr bwMode="auto">
          <a:xfrm>
            <a:off x="379027" y="1915354"/>
            <a:ext cx="3754061" cy="3483264"/>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434454" y="5581228"/>
            <a:ext cx="3858749" cy="307777"/>
          </a:xfrm>
          <a:prstGeom prst="rect">
            <a:avLst/>
          </a:prstGeom>
          <a:noFill/>
        </p:spPr>
        <p:txBody>
          <a:bodyPr wrap="none" rtlCol="0">
            <a:spAutoFit/>
          </a:bodyPr>
          <a:lstStyle/>
          <a:p>
            <a:r>
              <a:rPr lang="en-US" altLang="zh-CN" dirty="0"/>
              <a:t>C-band ASCAT (original) versus SFMR winds </a:t>
            </a:r>
            <a:endParaRPr lang="zh-CN" altLang="en-US" dirty="0"/>
          </a:p>
        </p:txBody>
      </p:sp>
      <p:sp>
        <p:nvSpPr>
          <p:cNvPr id="9" name="椭圆 8"/>
          <p:cNvSpPr/>
          <p:nvPr/>
        </p:nvSpPr>
        <p:spPr>
          <a:xfrm>
            <a:off x="379027" y="1814170"/>
            <a:ext cx="2788468" cy="8266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CuadroTexto 6">
            <a:extLst>
              <a:ext uri="{FF2B5EF4-FFF2-40B4-BE49-F238E27FC236}">
                <a16:creationId xmlns:a16="http://schemas.microsoft.com/office/drawing/2014/main" id="{41542FC0-D111-425A-AEB2-DB028C510D66}"/>
              </a:ext>
            </a:extLst>
          </p:cNvPr>
          <p:cNvSpPr txBox="1"/>
          <p:nvPr/>
        </p:nvSpPr>
        <p:spPr>
          <a:xfrm>
            <a:off x="5462812" y="1997985"/>
            <a:ext cx="2151088" cy="276999"/>
          </a:xfrm>
          <a:prstGeom prst="rect">
            <a:avLst/>
          </a:prstGeom>
          <a:solidFill>
            <a:schemeClr val="bg1"/>
          </a:solidFill>
        </p:spPr>
        <p:txBody>
          <a:bodyPr wrap="square" rtlCol="0">
            <a:spAutoFit/>
          </a:bodyPr>
          <a:lstStyle/>
          <a:p>
            <a:pPr algn="ctr"/>
            <a:r>
              <a:rPr lang="es-ES" sz="1200" b="1" i="1" dirty="0">
                <a:solidFill>
                  <a:srgbClr val="FF0000"/>
                </a:solidFill>
              </a:rPr>
              <a:t>Original ASCAT </a:t>
            </a:r>
            <a:r>
              <a:rPr lang="es-ES" sz="1200" b="1" i="1" dirty="0" err="1">
                <a:solidFill>
                  <a:srgbClr val="FF0000"/>
                </a:solidFill>
              </a:rPr>
              <a:t>winds</a:t>
            </a:r>
            <a:endParaRPr lang="es-ES" sz="1200" b="1" i="1" dirty="0">
              <a:solidFill>
                <a:srgbClr val="FF0000"/>
              </a:solidFill>
            </a:endParaRPr>
          </a:p>
        </p:txBody>
      </p:sp>
      <p:sp>
        <p:nvSpPr>
          <p:cNvPr id="11" name="CuadroTexto 9">
            <a:extLst>
              <a:ext uri="{FF2B5EF4-FFF2-40B4-BE49-F238E27FC236}">
                <a16:creationId xmlns:a16="http://schemas.microsoft.com/office/drawing/2014/main" id="{8F0BAB9A-D188-4DF5-83FC-0F1E3616A709}"/>
              </a:ext>
            </a:extLst>
          </p:cNvPr>
          <p:cNvSpPr txBox="1"/>
          <p:nvPr/>
        </p:nvSpPr>
        <p:spPr>
          <a:xfrm>
            <a:off x="9140853" y="1997985"/>
            <a:ext cx="2151088" cy="276999"/>
          </a:xfrm>
          <a:prstGeom prst="rect">
            <a:avLst/>
          </a:prstGeom>
          <a:solidFill>
            <a:schemeClr val="bg1"/>
          </a:solidFill>
        </p:spPr>
        <p:txBody>
          <a:bodyPr wrap="square" rtlCol="0">
            <a:spAutoFit/>
          </a:bodyPr>
          <a:lstStyle/>
          <a:p>
            <a:pPr algn="ctr"/>
            <a:r>
              <a:rPr lang="es-ES" sz="1200" b="1" i="1" dirty="0" err="1">
                <a:solidFill>
                  <a:srgbClr val="FF0000"/>
                </a:solidFill>
              </a:rPr>
              <a:t>Adjusted</a:t>
            </a:r>
            <a:r>
              <a:rPr lang="es-ES" sz="1200" b="1" i="1" dirty="0">
                <a:solidFill>
                  <a:srgbClr val="FF0000"/>
                </a:solidFill>
              </a:rPr>
              <a:t> ASCAT </a:t>
            </a:r>
            <a:r>
              <a:rPr lang="es-ES" sz="1200" b="1" i="1" dirty="0" err="1">
                <a:solidFill>
                  <a:srgbClr val="FF0000"/>
                </a:solidFill>
              </a:rPr>
              <a:t>winds</a:t>
            </a:r>
            <a:endParaRPr lang="es-ES" sz="1200" b="1" i="1" dirty="0">
              <a:solidFill>
                <a:srgbClr val="FF0000"/>
              </a:solidFill>
            </a:endParaRPr>
          </a:p>
        </p:txBody>
      </p:sp>
      <p:pic>
        <p:nvPicPr>
          <p:cNvPr id="12" name="Imagen 8">
            <a:extLst>
              <a:ext uri="{FF2B5EF4-FFF2-40B4-BE49-F238E27FC236}">
                <a16:creationId xmlns:a16="http://schemas.microsoft.com/office/drawing/2014/main" id="{8CE4E618-EC25-4FDC-A549-6DBBB3C664CC}"/>
              </a:ext>
            </a:extLst>
          </p:cNvPr>
          <p:cNvPicPr/>
          <p:nvPr/>
        </p:nvPicPr>
        <p:blipFill>
          <a:blip r:embed="rId3"/>
          <a:stretch>
            <a:fillRect/>
          </a:stretch>
        </p:blipFill>
        <p:spPr>
          <a:xfrm>
            <a:off x="4923167" y="2327534"/>
            <a:ext cx="3566167" cy="2827349"/>
          </a:xfrm>
          <a:prstGeom prst="rect">
            <a:avLst/>
          </a:prstGeom>
        </p:spPr>
      </p:pic>
      <p:pic>
        <p:nvPicPr>
          <p:cNvPr id="13" name="Imagen 10">
            <a:extLst>
              <a:ext uri="{FF2B5EF4-FFF2-40B4-BE49-F238E27FC236}">
                <a16:creationId xmlns:a16="http://schemas.microsoft.com/office/drawing/2014/main" id="{41C0BDBD-F8D1-452B-A5D7-B3A33ADD0DFD}"/>
              </a:ext>
            </a:extLst>
          </p:cNvPr>
          <p:cNvPicPr/>
          <p:nvPr/>
        </p:nvPicPr>
        <p:blipFill>
          <a:blip r:embed="rId4"/>
          <a:stretch>
            <a:fillRect/>
          </a:stretch>
        </p:blipFill>
        <p:spPr>
          <a:xfrm>
            <a:off x="8625834" y="2327534"/>
            <a:ext cx="3566166" cy="2827349"/>
          </a:xfrm>
          <a:prstGeom prst="rect">
            <a:avLst/>
          </a:prstGeom>
        </p:spPr>
      </p:pic>
      <p:sp>
        <p:nvSpPr>
          <p:cNvPr id="14" name="右箭头 13"/>
          <p:cNvSpPr/>
          <p:nvPr/>
        </p:nvSpPr>
        <p:spPr>
          <a:xfrm>
            <a:off x="4001414" y="3299155"/>
            <a:ext cx="702260" cy="62910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7095750" y="5997265"/>
            <a:ext cx="1885453" cy="338554"/>
          </a:xfrm>
          <a:prstGeom prst="rect">
            <a:avLst/>
          </a:prstGeom>
          <a:noFill/>
        </p:spPr>
        <p:txBody>
          <a:bodyPr wrap="none" rtlCol="0">
            <a:spAutoFit/>
          </a:bodyPr>
          <a:lstStyle/>
          <a:p>
            <a:r>
              <a:rPr lang="en-US" altLang="zh-CN" sz="1600" b="1" dirty="0">
                <a:solidFill>
                  <a:srgbClr val="3333FF"/>
                </a:solidFill>
              </a:rPr>
              <a:t>(Portabella, 2023)</a:t>
            </a:r>
            <a:endParaRPr lang="zh-CN" altLang="en-US" sz="1600" b="1" dirty="0">
              <a:solidFill>
                <a:srgbClr val="3333FF"/>
              </a:solidFill>
            </a:endParaRPr>
          </a:p>
        </p:txBody>
      </p:sp>
    </p:spTree>
    <p:extLst>
      <p:ext uri="{BB962C8B-B14F-4D97-AF65-F5344CB8AC3E}">
        <p14:creationId xmlns:p14="http://schemas.microsoft.com/office/powerpoint/2010/main" val="3189820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2DEDADE-69DF-818F-FD86-420E0FD45630}"/>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6" name="文本框 12">
            <a:extLst>
              <a:ext uri="{FF2B5EF4-FFF2-40B4-BE49-F238E27FC236}">
                <a16:creationId xmlns:a16="http://schemas.microsoft.com/office/drawing/2014/main" id="{02557B7E-7B49-4317-313F-40AE0DF44361}"/>
              </a:ext>
            </a:extLst>
          </p:cNvPr>
          <p:cNvSpPr txBox="1"/>
          <p:nvPr/>
        </p:nvSpPr>
        <p:spPr>
          <a:xfrm>
            <a:off x="3167495" y="1283247"/>
            <a:ext cx="7856511" cy="400110"/>
          </a:xfrm>
          <a:prstGeom prst="rect">
            <a:avLst/>
          </a:prstGeom>
          <a:noFill/>
        </p:spPr>
        <p:txBody>
          <a:bodyPr wrap="square">
            <a:spAutoFit/>
          </a:bodyPr>
          <a:lstStyle/>
          <a:p>
            <a:pPr lvl="1" algn="just"/>
            <a:r>
              <a:rPr lang="en-US" altLang="zh-CN" sz="2000" b="1" dirty="0">
                <a:solidFill>
                  <a:srgbClr val="3333FF"/>
                </a:solidFill>
                <a:latin typeface="Times New Roman" pitchFamily="18" charset="0"/>
                <a:cs typeface="Times New Roman" pitchFamily="18" charset="0"/>
              </a:rPr>
              <a:t>b) re-calibrate the satellite </a:t>
            </a:r>
            <a:r>
              <a:rPr lang="en-US" altLang="zh-CN" sz="2000" b="1" dirty="0">
                <a:solidFill>
                  <a:srgbClr val="3333FF"/>
                </a:solidFill>
                <a:latin typeface="Times New Roman" pitchFamily="18" charset="0"/>
                <a:cs typeface="Times New Roman" pitchFamily="18" charset="0"/>
                <a:sym typeface="Symbol"/>
              </a:rPr>
              <a:t>winds using an empirical adjustment</a:t>
            </a:r>
            <a:r>
              <a:rPr lang="en-US" altLang="zh-CN" sz="2000" b="1" dirty="0">
                <a:solidFill>
                  <a:srgbClr val="3333FF"/>
                </a:solidFill>
                <a:latin typeface="Times New Roman" pitchFamily="18" charset="0"/>
                <a:cs typeface="Times New Roman" pitchFamily="18" charset="0"/>
              </a:rPr>
              <a:t> </a:t>
            </a:r>
          </a:p>
        </p:txBody>
      </p:sp>
      <p:sp>
        <p:nvSpPr>
          <p:cNvPr id="7" name="内容占位符 2">
            <a:extLst>
              <a:ext uri="{FF2B5EF4-FFF2-40B4-BE49-F238E27FC236}">
                <a16:creationId xmlns:a16="http://schemas.microsoft.com/office/drawing/2014/main" id="{68A49A4B-EF8A-554D-97AE-5E95CAFE9129}"/>
              </a:ext>
            </a:extLst>
          </p:cNvPr>
          <p:cNvSpPr txBox="1">
            <a:spLocks/>
          </p:cNvSpPr>
          <p:nvPr/>
        </p:nvSpPr>
        <p:spPr>
          <a:xfrm>
            <a:off x="379027" y="1209641"/>
            <a:ext cx="8229600" cy="5473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r>
              <a:rPr lang="en-US" altLang="zh-CN" sz="2400" b="1" dirty="0">
                <a:solidFill>
                  <a:schemeClr val="tx1"/>
                </a:solidFill>
              </a:rPr>
              <a:t>(2) Satellite data:</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pic>
        <p:nvPicPr>
          <p:cNvPr id="15" name="Imagen 11">
            <a:extLst>
              <a:ext uri="{FF2B5EF4-FFF2-40B4-BE49-F238E27FC236}">
                <a16:creationId xmlns:a16="http://schemas.microsoft.com/office/drawing/2014/main" id="{5D4F1CE4-09E3-4CA1-8061-C2F24627ADF2}"/>
              </a:ext>
            </a:extLst>
          </p:cNvPr>
          <p:cNvPicPr/>
          <p:nvPr/>
        </p:nvPicPr>
        <p:blipFill>
          <a:blip r:embed="rId2"/>
          <a:stretch>
            <a:fillRect/>
          </a:stretch>
        </p:blipFill>
        <p:spPr>
          <a:xfrm>
            <a:off x="2215246" y="2299917"/>
            <a:ext cx="3566167" cy="2827349"/>
          </a:xfrm>
          <a:prstGeom prst="rect">
            <a:avLst/>
          </a:prstGeom>
        </p:spPr>
      </p:pic>
      <p:pic>
        <p:nvPicPr>
          <p:cNvPr id="16" name="Imagen 12">
            <a:extLst>
              <a:ext uri="{FF2B5EF4-FFF2-40B4-BE49-F238E27FC236}">
                <a16:creationId xmlns:a16="http://schemas.microsoft.com/office/drawing/2014/main" id="{243815EB-62F8-4E24-A3F1-049EC1A1BAFB}"/>
              </a:ext>
            </a:extLst>
          </p:cNvPr>
          <p:cNvPicPr/>
          <p:nvPr/>
        </p:nvPicPr>
        <p:blipFill>
          <a:blip r:embed="rId3"/>
          <a:stretch>
            <a:fillRect/>
          </a:stretch>
        </p:blipFill>
        <p:spPr>
          <a:xfrm>
            <a:off x="6261727" y="2299917"/>
            <a:ext cx="3566165" cy="2827349"/>
          </a:xfrm>
          <a:prstGeom prst="rect">
            <a:avLst/>
          </a:prstGeom>
        </p:spPr>
      </p:pic>
      <p:sp>
        <p:nvSpPr>
          <p:cNvPr id="17" name="CuadroTexto 17">
            <a:extLst>
              <a:ext uri="{FF2B5EF4-FFF2-40B4-BE49-F238E27FC236}">
                <a16:creationId xmlns:a16="http://schemas.microsoft.com/office/drawing/2014/main" id="{388A6E19-7DC7-4EA2-8DFD-B278E2BC6A12}"/>
              </a:ext>
            </a:extLst>
          </p:cNvPr>
          <p:cNvSpPr txBox="1"/>
          <p:nvPr/>
        </p:nvSpPr>
        <p:spPr>
          <a:xfrm>
            <a:off x="2215246" y="5393612"/>
            <a:ext cx="8119872" cy="369332"/>
          </a:xfrm>
          <a:prstGeom prst="rect">
            <a:avLst/>
          </a:prstGeom>
          <a:noFill/>
        </p:spPr>
        <p:txBody>
          <a:bodyPr wrap="square" rtlCol="0">
            <a:spAutoFit/>
          </a:bodyPr>
          <a:lstStyle/>
          <a:p>
            <a:r>
              <a:rPr lang="en-US" sz="1800" b="1" i="1" dirty="0"/>
              <a:t>Adjusted Ku-band winds consistent with SFMR winds (as expected)</a:t>
            </a:r>
            <a:endParaRPr lang="es-ES" sz="1800" b="1" i="1" dirty="0"/>
          </a:p>
        </p:txBody>
      </p:sp>
      <p:sp>
        <p:nvSpPr>
          <p:cNvPr id="18" name="CuadroTexto 6">
            <a:extLst>
              <a:ext uri="{FF2B5EF4-FFF2-40B4-BE49-F238E27FC236}">
                <a16:creationId xmlns:a16="http://schemas.microsoft.com/office/drawing/2014/main" id="{41542FC0-D111-425A-AEB2-DB028C510D66}"/>
              </a:ext>
            </a:extLst>
          </p:cNvPr>
          <p:cNvSpPr txBox="1"/>
          <p:nvPr/>
        </p:nvSpPr>
        <p:spPr>
          <a:xfrm>
            <a:off x="2754892" y="1970368"/>
            <a:ext cx="2151088" cy="276999"/>
          </a:xfrm>
          <a:prstGeom prst="rect">
            <a:avLst/>
          </a:prstGeom>
          <a:solidFill>
            <a:schemeClr val="bg1"/>
          </a:solidFill>
        </p:spPr>
        <p:txBody>
          <a:bodyPr wrap="square" rtlCol="0">
            <a:spAutoFit/>
          </a:bodyPr>
          <a:lstStyle/>
          <a:p>
            <a:pPr algn="ctr"/>
            <a:r>
              <a:rPr lang="es-ES" sz="1200" b="1" i="1" dirty="0">
                <a:solidFill>
                  <a:srgbClr val="FF0000"/>
                </a:solidFill>
              </a:rPr>
              <a:t>Original </a:t>
            </a:r>
            <a:r>
              <a:rPr lang="es-ES" sz="1200" b="1" i="1" dirty="0" err="1">
                <a:solidFill>
                  <a:srgbClr val="FF0000"/>
                </a:solidFill>
              </a:rPr>
              <a:t>Ku</a:t>
            </a:r>
            <a:r>
              <a:rPr lang="es-ES" sz="1200" b="1" i="1" dirty="0">
                <a:solidFill>
                  <a:srgbClr val="FF0000"/>
                </a:solidFill>
              </a:rPr>
              <a:t>-band </a:t>
            </a:r>
            <a:r>
              <a:rPr lang="es-ES" sz="1200" b="1" i="1" dirty="0" err="1">
                <a:solidFill>
                  <a:srgbClr val="FF0000"/>
                </a:solidFill>
              </a:rPr>
              <a:t>winds</a:t>
            </a:r>
            <a:endParaRPr lang="es-ES" sz="1200" b="1" i="1" dirty="0">
              <a:solidFill>
                <a:srgbClr val="FF0000"/>
              </a:solidFill>
            </a:endParaRPr>
          </a:p>
        </p:txBody>
      </p:sp>
      <p:sp>
        <p:nvSpPr>
          <p:cNvPr id="19" name="CuadroTexto 9">
            <a:extLst>
              <a:ext uri="{FF2B5EF4-FFF2-40B4-BE49-F238E27FC236}">
                <a16:creationId xmlns:a16="http://schemas.microsoft.com/office/drawing/2014/main" id="{8F0BAB9A-D188-4DF5-83FC-0F1E3616A709}"/>
              </a:ext>
            </a:extLst>
          </p:cNvPr>
          <p:cNvSpPr txBox="1"/>
          <p:nvPr/>
        </p:nvSpPr>
        <p:spPr>
          <a:xfrm>
            <a:off x="6703178" y="1970368"/>
            <a:ext cx="2318982" cy="276999"/>
          </a:xfrm>
          <a:prstGeom prst="rect">
            <a:avLst/>
          </a:prstGeom>
          <a:solidFill>
            <a:schemeClr val="bg1"/>
          </a:solidFill>
        </p:spPr>
        <p:txBody>
          <a:bodyPr wrap="square" rtlCol="0">
            <a:spAutoFit/>
          </a:bodyPr>
          <a:lstStyle/>
          <a:p>
            <a:pPr algn="ctr"/>
            <a:r>
              <a:rPr lang="es-ES" sz="1200" b="1" i="1" dirty="0" err="1">
                <a:solidFill>
                  <a:srgbClr val="FF0000"/>
                </a:solidFill>
              </a:rPr>
              <a:t>Recalibrated</a:t>
            </a:r>
            <a:r>
              <a:rPr lang="es-ES" sz="1200" b="1" i="1" dirty="0">
                <a:solidFill>
                  <a:srgbClr val="FF0000"/>
                </a:solidFill>
              </a:rPr>
              <a:t> </a:t>
            </a:r>
            <a:r>
              <a:rPr lang="es-ES" sz="1200" b="1" i="1" dirty="0" err="1">
                <a:solidFill>
                  <a:srgbClr val="FF0000"/>
                </a:solidFill>
              </a:rPr>
              <a:t>Ku</a:t>
            </a:r>
            <a:r>
              <a:rPr lang="es-ES" sz="1200" b="1" i="1" dirty="0">
                <a:solidFill>
                  <a:srgbClr val="FF0000"/>
                </a:solidFill>
              </a:rPr>
              <a:t>-band </a:t>
            </a:r>
            <a:r>
              <a:rPr lang="es-ES" sz="1200" b="1" i="1" dirty="0" err="1">
                <a:solidFill>
                  <a:srgbClr val="FF0000"/>
                </a:solidFill>
              </a:rPr>
              <a:t>winds</a:t>
            </a:r>
            <a:endParaRPr lang="es-ES" sz="1200" b="1" i="1" dirty="0">
              <a:solidFill>
                <a:srgbClr val="FF0000"/>
              </a:solidFill>
            </a:endParaRPr>
          </a:p>
        </p:txBody>
      </p:sp>
      <p:sp>
        <p:nvSpPr>
          <p:cNvPr id="20" name="TextBox 19"/>
          <p:cNvSpPr txBox="1"/>
          <p:nvPr/>
        </p:nvSpPr>
        <p:spPr>
          <a:xfrm>
            <a:off x="5120646" y="5997265"/>
            <a:ext cx="1885453" cy="338554"/>
          </a:xfrm>
          <a:prstGeom prst="rect">
            <a:avLst/>
          </a:prstGeom>
          <a:noFill/>
        </p:spPr>
        <p:txBody>
          <a:bodyPr wrap="none" rtlCol="0">
            <a:spAutoFit/>
          </a:bodyPr>
          <a:lstStyle/>
          <a:p>
            <a:r>
              <a:rPr lang="en-US" altLang="zh-CN" sz="1600" b="1" dirty="0">
                <a:solidFill>
                  <a:srgbClr val="3333FF"/>
                </a:solidFill>
              </a:rPr>
              <a:t>(Portabella, 2023)</a:t>
            </a:r>
            <a:endParaRPr lang="zh-CN" altLang="en-US" sz="1600" b="1" dirty="0">
              <a:solidFill>
                <a:srgbClr val="3333FF"/>
              </a:solidFill>
            </a:endParaRPr>
          </a:p>
        </p:txBody>
      </p:sp>
    </p:spTree>
    <p:extLst>
      <p:ext uri="{BB962C8B-B14F-4D97-AF65-F5344CB8AC3E}">
        <p14:creationId xmlns:p14="http://schemas.microsoft.com/office/powerpoint/2010/main" val="3953129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
          <p:cNvSpPr txBox="1"/>
          <p:nvPr>
            <p:custDataLst>
              <p:tags r:id="rId1"/>
            </p:custDataLst>
          </p:nvPr>
        </p:nvSpPr>
        <p:spPr>
          <a:xfrm>
            <a:off x="8531860" y="3062631"/>
            <a:ext cx="3172460" cy="483270"/>
          </a:xfrm>
          <a:prstGeom prst="rect">
            <a:avLst/>
          </a:prstGeom>
          <a:noFill/>
        </p:spPr>
        <p:txBody>
          <a:bodyPr wrap="square" lIns="121917" tIns="60958" rIns="121917" bIns="60958" rtlCol="0">
            <a:spAutoFit/>
          </a:bodyPr>
          <a:lstStyle/>
          <a:p>
            <a:pPr algn="ctr">
              <a:lnSpc>
                <a:spcPct val="130000"/>
              </a:lnSpc>
            </a:pPr>
            <a:r>
              <a:rPr lang="en-US" altLang="zh-CN" sz="2000" b="1" dirty="0">
                <a:solidFill>
                  <a:schemeClr val="tx1"/>
                </a:solidFill>
                <a:latin typeface="Times New Roman" pitchFamily="18" charset="0"/>
                <a:ea typeface="微软雅黑" panose="020B0503020204020204" charset="-122"/>
                <a:cs typeface="Times New Roman" pitchFamily="18" charset="0"/>
              </a:rPr>
              <a:t>SAR Winds</a:t>
            </a:r>
          </a:p>
        </p:txBody>
      </p:sp>
      <p:grpSp>
        <p:nvGrpSpPr>
          <p:cNvPr id="37" name="组合 36"/>
          <p:cNvGrpSpPr/>
          <p:nvPr/>
        </p:nvGrpSpPr>
        <p:grpSpPr>
          <a:xfrm>
            <a:off x="7877929" y="3332716"/>
            <a:ext cx="3887047" cy="3036993"/>
            <a:chOff x="14790" y="660"/>
            <a:chExt cx="4591" cy="3587"/>
          </a:xfrm>
        </p:grpSpPr>
        <p:pic>
          <p:nvPicPr>
            <p:cNvPr id="38" name="图片 37" descr="fig_chap7_SR_type3"/>
            <p:cNvPicPr>
              <a:picLocks noChangeAspect="1"/>
            </p:cNvPicPr>
            <p:nvPr>
              <p:custDataLst>
                <p:tags r:id="rId13"/>
              </p:custDataLst>
            </p:nvPr>
          </p:nvPicPr>
          <p:blipFill>
            <a:blip r:embed="rId16"/>
            <a:srcRect t="2085" r="73652" b="78519"/>
            <a:stretch>
              <a:fillRect/>
            </a:stretch>
          </p:blipFill>
          <p:spPr>
            <a:xfrm>
              <a:off x="14905" y="1003"/>
              <a:ext cx="4476" cy="3244"/>
            </a:xfrm>
            <a:prstGeom prst="rect">
              <a:avLst/>
            </a:prstGeom>
          </p:spPr>
        </p:pic>
        <p:sp>
          <p:nvSpPr>
            <p:cNvPr id="39" name="矩形 38"/>
            <p:cNvSpPr/>
            <p:nvPr>
              <p:custDataLst>
                <p:tags r:id="rId14"/>
              </p:custDataLst>
            </p:nvPr>
          </p:nvSpPr>
          <p:spPr>
            <a:xfrm>
              <a:off x="14790" y="660"/>
              <a:ext cx="885" cy="6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400" b="1" dirty="0">
                <a:latin typeface="微软雅黑" panose="020B0503020204020204" charset="-122"/>
                <a:ea typeface="微软雅黑" panose="020B0503020204020204" charset="-122"/>
                <a:cs typeface="Times New Roman" panose="02020603050405020304" pitchFamily="18" charset="0"/>
              </a:endParaRPr>
            </a:p>
          </p:txBody>
        </p:sp>
      </p:grpSp>
      <p:sp>
        <p:nvSpPr>
          <p:cNvPr id="34" name="圆角矩形 33"/>
          <p:cNvSpPr/>
          <p:nvPr>
            <p:custDataLst>
              <p:tags r:id="rId2"/>
            </p:custDataLst>
          </p:nvPr>
        </p:nvSpPr>
        <p:spPr>
          <a:xfrm>
            <a:off x="7939329" y="3172273"/>
            <a:ext cx="3924300" cy="3357880"/>
          </a:xfrm>
          <a:prstGeom prst="roundRect">
            <a:avLst/>
          </a:prstGeom>
          <a:solidFill>
            <a:srgbClr val="0070C0">
              <a:alpha val="7000"/>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000" b="1" dirty="0">
              <a:latin typeface="Times New Roman" pitchFamily="18" charset="0"/>
              <a:ea typeface="微软雅黑" panose="020B0503020204020204" charset="-122"/>
              <a:cs typeface="Times New Roman" pitchFamily="18" charset="0"/>
            </a:endParaRPr>
          </a:p>
        </p:txBody>
      </p:sp>
      <p:sp>
        <p:nvSpPr>
          <p:cNvPr id="2" name="Content Placeholder 4">
            <a:extLst>
              <a:ext uri="{FF2B5EF4-FFF2-40B4-BE49-F238E27FC236}">
                <a16:creationId xmlns:a16="http://schemas.microsoft.com/office/drawing/2014/main" id="{F2DEDADE-69DF-818F-FD86-420E0FD45630}"/>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6" name="文本框 12">
            <a:extLst>
              <a:ext uri="{FF2B5EF4-FFF2-40B4-BE49-F238E27FC236}">
                <a16:creationId xmlns:a16="http://schemas.microsoft.com/office/drawing/2014/main" id="{02557B7E-7B49-4317-313F-40AE0DF44361}"/>
              </a:ext>
            </a:extLst>
          </p:cNvPr>
          <p:cNvSpPr txBox="1"/>
          <p:nvPr/>
        </p:nvSpPr>
        <p:spPr>
          <a:xfrm>
            <a:off x="3167495" y="1283247"/>
            <a:ext cx="7856511" cy="400110"/>
          </a:xfrm>
          <a:prstGeom prst="rect">
            <a:avLst/>
          </a:prstGeom>
          <a:noFill/>
        </p:spPr>
        <p:txBody>
          <a:bodyPr wrap="square">
            <a:spAutoFit/>
          </a:bodyPr>
          <a:lstStyle/>
          <a:p>
            <a:pPr lvl="1" algn="just"/>
            <a:r>
              <a:rPr lang="en-US" altLang="zh-CN" sz="2000" b="1" dirty="0">
                <a:solidFill>
                  <a:srgbClr val="3333FF"/>
                </a:solidFill>
                <a:latin typeface="Times New Roman" pitchFamily="18" charset="0"/>
                <a:cs typeface="Times New Roman" pitchFamily="18" charset="0"/>
              </a:rPr>
              <a:t>c) Improve the scatterometer high winds using a data fusion method</a:t>
            </a:r>
          </a:p>
        </p:txBody>
      </p:sp>
      <p:sp>
        <p:nvSpPr>
          <p:cNvPr id="7" name="内容占位符 2">
            <a:extLst>
              <a:ext uri="{FF2B5EF4-FFF2-40B4-BE49-F238E27FC236}">
                <a16:creationId xmlns:a16="http://schemas.microsoft.com/office/drawing/2014/main" id="{68A49A4B-EF8A-554D-97AE-5E95CAFE9129}"/>
              </a:ext>
            </a:extLst>
          </p:cNvPr>
          <p:cNvSpPr txBox="1">
            <a:spLocks/>
          </p:cNvSpPr>
          <p:nvPr/>
        </p:nvSpPr>
        <p:spPr>
          <a:xfrm>
            <a:off x="379027" y="1209641"/>
            <a:ext cx="8229600" cy="5473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r>
              <a:rPr lang="en-US" altLang="zh-CN" sz="2400" b="1" dirty="0">
                <a:solidFill>
                  <a:schemeClr val="tx1"/>
                </a:solidFill>
              </a:rPr>
              <a:t>(2) Satellite data:</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sp>
        <p:nvSpPr>
          <p:cNvPr id="22" name="文本框 67"/>
          <p:cNvSpPr txBox="1"/>
          <p:nvPr>
            <p:custDataLst>
              <p:tags r:id="rId3"/>
            </p:custDataLst>
          </p:nvPr>
        </p:nvSpPr>
        <p:spPr>
          <a:xfrm>
            <a:off x="343881" y="1914889"/>
            <a:ext cx="11101493" cy="1015663"/>
          </a:xfrm>
          <a:prstGeom prst="rect">
            <a:avLst/>
          </a:prstGeom>
          <a:noFill/>
        </p:spPr>
        <p:txBody>
          <a:bodyPr wrap="square" rtlCol="0" anchor="ctr" anchorCtr="0">
            <a:spAutoFit/>
          </a:bodyPr>
          <a:lstStyle/>
          <a:p>
            <a:pPr marL="0" algn="just" latinLnBrk="0">
              <a:lnSpc>
                <a:spcPct val="150000"/>
              </a:lnSpc>
              <a:buClrTx/>
              <a:buSzTx/>
              <a:buFont typeface="Wingdings" panose="05000000000000000000" charset="0"/>
              <a:buNone/>
            </a:pPr>
            <a:r>
              <a:rPr lang="en-US" altLang="zh-CN" sz="2000" dirty="0">
                <a:solidFill>
                  <a:schemeClr val="tx1"/>
                </a:solidFill>
                <a:latin typeface="Times New Roman" pitchFamily="18" charset="0"/>
                <a:ea typeface="微软雅黑" panose="020B0503020204020204" charset="-122"/>
                <a:cs typeface="Times New Roman" pitchFamily="18" charset="0"/>
                <a:sym typeface="+mn-ea"/>
              </a:rPr>
              <a:t>A method for generating super-resolution (SR) winds from low-resolution wind scatterometers using </a:t>
            </a:r>
            <a:r>
              <a:rPr lang="en-US" altLang="zh-CN" sz="2000" b="1" dirty="0">
                <a:solidFill>
                  <a:srgbClr val="C00000"/>
                </a:solidFill>
                <a:latin typeface="Times New Roman" pitchFamily="18" charset="0"/>
                <a:ea typeface="微软雅黑" panose="020B0503020204020204" charset="-122"/>
                <a:cs typeface="Times New Roman" pitchFamily="18" charset="0"/>
                <a:sym typeface="+mn-ea"/>
              </a:rPr>
              <a:t>2DVAR analysis method</a:t>
            </a:r>
            <a:r>
              <a:rPr lang="en-US" altLang="zh-CN" sz="2000" dirty="0">
                <a:solidFill>
                  <a:schemeClr val="tx1"/>
                </a:solidFill>
                <a:latin typeface="Times New Roman" pitchFamily="18" charset="0"/>
                <a:ea typeface="微软雅黑" panose="020B0503020204020204" charset="-122"/>
                <a:cs typeface="Times New Roman" pitchFamily="18" charset="0"/>
                <a:sym typeface="+mn-ea"/>
              </a:rPr>
              <a:t>, wherein SR structure functions are empirically trained on SAR data. (</a:t>
            </a:r>
            <a:r>
              <a:rPr lang="en-US" altLang="zh-CN" sz="2000" b="1" dirty="0">
                <a:solidFill>
                  <a:srgbClr val="3333FF"/>
                </a:solidFill>
                <a:latin typeface="Times New Roman" pitchFamily="18" charset="0"/>
                <a:ea typeface="微软雅黑" panose="020B0503020204020204" charset="-122"/>
                <a:cs typeface="Times New Roman" pitchFamily="18" charset="0"/>
                <a:sym typeface="+mn-ea"/>
              </a:rPr>
              <a:t>Ni, 2023</a:t>
            </a:r>
            <a:r>
              <a:rPr lang="en-US" altLang="zh-CN" sz="2000" dirty="0">
                <a:solidFill>
                  <a:schemeClr val="tx1"/>
                </a:solidFill>
                <a:latin typeface="Times New Roman" pitchFamily="18" charset="0"/>
                <a:ea typeface="微软雅黑" panose="020B0503020204020204" charset="-122"/>
                <a:cs typeface="Times New Roman" pitchFamily="18" charset="0"/>
                <a:sym typeface="+mn-ea"/>
              </a:rPr>
              <a:t>)</a:t>
            </a:r>
          </a:p>
        </p:txBody>
      </p:sp>
      <p:pic>
        <p:nvPicPr>
          <p:cNvPr id="23" name="图片 22" descr="fig_chap7_SR_type3"/>
          <p:cNvPicPr>
            <a:picLocks noChangeAspect="1"/>
          </p:cNvPicPr>
          <p:nvPr>
            <p:custDataLst>
              <p:tags r:id="rId4"/>
            </p:custDataLst>
          </p:nvPr>
        </p:nvPicPr>
        <p:blipFill>
          <a:blip r:embed="rId16"/>
          <a:srcRect t="21574" r="73253" b="58981"/>
          <a:stretch>
            <a:fillRect/>
          </a:stretch>
        </p:blipFill>
        <p:spPr>
          <a:xfrm>
            <a:off x="125442" y="3615503"/>
            <a:ext cx="3847253" cy="2753360"/>
          </a:xfrm>
          <a:prstGeom prst="rect">
            <a:avLst/>
          </a:prstGeom>
        </p:spPr>
      </p:pic>
      <p:pic>
        <p:nvPicPr>
          <p:cNvPr id="24" name="图片 23" descr="fig_chap7_SR_type3"/>
          <p:cNvPicPr>
            <a:picLocks noChangeAspect="1"/>
          </p:cNvPicPr>
          <p:nvPr>
            <p:custDataLst>
              <p:tags r:id="rId5"/>
            </p:custDataLst>
          </p:nvPr>
        </p:nvPicPr>
        <p:blipFill>
          <a:blip r:embed="rId16"/>
          <a:srcRect t="80938" r="73253" b="-47"/>
          <a:stretch>
            <a:fillRect/>
          </a:stretch>
        </p:blipFill>
        <p:spPr>
          <a:xfrm>
            <a:off x="3971002" y="3662917"/>
            <a:ext cx="3847253" cy="2705947"/>
          </a:xfrm>
          <a:prstGeom prst="rect">
            <a:avLst/>
          </a:prstGeom>
        </p:spPr>
      </p:pic>
      <p:grpSp>
        <p:nvGrpSpPr>
          <p:cNvPr id="25" name="组合 24"/>
          <p:cNvGrpSpPr/>
          <p:nvPr/>
        </p:nvGrpSpPr>
        <p:grpSpPr>
          <a:xfrm>
            <a:off x="4396029" y="2930550"/>
            <a:ext cx="3172460" cy="657013"/>
            <a:chOff x="1038" y="5641"/>
            <a:chExt cx="3747" cy="776"/>
          </a:xfrm>
        </p:grpSpPr>
        <p:sp>
          <p:nvSpPr>
            <p:cNvPr id="26" name="圆角矩形 25"/>
            <p:cNvSpPr/>
            <p:nvPr>
              <p:custDataLst>
                <p:tags r:id="rId10"/>
              </p:custDataLst>
            </p:nvPr>
          </p:nvSpPr>
          <p:spPr>
            <a:xfrm rot="10800000" flipV="1">
              <a:off x="1038" y="5830"/>
              <a:ext cx="429" cy="435"/>
            </a:xfrm>
            <a:prstGeom prst="roundRect">
              <a:avLst>
                <a:gd name="adj" fmla="val 5039"/>
              </a:avLst>
            </a:prstGeom>
            <a:solidFill>
              <a:srgbClr val="4472C4"/>
            </a:solidFill>
            <a:ln>
              <a:solidFill>
                <a:srgbClr val="7F7F7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lnSpc>
                  <a:spcPct val="130000"/>
                </a:lnSpc>
              </a:pPr>
              <a:endParaRPr lang="zh-CN" altLang="en-US" sz="2000" dirty="0">
                <a:latin typeface="Times New Roman" pitchFamily="18" charset="0"/>
                <a:ea typeface="微软雅黑" panose="020B0503020204020204" charset="-122"/>
                <a:cs typeface="Times New Roman" pitchFamily="18" charset="0"/>
              </a:endParaRPr>
            </a:p>
          </p:txBody>
        </p:sp>
        <p:cxnSp>
          <p:nvCxnSpPr>
            <p:cNvPr id="27" name="直接连接符 26"/>
            <p:cNvCxnSpPr/>
            <p:nvPr>
              <p:custDataLst>
                <p:tags r:id="rId11"/>
              </p:custDataLst>
            </p:nvPr>
          </p:nvCxnSpPr>
          <p:spPr>
            <a:xfrm>
              <a:off x="1636" y="6417"/>
              <a:ext cx="2721" cy="0"/>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8" name="文本框 26"/>
            <p:cNvSpPr txBox="1"/>
            <p:nvPr>
              <p:custDataLst>
                <p:tags r:id="rId12"/>
              </p:custDataLst>
            </p:nvPr>
          </p:nvSpPr>
          <p:spPr>
            <a:xfrm>
              <a:off x="1038" y="5641"/>
              <a:ext cx="3747" cy="571"/>
            </a:xfrm>
            <a:prstGeom prst="rect">
              <a:avLst/>
            </a:prstGeom>
            <a:noFill/>
          </p:spPr>
          <p:txBody>
            <a:bodyPr wrap="square" lIns="121917" tIns="60958" rIns="121917" bIns="60958" rtlCol="0">
              <a:spAutoFit/>
            </a:bodyPr>
            <a:lstStyle/>
            <a:p>
              <a:pPr algn="ctr">
                <a:lnSpc>
                  <a:spcPct val="130000"/>
                </a:lnSpc>
              </a:pPr>
              <a:r>
                <a:rPr lang="en-US" altLang="zh-CN" sz="2000" b="1" dirty="0">
                  <a:solidFill>
                    <a:schemeClr val="tx1"/>
                  </a:solidFill>
                  <a:latin typeface="Times New Roman" pitchFamily="18" charset="0"/>
                  <a:ea typeface="微软雅黑" panose="020B0503020204020204" charset="-122"/>
                  <a:cs typeface="Times New Roman" pitchFamily="18" charset="0"/>
                </a:rPr>
                <a:t>SR Winds</a:t>
              </a:r>
            </a:p>
          </p:txBody>
        </p:sp>
      </p:grpSp>
      <p:grpSp>
        <p:nvGrpSpPr>
          <p:cNvPr id="29" name="组合 28"/>
          <p:cNvGrpSpPr/>
          <p:nvPr/>
        </p:nvGrpSpPr>
        <p:grpSpPr>
          <a:xfrm>
            <a:off x="630902" y="2931397"/>
            <a:ext cx="3172460" cy="657013"/>
            <a:chOff x="1038" y="5641"/>
            <a:chExt cx="3747" cy="776"/>
          </a:xfrm>
        </p:grpSpPr>
        <p:sp>
          <p:nvSpPr>
            <p:cNvPr id="30" name="圆角矩形 29"/>
            <p:cNvSpPr/>
            <p:nvPr>
              <p:custDataLst>
                <p:tags r:id="rId7"/>
              </p:custDataLst>
            </p:nvPr>
          </p:nvSpPr>
          <p:spPr>
            <a:xfrm rot="10800000" flipV="1">
              <a:off x="1038" y="5830"/>
              <a:ext cx="429" cy="435"/>
            </a:xfrm>
            <a:prstGeom prst="roundRect">
              <a:avLst>
                <a:gd name="adj" fmla="val 5039"/>
              </a:avLst>
            </a:prstGeom>
            <a:solidFill>
              <a:srgbClr val="4472C4"/>
            </a:solidFill>
            <a:ln>
              <a:solidFill>
                <a:srgbClr val="7F7F7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lnSpc>
                  <a:spcPct val="130000"/>
                </a:lnSpc>
              </a:pPr>
              <a:endParaRPr lang="zh-CN" altLang="en-US" sz="2000" dirty="0">
                <a:latin typeface="Times New Roman" pitchFamily="18" charset="0"/>
                <a:ea typeface="微软雅黑" panose="020B0503020204020204" charset="-122"/>
                <a:cs typeface="Times New Roman" pitchFamily="18" charset="0"/>
              </a:endParaRPr>
            </a:p>
          </p:txBody>
        </p:sp>
        <p:cxnSp>
          <p:nvCxnSpPr>
            <p:cNvPr id="31" name="直接连接符 30"/>
            <p:cNvCxnSpPr/>
            <p:nvPr>
              <p:custDataLst>
                <p:tags r:id="rId8"/>
              </p:custDataLst>
            </p:nvPr>
          </p:nvCxnSpPr>
          <p:spPr>
            <a:xfrm>
              <a:off x="1636" y="6417"/>
              <a:ext cx="2721" cy="0"/>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2" name="文本框 46"/>
            <p:cNvSpPr txBox="1"/>
            <p:nvPr>
              <p:custDataLst>
                <p:tags r:id="rId9"/>
              </p:custDataLst>
            </p:nvPr>
          </p:nvSpPr>
          <p:spPr>
            <a:xfrm>
              <a:off x="1038" y="5641"/>
              <a:ext cx="3747" cy="618"/>
            </a:xfrm>
            <a:prstGeom prst="rect">
              <a:avLst/>
            </a:prstGeom>
            <a:noFill/>
          </p:spPr>
          <p:txBody>
            <a:bodyPr wrap="square" lIns="121917" tIns="60958" rIns="121917" bIns="60958" rtlCol="0">
              <a:spAutoFit/>
            </a:bodyPr>
            <a:lstStyle/>
            <a:p>
              <a:pPr algn="ctr">
                <a:lnSpc>
                  <a:spcPct val="130000"/>
                </a:lnSpc>
              </a:pPr>
              <a:r>
                <a:rPr lang="en-US" altLang="zh-CN" sz="2000" b="1" dirty="0">
                  <a:solidFill>
                    <a:schemeClr val="tx1"/>
                  </a:solidFill>
                  <a:latin typeface="Times New Roman" pitchFamily="18" charset="0"/>
                  <a:ea typeface="微软雅黑" panose="020B0503020204020204" charset="-122"/>
                  <a:cs typeface="Times New Roman" pitchFamily="18" charset="0"/>
                </a:rPr>
                <a:t>ASCAT</a:t>
              </a:r>
            </a:p>
          </p:txBody>
        </p:sp>
      </p:grpSp>
      <p:sp>
        <p:nvSpPr>
          <p:cNvPr id="33" name="虚尾箭头 32"/>
          <p:cNvSpPr/>
          <p:nvPr>
            <p:custDataLst>
              <p:tags r:id="rId6"/>
            </p:custDataLst>
          </p:nvPr>
        </p:nvSpPr>
        <p:spPr>
          <a:xfrm>
            <a:off x="3440989" y="3091417"/>
            <a:ext cx="760307" cy="427567"/>
          </a:xfrm>
          <a:prstGeom prst="stripedRightArrow">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2000" b="1" dirty="0">
              <a:latin typeface="Times New Roman" pitchFamily="18"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2585233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2DEDADE-69DF-818F-FD86-420E0FD45630}"/>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6" name="文本框 12">
            <a:extLst>
              <a:ext uri="{FF2B5EF4-FFF2-40B4-BE49-F238E27FC236}">
                <a16:creationId xmlns:a16="http://schemas.microsoft.com/office/drawing/2014/main" id="{02557B7E-7B49-4317-313F-40AE0DF44361}"/>
              </a:ext>
            </a:extLst>
          </p:cNvPr>
          <p:cNvSpPr txBox="1"/>
          <p:nvPr/>
        </p:nvSpPr>
        <p:spPr>
          <a:xfrm>
            <a:off x="3167495" y="1283247"/>
            <a:ext cx="8836748" cy="400110"/>
          </a:xfrm>
          <a:prstGeom prst="rect">
            <a:avLst/>
          </a:prstGeom>
          <a:noFill/>
        </p:spPr>
        <p:txBody>
          <a:bodyPr wrap="square">
            <a:spAutoFit/>
          </a:bodyPr>
          <a:lstStyle/>
          <a:p>
            <a:pPr lvl="1" algn="just"/>
            <a:r>
              <a:rPr lang="en-US" altLang="zh-CN" sz="2000" b="1" dirty="0">
                <a:solidFill>
                  <a:srgbClr val="3333FF"/>
                </a:solidFill>
                <a:latin typeface="Times New Roman" pitchFamily="18" charset="0"/>
                <a:cs typeface="Times New Roman" pitchFamily="18" charset="0"/>
              </a:rPr>
              <a:t>c) Improve the high winds using combined active/passive wind inversion</a:t>
            </a:r>
          </a:p>
        </p:txBody>
      </p:sp>
      <p:sp>
        <p:nvSpPr>
          <p:cNvPr id="7" name="内容占位符 2">
            <a:extLst>
              <a:ext uri="{FF2B5EF4-FFF2-40B4-BE49-F238E27FC236}">
                <a16:creationId xmlns:a16="http://schemas.microsoft.com/office/drawing/2014/main" id="{68A49A4B-EF8A-554D-97AE-5E95CAFE9129}"/>
              </a:ext>
            </a:extLst>
          </p:cNvPr>
          <p:cNvSpPr txBox="1">
            <a:spLocks/>
          </p:cNvSpPr>
          <p:nvPr/>
        </p:nvSpPr>
        <p:spPr>
          <a:xfrm>
            <a:off x="379027" y="1209641"/>
            <a:ext cx="8229600" cy="5473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r>
              <a:rPr lang="en-US" altLang="zh-CN" sz="2400" b="1" dirty="0">
                <a:solidFill>
                  <a:schemeClr val="tx1"/>
                </a:solidFill>
              </a:rPr>
              <a:t>(2) Satellite data</a:t>
            </a:r>
            <a:r>
              <a:rPr lang="en-US" altLang="zh-CN" sz="2400" dirty="0">
                <a:solidFill>
                  <a:schemeClr val="tx1"/>
                </a:solidFill>
              </a:rPr>
              <a:t>:</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sp>
        <p:nvSpPr>
          <p:cNvPr id="20" name="TextBox 19"/>
          <p:cNvSpPr txBox="1"/>
          <p:nvPr/>
        </p:nvSpPr>
        <p:spPr>
          <a:xfrm>
            <a:off x="5120646" y="6158028"/>
            <a:ext cx="1154483" cy="338554"/>
          </a:xfrm>
          <a:prstGeom prst="rect">
            <a:avLst/>
          </a:prstGeom>
          <a:noFill/>
        </p:spPr>
        <p:txBody>
          <a:bodyPr wrap="none" rtlCol="0">
            <a:spAutoFit/>
          </a:bodyPr>
          <a:lstStyle/>
          <a:p>
            <a:r>
              <a:rPr lang="en-US" altLang="zh-CN" sz="1600" b="1" dirty="0">
                <a:solidFill>
                  <a:srgbClr val="3333FF"/>
                </a:solidFill>
              </a:rPr>
              <a:t>(</a:t>
            </a:r>
            <a:r>
              <a:rPr lang="en-US" altLang="zh-CN" sz="1600" b="1" dirty="0" err="1">
                <a:solidFill>
                  <a:srgbClr val="3333FF"/>
                </a:solidFill>
              </a:rPr>
              <a:t>Xu</a:t>
            </a:r>
            <a:r>
              <a:rPr lang="en-US" altLang="zh-CN" sz="1600" b="1" dirty="0">
                <a:solidFill>
                  <a:srgbClr val="3333FF"/>
                </a:solidFill>
              </a:rPr>
              <a:t>, 2018)</a:t>
            </a:r>
            <a:endParaRPr lang="zh-CN" altLang="en-US" sz="1600" b="1" dirty="0">
              <a:solidFill>
                <a:srgbClr val="3333FF"/>
              </a:solidFill>
            </a:endParaRPr>
          </a:p>
        </p:txBody>
      </p:sp>
      <p:sp>
        <p:nvSpPr>
          <p:cNvPr id="3" name="矩形 2"/>
          <p:cNvSpPr/>
          <p:nvPr/>
        </p:nvSpPr>
        <p:spPr>
          <a:xfrm>
            <a:off x="316682" y="1990613"/>
            <a:ext cx="3897221" cy="523220"/>
          </a:xfrm>
          <a:prstGeom prst="rect">
            <a:avLst/>
          </a:prstGeom>
        </p:spPr>
        <p:txBody>
          <a:bodyPr wrap="none">
            <a:spAutoFit/>
          </a:bodyPr>
          <a:lstStyle/>
          <a:p>
            <a:r>
              <a:rPr lang="en-US" altLang="zh-CN" b="1" dirty="0">
                <a:solidFill>
                  <a:srgbClr val="3333FF"/>
                </a:solidFill>
              </a:rPr>
              <a:t>Combined inversion (HY-2 SCAR and RAD) </a:t>
            </a:r>
          </a:p>
          <a:p>
            <a:pPr algn="ctr"/>
            <a:r>
              <a:rPr lang="en-US" altLang="zh-CN" b="1" dirty="0">
                <a:solidFill>
                  <a:srgbClr val="3333FF"/>
                </a:solidFill>
              </a:rPr>
              <a:t>using BP neural network </a:t>
            </a:r>
            <a:endParaRPr lang="zh-CN" altLang="en-US" b="1" dirty="0">
              <a:solidFill>
                <a:srgbClr val="3333FF"/>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62" y="2515991"/>
            <a:ext cx="3988913" cy="324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右箭头 12"/>
          <p:cNvSpPr/>
          <p:nvPr/>
        </p:nvSpPr>
        <p:spPr>
          <a:xfrm>
            <a:off x="4308658" y="3664475"/>
            <a:ext cx="702260" cy="62910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186" y="1623019"/>
            <a:ext cx="2781114" cy="244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029" y="1601420"/>
            <a:ext cx="2684971" cy="246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93178" y="3986295"/>
            <a:ext cx="713657" cy="307777"/>
          </a:xfrm>
          <a:prstGeom prst="rect">
            <a:avLst/>
          </a:prstGeom>
          <a:noFill/>
        </p:spPr>
        <p:txBody>
          <a:bodyPr wrap="none" rtlCol="0">
            <a:spAutoFit/>
          </a:bodyPr>
          <a:lstStyle/>
          <a:p>
            <a:r>
              <a:rPr lang="en-US" altLang="zh-CN" dirty="0"/>
              <a:t>HY-2A</a:t>
            </a:r>
            <a:endParaRPr lang="zh-CN" altLang="en-US" dirty="0"/>
          </a:p>
        </p:txBody>
      </p:sp>
      <p:sp>
        <p:nvSpPr>
          <p:cNvPr id="21" name="TextBox 20"/>
          <p:cNvSpPr txBox="1"/>
          <p:nvPr/>
        </p:nvSpPr>
        <p:spPr>
          <a:xfrm>
            <a:off x="10400995" y="3986295"/>
            <a:ext cx="1011815" cy="307777"/>
          </a:xfrm>
          <a:prstGeom prst="rect">
            <a:avLst/>
          </a:prstGeom>
          <a:noFill/>
        </p:spPr>
        <p:txBody>
          <a:bodyPr wrap="none" rtlCol="0">
            <a:spAutoFit/>
          </a:bodyPr>
          <a:lstStyle/>
          <a:p>
            <a:r>
              <a:rPr lang="en-US" altLang="zh-CN" dirty="0"/>
              <a:t>CMA-GFS</a:t>
            </a:r>
            <a:endParaRPr lang="zh-CN" altLang="en-US" dirty="0"/>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3802" y="4365947"/>
            <a:ext cx="2680996" cy="213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29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2DEDADE-69DF-818F-FD86-420E0FD45630}"/>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6" name="文本框 12">
            <a:extLst>
              <a:ext uri="{FF2B5EF4-FFF2-40B4-BE49-F238E27FC236}">
                <a16:creationId xmlns:a16="http://schemas.microsoft.com/office/drawing/2014/main" id="{02557B7E-7B49-4317-313F-40AE0DF44361}"/>
              </a:ext>
            </a:extLst>
          </p:cNvPr>
          <p:cNvSpPr txBox="1"/>
          <p:nvPr/>
        </p:nvSpPr>
        <p:spPr>
          <a:xfrm>
            <a:off x="3167495" y="1283247"/>
            <a:ext cx="8836748" cy="400110"/>
          </a:xfrm>
          <a:prstGeom prst="rect">
            <a:avLst/>
          </a:prstGeom>
          <a:noFill/>
        </p:spPr>
        <p:txBody>
          <a:bodyPr wrap="square">
            <a:spAutoFit/>
          </a:bodyPr>
          <a:lstStyle/>
          <a:p>
            <a:pPr lvl="1" algn="just"/>
            <a:r>
              <a:rPr lang="en-US" altLang="zh-CN" sz="2000" b="1" dirty="0">
                <a:solidFill>
                  <a:srgbClr val="3333FF"/>
                </a:solidFill>
                <a:latin typeface="Times New Roman" pitchFamily="18" charset="0"/>
                <a:cs typeface="Times New Roman" pitchFamily="18" charset="0"/>
              </a:rPr>
              <a:t>c) Improve the high winds using SAR observations</a:t>
            </a:r>
          </a:p>
        </p:txBody>
      </p:sp>
      <p:sp>
        <p:nvSpPr>
          <p:cNvPr id="7" name="内容占位符 2">
            <a:extLst>
              <a:ext uri="{FF2B5EF4-FFF2-40B4-BE49-F238E27FC236}">
                <a16:creationId xmlns:a16="http://schemas.microsoft.com/office/drawing/2014/main" id="{68A49A4B-EF8A-554D-97AE-5E95CAFE9129}"/>
              </a:ext>
            </a:extLst>
          </p:cNvPr>
          <p:cNvSpPr txBox="1">
            <a:spLocks/>
          </p:cNvSpPr>
          <p:nvPr/>
        </p:nvSpPr>
        <p:spPr>
          <a:xfrm>
            <a:off x="379027" y="1209641"/>
            <a:ext cx="8229600" cy="5473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r>
              <a:rPr lang="en-US" altLang="zh-CN" sz="2400" b="1" dirty="0">
                <a:solidFill>
                  <a:schemeClr val="tx1"/>
                </a:solidFill>
              </a:rPr>
              <a:t>(2) Satellite data:</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sp>
        <p:nvSpPr>
          <p:cNvPr id="20" name="TextBox 19"/>
          <p:cNvSpPr txBox="1"/>
          <p:nvPr/>
        </p:nvSpPr>
        <p:spPr>
          <a:xfrm>
            <a:off x="5120646" y="6158028"/>
            <a:ext cx="1507144" cy="338554"/>
          </a:xfrm>
          <a:prstGeom prst="rect">
            <a:avLst/>
          </a:prstGeom>
          <a:noFill/>
        </p:spPr>
        <p:txBody>
          <a:bodyPr wrap="none" rtlCol="0">
            <a:spAutoFit/>
          </a:bodyPr>
          <a:lstStyle/>
          <a:p>
            <a:r>
              <a:rPr lang="en-US" altLang="zh-CN" sz="1600" b="1" dirty="0">
                <a:solidFill>
                  <a:srgbClr val="3333FF"/>
                </a:solidFill>
              </a:rPr>
              <a:t>(Zhang, 2023)</a:t>
            </a:r>
            <a:endParaRPr lang="zh-CN" altLang="en-US" sz="1600" b="1" dirty="0">
              <a:solidFill>
                <a:srgbClr val="3333FF"/>
              </a:solidFill>
            </a:endParaRPr>
          </a:p>
        </p:txBody>
      </p:sp>
      <p:pic>
        <p:nvPicPr>
          <p:cNvPr id="14" name="图片 13">
            <a:extLst>
              <a:ext uri="{FF2B5EF4-FFF2-40B4-BE49-F238E27FC236}">
                <a16:creationId xmlns:a16="http://schemas.microsoft.com/office/drawing/2014/main" id="{7EC147E5-D94D-4D75-A97A-197F07B76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844" y="1788410"/>
            <a:ext cx="4806587" cy="4369618"/>
          </a:xfrm>
          <a:prstGeom prst="rect">
            <a:avLst/>
          </a:prstGeom>
        </p:spPr>
      </p:pic>
      <p:sp>
        <p:nvSpPr>
          <p:cNvPr id="5" name="TextBox 4"/>
          <p:cNvSpPr txBox="1"/>
          <p:nvPr/>
        </p:nvSpPr>
        <p:spPr>
          <a:xfrm>
            <a:off x="907085" y="3021178"/>
            <a:ext cx="4213561" cy="1200329"/>
          </a:xfrm>
          <a:prstGeom prst="rect">
            <a:avLst/>
          </a:prstGeom>
          <a:noFill/>
        </p:spPr>
        <p:txBody>
          <a:bodyPr wrap="square" rtlCol="0">
            <a:spAutoFit/>
          </a:bodyPr>
          <a:lstStyle/>
          <a:p>
            <a:pPr marL="285750" indent="-285750" algn="just">
              <a:buFont typeface="Arial" panose="020B0604020202020204" pitchFamily="34" charset="0"/>
              <a:buChar char="•"/>
            </a:pPr>
            <a:r>
              <a:rPr lang="en-US" altLang="zh-CN" sz="1800" dirty="0">
                <a:latin typeface="Times New Roman" pitchFamily="18" charset="0"/>
                <a:cs typeface="Times New Roman" pitchFamily="18" charset="0"/>
              </a:rPr>
              <a:t>The thermal noise </a:t>
            </a:r>
            <a:r>
              <a:rPr lang="en-US" altLang="zh-CN" sz="1800" dirty="0" err="1">
                <a:latin typeface="Times New Roman" pitchFamily="18" charset="0"/>
                <a:cs typeface="Times New Roman" pitchFamily="18" charset="0"/>
              </a:rPr>
              <a:t>exisinting</a:t>
            </a:r>
            <a:r>
              <a:rPr lang="en-US" altLang="zh-CN" sz="1800" dirty="0">
                <a:latin typeface="Times New Roman" pitchFamily="18" charset="0"/>
                <a:cs typeface="Times New Roman" pitchFamily="18" charset="0"/>
              </a:rPr>
              <a:t> in Sentinel-1 SAR images acquired in TOPSAR mode should be eliminated, prior to wind speed retrieval.</a:t>
            </a:r>
            <a:endParaRPr lang="zh-CN" alt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3197830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id="{B05B47EE-488C-4F0B-A673-538E4FA023E5}"/>
              </a:ext>
            </a:extLst>
          </p:cNvPr>
          <p:cNvSpPr txBox="1">
            <a:spLocks noChangeArrowheads="1"/>
          </p:cNvSpPr>
          <p:nvPr/>
        </p:nvSpPr>
        <p:spPr bwMode="auto">
          <a:xfrm>
            <a:off x="256274" y="1637342"/>
            <a:ext cx="11276496"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200150" indent="-28575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Combined active/passive inversion for extreme winds</a:t>
            </a:r>
          </a:p>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Comprehensive validation of different wind products</a:t>
            </a:r>
          </a:p>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Team meeting for refining and release review of deliverables</a:t>
            </a:r>
          </a:p>
        </p:txBody>
      </p:sp>
      <p:sp>
        <p:nvSpPr>
          <p:cNvPr id="2" name="Content Placeholder 4">
            <a:extLst>
              <a:ext uri="{FF2B5EF4-FFF2-40B4-BE49-F238E27FC236}">
                <a16:creationId xmlns:a16="http://schemas.microsoft.com/office/drawing/2014/main" id="{C2A3769A-9042-D423-B532-E3E71D720176}"/>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3" name="TextBox 3">
            <a:extLst>
              <a:ext uri="{FF2B5EF4-FFF2-40B4-BE49-F238E27FC236}">
                <a16:creationId xmlns:a16="http://schemas.microsoft.com/office/drawing/2014/main" id="{E763E965-A691-A140-092B-E9AD1F1A36A2}"/>
              </a:ext>
            </a:extLst>
          </p:cNvPr>
          <p:cNvSpPr txBox="1"/>
          <p:nvPr/>
        </p:nvSpPr>
        <p:spPr>
          <a:xfrm>
            <a:off x="379027" y="1175677"/>
            <a:ext cx="2218877" cy="461665"/>
          </a:xfrm>
          <a:prstGeom prst="rect">
            <a:avLst/>
          </a:prstGeom>
          <a:noFill/>
        </p:spPr>
        <p:txBody>
          <a:bodyPr wrap="none" rtlCol="0">
            <a:spAutoFit/>
          </a:bodyPr>
          <a:lstStyle/>
          <a:p>
            <a:r>
              <a:rPr lang="en-US" altLang="zh-CN" sz="2400" b="1" dirty="0"/>
              <a:t>Future works:</a:t>
            </a:r>
            <a:endParaRPr lang="zh-CN" altLang="en-US" sz="2400" b="1" dirty="0"/>
          </a:p>
        </p:txBody>
      </p:sp>
      <p:graphicFrame>
        <p:nvGraphicFramePr>
          <p:cNvPr id="8" name="8 Tabla"/>
          <p:cNvGraphicFramePr>
            <a:graphicFrameLocks noGrp="1"/>
          </p:cNvGraphicFramePr>
          <p:nvPr/>
        </p:nvGraphicFramePr>
        <p:xfrm>
          <a:off x="131905" y="3074655"/>
          <a:ext cx="4931997" cy="3448672"/>
        </p:xfrm>
        <a:graphic>
          <a:graphicData uri="http://schemas.openxmlformats.org/drawingml/2006/table">
            <a:tbl>
              <a:tblPr/>
              <a:tblGrid>
                <a:gridCol w="931511">
                  <a:extLst>
                    <a:ext uri="{9D8B030D-6E8A-4147-A177-3AD203B41FA5}">
                      <a16:colId xmlns:a16="http://schemas.microsoft.com/office/drawing/2014/main" val="20000"/>
                    </a:ext>
                  </a:extLst>
                </a:gridCol>
                <a:gridCol w="962216">
                  <a:extLst>
                    <a:ext uri="{9D8B030D-6E8A-4147-A177-3AD203B41FA5}">
                      <a16:colId xmlns:a16="http://schemas.microsoft.com/office/drawing/2014/main" val="20001"/>
                    </a:ext>
                  </a:extLst>
                </a:gridCol>
                <a:gridCol w="1125501">
                  <a:extLst>
                    <a:ext uri="{9D8B030D-6E8A-4147-A177-3AD203B41FA5}">
                      <a16:colId xmlns:a16="http://schemas.microsoft.com/office/drawing/2014/main" val="20002"/>
                    </a:ext>
                  </a:extLst>
                </a:gridCol>
                <a:gridCol w="925532">
                  <a:extLst>
                    <a:ext uri="{9D8B030D-6E8A-4147-A177-3AD203B41FA5}">
                      <a16:colId xmlns:a16="http://schemas.microsoft.com/office/drawing/2014/main" val="20003"/>
                    </a:ext>
                  </a:extLst>
                </a:gridCol>
                <a:gridCol w="987237">
                  <a:extLst>
                    <a:ext uri="{9D8B030D-6E8A-4147-A177-3AD203B41FA5}">
                      <a16:colId xmlns:a16="http://schemas.microsoft.com/office/drawing/2014/main" val="20004"/>
                    </a:ext>
                  </a:extLst>
                </a:gridCol>
              </a:tblGrid>
              <a:tr h="357584">
                <a:tc>
                  <a:txBody>
                    <a:bodyPr/>
                    <a:lstStyle/>
                    <a:p>
                      <a:pPr algn="ctr">
                        <a:lnSpc>
                          <a:spcPct val="115000"/>
                        </a:lnSpc>
                        <a:spcAft>
                          <a:spcPts val="0"/>
                        </a:spcAft>
                      </a:pPr>
                      <a:r>
                        <a:rPr lang="es-ES" sz="1000" b="1" dirty="0">
                          <a:solidFill>
                            <a:srgbClr val="FFFFFF"/>
                          </a:solidFill>
                          <a:effectLst/>
                          <a:latin typeface="+mj-lt"/>
                          <a:ea typeface="Arial"/>
                        </a:rPr>
                        <a:t>Scatterometer </a:t>
                      </a:r>
                      <a:r>
                        <a:rPr lang="es-ES" sz="1000" b="1" dirty="0" err="1">
                          <a:solidFill>
                            <a:srgbClr val="FFFFFF"/>
                          </a:solidFill>
                          <a:effectLst/>
                          <a:latin typeface="+mj-lt"/>
                          <a:ea typeface="Arial"/>
                        </a:rPr>
                        <a:t>systems</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3B6C"/>
                    </a:solidFill>
                  </a:tcPr>
                </a:tc>
                <a:tc>
                  <a:txBody>
                    <a:bodyPr/>
                    <a:lstStyle/>
                    <a:p>
                      <a:pPr algn="ctr">
                        <a:lnSpc>
                          <a:spcPct val="115000"/>
                        </a:lnSpc>
                        <a:spcAft>
                          <a:spcPts val="0"/>
                        </a:spcAft>
                      </a:pPr>
                      <a:r>
                        <a:rPr lang="es-ES" sz="1000" b="1" dirty="0">
                          <a:solidFill>
                            <a:srgbClr val="FFFFFF"/>
                          </a:solidFill>
                          <a:effectLst/>
                          <a:latin typeface="+mj-lt"/>
                          <a:ea typeface="Arial"/>
                        </a:rPr>
                        <a:t>FORMAT</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3B6C"/>
                    </a:solidFill>
                  </a:tcPr>
                </a:tc>
                <a:tc>
                  <a:txBody>
                    <a:bodyPr/>
                    <a:lstStyle/>
                    <a:p>
                      <a:pPr algn="ctr">
                        <a:lnSpc>
                          <a:spcPct val="115000"/>
                        </a:lnSpc>
                        <a:spcAft>
                          <a:spcPts val="0"/>
                        </a:spcAft>
                      </a:pPr>
                      <a:r>
                        <a:rPr lang="es-ES" sz="1000" b="1" dirty="0">
                          <a:solidFill>
                            <a:srgbClr val="FFFFFF"/>
                          </a:solidFill>
                          <a:effectLst/>
                          <a:latin typeface="+mj-lt"/>
                          <a:ea typeface="Arial"/>
                        </a:rPr>
                        <a:t>PERIOD</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3B6C"/>
                    </a:solidFill>
                  </a:tcPr>
                </a:tc>
                <a:tc>
                  <a:txBody>
                    <a:bodyPr/>
                    <a:lstStyle/>
                    <a:p>
                      <a:pPr algn="ctr">
                        <a:lnSpc>
                          <a:spcPct val="115000"/>
                        </a:lnSpc>
                        <a:spcAft>
                          <a:spcPts val="0"/>
                        </a:spcAft>
                      </a:pPr>
                      <a:r>
                        <a:rPr kumimoji="0" lang="es-ES" sz="1000" b="1" i="0" u="none" strike="noStrike" kern="1200" cap="none" spc="0" normalizeH="0" baseline="0" noProof="0" dirty="0">
                          <a:ln>
                            <a:noFill/>
                          </a:ln>
                          <a:solidFill>
                            <a:srgbClr val="FFFFFF"/>
                          </a:solidFill>
                          <a:effectLst/>
                          <a:uLnTx/>
                          <a:uFillTx/>
                          <a:latin typeface="+mj-lt"/>
                          <a:ea typeface="Arial"/>
                          <a:cs typeface="+mn-cs"/>
                        </a:rPr>
                        <a:t>SOURCE</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3B6C"/>
                    </a:solidFill>
                  </a:tcPr>
                </a:tc>
                <a:tc>
                  <a:txBody>
                    <a:bodyPr/>
                    <a:lstStyle/>
                    <a:p>
                      <a:pPr algn="ctr">
                        <a:lnSpc>
                          <a:spcPct val="115000"/>
                        </a:lnSpc>
                        <a:spcAft>
                          <a:spcPts val="0"/>
                        </a:spcAft>
                      </a:pPr>
                      <a:r>
                        <a:rPr lang="es-ES" sz="1000" b="1" dirty="0">
                          <a:solidFill>
                            <a:srgbClr val="FFFFFF"/>
                          </a:solidFill>
                          <a:effectLst/>
                          <a:latin typeface="+mj-lt"/>
                          <a:ea typeface="Arial"/>
                        </a:rPr>
                        <a:t>FREQUENCY</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3B6C"/>
                    </a:solidFill>
                  </a:tcPr>
                </a:tc>
                <a:extLst>
                  <a:ext uri="{0D108BD9-81ED-4DB2-BD59-A6C34878D82A}">
                    <a16:rowId xmlns:a16="http://schemas.microsoft.com/office/drawing/2014/main" val="10000"/>
                  </a:ext>
                </a:extLst>
              </a:tr>
              <a:tr h="305594">
                <a:tc>
                  <a:txBody>
                    <a:bodyPr/>
                    <a:lstStyle/>
                    <a:p>
                      <a:pPr algn="ctr">
                        <a:lnSpc>
                          <a:spcPct val="115000"/>
                        </a:lnSpc>
                        <a:spcAft>
                          <a:spcPts val="0"/>
                        </a:spcAft>
                      </a:pPr>
                      <a:r>
                        <a:rPr lang="es-ES" sz="1000" b="1" dirty="0">
                          <a:solidFill>
                            <a:srgbClr val="073B6C"/>
                          </a:solidFill>
                          <a:effectLst/>
                          <a:latin typeface="+mj-lt"/>
                          <a:ea typeface="Arial"/>
                        </a:rPr>
                        <a:t>ASCAT-A</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dirty="0">
                          <a:effectLst/>
                          <a:latin typeface="+mj-lt"/>
                          <a:ea typeface="Arial"/>
                        </a:rPr>
                        <a:t>BUFR/</a:t>
                      </a:r>
                      <a:r>
                        <a:rPr lang="es-ES" sz="1000" dirty="0" err="1">
                          <a:effectLst/>
                          <a:latin typeface="+mj-lt"/>
                          <a:ea typeface="Arial"/>
                        </a:rPr>
                        <a:t>NetCDF</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000" dirty="0">
                          <a:effectLst/>
                          <a:latin typeface="+mj-lt"/>
                          <a:ea typeface="Arial"/>
                        </a:rPr>
                        <a:t>Full </a:t>
                      </a:r>
                      <a:r>
                        <a:rPr lang="es-ES" sz="1000" dirty="0" err="1">
                          <a:effectLst/>
                          <a:latin typeface="+mj-lt"/>
                          <a:ea typeface="Arial"/>
                        </a:rPr>
                        <a:t>period</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defRPr/>
                      </a:pPr>
                      <a:r>
                        <a:rPr kumimoji="0" lang="es-ES" altLang="es-ES" sz="1000" b="0" i="0" u="none" strike="noStrike" kern="1200" cap="none" spc="0" normalizeH="0" baseline="0" noProof="0" dirty="0">
                          <a:ln>
                            <a:noFill/>
                          </a:ln>
                          <a:solidFill>
                            <a:srgbClr val="333333"/>
                          </a:solidFill>
                          <a:effectLst/>
                          <a:uLnTx/>
                          <a:uFillTx/>
                          <a:latin typeface="+mj-lt"/>
                          <a:ea typeface="+mn-ea"/>
                          <a:cs typeface="Arial" panose="02080604020202020204" pitchFamily="34" charset="0"/>
                        </a:rPr>
                        <a:t>OSI SAF</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indent="0" algn="ctr">
                        <a:lnSpc>
                          <a:spcPct val="115000"/>
                        </a:lnSpc>
                        <a:spcBef>
                          <a:spcPts val="1200"/>
                        </a:spcBef>
                        <a:spcAft>
                          <a:spcPts val="1200"/>
                        </a:spcAft>
                        <a:buFont typeface="Arial" panose="02080604020202020204" pitchFamily="34" charset="0"/>
                        <a:buNone/>
                      </a:pPr>
                      <a:r>
                        <a:rPr lang="en-US" sz="1000" dirty="0">
                          <a:effectLst/>
                          <a:latin typeface="+mj-lt"/>
                          <a:ea typeface="Arial"/>
                        </a:rPr>
                        <a:t>C-band</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5594">
                <a:tc>
                  <a:txBody>
                    <a:bodyPr/>
                    <a:lstStyle/>
                    <a:p>
                      <a:pPr algn="ctr">
                        <a:lnSpc>
                          <a:spcPct val="115000"/>
                        </a:lnSpc>
                        <a:spcAft>
                          <a:spcPts val="0"/>
                        </a:spcAft>
                      </a:pPr>
                      <a:r>
                        <a:rPr lang="en-US" sz="1000" b="1" dirty="0">
                          <a:solidFill>
                            <a:srgbClr val="073B6C"/>
                          </a:solidFill>
                          <a:effectLst/>
                          <a:latin typeface="+mj-lt"/>
                          <a:ea typeface="Arial"/>
                        </a:rPr>
                        <a:t>ASCAT-B</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000" dirty="0">
                          <a:effectLst/>
                          <a:latin typeface="+mj-lt"/>
                          <a:ea typeface="Arial"/>
                        </a:rPr>
                        <a:t>BUFR</a:t>
                      </a:r>
                      <a:r>
                        <a:rPr lang="es-ES" sz="1000" dirty="0">
                          <a:effectLst/>
                          <a:latin typeface="+mj-lt"/>
                          <a:ea typeface="Arial"/>
                        </a:rPr>
                        <a:t>/</a:t>
                      </a:r>
                      <a:r>
                        <a:rPr lang="es-ES" sz="1000" dirty="0" err="1">
                          <a:effectLst/>
                          <a:latin typeface="+mj-lt"/>
                          <a:ea typeface="Arial"/>
                        </a:rPr>
                        <a:t>NetCDF</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n-US" sz="1000" dirty="0">
                          <a:effectLst/>
                          <a:latin typeface="+mj-lt"/>
                          <a:ea typeface="Arial"/>
                        </a:rPr>
                        <a:t>11/2012 – 12/2020</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defRPr/>
                      </a:pPr>
                      <a:r>
                        <a:rPr kumimoji="0" lang="es-ES" altLang="es-ES" sz="1000" b="0" i="0" u="none" strike="noStrike" kern="1200" cap="none" spc="0" normalizeH="0" baseline="0" noProof="0" dirty="0">
                          <a:ln>
                            <a:noFill/>
                          </a:ln>
                          <a:solidFill>
                            <a:srgbClr val="333333"/>
                          </a:solidFill>
                          <a:effectLst/>
                          <a:uLnTx/>
                          <a:uFillTx/>
                          <a:latin typeface="+mj-lt"/>
                          <a:ea typeface="+mn-ea"/>
                          <a:cs typeface="Arial" panose="02080604020202020204" pitchFamily="34" charset="0"/>
                        </a:rPr>
                        <a:t>OSI SAF</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15000"/>
                        </a:lnSpc>
                        <a:spcAft>
                          <a:spcPts val="0"/>
                        </a:spcAft>
                        <a:buFont typeface="Arial" panose="02080604020202020204" pitchFamily="34" charset="0"/>
                        <a:buNone/>
                      </a:pPr>
                      <a:r>
                        <a:rPr lang="en-US" sz="1000" dirty="0">
                          <a:effectLst/>
                          <a:latin typeface="+mj-lt"/>
                          <a:ea typeface="Arial"/>
                        </a:rPr>
                        <a:t>C-band</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05594">
                <a:tc>
                  <a:txBody>
                    <a:bodyPr/>
                    <a:lstStyle/>
                    <a:p>
                      <a:pPr algn="ctr">
                        <a:lnSpc>
                          <a:spcPct val="115000"/>
                        </a:lnSpc>
                        <a:spcAft>
                          <a:spcPts val="0"/>
                        </a:spcAft>
                      </a:pPr>
                      <a:r>
                        <a:rPr lang="en-US" sz="1000" b="1" dirty="0">
                          <a:solidFill>
                            <a:srgbClr val="073B6C"/>
                          </a:solidFill>
                          <a:effectLst/>
                          <a:latin typeface="+mj-lt"/>
                          <a:ea typeface="Arial"/>
                        </a:rPr>
                        <a:t>ASCAT-C</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000" dirty="0">
                          <a:effectLst/>
                          <a:latin typeface="+mj-lt"/>
                          <a:ea typeface="Arial"/>
                        </a:rPr>
                        <a:t>BUFR</a:t>
                      </a:r>
                      <a:r>
                        <a:rPr lang="es-ES" sz="1000" dirty="0">
                          <a:effectLst/>
                          <a:latin typeface="+mj-lt"/>
                          <a:ea typeface="Arial"/>
                        </a:rPr>
                        <a:t>/</a:t>
                      </a:r>
                      <a:r>
                        <a:rPr lang="es-ES" sz="1000" dirty="0" err="1">
                          <a:effectLst/>
                          <a:latin typeface="+mj-lt"/>
                          <a:ea typeface="Arial"/>
                        </a:rPr>
                        <a:t>NetCDF</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1000" dirty="0">
                          <a:effectLst/>
                          <a:latin typeface="+mj-lt"/>
                          <a:ea typeface="Arial"/>
                        </a:rPr>
                        <a:t>01/2019 – 12/2020</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defRPr/>
                      </a:pPr>
                      <a:r>
                        <a:rPr kumimoji="0" lang="es-ES" altLang="es-ES" sz="1000" b="0" i="0" u="none" strike="noStrike" kern="1200" cap="none" spc="0" normalizeH="0" baseline="0" noProof="0" dirty="0">
                          <a:ln>
                            <a:noFill/>
                          </a:ln>
                          <a:solidFill>
                            <a:srgbClr val="333333"/>
                          </a:solidFill>
                          <a:effectLst/>
                          <a:uLnTx/>
                          <a:uFillTx/>
                          <a:latin typeface="+mj-lt"/>
                          <a:ea typeface="+mn-ea"/>
                          <a:cs typeface="Arial" panose="02080604020202020204" pitchFamily="34" charset="0"/>
                        </a:rPr>
                        <a:t>OSI SAF</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indent="0" algn="ctr">
                        <a:lnSpc>
                          <a:spcPct val="115000"/>
                        </a:lnSpc>
                        <a:spcBef>
                          <a:spcPts val="1200"/>
                        </a:spcBef>
                        <a:spcAft>
                          <a:spcPts val="1200"/>
                        </a:spcAft>
                        <a:buFont typeface="Arial" panose="02080604020202020204" pitchFamily="34" charset="0"/>
                        <a:buNone/>
                      </a:pPr>
                      <a:r>
                        <a:rPr lang="en-US" sz="1000" dirty="0">
                          <a:effectLst/>
                          <a:latin typeface="+mj-lt"/>
                          <a:ea typeface="Arial"/>
                        </a:rPr>
                        <a:t>C-band</a:t>
                      </a:r>
                      <a:endParaRPr lang="es-ES" sz="1000" dirty="0">
                        <a:effectLst/>
                        <a:latin typeface="+mj-lt"/>
                        <a:ea typeface="Arial"/>
                      </a:endParaRP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05594">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1" i="0" u="none" strike="noStrike" cap="none" normalizeH="0" baseline="0" dirty="0">
                          <a:ln>
                            <a:noFill/>
                          </a:ln>
                          <a:solidFill>
                            <a:srgbClr val="073B6C"/>
                          </a:solidFill>
                          <a:effectLst/>
                          <a:latin typeface="+mj-lt"/>
                          <a:cs typeface="Arial" panose="02080604020202020204" pitchFamily="34" charset="0"/>
                        </a:rPr>
                        <a:t>OceanSat-2</a:t>
                      </a:r>
                      <a:endParaRPr kumimoji="0" lang="es-ES" altLang="es-ES" sz="1000" b="0" i="0" u="none" strike="noStrike" cap="none" normalizeH="0" baseline="0" dirty="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BUFR</a:t>
                      </a:r>
                      <a:r>
                        <a:rPr kumimoji="0" lang="es-ES" sz="1000" b="0" i="0" u="none" strike="noStrike" kern="1200" cap="none" spc="0" normalizeH="0" baseline="0" noProof="0" dirty="0">
                          <a:ln>
                            <a:noFill/>
                          </a:ln>
                          <a:solidFill>
                            <a:srgbClr val="333333"/>
                          </a:solidFill>
                          <a:effectLst/>
                          <a:uLnTx/>
                          <a:uFillTx/>
                          <a:latin typeface="+mj-lt"/>
                          <a:ea typeface="Arial"/>
                          <a:cs typeface="+mn-cs"/>
                        </a:rPr>
                        <a:t>/</a:t>
                      </a:r>
                      <a:r>
                        <a:rPr kumimoji="0" lang="es-ES" sz="1000" b="0" i="0" u="none" strike="noStrike" kern="1200" cap="none" spc="0" normalizeH="0" baseline="0" noProof="0" dirty="0" err="1">
                          <a:ln>
                            <a:noFill/>
                          </a:ln>
                          <a:solidFill>
                            <a:srgbClr val="333333"/>
                          </a:solidFill>
                          <a:effectLst/>
                          <a:uLnTx/>
                          <a:uFillTx/>
                          <a:latin typeface="+mj-lt"/>
                          <a:ea typeface="Arial"/>
                          <a:cs typeface="+mn-cs"/>
                        </a:rPr>
                        <a:t>NetCDF</a:t>
                      </a:r>
                      <a:endParaRPr kumimoji="0" lang="es-ES" altLang="es-ES" sz="1000" b="0" i="0" u="none" strike="noStrike" cap="none" normalizeH="0" baseline="0" dirty="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01/2010 - 02/2014</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OSI SAF</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indent="0" algn="ctr">
                        <a:lnSpc>
                          <a:spcPct val="115000"/>
                        </a:lnSpc>
                        <a:spcBef>
                          <a:spcPts val="1200"/>
                        </a:spcBef>
                        <a:spcAft>
                          <a:spcPts val="1200"/>
                        </a:spcAft>
                        <a:buFont typeface="Arial" panose="02080604020202020204" pitchFamily="34" charset="0"/>
                        <a:buNone/>
                      </a:pPr>
                      <a:r>
                        <a:rPr lang="es-ES" sz="1000" dirty="0" err="1">
                          <a:effectLst/>
                          <a:latin typeface="+mj-lt"/>
                          <a:ea typeface="Arial"/>
                        </a:rPr>
                        <a:t>Ku</a:t>
                      </a:r>
                      <a:r>
                        <a:rPr lang="es-ES" sz="1000" dirty="0">
                          <a:effectLst/>
                          <a:latin typeface="+mj-lt"/>
                          <a:ea typeface="Arial"/>
                        </a:rPr>
                        <a:t>-band</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5594">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1" i="0" u="none" strike="noStrike" cap="none" normalizeH="0" baseline="0" dirty="0" err="1">
                          <a:ln>
                            <a:noFill/>
                          </a:ln>
                          <a:solidFill>
                            <a:srgbClr val="073B6C"/>
                          </a:solidFill>
                          <a:effectLst/>
                          <a:latin typeface="+mj-lt"/>
                          <a:cs typeface="Arial" panose="02080604020202020204" pitchFamily="34" charset="0"/>
                        </a:rPr>
                        <a:t>RapidScat</a:t>
                      </a:r>
                      <a:endParaRPr kumimoji="0" lang="es-ES" altLang="es-ES" sz="1000" b="0" i="0" u="none" strike="noStrike" cap="none" normalizeH="0" baseline="0" dirty="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BUFR/</a:t>
                      </a:r>
                      <a:r>
                        <a:rPr kumimoji="0" lang="es-ES" altLang="es-ES" sz="1000" b="0" i="0" u="none" strike="noStrike" cap="none" normalizeH="0" baseline="0" dirty="0" err="1">
                          <a:ln>
                            <a:noFill/>
                          </a:ln>
                          <a:solidFill>
                            <a:schemeClr val="tx1"/>
                          </a:solidFill>
                          <a:effectLst/>
                          <a:latin typeface="+mj-lt"/>
                          <a:cs typeface="Arial" panose="02080604020202020204" pitchFamily="34" charset="0"/>
                        </a:rPr>
                        <a:t>NetCDF</a:t>
                      </a:r>
                      <a:endParaRPr kumimoji="0" lang="es-ES" altLang="es-ES" sz="1000" b="0" i="0" u="none" strike="noStrike" cap="none" normalizeH="0" baseline="0" dirty="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11/2014 - 08/2016</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defRPr/>
                      </a:pPr>
                      <a:r>
                        <a:rPr kumimoji="0" lang="es-ES" altLang="es-ES" sz="1000" b="0" i="0" u="none" strike="noStrike" kern="1200" cap="none" spc="0" normalizeH="0" baseline="0" noProof="0" dirty="0">
                          <a:ln>
                            <a:noFill/>
                          </a:ln>
                          <a:solidFill>
                            <a:srgbClr val="333333"/>
                          </a:solidFill>
                          <a:effectLst/>
                          <a:uLnTx/>
                          <a:uFillTx/>
                          <a:latin typeface="+mj-lt"/>
                          <a:ea typeface="+mn-ea"/>
                          <a:cs typeface="Arial" panose="02080604020202020204" pitchFamily="34" charset="0"/>
                        </a:rPr>
                        <a:t>OSI SAF</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15000"/>
                        </a:lnSpc>
                        <a:spcBef>
                          <a:spcPts val="1200"/>
                        </a:spcBef>
                        <a:spcAft>
                          <a:spcPts val="1200"/>
                        </a:spcAft>
                        <a:buClrTx/>
                        <a:buSzTx/>
                        <a:buFont typeface="Arial" panose="02080604020202020204" pitchFamily="34" charset="0"/>
                        <a:buNone/>
                        <a:defRPr/>
                      </a:pPr>
                      <a:r>
                        <a:rPr lang="es-ES" sz="1000" dirty="0" err="1">
                          <a:effectLst/>
                          <a:latin typeface="+mj-lt"/>
                          <a:ea typeface="Arial"/>
                        </a:rPr>
                        <a:t>Ku</a:t>
                      </a:r>
                      <a:r>
                        <a:rPr lang="es-ES" sz="1000" dirty="0">
                          <a:effectLst/>
                          <a:latin typeface="+mj-lt"/>
                          <a:ea typeface="Arial"/>
                        </a:rPr>
                        <a:t>-band</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05594">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1" i="0" u="none" strike="noStrike" cap="none" normalizeH="0" baseline="0">
                          <a:ln>
                            <a:noFill/>
                          </a:ln>
                          <a:solidFill>
                            <a:srgbClr val="073B6C"/>
                          </a:solidFill>
                          <a:effectLst/>
                          <a:latin typeface="+mj-lt"/>
                          <a:cs typeface="Arial" panose="02080604020202020204" pitchFamily="34" charset="0"/>
                        </a:rPr>
                        <a:t>Scatsat-1</a:t>
                      </a:r>
                      <a:endParaRPr kumimoji="0" lang="es-ES" altLang="es-ES" sz="1000" b="0" i="0" u="none" strike="noStrike" cap="none" normalizeH="0" baseline="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BUFR/</a:t>
                      </a:r>
                      <a:r>
                        <a:rPr kumimoji="0" lang="es-ES" altLang="es-ES" sz="1000" b="0" i="0" u="none" strike="noStrike" cap="none" normalizeH="0" baseline="0" dirty="0" err="1">
                          <a:ln>
                            <a:noFill/>
                          </a:ln>
                          <a:solidFill>
                            <a:schemeClr val="tx1"/>
                          </a:solidFill>
                          <a:effectLst/>
                          <a:latin typeface="+mj-lt"/>
                          <a:cs typeface="Arial" panose="02080604020202020204" pitchFamily="34" charset="0"/>
                        </a:rPr>
                        <a:t>NetCDF</a:t>
                      </a:r>
                      <a:endParaRPr kumimoji="0" lang="es-ES" altLang="es-ES" sz="1000" b="0" i="0" u="none" strike="noStrike" cap="none" normalizeH="0" baseline="0" dirty="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01/2017 – 12/2020</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defRPr/>
                      </a:pPr>
                      <a:r>
                        <a:rPr kumimoji="0" lang="es-ES" altLang="es-ES" sz="1000" b="0" i="0" u="none" strike="noStrike" kern="1200" cap="none" spc="0" normalizeH="0" baseline="0" noProof="0" dirty="0">
                          <a:ln>
                            <a:noFill/>
                          </a:ln>
                          <a:solidFill>
                            <a:srgbClr val="333333"/>
                          </a:solidFill>
                          <a:effectLst/>
                          <a:uLnTx/>
                          <a:uFillTx/>
                          <a:latin typeface="+mj-lt"/>
                          <a:ea typeface="+mn-ea"/>
                          <a:cs typeface="Arial" panose="02080604020202020204" pitchFamily="34" charset="0"/>
                        </a:rPr>
                        <a:t>OSI SAF</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15000"/>
                        </a:lnSpc>
                        <a:spcBef>
                          <a:spcPts val="1200"/>
                        </a:spcBef>
                        <a:spcAft>
                          <a:spcPts val="1200"/>
                        </a:spcAft>
                        <a:buClrTx/>
                        <a:buSzTx/>
                        <a:buFont typeface="Arial" panose="02080604020202020204" pitchFamily="34" charset="0"/>
                        <a:buNone/>
                        <a:defRPr/>
                      </a:pPr>
                      <a:r>
                        <a:rPr lang="es-ES" sz="1000" dirty="0" err="1">
                          <a:effectLst/>
                          <a:latin typeface="+mj-lt"/>
                          <a:ea typeface="Arial"/>
                        </a:rPr>
                        <a:t>Ku</a:t>
                      </a:r>
                      <a:r>
                        <a:rPr lang="es-ES" sz="1000" dirty="0">
                          <a:effectLst/>
                          <a:latin typeface="+mj-lt"/>
                          <a:ea typeface="Arial"/>
                        </a:rPr>
                        <a:t>-band</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05594">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1" i="0" u="none" strike="noStrike" cap="none" normalizeH="0" baseline="0" dirty="0">
                          <a:ln>
                            <a:noFill/>
                          </a:ln>
                          <a:solidFill>
                            <a:srgbClr val="073B6C"/>
                          </a:solidFill>
                          <a:effectLst/>
                          <a:latin typeface="+mj-lt"/>
                          <a:cs typeface="Arial" panose="02080604020202020204" pitchFamily="34" charset="0"/>
                        </a:rPr>
                        <a:t>HY-2A</a:t>
                      </a:r>
                      <a:endParaRPr kumimoji="0" lang="es-ES" altLang="es-ES" sz="1000" b="0" i="0" u="none" strike="noStrike" cap="none" normalizeH="0" baseline="0" dirty="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BUFR/</a:t>
                      </a:r>
                      <a:r>
                        <a:rPr kumimoji="0" lang="es-ES" altLang="es-ES" sz="1000" b="0" i="0" u="none" strike="noStrike" cap="none" normalizeH="0" baseline="0" dirty="0" err="1">
                          <a:ln>
                            <a:noFill/>
                          </a:ln>
                          <a:solidFill>
                            <a:schemeClr val="tx1"/>
                          </a:solidFill>
                          <a:effectLst/>
                          <a:latin typeface="+mj-lt"/>
                          <a:cs typeface="Arial" panose="02080604020202020204" pitchFamily="34" charset="0"/>
                        </a:rPr>
                        <a:t>NetCDF</a:t>
                      </a:r>
                      <a:endParaRPr kumimoji="0" lang="es-ES" altLang="es-ES" sz="1000" b="0" i="0" u="none" strike="noStrike" cap="none" normalizeH="0" baseline="0" dirty="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06/2012 - 04/2015</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defRPr/>
                      </a:pPr>
                      <a:r>
                        <a:rPr kumimoji="0" lang="es-ES" altLang="es-ES" sz="1000" b="0" i="0" u="none" strike="noStrike" kern="1200" cap="none" spc="0" normalizeH="0" baseline="0" noProof="0" dirty="0">
                          <a:ln>
                            <a:noFill/>
                          </a:ln>
                          <a:solidFill>
                            <a:srgbClr val="333333"/>
                          </a:solidFill>
                          <a:effectLst/>
                          <a:uLnTx/>
                          <a:uFillTx/>
                          <a:latin typeface="+mj-lt"/>
                          <a:ea typeface="+mn-ea"/>
                          <a:cs typeface="Arial" panose="02080604020202020204" pitchFamily="34" charset="0"/>
                        </a:rPr>
                        <a:t>OSI SAF</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15000"/>
                        </a:lnSpc>
                        <a:spcBef>
                          <a:spcPts val="1200"/>
                        </a:spcBef>
                        <a:spcAft>
                          <a:spcPts val="1200"/>
                        </a:spcAft>
                        <a:buClrTx/>
                        <a:buSzTx/>
                        <a:buFont typeface="Arial" panose="02080604020202020204" pitchFamily="34" charset="0"/>
                        <a:buNone/>
                        <a:defRPr/>
                      </a:pPr>
                      <a:r>
                        <a:rPr lang="es-ES" sz="1000" dirty="0" err="1">
                          <a:effectLst/>
                          <a:latin typeface="+mj-lt"/>
                          <a:ea typeface="Arial"/>
                        </a:rPr>
                        <a:t>Ku</a:t>
                      </a:r>
                      <a:r>
                        <a:rPr lang="es-ES" sz="1000" dirty="0">
                          <a:effectLst/>
                          <a:latin typeface="+mj-lt"/>
                          <a:ea typeface="Arial"/>
                        </a:rPr>
                        <a:t>-band</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05594">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1" i="0" u="none" strike="noStrike" cap="none" normalizeH="0" baseline="0" dirty="0">
                          <a:ln>
                            <a:noFill/>
                          </a:ln>
                          <a:solidFill>
                            <a:srgbClr val="073B6C"/>
                          </a:solidFill>
                          <a:effectLst/>
                          <a:latin typeface="+mj-lt"/>
                          <a:cs typeface="Arial" panose="02080604020202020204" pitchFamily="34" charset="0"/>
                        </a:rPr>
                        <a:t>HY-2B</a:t>
                      </a:r>
                      <a:endParaRPr kumimoji="0" lang="es-ES" altLang="es-ES" sz="1000" b="0" i="0" u="none" strike="noStrike" cap="none" normalizeH="0" baseline="0" dirty="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BUFR/</a:t>
                      </a:r>
                      <a:r>
                        <a:rPr kumimoji="0" lang="es-ES" altLang="es-ES" sz="1000" b="0" i="0" u="none" strike="noStrike" cap="none" normalizeH="0" baseline="0" dirty="0" err="1">
                          <a:ln>
                            <a:noFill/>
                          </a:ln>
                          <a:solidFill>
                            <a:schemeClr val="tx1"/>
                          </a:solidFill>
                          <a:effectLst/>
                          <a:latin typeface="+mj-lt"/>
                          <a:cs typeface="Arial" panose="02080604020202020204" pitchFamily="34" charset="0"/>
                        </a:rPr>
                        <a:t>NetCDF</a:t>
                      </a:r>
                      <a:endParaRPr kumimoji="0" lang="es-ES" altLang="es-ES" sz="1000" b="0" i="0" u="none" strike="noStrike" cap="none" normalizeH="0" baseline="0" dirty="0">
                        <a:ln>
                          <a:noFill/>
                        </a:ln>
                        <a:solidFill>
                          <a:schemeClr val="tx1"/>
                        </a:solidFill>
                        <a:effectLst/>
                        <a:latin typeface="+mj-lt"/>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cap="none" normalizeH="0" baseline="0" dirty="0">
                          <a:ln>
                            <a:noFill/>
                          </a:ln>
                          <a:solidFill>
                            <a:schemeClr val="tx1"/>
                          </a:solidFill>
                          <a:effectLst/>
                          <a:latin typeface="+mj-lt"/>
                          <a:cs typeface="Arial" panose="02080604020202020204" pitchFamily="34" charset="0"/>
                        </a:rPr>
                        <a:t>01/2019 – 12/2020</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defRPr/>
                      </a:pPr>
                      <a:r>
                        <a:rPr kumimoji="0" lang="es-ES" altLang="es-ES" sz="1000" b="0" i="0" u="none" strike="noStrike" kern="1200" cap="none" spc="0" normalizeH="0" baseline="0" noProof="0" dirty="0">
                          <a:ln>
                            <a:noFill/>
                          </a:ln>
                          <a:solidFill>
                            <a:srgbClr val="333333"/>
                          </a:solidFill>
                          <a:effectLst/>
                          <a:uLnTx/>
                          <a:uFillTx/>
                          <a:latin typeface="+mj-lt"/>
                          <a:ea typeface="+mn-ea"/>
                          <a:cs typeface="Arial" panose="02080604020202020204" pitchFamily="34" charset="0"/>
                        </a:rPr>
                        <a:t>OSI SAF</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15000"/>
                        </a:lnSpc>
                        <a:spcBef>
                          <a:spcPts val="1200"/>
                        </a:spcBef>
                        <a:spcAft>
                          <a:spcPts val="1200"/>
                        </a:spcAft>
                        <a:buClrTx/>
                        <a:buSzTx/>
                        <a:buFont typeface="Arial" panose="02080604020202020204" pitchFamily="34" charset="0"/>
                        <a:buNone/>
                        <a:defRPr/>
                      </a:pPr>
                      <a:r>
                        <a:rPr lang="es-ES" sz="1000" dirty="0" err="1">
                          <a:effectLst/>
                          <a:latin typeface="+mj-lt"/>
                          <a:ea typeface="Arial"/>
                        </a:rPr>
                        <a:t>Ku</a:t>
                      </a:r>
                      <a:r>
                        <a:rPr lang="es-ES" sz="1000" dirty="0">
                          <a:effectLst/>
                          <a:latin typeface="+mj-lt"/>
                          <a:ea typeface="Arial"/>
                        </a:rPr>
                        <a:t>-band</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05594">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1" i="0" u="none" strike="noStrike" kern="1200" cap="none" normalizeH="0" baseline="0" dirty="0">
                          <a:ln>
                            <a:noFill/>
                          </a:ln>
                          <a:solidFill>
                            <a:srgbClr val="073B6C"/>
                          </a:solidFill>
                          <a:effectLst/>
                          <a:latin typeface="Arial" panose="02080604020202020204" pitchFamily="34" charset="0"/>
                          <a:ea typeface="MS PGothic" pitchFamily="34" charset="-128"/>
                          <a:cs typeface="Arial" panose="02080604020202020204" pitchFamily="34" charset="0"/>
                        </a:rPr>
                        <a:t>HY-2C</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kern="1200" cap="none" normalizeH="0" baseline="0" dirty="0">
                          <a:ln>
                            <a:noFill/>
                          </a:ln>
                          <a:solidFill>
                            <a:schemeClr val="tx1"/>
                          </a:solidFill>
                          <a:effectLst/>
                          <a:latin typeface="Arial" panose="02080604020202020204" pitchFamily="34" charset="0"/>
                          <a:ea typeface="MS PGothic" pitchFamily="34" charset="-128"/>
                          <a:cs typeface="Arial" panose="02080604020202020204" pitchFamily="34" charset="0"/>
                        </a:rPr>
                        <a:t>BUFR/</a:t>
                      </a:r>
                      <a:r>
                        <a:rPr kumimoji="0" lang="es-ES" altLang="es-ES" sz="1000" b="0" i="0" u="none" strike="noStrike" kern="1200" cap="none" normalizeH="0" baseline="0" dirty="0" err="1">
                          <a:ln>
                            <a:noFill/>
                          </a:ln>
                          <a:solidFill>
                            <a:schemeClr val="tx1"/>
                          </a:solidFill>
                          <a:effectLst/>
                          <a:latin typeface="Arial" panose="02080604020202020204" pitchFamily="34" charset="0"/>
                          <a:ea typeface="MS PGothic" pitchFamily="34" charset="-128"/>
                          <a:cs typeface="Arial" panose="02080604020202020204" pitchFamily="34" charset="0"/>
                        </a:rPr>
                        <a:t>NetCDF</a:t>
                      </a:r>
                      <a:endParaRPr kumimoji="0" lang="es-ES" altLang="es-ES" sz="1000" b="0" i="0" u="none" strike="noStrike" kern="1200" cap="none" normalizeH="0" baseline="0" dirty="0">
                        <a:ln>
                          <a:noFill/>
                        </a:ln>
                        <a:solidFill>
                          <a:schemeClr val="tx1"/>
                        </a:solidFill>
                        <a:effectLst/>
                        <a:latin typeface="Arial" panose="02080604020202020204" pitchFamily="34" charset="0"/>
                        <a:ea typeface="MS PGothic" pitchFamily="34" charset="-128"/>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kern="1200" cap="none" normalizeH="0" baseline="0" dirty="0">
                          <a:ln>
                            <a:noFill/>
                          </a:ln>
                          <a:solidFill>
                            <a:schemeClr val="tx1"/>
                          </a:solidFill>
                          <a:effectLst/>
                          <a:latin typeface="Arial" panose="02080604020202020204" pitchFamily="34" charset="0"/>
                          <a:ea typeface="MS PGothic" pitchFamily="34" charset="-128"/>
                          <a:cs typeface="Arial" panose="02080604020202020204" pitchFamily="34" charset="0"/>
                        </a:rPr>
                        <a:t>11/2020 – 12/2020</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defRPr/>
                      </a:pPr>
                      <a:r>
                        <a:rPr kumimoji="0" lang="es-ES" altLang="es-ES" sz="1000" b="0" i="0" u="none" strike="noStrike" kern="1200" cap="none" normalizeH="0" baseline="0" noProof="0" dirty="0">
                          <a:ln>
                            <a:noFill/>
                          </a:ln>
                          <a:solidFill>
                            <a:schemeClr val="tx1"/>
                          </a:solidFill>
                          <a:effectLst/>
                          <a:latin typeface="Arial" panose="02080604020202020204" pitchFamily="34" charset="0"/>
                          <a:ea typeface="MS PGothic" pitchFamily="34" charset="-128"/>
                          <a:cs typeface="Arial" panose="02080604020202020204" pitchFamily="34" charset="0"/>
                        </a:rPr>
                        <a:t>OSI SAF</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15000"/>
                        </a:lnSpc>
                        <a:spcBef>
                          <a:spcPts val="1200"/>
                        </a:spcBef>
                        <a:spcAft>
                          <a:spcPts val="1200"/>
                        </a:spcAft>
                        <a:buClrTx/>
                        <a:buSzTx/>
                        <a:buFont typeface="Arial" panose="02080604020202020204" pitchFamily="34" charset="0"/>
                        <a:buNone/>
                        <a:defRPr/>
                      </a:pPr>
                      <a:r>
                        <a:rPr lang="es-ES" sz="1000" dirty="0" err="1">
                          <a:effectLst/>
                          <a:latin typeface="Arial"/>
                          <a:ea typeface="Arial"/>
                        </a:rPr>
                        <a:t>Ku</a:t>
                      </a:r>
                      <a:r>
                        <a:rPr lang="es-ES" sz="1000" dirty="0">
                          <a:effectLst/>
                          <a:latin typeface="Arial"/>
                          <a:ea typeface="Arial"/>
                        </a:rPr>
                        <a:t>-band</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9"/>
                  </a:ext>
                </a:extLst>
              </a:tr>
              <a:tr h="305594">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1" i="0" u="none" strike="noStrike" kern="1200" cap="none" normalizeH="0" baseline="0" dirty="0">
                          <a:ln>
                            <a:noFill/>
                          </a:ln>
                          <a:solidFill>
                            <a:srgbClr val="073B6C"/>
                          </a:solidFill>
                          <a:effectLst/>
                          <a:latin typeface="Arial" panose="02080604020202020204" pitchFamily="34" charset="0"/>
                          <a:ea typeface="MS PGothic" pitchFamily="34" charset="-128"/>
                          <a:cs typeface="Arial" panose="02080604020202020204" pitchFamily="34" charset="0"/>
                        </a:rPr>
                        <a:t>CFOSAT</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kern="1200" cap="none" normalizeH="0" baseline="0" dirty="0">
                          <a:ln>
                            <a:noFill/>
                          </a:ln>
                          <a:solidFill>
                            <a:schemeClr val="tx1"/>
                          </a:solidFill>
                          <a:effectLst/>
                          <a:latin typeface="Arial" panose="02080604020202020204" pitchFamily="34" charset="0"/>
                          <a:ea typeface="MS PGothic" pitchFamily="34" charset="-128"/>
                          <a:cs typeface="Arial" panose="02080604020202020204" pitchFamily="34" charset="0"/>
                        </a:rPr>
                        <a:t>BUFR/</a:t>
                      </a:r>
                      <a:r>
                        <a:rPr kumimoji="0" lang="es-ES" altLang="es-ES" sz="1000" b="0" i="0" u="none" strike="noStrike" kern="1200" cap="none" normalizeH="0" baseline="0" dirty="0" err="1">
                          <a:ln>
                            <a:noFill/>
                          </a:ln>
                          <a:solidFill>
                            <a:schemeClr val="tx1"/>
                          </a:solidFill>
                          <a:effectLst/>
                          <a:latin typeface="Arial" panose="02080604020202020204" pitchFamily="34" charset="0"/>
                          <a:ea typeface="MS PGothic" pitchFamily="34" charset="-128"/>
                          <a:cs typeface="Arial" panose="02080604020202020204" pitchFamily="34" charset="0"/>
                        </a:rPr>
                        <a:t>NetCDF</a:t>
                      </a:r>
                      <a:endParaRPr kumimoji="0" lang="es-ES" altLang="es-ES" sz="1000" b="0" i="0" u="none" strike="noStrike" kern="1200" cap="none" normalizeH="0" baseline="0" dirty="0">
                        <a:ln>
                          <a:noFill/>
                        </a:ln>
                        <a:solidFill>
                          <a:schemeClr val="tx1"/>
                        </a:solidFill>
                        <a:effectLst/>
                        <a:latin typeface="Arial" panose="02080604020202020204" pitchFamily="34" charset="0"/>
                        <a:ea typeface="MS PGothic" pitchFamily="34" charset="-128"/>
                        <a:cs typeface="Arial" panose="02080604020202020204" pitchFamily="34" charset="0"/>
                      </a:endParaRP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lvl1pPr>
                        <a:spcBef>
                          <a:spcPct val="40000"/>
                        </a:spcBef>
                        <a:spcAft>
                          <a:spcPct val="20000"/>
                        </a:spcAft>
                        <a:buClr>
                          <a:srgbClr val="2C71B6"/>
                        </a:buClr>
                        <a:buSzPct val="140000"/>
                        <a:defRPr sz="1200">
                          <a:solidFill>
                            <a:srgbClr val="12699E"/>
                          </a:solidFill>
                          <a:latin typeface="Verdana" pitchFamily="34" charset="0"/>
                          <a:ea typeface="MS PGothic" pitchFamily="34" charset="-128"/>
                        </a:defRPr>
                      </a:lvl1pPr>
                      <a:lvl2pPr marL="742950" indent="-285750">
                        <a:spcBef>
                          <a:spcPct val="20000"/>
                        </a:spcBef>
                        <a:buClr>
                          <a:srgbClr val="307AC4"/>
                        </a:buClr>
                        <a:buFont typeface="Wingdings" panose="05000000000000000000" pitchFamily="2" charset="2"/>
                        <a:defRPr>
                          <a:solidFill>
                            <a:schemeClr val="tx1"/>
                          </a:solidFill>
                          <a:latin typeface="Arial" panose="02080604020202020204" pitchFamily="34" charset="0"/>
                          <a:ea typeface="MS PGothic" pitchFamily="34" charset="-128"/>
                        </a:defRPr>
                      </a:lvl2pPr>
                      <a:lvl3pPr marL="1143000" indent="-228600">
                        <a:spcBef>
                          <a:spcPct val="20000"/>
                        </a:spcBef>
                        <a:buClr>
                          <a:srgbClr val="6699FF"/>
                        </a:buClr>
                        <a:buFont typeface="Wingdings" panose="05000000000000000000" pitchFamily="2" charset="2"/>
                        <a:defRPr sz="1600">
                          <a:solidFill>
                            <a:srgbClr val="333333"/>
                          </a:solidFill>
                          <a:latin typeface="Arial" panose="02080604020202020204" pitchFamily="34" charset="0"/>
                          <a:ea typeface="MS PGothic" pitchFamily="34" charset="-128"/>
                        </a:defRPr>
                      </a:lvl3pPr>
                      <a:lvl4pPr marL="1600200" indent="-228600">
                        <a:spcBef>
                          <a:spcPct val="20000"/>
                        </a:spcBef>
                        <a:buClr>
                          <a:srgbClr val="CCCCCC"/>
                        </a:buClr>
                        <a:buFont typeface="Wingdings" panose="05000000000000000000" pitchFamily="2" charset="2"/>
                        <a:defRPr sz="1400">
                          <a:solidFill>
                            <a:srgbClr val="333333"/>
                          </a:solidFill>
                          <a:latin typeface="Arial" panose="02080604020202020204" pitchFamily="34" charset="0"/>
                          <a:ea typeface="MS PGothic" pitchFamily="34" charset="-128"/>
                        </a:defRPr>
                      </a:lvl4pPr>
                      <a:lvl5pPr marL="2057400" indent="-228600">
                        <a:spcBef>
                          <a:spcPct val="20000"/>
                        </a:spcBef>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5pPr>
                      <a:lvl6pPr marL="25146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6pPr>
                      <a:lvl7pPr marL="29718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7pPr>
                      <a:lvl8pPr marL="34290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8pPr>
                      <a:lvl9pPr marL="3886200" indent="-228600" eaLnBrk="0" fontAlgn="base" hangingPunct="0">
                        <a:spcBef>
                          <a:spcPct val="20000"/>
                        </a:spcBef>
                        <a:spcAft>
                          <a:spcPct val="0"/>
                        </a:spcAft>
                        <a:buClr>
                          <a:srgbClr val="CCCCCC"/>
                        </a:buClr>
                        <a:buFont typeface="Arial" panose="02080604020202020204" pitchFamily="34" charset="0"/>
                        <a:defRPr sz="1200">
                          <a:solidFill>
                            <a:srgbClr val="333333"/>
                          </a:solidFill>
                          <a:latin typeface="Arial" panose="02080604020202020204" pitchFamily="34" charset="0"/>
                          <a:ea typeface="MS PGothic"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pPr>
                      <a:r>
                        <a:rPr kumimoji="0" lang="es-ES" altLang="es-ES" sz="1000" b="0" i="0" u="none" strike="noStrike" kern="1200" cap="none" normalizeH="0" baseline="0" dirty="0">
                          <a:ln>
                            <a:noFill/>
                          </a:ln>
                          <a:solidFill>
                            <a:schemeClr val="tx1"/>
                          </a:solidFill>
                          <a:effectLst/>
                          <a:latin typeface="Arial" panose="02080604020202020204" pitchFamily="34" charset="0"/>
                          <a:ea typeface="MS PGothic" pitchFamily="34" charset="-128"/>
                          <a:cs typeface="Arial" panose="02080604020202020204" pitchFamily="34" charset="0"/>
                        </a:rPr>
                        <a:t>01/2019 – 12/2020</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defRPr/>
                      </a:pPr>
                      <a:r>
                        <a:rPr kumimoji="0" lang="es-ES" altLang="es-ES" sz="1000" b="0" i="0" u="none" strike="noStrike" kern="1200" cap="none" normalizeH="0" baseline="0" noProof="0" dirty="0">
                          <a:ln>
                            <a:noFill/>
                          </a:ln>
                          <a:solidFill>
                            <a:schemeClr val="tx1"/>
                          </a:solidFill>
                          <a:effectLst/>
                          <a:latin typeface="Arial" panose="02080604020202020204" pitchFamily="34" charset="0"/>
                          <a:ea typeface="MS PGothic" pitchFamily="34" charset="-128"/>
                          <a:cs typeface="Arial" panose="02080604020202020204" pitchFamily="34" charset="0"/>
                        </a:rPr>
                        <a:t>OSI SAF</a:t>
                      </a:r>
                    </a:p>
                  </a:txBody>
                  <a:tcPr marL="28578" marR="28578" marT="28579" marB="2857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15000"/>
                        </a:lnSpc>
                        <a:spcBef>
                          <a:spcPts val="1200"/>
                        </a:spcBef>
                        <a:spcAft>
                          <a:spcPts val="1200"/>
                        </a:spcAft>
                        <a:buClrTx/>
                        <a:buSzTx/>
                        <a:buFont typeface="Arial" panose="02080604020202020204" pitchFamily="34" charset="0"/>
                        <a:buNone/>
                        <a:defRPr/>
                      </a:pPr>
                      <a:r>
                        <a:rPr lang="es-ES" sz="1000" dirty="0" err="1">
                          <a:effectLst/>
                          <a:latin typeface="Arial"/>
                          <a:ea typeface="Arial"/>
                        </a:rPr>
                        <a:t>Ku</a:t>
                      </a:r>
                      <a:r>
                        <a:rPr lang="es-ES" sz="1000" dirty="0">
                          <a:effectLst/>
                          <a:latin typeface="Arial"/>
                          <a:ea typeface="Arial"/>
                        </a:rPr>
                        <a:t>-band</a:t>
                      </a:r>
                    </a:p>
                  </a:txBody>
                  <a:tcPr marL="28579" marR="28579" marT="28567" marB="28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10"/>
                  </a:ext>
                </a:extLst>
              </a:tr>
            </a:tbl>
          </a:graphicData>
        </a:graphic>
      </p:graphicFrame>
      <p:graphicFrame>
        <p:nvGraphicFramePr>
          <p:cNvPr id="9" name="8 Tabla"/>
          <p:cNvGraphicFramePr>
            <a:graphicFrameLocks noGrp="1"/>
          </p:cNvGraphicFramePr>
          <p:nvPr/>
        </p:nvGraphicFramePr>
        <p:xfrm>
          <a:off x="5192140" y="3015815"/>
          <a:ext cx="6948654" cy="3487342"/>
        </p:xfrm>
        <a:graphic>
          <a:graphicData uri="http://schemas.openxmlformats.org/drawingml/2006/table">
            <a:tbl>
              <a:tblPr/>
              <a:tblGrid>
                <a:gridCol w="921797">
                  <a:extLst>
                    <a:ext uri="{9D8B030D-6E8A-4147-A177-3AD203B41FA5}">
                      <a16:colId xmlns:a16="http://schemas.microsoft.com/office/drawing/2014/main" val="20000"/>
                    </a:ext>
                  </a:extLst>
                </a:gridCol>
                <a:gridCol w="741176">
                  <a:extLst>
                    <a:ext uri="{9D8B030D-6E8A-4147-A177-3AD203B41FA5}">
                      <a16:colId xmlns:a16="http://schemas.microsoft.com/office/drawing/2014/main" val="20001"/>
                    </a:ext>
                  </a:extLst>
                </a:gridCol>
                <a:gridCol w="1139474">
                  <a:extLst>
                    <a:ext uri="{9D8B030D-6E8A-4147-A177-3AD203B41FA5}">
                      <a16:colId xmlns:a16="http://schemas.microsoft.com/office/drawing/2014/main" val="20002"/>
                    </a:ext>
                  </a:extLst>
                </a:gridCol>
                <a:gridCol w="756086">
                  <a:extLst>
                    <a:ext uri="{9D8B030D-6E8A-4147-A177-3AD203B41FA5}">
                      <a16:colId xmlns:a16="http://schemas.microsoft.com/office/drawing/2014/main" val="20003"/>
                    </a:ext>
                  </a:extLst>
                </a:gridCol>
                <a:gridCol w="3390121">
                  <a:extLst>
                    <a:ext uri="{9D8B030D-6E8A-4147-A177-3AD203B41FA5}">
                      <a16:colId xmlns:a16="http://schemas.microsoft.com/office/drawing/2014/main" val="20004"/>
                    </a:ext>
                  </a:extLst>
                </a:gridCol>
              </a:tblGrid>
              <a:tr h="3586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_tradnl" altLang="es-ES" sz="1000" b="1" dirty="0">
                          <a:solidFill>
                            <a:srgbClr val="FFFFFF"/>
                          </a:solidFill>
                          <a:effectLst/>
                          <a:latin typeface="+mn-lt"/>
                          <a:ea typeface="Arial"/>
                        </a:rPr>
                        <a:t>Radiometers</a:t>
                      </a:r>
                      <a:endParaRPr lang="es-ES_tradnl" altLang="es-ES" sz="1000" dirty="0">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73B6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 sz="1000" b="1" dirty="0">
                          <a:solidFill>
                            <a:srgbClr val="FFFFFF"/>
                          </a:solidFill>
                          <a:effectLst/>
                          <a:latin typeface="+mn-lt"/>
                          <a:ea typeface="Arial"/>
                        </a:rPr>
                        <a:t>FORMAT</a:t>
                      </a:r>
                      <a:endParaRPr lang="es-ES" sz="1000" dirty="0">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73B6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 sz="1000" b="1">
                          <a:solidFill>
                            <a:srgbClr val="FFFFFF"/>
                          </a:solidFill>
                          <a:effectLst/>
                          <a:latin typeface="+mn-lt"/>
                          <a:ea typeface="Arial"/>
                        </a:rPr>
                        <a:t>PERIOD</a:t>
                      </a:r>
                      <a:endParaRPr lang="es-ES" sz="1000">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73B6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ClrTx/>
                        <a:buSzTx/>
                        <a:buFontTx/>
                        <a:buNone/>
                      </a:pPr>
                      <a:r>
                        <a:rPr lang="es-ES" sz="1000" b="1">
                          <a:solidFill>
                            <a:srgbClr val="FFFFFF"/>
                          </a:solidFill>
                          <a:effectLst/>
                          <a:latin typeface="+mn-lt"/>
                          <a:ea typeface="Arial"/>
                        </a:rPr>
                        <a:t>SOURCE</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73B6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 sz="1000" b="1" dirty="0">
                          <a:solidFill>
                            <a:srgbClr val="FFFFFF"/>
                          </a:solidFill>
                          <a:effectLst/>
                          <a:latin typeface="+mn-lt"/>
                          <a:ea typeface="Arial"/>
                        </a:rPr>
                        <a:t>FREQUENCY</a:t>
                      </a:r>
                      <a:endParaRPr lang="es-ES" sz="1000" dirty="0">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73B6C"/>
                    </a:solidFill>
                  </a:tcPr>
                </a:tc>
                <a:extLst>
                  <a:ext uri="{0D108BD9-81ED-4DB2-BD59-A6C34878D82A}">
                    <a16:rowId xmlns:a16="http://schemas.microsoft.com/office/drawing/2014/main" val="10000"/>
                  </a:ext>
                </a:extLst>
              </a:tr>
              <a:tr h="390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ClrTx/>
                        <a:buSzTx/>
                        <a:buFontTx/>
                        <a:buNone/>
                      </a:pPr>
                      <a:r>
                        <a:rPr lang="es-ES_tradnl" altLang="en-US" sz="1000" b="1" dirty="0">
                          <a:solidFill>
                            <a:srgbClr val="073B6C"/>
                          </a:solidFill>
                          <a:effectLst/>
                          <a:latin typeface="+mn-lt"/>
                          <a:ea typeface="Arial"/>
                        </a:rPr>
                        <a:t>SMOS</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 sz="1000" dirty="0">
                          <a:effectLst/>
                          <a:latin typeface="+mn-lt"/>
                          <a:ea typeface="Arial"/>
                        </a:rPr>
                        <a:t>NetCDF-4</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_tradnl" altLang="es-ES" sz="1000" dirty="0">
                          <a:effectLst/>
                          <a:latin typeface="+mn-lt"/>
                          <a:ea typeface="Arial"/>
                        </a:rPr>
                        <a:t>Full </a:t>
                      </a:r>
                      <a:r>
                        <a:rPr lang="es-ES_tradnl" altLang="es-ES" sz="1000" dirty="0" err="1">
                          <a:effectLst/>
                          <a:latin typeface="+mn-lt"/>
                          <a:ea typeface="Arial"/>
                        </a:rPr>
                        <a:t>period</a:t>
                      </a:r>
                      <a:endParaRPr lang="es-ES_tradnl" altLang="es-ES" sz="1000" dirty="0">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lnSpc>
                          <a:spcPct val="115000"/>
                        </a:lnSpc>
                        <a:spcBef>
                          <a:spcPts val="1200"/>
                        </a:spcBef>
                        <a:spcAft>
                          <a:spcPts val="1200"/>
                        </a:spcAft>
                        <a:buFont typeface="Arial" panose="02080604020202020204" pitchFamily="34" charset="0"/>
                        <a:buNone/>
                      </a:pPr>
                      <a:r>
                        <a:rPr lang="es-ES_tradnl" altLang="es-ES" sz="1000" dirty="0">
                          <a:effectLst/>
                          <a:latin typeface="+mn-lt"/>
                          <a:ea typeface="Arial"/>
                        </a:rPr>
                        <a:t>IFREMER</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a:lnSpc>
                          <a:spcPct val="115000"/>
                        </a:lnSpc>
                        <a:spcBef>
                          <a:spcPts val="1200"/>
                        </a:spcBef>
                        <a:spcAft>
                          <a:spcPts val="1200"/>
                        </a:spcAft>
                        <a:buFont typeface="Arial" panose="02080604020202020204" pitchFamily="34" charset="0"/>
                        <a:buNone/>
                      </a:pPr>
                      <a:r>
                        <a:rPr lang="es-ES_tradnl" altLang="es-ES" sz="1000" dirty="0">
                          <a:effectLst/>
                          <a:latin typeface="+mn-lt"/>
                          <a:ea typeface="Arial"/>
                        </a:rPr>
                        <a:t>L-band</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90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ClrTx/>
                        <a:buSzTx/>
                        <a:buFontTx/>
                        <a:buNone/>
                      </a:pPr>
                      <a:r>
                        <a:rPr lang="es-ES_tradnl" altLang="en-US" sz="1000" b="1" dirty="0">
                          <a:solidFill>
                            <a:srgbClr val="073B6C"/>
                          </a:solidFill>
                          <a:effectLst/>
                          <a:latin typeface="+mn-lt"/>
                          <a:ea typeface="Arial"/>
                        </a:rPr>
                        <a:t>SMAP</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 sz="1000" dirty="0" err="1">
                          <a:effectLst/>
                          <a:latin typeface="+mn-lt"/>
                          <a:ea typeface="Arial"/>
                          <a:sym typeface="+mn-ea"/>
                        </a:rPr>
                        <a:t>Bytemap</a:t>
                      </a:r>
                      <a:endParaRPr lang="es-ES" sz="1000" dirty="0">
                        <a:effectLst/>
                        <a:latin typeface="+mn-lt"/>
                        <a:ea typeface="Arial"/>
                        <a:sym typeface="+mn-ea"/>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_tradnl" altLang="es-ES" sz="1000" dirty="0">
                          <a:effectLst/>
                          <a:latin typeface="+mn-lt"/>
                          <a:ea typeface="Arial"/>
                        </a:rPr>
                        <a:t>04/2015 – 12/2020</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lnSpc>
                          <a:spcPct val="115000"/>
                        </a:lnSpc>
                        <a:spcBef>
                          <a:spcPts val="1200"/>
                        </a:spcBef>
                        <a:spcAft>
                          <a:spcPts val="1200"/>
                        </a:spcAft>
                        <a:buFont typeface="Arial" panose="02080604020202020204" pitchFamily="34" charset="0"/>
                        <a:buNone/>
                      </a:pPr>
                      <a:r>
                        <a:rPr lang="es-ES_tradnl" altLang="es-ES" sz="1000" dirty="0">
                          <a:effectLst/>
                          <a:latin typeface="+mn-lt"/>
                          <a:ea typeface="Arial"/>
                        </a:rPr>
                        <a:t>REMSS</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a:lnSpc>
                          <a:spcPct val="115000"/>
                        </a:lnSpc>
                        <a:spcBef>
                          <a:spcPts val="1200"/>
                        </a:spcBef>
                        <a:spcAft>
                          <a:spcPts val="1200"/>
                        </a:spcAft>
                        <a:buFont typeface="Arial" panose="02080604020202020204" pitchFamily="34" charset="0"/>
                        <a:buNone/>
                      </a:pPr>
                      <a:r>
                        <a:rPr lang="es-ES_tradnl" altLang="es-ES" sz="1000" dirty="0">
                          <a:effectLst/>
                          <a:latin typeface="+mn-lt"/>
                          <a:ea typeface="Arial"/>
                        </a:rPr>
                        <a:t>L-band </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90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ClrTx/>
                        <a:buSzTx/>
                        <a:buFontTx/>
                        <a:buNone/>
                      </a:pPr>
                      <a:r>
                        <a:rPr lang="es-ES_tradnl" altLang="en-US" sz="1000" b="1" dirty="0" err="1">
                          <a:solidFill>
                            <a:srgbClr val="073B6C"/>
                          </a:solidFill>
                          <a:effectLst/>
                          <a:latin typeface="+mn-lt"/>
                          <a:ea typeface="Arial"/>
                        </a:rPr>
                        <a:t>WindSat</a:t>
                      </a:r>
                      <a:endParaRPr lang="es-ES_tradnl" altLang="en-US" sz="1000" b="1" dirty="0">
                        <a:solidFill>
                          <a:srgbClr val="073B6C"/>
                        </a:solidFill>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_tradnl" altLang="es-ES" sz="1000" dirty="0">
                          <a:effectLst/>
                          <a:latin typeface="+mn-lt"/>
                          <a:ea typeface="Arial"/>
                        </a:rPr>
                        <a:t>Bytemap</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_tradnl" altLang="es-ES" sz="1000" dirty="0">
                          <a:effectLst/>
                          <a:latin typeface="+mn-lt"/>
                          <a:ea typeface="Arial"/>
                        </a:rPr>
                        <a:t>01/2010 – 10/2020</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lnSpc>
                          <a:spcPct val="115000"/>
                        </a:lnSpc>
                        <a:spcBef>
                          <a:spcPts val="1200"/>
                        </a:spcBef>
                        <a:spcAft>
                          <a:spcPts val="1200"/>
                        </a:spcAft>
                        <a:buFont typeface="Arial" panose="02080604020202020204" pitchFamily="34" charset="0"/>
                        <a:buNone/>
                      </a:pPr>
                      <a:r>
                        <a:rPr lang="es-ES_tradnl" altLang="es-ES" sz="1000" dirty="0">
                          <a:effectLst/>
                          <a:latin typeface="+mn-lt"/>
                          <a:ea typeface="Arial"/>
                        </a:rPr>
                        <a:t>REMSS</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just">
                        <a:lnSpc>
                          <a:spcPct val="115000"/>
                        </a:lnSpc>
                        <a:spcBef>
                          <a:spcPts val="1200"/>
                        </a:spcBef>
                        <a:spcAft>
                          <a:spcPts val="1200"/>
                        </a:spcAft>
                        <a:buFont typeface="Arial" panose="02080604020202020204" pitchFamily="34" charset="0"/>
                        <a:buNone/>
                      </a:pPr>
                      <a:r>
                        <a:rPr lang="es-ES_tradnl" altLang="es-ES" sz="1000" dirty="0" err="1">
                          <a:effectLst/>
                          <a:latin typeface="+mn-lt"/>
                          <a:ea typeface="Arial"/>
                        </a:rPr>
                        <a:t>Channels</a:t>
                      </a:r>
                      <a:r>
                        <a:rPr lang="es-ES_tradnl" altLang="es-ES" sz="1000" dirty="0">
                          <a:effectLst/>
                          <a:latin typeface="+mn-lt"/>
                          <a:ea typeface="Arial"/>
                        </a:rPr>
                        <a:t> </a:t>
                      </a:r>
                      <a:r>
                        <a:rPr lang="es-ES_tradnl" altLang="en-US" sz="1000" dirty="0">
                          <a:effectLst/>
                          <a:latin typeface="+mn-lt"/>
                          <a:ea typeface="Arial"/>
                        </a:rPr>
                        <a:t>(GHz)</a:t>
                      </a:r>
                      <a:r>
                        <a:rPr lang="es-ES_tradnl" altLang="es-ES" sz="1000" dirty="0">
                          <a:effectLst/>
                          <a:latin typeface="+mn-lt"/>
                          <a:ea typeface="Arial"/>
                        </a:rPr>
                        <a:t>: 6.8; 10.7; 18.7; 23.8; 37.0</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390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_tradnl" altLang="es-ES" sz="1000" b="1" dirty="0">
                          <a:solidFill>
                            <a:srgbClr val="073B6C"/>
                          </a:solidFill>
                          <a:effectLst/>
                          <a:latin typeface="+mn-lt"/>
                          <a:ea typeface="Arial"/>
                        </a:rPr>
                        <a:t>AMSR2</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 sz="1000" dirty="0">
                          <a:effectLst/>
                          <a:latin typeface="+mn-lt"/>
                          <a:ea typeface="Arial"/>
                        </a:rPr>
                        <a:t>B</a:t>
                      </a:r>
                      <a:r>
                        <a:rPr lang="es-ES_tradnl" altLang="es-ES" sz="1000" dirty="0" err="1">
                          <a:effectLst/>
                          <a:latin typeface="+mn-lt"/>
                          <a:ea typeface="Arial"/>
                        </a:rPr>
                        <a:t>ytemap</a:t>
                      </a:r>
                      <a:endParaRPr lang="es-ES_tradnl" altLang="es-ES" sz="1000" dirty="0">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_tradnl" altLang="es-ES" sz="1000" dirty="0">
                          <a:effectLst/>
                          <a:latin typeface="+mn-lt"/>
                          <a:ea typeface="Arial"/>
                        </a:rPr>
                        <a:t>07/</a:t>
                      </a:r>
                      <a:r>
                        <a:rPr lang="es-ES" sz="1000" dirty="0">
                          <a:effectLst/>
                          <a:latin typeface="+mn-lt"/>
                          <a:ea typeface="Arial"/>
                        </a:rPr>
                        <a:t>20</a:t>
                      </a:r>
                      <a:r>
                        <a:rPr lang="es-ES_tradnl" altLang="es-ES" sz="1000" dirty="0">
                          <a:effectLst/>
                          <a:latin typeface="+mn-lt"/>
                          <a:ea typeface="Arial"/>
                        </a:rPr>
                        <a:t>12</a:t>
                      </a:r>
                      <a:r>
                        <a:rPr lang="es-ES" sz="1000" dirty="0">
                          <a:effectLst/>
                          <a:latin typeface="+mn-lt"/>
                          <a:ea typeface="Arial"/>
                        </a:rPr>
                        <a:t> – 12/2020</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lnSpc>
                          <a:spcPct val="115000"/>
                        </a:lnSpc>
                        <a:spcBef>
                          <a:spcPts val="1200"/>
                        </a:spcBef>
                        <a:spcAft>
                          <a:spcPts val="1200"/>
                        </a:spcAft>
                        <a:buFont typeface="Arial" panose="02080604020202020204" pitchFamily="34" charset="0"/>
                        <a:buNone/>
                      </a:pPr>
                      <a:r>
                        <a:rPr lang="es-ES_tradnl" altLang="es-ES" sz="1000" dirty="0">
                          <a:effectLst/>
                          <a:latin typeface="+mn-lt"/>
                          <a:ea typeface="Arial"/>
                        </a:rPr>
                        <a:t>REMSS</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just">
                        <a:lnSpc>
                          <a:spcPct val="115000"/>
                        </a:lnSpc>
                        <a:spcBef>
                          <a:spcPts val="1200"/>
                        </a:spcBef>
                        <a:spcAft>
                          <a:spcPts val="1200"/>
                        </a:spcAft>
                        <a:buFont typeface="Arial" panose="02080604020202020204" pitchFamily="34" charset="0"/>
                        <a:buNone/>
                      </a:pPr>
                      <a:r>
                        <a:rPr lang="es-ES_tradnl" altLang="es-ES" sz="1000" dirty="0" err="1">
                          <a:effectLst/>
                          <a:latin typeface="+mn-lt"/>
                          <a:ea typeface="Arial"/>
                        </a:rPr>
                        <a:t>Channels</a:t>
                      </a:r>
                      <a:r>
                        <a:rPr lang="es-ES_tradnl" altLang="en-US" sz="1000" dirty="0">
                          <a:effectLst/>
                          <a:latin typeface="+mn-lt"/>
                          <a:ea typeface="Arial"/>
                        </a:rPr>
                        <a:t> (GHz): 6.93; 7.3; 10.65; 18.7; 23.8; 36.5; 89.0</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90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ClrTx/>
                        <a:buSzTx/>
                        <a:buFontTx/>
                        <a:buNone/>
                      </a:pPr>
                      <a:r>
                        <a:rPr lang="es-ES_tradnl" altLang="en-US" sz="1000" b="1" dirty="0">
                          <a:solidFill>
                            <a:srgbClr val="073B6C"/>
                          </a:solidFill>
                          <a:effectLst/>
                          <a:latin typeface="+mn-lt"/>
                          <a:ea typeface="Arial"/>
                        </a:rPr>
                        <a:t>SSMI / SSMIS</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 sz="1000" dirty="0">
                          <a:effectLst/>
                          <a:latin typeface="+mn-lt"/>
                          <a:ea typeface="Arial"/>
                          <a:sym typeface="+mn-ea"/>
                        </a:rPr>
                        <a:t>B</a:t>
                      </a:r>
                      <a:r>
                        <a:rPr lang="es-ES_tradnl" altLang="es-ES" sz="1000" dirty="0" err="1">
                          <a:effectLst/>
                          <a:latin typeface="+mn-lt"/>
                          <a:ea typeface="Arial"/>
                          <a:sym typeface="+mn-ea"/>
                        </a:rPr>
                        <a:t>ytemap</a:t>
                      </a:r>
                      <a:endParaRPr lang="es-ES" sz="1000" dirty="0">
                        <a:effectLst/>
                        <a:latin typeface="+mn-lt"/>
                        <a:ea typeface="Arial"/>
                        <a:sym typeface="+mn-ea"/>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_tradnl" altLang="es-ES" sz="1000" dirty="0">
                          <a:effectLst/>
                          <a:latin typeface="+mn-lt"/>
                          <a:ea typeface="Arial"/>
                        </a:rPr>
                        <a:t>Full </a:t>
                      </a:r>
                      <a:r>
                        <a:rPr lang="es-ES_tradnl" altLang="es-ES" sz="1000" dirty="0" err="1">
                          <a:effectLst/>
                          <a:latin typeface="+mn-lt"/>
                          <a:ea typeface="Arial"/>
                        </a:rPr>
                        <a:t>period</a:t>
                      </a:r>
                      <a:endParaRPr lang="es-ES_tradnl" altLang="es-ES" sz="1000" dirty="0">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lnSpc>
                          <a:spcPct val="115000"/>
                        </a:lnSpc>
                        <a:spcBef>
                          <a:spcPts val="1200"/>
                        </a:spcBef>
                        <a:spcAft>
                          <a:spcPts val="1200"/>
                        </a:spcAft>
                        <a:buFont typeface="Arial" panose="02080604020202020204" pitchFamily="34" charset="0"/>
                        <a:buNone/>
                      </a:pPr>
                      <a:r>
                        <a:rPr lang="es-ES_tradnl" altLang="es-ES" sz="1000" dirty="0">
                          <a:effectLst/>
                          <a:latin typeface="+mn-lt"/>
                          <a:ea typeface="Arial"/>
                        </a:rPr>
                        <a:t>REMSS</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just">
                        <a:lnSpc>
                          <a:spcPct val="115000"/>
                        </a:lnSpc>
                        <a:spcBef>
                          <a:spcPts val="1200"/>
                        </a:spcBef>
                        <a:spcAft>
                          <a:spcPts val="1200"/>
                        </a:spcAft>
                        <a:buFont typeface="Arial" panose="02080604020202020204" pitchFamily="34" charset="0"/>
                        <a:buNone/>
                      </a:pPr>
                      <a:r>
                        <a:rPr lang="es-ES_tradnl" altLang="es-ES" sz="1000" dirty="0" err="1">
                          <a:effectLst/>
                          <a:latin typeface="+mn-lt"/>
                          <a:ea typeface="Arial"/>
                        </a:rPr>
                        <a:t>Channels</a:t>
                      </a:r>
                      <a:r>
                        <a:rPr lang="es-ES_tradnl" altLang="es-ES" sz="1000" dirty="0">
                          <a:effectLst/>
                          <a:latin typeface="+mn-lt"/>
                          <a:ea typeface="Arial"/>
                        </a:rPr>
                        <a:t> </a:t>
                      </a:r>
                      <a:r>
                        <a:rPr lang="es-ES_tradnl" altLang="en-US" sz="1000" dirty="0">
                          <a:effectLst/>
                          <a:latin typeface="+mn-lt"/>
                          <a:ea typeface="Arial"/>
                        </a:rPr>
                        <a:t>(GHz)</a:t>
                      </a:r>
                      <a:r>
                        <a:rPr lang="es-ES_tradnl" altLang="es-ES" sz="1000" dirty="0">
                          <a:effectLst/>
                          <a:latin typeface="+mn-lt"/>
                          <a:ea typeface="Arial"/>
                        </a:rPr>
                        <a:t>: 19.35; 23.235; 37.0; 85.5</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10005"/>
                  </a:ext>
                </a:extLst>
              </a:tr>
              <a:tr h="390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ClrTx/>
                        <a:buSzTx/>
                        <a:buFontTx/>
                      </a:pPr>
                      <a:r>
                        <a:rPr lang="es-ES_tradnl" altLang="en-US" sz="1000" b="1" dirty="0">
                          <a:solidFill>
                            <a:srgbClr val="073B6C"/>
                          </a:solidFill>
                          <a:effectLst/>
                          <a:latin typeface="+mn-lt"/>
                          <a:ea typeface="Arial"/>
                        </a:rPr>
                        <a:t>GMI</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 sz="1000" dirty="0">
                          <a:effectLst/>
                          <a:latin typeface="+mn-lt"/>
                          <a:ea typeface="Arial"/>
                          <a:sym typeface="+mn-ea"/>
                        </a:rPr>
                        <a:t>B</a:t>
                      </a:r>
                      <a:r>
                        <a:rPr lang="es-ES_tradnl" altLang="es-ES" sz="1000" dirty="0" err="1">
                          <a:effectLst/>
                          <a:latin typeface="+mn-lt"/>
                          <a:ea typeface="Arial"/>
                          <a:sym typeface="+mn-ea"/>
                        </a:rPr>
                        <a:t>ytemap</a:t>
                      </a:r>
                      <a:endParaRPr lang="es-ES" sz="1000" dirty="0">
                        <a:effectLst/>
                        <a:latin typeface="+mn-lt"/>
                        <a:ea typeface="Arial"/>
                        <a:sym typeface="+mn-ea"/>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n-US" sz="1000" dirty="0">
                          <a:effectLst/>
                          <a:latin typeface="+mn-lt"/>
                          <a:ea typeface="Arial"/>
                        </a:rPr>
                        <a:t>03/201</a:t>
                      </a:r>
                      <a:r>
                        <a:rPr lang="es-ES_tradnl" altLang="en-US" sz="1000" dirty="0">
                          <a:effectLst/>
                          <a:latin typeface="+mn-lt"/>
                          <a:ea typeface="Arial"/>
                        </a:rPr>
                        <a:t>4</a:t>
                      </a:r>
                      <a:r>
                        <a:rPr lang="en-US" sz="1000" dirty="0">
                          <a:effectLst/>
                          <a:latin typeface="+mn-lt"/>
                          <a:ea typeface="Arial"/>
                        </a:rPr>
                        <a:t> – 12/2020</a:t>
                      </a:r>
                      <a:endParaRPr lang="es-ES" sz="1000" dirty="0">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lnSpc>
                          <a:spcPct val="115000"/>
                        </a:lnSpc>
                        <a:spcBef>
                          <a:spcPts val="1200"/>
                        </a:spcBef>
                        <a:spcAft>
                          <a:spcPts val="1200"/>
                        </a:spcAft>
                        <a:buFont typeface="Arial" panose="02080604020202020204" pitchFamily="34" charset="0"/>
                        <a:buNone/>
                      </a:pPr>
                      <a:r>
                        <a:rPr lang="es-ES_tradnl" altLang="es-ES" sz="1000" dirty="0">
                          <a:effectLst/>
                          <a:latin typeface="+mn-lt"/>
                          <a:ea typeface="Arial"/>
                        </a:rPr>
                        <a:t>REMSS</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just">
                        <a:lnSpc>
                          <a:spcPct val="115000"/>
                        </a:lnSpc>
                        <a:spcBef>
                          <a:spcPts val="1200"/>
                        </a:spcBef>
                        <a:spcAft>
                          <a:spcPts val="1200"/>
                        </a:spcAft>
                        <a:buFont typeface="Arial" panose="02080604020202020204" pitchFamily="34" charset="0"/>
                        <a:buNone/>
                      </a:pPr>
                      <a:r>
                        <a:rPr lang="es-ES_tradnl" altLang="es-ES" sz="1000" dirty="0" err="1">
                          <a:effectLst/>
                          <a:latin typeface="+mn-lt"/>
                          <a:ea typeface="Arial"/>
                        </a:rPr>
                        <a:t>Channels</a:t>
                      </a:r>
                      <a:r>
                        <a:rPr lang="es-ES_tradnl" altLang="en-US" sz="1000" dirty="0">
                          <a:effectLst/>
                          <a:latin typeface="+mn-lt"/>
                          <a:ea typeface="Arial"/>
                        </a:rPr>
                        <a:t> (GHz): 10.65; 18.7; 23.8; 36.5; 89.0; 165.5; 183.31</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10006"/>
                  </a:ext>
                </a:extLst>
              </a:tr>
              <a:tr h="390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ClrTx/>
                        <a:buSzTx/>
                        <a:buFontTx/>
                        <a:buNone/>
                      </a:pPr>
                      <a:r>
                        <a:rPr lang="es-ES_tradnl" altLang="en-US" sz="1000" b="1" dirty="0">
                          <a:solidFill>
                            <a:srgbClr val="073B6C"/>
                          </a:solidFill>
                          <a:effectLst/>
                          <a:latin typeface="+mn-lt"/>
                          <a:ea typeface="Arial"/>
                        </a:rPr>
                        <a:t>TMI</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 sz="1000" dirty="0">
                          <a:effectLst/>
                          <a:latin typeface="+mn-lt"/>
                          <a:ea typeface="Arial"/>
                          <a:sym typeface="+mn-ea"/>
                        </a:rPr>
                        <a:t>B</a:t>
                      </a:r>
                      <a:r>
                        <a:rPr lang="es-ES_tradnl" altLang="es-ES" sz="1000" dirty="0" err="1">
                          <a:effectLst/>
                          <a:latin typeface="+mn-lt"/>
                          <a:ea typeface="Arial"/>
                          <a:sym typeface="+mn-ea"/>
                        </a:rPr>
                        <a:t>ytemap</a:t>
                      </a:r>
                      <a:endParaRPr lang="es-ES" sz="1000" dirty="0">
                        <a:effectLst/>
                        <a:latin typeface="+mn-lt"/>
                        <a:ea typeface="Arial"/>
                        <a:sym typeface="+mn-ea"/>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buNone/>
                      </a:pPr>
                      <a:r>
                        <a:rPr lang="es-ES_tradnl" altLang="es-ES" sz="1000" dirty="0">
                          <a:effectLst/>
                          <a:latin typeface="+mn-lt"/>
                          <a:ea typeface="Arial"/>
                        </a:rPr>
                        <a:t>01/2010 </a:t>
                      </a:r>
                      <a:r>
                        <a:rPr lang="es-ES_tradnl" altLang="es-ES" sz="1000">
                          <a:effectLst/>
                          <a:latin typeface="+mn-lt"/>
                          <a:ea typeface="Arial"/>
                        </a:rPr>
                        <a:t>– 12/2014</a:t>
                      </a:r>
                      <a:endParaRPr lang="es-ES_tradnl" altLang="es-ES" sz="1000" dirty="0">
                        <a:effectLst/>
                        <a:latin typeface="+mn-lt"/>
                        <a:ea typeface="Arial"/>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lnSpc>
                          <a:spcPct val="115000"/>
                        </a:lnSpc>
                        <a:spcBef>
                          <a:spcPts val="1200"/>
                        </a:spcBef>
                        <a:spcAft>
                          <a:spcPts val="1200"/>
                        </a:spcAft>
                        <a:buFont typeface="Arial" panose="02080604020202020204" pitchFamily="34" charset="0"/>
                        <a:buNone/>
                      </a:pPr>
                      <a:r>
                        <a:rPr lang="es-ES_tradnl" altLang="es-ES" sz="1000" dirty="0">
                          <a:effectLst/>
                          <a:latin typeface="+mn-lt"/>
                          <a:ea typeface="Arial"/>
                        </a:rPr>
                        <a:t>REMSS</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just">
                        <a:lnSpc>
                          <a:spcPct val="115000"/>
                        </a:lnSpc>
                        <a:spcBef>
                          <a:spcPts val="1200"/>
                        </a:spcBef>
                        <a:spcAft>
                          <a:spcPts val="1200"/>
                        </a:spcAft>
                        <a:buFont typeface="Arial" panose="02080604020202020204" pitchFamily="34" charset="0"/>
                        <a:buNone/>
                      </a:pPr>
                      <a:r>
                        <a:rPr lang="es-ES_tradnl" altLang="es-ES" sz="1000" dirty="0" err="1">
                          <a:effectLst/>
                          <a:latin typeface="+mn-lt"/>
                          <a:ea typeface="Arial"/>
                        </a:rPr>
                        <a:t>Channels</a:t>
                      </a:r>
                      <a:r>
                        <a:rPr lang="es-ES_tradnl" altLang="es-ES" sz="1000" dirty="0">
                          <a:effectLst/>
                          <a:latin typeface="+mn-lt"/>
                          <a:ea typeface="Arial"/>
                        </a:rPr>
                        <a:t> </a:t>
                      </a:r>
                      <a:r>
                        <a:rPr lang="es-ES_tradnl" altLang="en-US" sz="1000" dirty="0">
                          <a:effectLst/>
                          <a:latin typeface="+mn-lt"/>
                          <a:ea typeface="Arial"/>
                        </a:rPr>
                        <a:t>(GHz)</a:t>
                      </a:r>
                      <a:r>
                        <a:rPr lang="es-ES_tradnl" altLang="es-ES" sz="1000" dirty="0">
                          <a:effectLst/>
                          <a:latin typeface="+mn-lt"/>
                          <a:ea typeface="Arial"/>
                        </a:rPr>
                        <a:t>: 10.65; 19.35; 21.3; 37.0; 85.5</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10007"/>
                  </a:ext>
                </a:extLst>
              </a:tr>
              <a:tr h="390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_tradnl" altLang="en-US" sz="1000" b="1" dirty="0">
                          <a:solidFill>
                            <a:srgbClr val="073B6C"/>
                          </a:solidFill>
                          <a:effectLst/>
                          <a:latin typeface="+mn-lt"/>
                          <a:ea typeface="Arial"/>
                        </a:rPr>
                        <a:t>AMSRE</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 sz="1000" dirty="0">
                          <a:effectLst/>
                          <a:latin typeface="+mn-lt"/>
                          <a:ea typeface="Arial"/>
                          <a:sym typeface="+mn-ea"/>
                        </a:rPr>
                        <a:t>B</a:t>
                      </a:r>
                      <a:r>
                        <a:rPr lang="es-ES_tradnl" altLang="es-ES" sz="1000" dirty="0" err="1">
                          <a:effectLst/>
                          <a:latin typeface="+mn-lt"/>
                          <a:ea typeface="Arial"/>
                          <a:sym typeface="+mn-ea"/>
                        </a:rPr>
                        <a:t>ytemap</a:t>
                      </a:r>
                      <a:endParaRPr lang="es-ES" sz="1000" dirty="0">
                        <a:effectLst/>
                        <a:latin typeface="+mn-lt"/>
                        <a:ea typeface="Arial"/>
                        <a:sym typeface="+mn-ea"/>
                      </a:endParaRP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15000"/>
                        </a:lnSpc>
                        <a:spcAft>
                          <a:spcPts val="0"/>
                        </a:spcAft>
                      </a:pPr>
                      <a:r>
                        <a:rPr lang="es-ES_tradnl" altLang="en-US" sz="1000" dirty="0">
                          <a:effectLst/>
                          <a:latin typeface="+mn-lt"/>
                          <a:ea typeface="Arial"/>
                        </a:rPr>
                        <a:t>01/2010</a:t>
                      </a:r>
                      <a:r>
                        <a:rPr lang="en-US" sz="1000" dirty="0">
                          <a:effectLst/>
                          <a:latin typeface="+mn-lt"/>
                          <a:ea typeface="Arial"/>
                        </a:rPr>
                        <a:t> - </a:t>
                      </a:r>
                      <a:r>
                        <a:rPr lang="es-ES_tradnl" altLang="en-US" sz="1000" dirty="0">
                          <a:effectLst/>
                          <a:latin typeface="+mn-lt"/>
                          <a:ea typeface="Arial"/>
                        </a:rPr>
                        <a:t>10/2011</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ctr">
                        <a:lnSpc>
                          <a:spcPct val="115000"/>
                        </a:lnSpc>
                        <a:spcAft>
                          <a:spcPts val="0"/>
                        </a:spcAft>
                        <a:buFont typeface="Arial" panose="02080604020202020204" pitchFamily="34" charset="0"/>
                        <a:buNone/>
                      </a:pPr>
                      <a:r>
                        <a:rPr lang="es-ES_tradnl" altLang="es-ES" sz="1000" dirty="0">
                          <a:effectLst/>
                          <a:latin typeface="+mn-lt"/>
                          <a:ea typeface="Arial"/>
                        </a:rPr>
                        <a:t>REMSS</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just">
                        <a:lnSpc>
                          <a:spcPct val="115000"/>
                        </a:lnSpc>
                        <a:spcAft>
                          <a:spcPts val="0"/>
                        </a:spcAft>
                        <a:buFont typeface="Arial" panose="02080604020202020204" pitchFamily="34" charset="0"/>
                        <a:buNone/>
                      </a:pPr>
                      <a:r>
                        <a:rPr lang="es-ES_tradnl" altLang="es-ES" sz="1000" dirty="0" err="1">
                          <a:effectLst/>
                          <a:latin typeface="+mn-lt"/>
                          <a:ea typeface="Arial"/>
                        </a:rPr>
                        <a:t>Channels</a:t>
                      </a:r>
                      <a:r>
                        <a:rPr lang="es-ES_tradnl" altLang="en-US" sz="1000" dirty="0">
                          <a:effectLst/>
                          <a:latin typeface="+mn-lt"/>
                          <a:ea typeface="Arial"/>
                        </a:rPr>
                        <a:t> (GHz): 6.93; 10.65; 18.7; 23.8; 36.5; 89.0</a:t>
                      </a:r>
                    </a:p>
                  </a:txBody>
                  <a:tcPr marL="28576" marR="28576" marT="28563" marB="285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7E6E6">
                        <a:lumMod val="9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6225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79027" y="1195280"/>
            <a:ext cx="11422111" cy="4782956"/>
          </a:xfrm>
        </p:spPr>
        <p:txBody>
          <a:bodyPr/>
          <a:lstStyle/>
          <a:p>
            <a:pPr eaLnBrk="1" hangingPunct="1">
              <a:lnSpc>
                <a:spcPct val="120000"/>
              </a:lnSpc>
              <a:buFont typeface="Wingdings" charset="0"/>
              <a:buNone/>
            </a:pPr>
            <a:r>
              <a:rPr lang="en-US" altLang="zh-CN" sz="2400" dirty="0">
                <a:ea typeface="宋体" charset="0"/>
              </a:rPr>
              <a:t>MSSG</a:t>
            </a:r>
            <a:r>
              <a:rPr lang="zh-CN" altLang="en-US" sz="2400" dirty="0">
                <a:ea typeface="宋体" charset="0"/>
              </a:rPr>
              <a:t> </a:t>
            </a:r>
            <a:r>
              <a:rPr lang="en-US" altLang="zh-CN" sz="2400" dirty="0">
                <a:ea typeface="宋体" charset="0"/>
              </a:rPr>
              <a:t>covers EO sensors operated in microwave spectrum, except SAR</a:t>
            </a:r>
          </a:p>
          <a:p>
            <a:pPr eaLnBrk="1" hangingPunct="1">
              <a:lnSpc>
                <a:spcPct val="120000"/>
              </a:lnSpc>
            </a:pPr>
            <a:r>
              <a:rPr lang="en-US" altLang="zh-CN" sz="2400" dirty="0">
                <a:ea typeface="宋体" charset="0"/>
              </a:rPr>
              <a:t>MWR, SCAT, ALT, GNSS-RO/R</a:t>
            </a:r>
          </a:p>
          <a:p>
            <a:pPr lvl="1" eaLnBrk="1" hangingPunct="1">
              <a:lnSpc>
                <a:spcPct val="120000"/>
              </a:lnSpc>
            </a:pPr>
            <a:r>
              <a:rPr lang="en-US" altLang="zh-CN" dirty="0">
                <a:ea typeface="宋体" charset="0"/>
              </a:rPr>
              <a:t>Microwave Radiometers (sounders, imagers) (MWR)</a:t>
            </a:r>
          </a:p>
          <a:p>
            <a:pPr lvl="1" eaLnBrk="1" hangingPunct="1">
              <a:lnSpc>
                <a:spcPct val="120000"/>
              </a:lnSpc>
            </a:pPr>
            <a:r>
              <a:rPr lang="en-US" altLang="zh-CN" dirty="0">
                <a:ea typeface="宋体" charset="0"/>
              </a:rPr>
              <a:t>Radar </a:t>
            </a:r>
            <a:r>
              <a:rPr lang="en-US" altLang="zh-CN" dirty="0" err="1">
                <a:ea typeface="宋体" charset="0"/>
              </a:rPr>
              <a:t>Scatterometers</a:t>
            </a:r>
            <a:r>
              <a:rPr lang="en-US" altLang="zh-CN" dirty="0">
                <a:ea typeface="宋体" charset="0"/>
              </a:rPr>
              <a:t> (surface and volume) (SCAT)</a:t>
            </a:r>
          </a:p>
          <a:p>
            <a:pPr lvl="1" eaLnBrk="1" hangingPunct="1">
              <a:lnSpc>
                <a:spcPct val="120000"/>
              </a:lnSpc>
            </a:pPr>
            <a:r>
              <a:rPr lang="en-US" altLang="zh-CN" dirty="0">
                <a:ea typeface="宋体" charset="0"/>
              </a:rPr>
              <a:t>Radar Altimeters (ALT)</a:t>
            </a:r>
          </a:p>
          <a:p>
            <a:pPr lvl="1">
              <a:lnSpc>
                <a:spcPct val="120000"/>
              </a:lnSpc>
            </a:pPr>
            <a:r>
              <a:rPr lang="en-US" altLang="zh-CN" dirty="0">
                <a:ea typeface="宋体" charset="0"/>
              </a:rPr>
              <a:t>GNSS-Radio occultation and </a:t>
            </a:r>
            <a:r>
              <a:rPr lang="en-US" altLang="zh-CN" dirty="0" err="1">
                <a:ea typeface="宋体" charset="0"/>
              </a:rPr>
              <a:t>reflectrometry</a:t>
            </a:r>
            <a:r>
              <a:rPr lang="en-US" altLang="zh-CN" dirty="0">
                <a:ea typeface="宋体" charset="0"/>
              </a:rPr>
              <a:t> (GNSS-RO/GNSS-R)</a:t>
            </a:r>
          </a:p>
          <a:p>
            <a:pPr marL="457200" lvl="1" indent="0">
              <a:lnSpc>
                <a:spcPct val="120000"/>
              </a:lnSpc>
              <a:buNone/>
            </a:pPr>
            <a:endParaRPr lang="en-US" altLang="zh-CN" dirty="0">
              <a:ea typeface="宋体" charset="0"/>
            </a:endParaRPr>
          </a:p>
          <a:p>
            <a:pPr eaLnBrk="1" hangingPunct="1">
              <a:lnSpc>
                <a:spcPct val="120000"/>
              </a:lnSpc>
            </a:pPr>
            <a:r>
              <a:rPr lang="en-US" altLang="zh-CN" sz="2400" b="1" dirty="0">
                <a:ea typeface="宋体" charset="0"/>
              </a:rPr>
              <a:t>With current focuses on</a:t>
            </a:r>
          </a:p>
          <a:p>
            <a:pPr lvl="1">
              <a:lnSpc>
                <a:spcPct val="120000"/>
              </a:lnSpc>
            </a:pPr>
            <a:r>
              <a:rPr lang="en-US" altLang="zh-CN" dirty="0">
                <a:solidFill>
                  <a:schemeClr val="tx1"/>
                </a:solidFill>
                <a:ea typeface="宋体" charset="0"/>
              </a:rPr>
              <a:t>Radar </a:t>
            </a:r>
            <a:r>
              <a:rPr lang="en-US" altLang="zh-CN" dirty="0" err="1">
                <a:solidFill>
                  <a:schemeClr val="tx1"/>
                </a:solidFill>
                <a:ea typeface="宋体" charset="0"/>
              </a:rPr>
              <a:t>Scatterometers</a:t>
            </a:r>
            <a:r>
              <a:rPr lang="en-US" altLang="zh-CN" dirty="0">
                <a:solidFill>
                  <a:schemeClr val="tx1"/>
                </a:solidFill>
                <a:ea typeface="宋体" charset="0"/>
              </a:rPr>
              <a:t> (Active Microwave)</a:t>
            </a:r>
          </a:p>
          <a:p>
            <a:pPr lvl="1">
              <a:lnSpc>
                <a:spcPct val="120000"/>
              </a:lnSpc>
            </a:pPr>
            <a:r>
              <a:rPr lang="en-US" altLang="zh-CN" dirty="0">
                <a:solidFill>
                  <a:schemeClr val="tx1"/>
                </a:solidFill>
                <a:ea typeface="宋体" charset="0"/>
              </a:rPr>
              <a:t>Microwave Radiometers (Passive Microwave)</a:t>
            </a:r>
          </a:p>
        </p:txBody>
      </p:sp>
      <p:sp>
        <p:nvSpPr>
          <p:cNvPr id="5" name="Content Placeholder 4"/>
          <p:cNvSpPr>
            <a:spLocks noGrp="1"/>
          </p:cNvSpPr>
          <p:nvPr>
            <p:ph sz="quarter" idx="11"/>
          </p:nvPr>
        </p:nvSpPr>
        <p:spPr>
          <a:xfrm>
            <a:off x="379027" y="160648"/>
            <a:ext cx="8024502" cy="533400"/>
          </a:xfrm>
        </p:spPr>
        <p:txBody>
          <a:bodyPr/>
          <a:lstStyle/>
          <a:p>
            <a:r>
              <a:rPr lang="en-US" sz="3600" dirty="0"/>
              <a:t>Recent Focuses of MSSG</a:t>
            </a:r>
          </a:p>
          <a:p>
            <a:endParaRPr lang="en-US" dirty="0"/>
          </a:p>
        </p:txBody>
      </p:sp>
      <p:sp>
        <p:nvSpPr>
          <p:cNvPr id="8" name="灯片编号占位符 7">
            <a:extLst>
              <a:ext uri="{FF2B5EF4-FFF2-40B4-BE49-F238E27FC236}">
                <a16:creationId xmlns:a16="http://schemas.microsoft.com/office/drawing/2014/main" id="{9E072888-5E8B-D346-98F2-A9CA2B10A013}"/>
              </a:ext>
            </a:extLst>
          </p:cNvPr>
          <p:cNvSpPr>
            <a:spLocks noGrp="1"/>
          </p:cNvSpPr>
          <p:nvPr>
            <p:ph type="sldNum" sz="quarter" idx="12"/>
          </p:nvPr>
        </p:nvSpPr>
        <p:spPr>
          <a:xfrm>
            <a:off x="11597938" y="6213948"/>
            <a:ext cx="406400" cy="187285"/>
          </a:xfrm>
        </p:spPr>
        <p:txBody>
          <a:bodyPr/>
          <a:lstStyle/>
          <a:p>
            <a:pPr defTabSz="914400"/>
            <a:fld id="{86CB4B4D-7CA3-9044-876B-883B54F8677D}" type="slidenum">
              <a:rPr lang="en-US" smtClean="0">
                <a:solidFill>
                  <a:srgbClr val="1F497D"/>
                </a:solidFill>
              </a:rPr>
              <a:pPr defTabSz="914400"/>
              <a:t>2</a:t>
            </a:fld>
            <a:endParaRPr lang="en-US" dirty="0">
              <a:solidFill>
                <a:srgbClr val="1F497D"/>
              </a:solidFill>
            </a:endParaRPr>
          </a:p>
        </p:txBody>
      </p:sp>
    </p:spTree>
    <p:extLst>
      <p:ext uri="{BB962C8B-B14F-4D97-AF65-F5344CB8AC3E}">
        <p14:creationId xmlns:p14="http://schemas.microsoft.com/office/powerpoint/2010/main" val="92094231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dirty="0"/>
          </a:p>
        </p:txBody>
      </p:sp>
      <p:grpSp>
        <p:nvGrpSpPr>
          <p:cNvPr id="4" name="组合 9">
            <a:extLst>
              <a:ext uri="{FF2B5EF4-FFF2-40B4-BE49-F238E27FC236}">
                <a16:creationId xmlns:a16="http://schemas.microsoft.com/office/drawing/2014/main" id="{1BF9D0AF-0B1D-16DA-B218-B6311CA3EDB5}"/>
              </a:ext>
            </a:extLst>
          </p:cNvPr>
          <p:cNvGrpSpPr/>
          <p:nvPr/>
        </p:nvGrpSpPr>
        <p:grpSpPr>
          <a:xfrm>
            <a:off x="212145" y="1503182"/>
            <a:ext cx="11665296" cy="4484914"/>
            <a:chOff x="119336" y="1894116"/>
            <a:chExt cx="11665296" cy="4484914"/>
          </a:xfrm>
        </p:grpSpPr>
        <p:pic>
          <p:nvPicPr>
            <p:cNvPr id="5" name="图片 4">
              <a:extLst>
                <a:ext uri="{FF2B5EF4-FFF2-40B4-BE49-F238E27FC236}">
                  <a16:creationId xmlns:a16="http://schemas.microsoft.com/office/drawing/2014/main" id="{6997D510-9718-27C0-0623-1DA49D571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894116"/>
              <a:ext cx="5722100" cy="4397822"/>
            </a:xfrm>
            <a:prstGeom prst="rect">
              <a:avLst/>
            </a:prstGeom>
          </p:spPr>
        </p:pic>
        <p:pic>
          <p:nvPicPr>
            <p:cNvPr id="6" name="图片 7">
              <a:extLst>
                <a:ext uri="{FF2B5EF4-FFF2-40B4-BE49-F238E27FC236}">
                  <a16:creationId xmlns:a16="http://schemas.microsoft.com/office/drawing/2014/main" id="{A5C547C7-6E84-606F-9B6C-1D53B1005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566" y="1916832"/>
              <a:ext cx="5434066" cy="4462198"/>
            </a:xfrm>
            <a:prstGeom prst="rect">
              <a:avLst/>
            </a:prstGeom>
          </p:spPr>
        </p:pic>
      </p:grpSp>
      <p:sp>
        <p:nvSpPr>
          <p:cNvPr id="7" name="文本框 2">
            <a:extLst>
              <a:ext uri="{FF2B5EF4-FFF2-40B4-BE49-F238E27FC236}">
                <a16:creationId xmlns:a16="http://schemas.microsoft.com/office/drawing/2014/main" id="{447CA68A-9D97-DFAC-8946-0F962679AB9B}"/>
              </a:ext>
            </a:extLst>
          </p:cNvPr>
          <p:cNvSpPr txBox="1"/>
          <p:nvPr/>
        </p:nvSpPr>
        <p:spPr>
          <a:xfrm>
            <a:off x="4437622" y="6154214"/>
            <a:ext cx="3214341" cy="369332"/>
          </a:xfrm>
          <a:prstGeom prst="rect">
            <a:avLst/>
          </a:prstGeom>
          <a:noFill/>
        </p:spPr>
        <p:txBody>
          <a:bodyPr wrap="none" rtlCol="0">
            <a:spAutoFit/>
          </a:bodyPr>
          <a:lstStyle/>
          <a:p>
            <a:r>
              <a:rPr lang="en-US" altLang="zh-CN" b="1" dirty="0">
                <a:latin typeface="Britannic Bold" panose="020B0903060703020204" pitchFamily="34" charset="0"/>
              </a:rPr>
              <a:t>Zhang et al</a:t>
            </a:r>
            <a:r>
              <a:rPr lang="en-US" altLang="zh-CN" dirty="0">
                <a:latin typeface="Britannic Bold" panose="020B0903060703020204" pitchFamily="34" charset="0"/>
              </a:rPr>
              <a:t>. 2022, IEEE TGRS</a:t>
            </a:r>
            <a:endParaRPr lang="zh-CN" altLang="en-US" i="1" dirty="0">
              <a:latin typeface="Britannic Bold" panose="020B0903060703020204" pitchFamily="34" charset="0"/>
            </a:endParaRPr>
          </a:p>
        </p:txBody>
      </p:sp>
      <p:sp>
        <p:nvSpPr>
          <p:cNvPr id="8" name="Content Placeholder 4">
            <a:extLst>
              <a:ext uri="{FF2B5EF4-FFF2-40B4-BE49-F238E27FC236}">
                <a16:creationId xmlns:a16="http://schemas.microsoft.com/office/drawing/2014/main" id="{C2A3769A-9042-D423-B532-E3E71D720176}"/>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98983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79027" y="160648"/>
            <a:ext cx="8024502" cy="533400"/>
          </a:xfrm>
        </p:spPr>
        <p:txBody>
          <a:bodyPr/>
          <a:lstStyle/>
          <a:p>
            <a:r>
              <a:rPr lang="en-US" sz="3600" dirty="0"/>
              <a:t>Progress of task CV-23-06</a:t>
            </a:r>
          </a:p>
          <a:p>
            <a:endParaRPr lang="en-US" dirty="0"/>
          </a:p>
        </p:txBody>
      </p:sp>
      <p:sp>
        <p:nvSpPr>
          <p:cNvPr id="8" name="灯片编号占位符 7">
            <a:extLst>
              <a:ext uri="{FF2B5EF4-FFF2-40B4-BE49-F238E27FC236}">
                <a16:creationId xmlns:a16="http://schemas.microsoft.com/office/drawing/2014/main" id="{9E072888-5E8B-D346-98F2-A9CA2B10A013}"/>
              </a:ext>
            </a:extLst>
          </p:cNvPr>
          <p:cNvSpPr>
            <a:spLocks noGrp="1"/>
          </p:cNvSpPr>
          <p:nvPr>
            <p:ph type="sldNum" sz="quarter" idx="12"/>
          </p:nvPr>
        </p:nvSpPr>
        <p:spPr>
          <a:xfrm>
            <a:off x="11605491" y="6579708"/>
            <a:ext cx="406400" cy="187285"/>
          </a:xfrm>
        </p:spPr>
        <p:txBody>
          <a:bodyPr/>
          <a:lstStyle/>
          <a:p>
            <a:pPr defTabSz="914400"/>
            <a:fld id="{86CB4B4D-7CA3-9044-876B-883B54F8677D}" type="slidenum">
              <a:rPr lang="en-US" smtClean="0">
                <a:solidFill>
                  <a:srgbClr val="1F497D"/>
                </a:solidFill>
              </a:rPr>
              <a:pPr defTabSz="914400"/>
              <a:t>21</a:t>
            </a:fld>
            <a:endParaRPr lang="en-US" dirty="0">
              <a:solidFill>
                <a:srgbClr val="1F497D"/>
              </a:solidFill>
            </a:endParaRPr>
          </a:p>
        </p:txBody>
      </p:sp>
      <p:sp>
        <p:nvSpPr>
          <p:cNvPr id="10" name="文本框 9">
            <a:extLst>
              <a:ext uri="{FF2B5EF4-FFF2-40B4-BE49-F238E27FC236}">
                <a16:creationId xmlns:a16="http://schemas.microsoft.com/office/drawing/2014/main" id="{E9009518-C197-76F4-5AFE-DD4A9170DF57}"/>
              </a:ext>
            </a:extLst>
          </p:cNvPr>
          <p:cNvSpPr txBox="1"/>
          <p:nvPr/>
        </p:nvSpPr>
        <p:spPr>
          <a:xfrm>
            <a:off x="981069" y="1391219"/>
            <a:ext cx="9315326" cy="954107"/>
          </a:xfrm>
          <a:prstGeom prst="rect">
            <a:avLst/>
          </a:prstGeom>
          <a:noFill/>
        </p:spPr>
        <p:txBody>
          <a:bodyPr wrap="square">
            <a:spAutoFit/>
          </a:bodyPr>
          <a:lstStyle/>
          <a:p>
            <a:pPr algn="ctr"/>
            <a:r>
              <a:rPr lang="en-US" altLang="zh-CN" sz="2800" dirty="0"/>
              <a:t>CV-23-06: Retrieval and validation of sea surface atmospheric pressure with microwave remote sensing </a:t>
            </a:r>
            <a:endParaRPr lang="en-US" sz="2800" dirty="0"/>
          </a:p>
        </p:txBody>
      </p:sp>
      <p:sp>
        <p:nvSpPr>
          <p:cNvPr id="11" name="文本框 10">
            <a:extLst>
              <a:ext uri="{FF2B5EF4-FFF2-40B4-BE49-F238E27FC236}">
                <a16:creationId xmlns:a16="http://schemas.microsoft.com/office/drawing/2014/main" id="{3B4C134B-B7CA-B625-745F-BD9724D28D7D}"/>
              </a:ext>
            </a:extLst>
          </p:cNvPr>
          <p:cNvSpPr txBox="1"/>
          <p:nvPr/>
        </p:nvSpPr>
        <p:spPr>
          <a:xfrm>
            <a:off x="1120554" y="3042497"/>
            <a:ext cx="9315326" cy="1323439"/>
          </a:xfrm>
          <a:prstGeom prst="rect">
            <a:avLst/>
          </a:prstGeom>
          <a:noFill/>
        </p:spPr>
        <p:txBody>
          <a:bodyPr wrap="square">
            <a:spAutoFit/>
          </a:bodyPr>
          <a:lstStyle/>
          <a:p>
            <a:pPr algn="ctr"/>
            <a:r>
              <a:rPr lang="en-US" altLang="zh-CN" sz="2800" dirty="0"/>
              <a:t>Task lead: </a:t>
            </a:r>
          </a:p>
          <a:p>
            <a:pPr algn="ctr"/>
            <a:r>
              <a:rPr lang="en-US" altLang="zh-CN" sz="2800" dirty="0"/>
              <a:t>Dr. Zijin ZHANG</a:t>
            </a:r>
          </a:p>
          <a:p>
            <a:pPr algn="ctr"/>
            <a:r>
              <a:rPr lang="en-US" altLang="zh-CN" sz="2400" dirty="0"/>
              <a:t>National Space Science Center, CAS</a:t>
            </a:r>
            <a:endParaRPr lang="en-US" sz="2400" dirty="0"/>
          </a:p>
        </p:txBody>
      </p:sp>
    </p:spTree>
    <p:extLst>
      <p:ext uri="{BB962C8B-B14F-4D97-AF65-F5344CB8AC3E}">
        <p14:creationId xmlns:p14="http://schemas.microsoft.com/office/powerpoint/2010/main" val="159171343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561A064-4666-4175-AB7C-EC1D322B7210}"/>
              </a:ext>
            </a:extLst>
          </p:cNvPr>
          <p:cNvSpPr/>
          <p:nvPr/>
        </p:nvSpPr>
        <p:spPr>
          <a:xfrm>
            <a:off x="275930" y="1872525"/>
            <a:ext cx="8753213" cy="4308872"/>
          </a:xfrm>
          <a:prstGeom prst="rect">
            <a:avLst/>
          </a:prstGeom>
        </p:spPr>
        <p:txBody>
          <a:bodyPr wrap="square">
            <a:spAutoFit/>
          </a:bodyPr>
          <a:lstStyle/>
          <a:p>
            <a:pPr marL="342900" lvl="0" indent="-342900">
              <a:spcAft>
                <a:spcPts val="600"/>
              </a:spcAft>
              <a:buFont typeface="Arial" panose="020B0604020202020204" pitchFamily="34" charset="0"/>
              <a:buChar char="•"/>
            </a:pPr>
            <a:r>
              <a:rPr lang="en-US" altLang="zh-CN" sz="2200" dirty="0">
                <a:latin typeface="Arial" panose="020B0604020202020204" pitchFamily="34" charset="0"/>
                <a:ea typeface="+mn-ea"/>
                <a:cs typeface="Arial" panose="020B0604020202020204" pitchFamily="34" charset="0"/>
              </a:rPr>
              <a:t>Surface pressure data have important applications in </a:t>
            </a:r>
            <a:r>
              <a:rPr lang="en-US" altLang="zh-CN" sz="2200" b="1" dirty="0">
                <a:latin typeface="Arial" panose="020B0604020202020204" pitchFamily="34" charset="0"/>
                <a:ea typeface="+mn-ea"/>
                <a:cs typeface="Arial" panose="020B0604020202020204" pitchFamily="34" charset="0"/>
              </a:rPr>
              <a:t>numerical weather prediction (NWP), tropical cyclone forecasting and analysis, global climate change studies.</a:t>
            </a:r>
          </a:p>
          <a:p>
            <a:pPr marL="342900" indent="-342900">
              <a:spcAft>
                <a:spcPts val="600"/>
              </a:spcAft>
              <a:buFont typeface="Arial" panose="020B0604020202020204" pitchFamily="34" charset="0"/>
              <a:buChar char="•"/>
            </a:pPr>
            <a:r>
              <a:rPr lang="en-US" altLang="zh-CN" sz="2200" dirty="0">
                <a:latin typeface="Arial" panose="020B0604020202020204" pitchFamily="34" charset="0"/>
                <a:ea typeface="+mn-ea"/>
                <a:cs typeface="Arial" panose="020B0604020202020204" pitchFamily="34" charset="0"/>
              </a:rPr>
              <a:t>Currently, ocean surface atmospheric pressure data are mainly provided by buoys and ship measurements. </a:t>
            </a:r>
            <a:r>
              <a:rPr lang="en-US" altLang="zh-CN" sz="2200" b="1" dirty="0">
                <a:latin typeface="Arial" panose="020B0604020202020204" pitchFamily="34" charset="0"/>
                <a:ea typeface="+mn-ea"/>
                <a:cs typeface="Arial" panose="020B0604020202020204" pitchFamily="34" charset="0"/>
              </a:rPr>
              <a:t>The spatial coverage of in situ data for use by weather forecasters is very poor. </a:t>
            </a:r>
          </a:p>
          <a:p>
            <a:pPr marL="342900" indent="-342900">
              <a:spcAft>
                <a:spcPts val="600"/>
              </a:spcAft>
              <a:buFont typeface="Arial" panose="020B0604020202020204" pitchFamily="34" charset="0"/>
              <a:buChar char="•"/>
            </a:pPr>
            <a:r>
              <a:rPr lang="en-US" altLang="zh-CN" sz="2200" dirty="0">
                <a:latin typeface="Arial" panose="020B0604020202020204" pitchFamily="34" charset="0"/>
                <a:ea typeface="+mn-ea"/>
                <a:cs typeface="Arial" panose="020B0604020202020204" pitchFamily="34" charset="0"/>
              </a:rPr>
              <a:t>Only remote sensing techniques can obtain surface pressure data with large spatial coverage and high density sampling over oceans. </a:t>
            </a:r>
            <a:r>
              <a:rPr lang="en-US" altLang="zh-CN" sz="2200" b="1" dirty="0">
                <a:latin typeface="Arial" panose="020B0604020202020204" pitchFamily="34" charset="0"/>
                <a:ea typeface="+mn-ea"/>
                <a:cs typeface="Arial" panose="020B0604020202020204" pitchFamily="34" charset="0"/>
              </a:rPr>
              <a:t>However, no on-orbit sensor is designed for ocean surface pressure observation, and there are no operational surface pressure retrieval products.</a:t>
            </a:r>
          </a:p>
        </p:txBody>
      </p:sp>
      <p:pic>
        <p:nvPicPr>
          <p:cNvPr id="27" name="Picture 2" descr="See the source image">
            <a:extLst>
              <a:ext uri="{FF2B5EF4-FFF2-40B4-BE49-F238E27FC236}">
                <a16:creationId xmlns:a16="http://schemas.microsoft.com/office/drawing/2014/main" id="{4D441C56-78FC-4B98-9075-1710BEDA0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9144" y="1265353"/>
            <a:ext cx="2884863" cy="2163647"/>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a:extLst>
              <a:ext uri="{FF2B5EF4-FFF2-40B4-BE49-F238E27FC236}">
                <a16:creationId xmlns:a16="http://schemas.microsoft.com/office/drawing/2014/main" id="{63EB4AB6-84D2-48FD-ADBF-FD529C6346AD}"/>
              </a:ext>
            </a:extLst>
          </p:cNvPr>
          <p:cNvSpPr txBox="1"/>
          <p:nvPr/>
        </p:nvSpPr>
        <p:spPr>
          <a:xfrm>
            <a:off x="8899514" y="6012120"/>
            <a:ext cx="34548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SimSun" charset="-122"/>
                <a:cs typeface="Arial" panose="020B0604020202020204" pitchFamily="34" charset="0"/>
              </a:rPr>
              <a:t>Stations reporting surface pressure  </a:t>
            </a:r>
            <a:endParaRPr kumimoji="1"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SimSun" charset="-122"/>
              <a:cs typeface="Arial" panose="020B0604020202020204" pitchFamily="34" charset="0"/>
            </a:endParaRPr>
          </a:p>
        </p:txBody>
      </p:sp>
      <p:pic>
        <p:nvPicPr>
          <p:cNvPr id="29" name="图片 28">
            <a:extLst>
              <a:ext uri="{FF2B5EF4-FFF2-40B4-BE49-F238E27FC236}">
                <a16:creationId xmlns:a16="http://schemas.microsoft.com/office/drawing/2014/main" id="{F64EF0F7-4B5B-41A0-A14F-82D97FCD676E}"/>
              </a:ext>
            </a:extLst>
          </p:cNvPr>
          <p:cNvPicPr>
            <a:picLocks noChangeAspect="1"/>
          </p:cNvPicPr>
          <p:nvPr/>
        </p:nvPicPr>
        <p:blipFill rotWithShape="1">
          <a:blip r:embed="rId3"/>
          <a:srcRect l="1982" b="1112"/>
          <a:stretch/>
        </p:blipFill>
        <p:spPr>
          <a:xfrm rot="5460000">
            <a:off x="9482941" y="3294152"/>
            <a:ext cx="1979331" cy="2852816"/>
          </a:xfrm>
          <a:prstGeom prst="rect">
            <a:avLst/>
          </a:prstGeom>
        </p:spPr>
      </p:pic>
      <p:sp>
        <p:nvSpPr>
          <p:cNvPr id="2" name="Content Placeholder 4">
            <a:extLst>
              <a:ext uri="{FF2B5EF4-FFF2-40B4-BE49-F238E27FC236}">
                <a16:creationId xmlns:a16="http://schemas.microsoft.com/office/drawing/2014/main" id="{F28A0CA4-D875-6A14-55F9-D6796E8CE74E}"/>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3" name="TextBox 6">
            <a:extLst>
              <a:ext uri="{FF2B5EF4-FFF2-40B4-BE49-F238E27FC236}">
                <a16:creationId xmlns:a16="http://schemas.microsoft.com/office/drawing/2014/main" id="{61BD13B0-92C0-0928-C737-2B61961FFAB3}"/>
              </a:ext>
            </a:extLst>
          </p:cNvPr>
          <p:cNvSpPr txBox="1"/>
          <p:nvPr/>
        </p:nvSpPr>
        <p:spPr>
          <a:xfrm>
            <a:off x="379027" y="1192037"/>
            <a:ext cx="2281394" cy="523220"/>
          </a:xfrm>
          <a:prstGeom prst="rect">
            <a:avLst/>
          </a:prstGeom>
          <a:noFill/>
        </p:spPr>
        <p:txBody>
          <a:bodyPr wrap="none" rtlCol="0">
            <a:spAutoFit/>
          </a:bodyPr>
          <a:lstStyle/>
          <a:p>
            <a:r>
              <a:rPr lang="en-US" altLang="zh-CN" sz="2800" b="1" dirty="0"/>
              <a:t>Introduction</a:t>
            </a:r>
            <a:endParaRPr lang="zh-CN" altLang="en-US" sz="2800" b="1" dirty="0"/>
          </a:p>
        </p:txBody>
      </p:sp>
    </p:spTree>
    <p:extLst>
      <p:ext uri="{BB962C8B-B14F-4D97-AF65-F5344CB8AC3E}">
        <p14:creationId xmlns:p14="http://schemas.microsoft.com/office/powerpoint/2010/main" val="3802798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C927052-C3D3-4343-A65C-053AB9BF4A0F}"/>
              </a:ext>
            </a:extLst>
          </p:cNvPr>
          <p:cNvSpPr/>
          <p:nvPr/>
        </p:nvSpPr>
        <p:spPr>
          <a:xfrm>
            <a:off x="159704" y="1009337"/>
            <a:ext cx="12032296" cy="954107"/>
          </a:xfrm>
          <a:prstGeom prst="rect">
            <a:avLst/>
          </a:prstGeom>
        </p:spPr>
        <p:txBody>
          <a:bodyPr wrap="square">
            <a:spAutoFit/>
          </a:bodyPr>
          <a:lstStyle/>
          <a:p>
            <a:r>
              <a:rPr lang="en-US" altLang="zh-CN" sz="2800" b="1" dirty="0"/>
              <a:t>Sea surface atmospheric pressure from </a:t>
            </a:r>
            <a:r>
              <a:rPr lang="en-US" altLang="zh-CN" sz="2800" b="1" dirty="0">
                <a:solidFill>
                  <a:srgbClr val="FF0000"/>
                </a:solidFill>
              </a:rPr>
              <a:t>spaceborne passive microwave observations</a:t>
            </a:r>
            <a:endParaRPr lang="zh-CN" altLang="en-US" sz="2800" b="1" dirty="0">
              <a:solidFill>
                <a:srgbClr val="FF0000"/>
              </a:solidFill>
            </a:endParaRPr>
          </a:p>
        </p:txBody>
      </p:sp>
      <p:sp>
        <p:nvSpPr>
          <p:cNvPr id="8" name="文本框 7">
            <a:extLst>
              <a:ext uri="{FF2B5EF4-FFF2-40B4-BE49-F238E27FC236}">
                <a16:creationId xmlns:a16="http://schemas.microsoft.com/office/drawing/2014/main" id="{A875B098-D75B-41A5-A1A4-8C1C6DE7B139}"/>
              </a:ext>
            </a:extLst>
          </p:cNvPr>
          <p:cNvSpPr txBox="1"/>
          <p:nvPr/>
        </p:nvSpPr>
        <p:spPr>
          <a:xfrm>
            <a:off x="165366" y="2221809"/>
            <a:ext cx="11228358" cy="1631216"/>
          </a:xfrm>
          <a:prstGeom prst="rect">
            <a:avLst/>
          </a:prstGeom>
          <a:noFill/>
        </p:spPr>
        <p:txBody>
          <a:bodyPr wrap="square" rtlCol="0">
            <a:spAutoFit/>
          </a:bodyPr>
          <a:lstStyle/>
          <a:p>
            <a:pPr algn="just"/>
            <a:r>
              <a:rPr lang="en-US" altLang="zh-CN" sz="2000" dirty="0">
                <a:solidFill>
                  <a:schemeClr val="tx1"/>
                </a:solidFill>
                <a:latin typeface="Arial" panose="020B0604020202020204" pitchFamily="34" charset="0"/>
                <a:cs typeface="Arial" panose="020B0604020202020204" pitchFamily="34" charset="0"/>
              </a:rPr>
              <a:t>Surface pressure sounding is achieved by microwave radiometers due to their ability </a:t>
            </a:r>
            <a:r>
              <a:rPr lang="en-US" altLang="zh-CN" sz="2000" b="1" dirty="0">
                <a:solidFill>
                  <a:schemeClr val="tx1"/>
                </a:solidFill>
                <a:latin typeface="Arial" panose="020B0604020202020204" pitchFamily="34" charset="0"/>
                <a:cs typeface="Arial" panose="020B0604020202020204" pitchFamily="34" charset="0"/>
              </a:rPr>
              <a:t>to measure the total columnar oxygen absorption</a:t>
            </a:r>
            <a:r>
              <a:rPr lang="en-US" altLang="zh-CN" sz="2000" dirty="0">
                <a:solidFill>
                  <a:schemeClr val="tx1"/>
                </a:solidFill>
                <a:latin typeface="Arial" panose="020B0604020202020204" pitchFamily="34" charset="0"/>
                <a:cs typeface="Arial" panose="020B0604020202020204" pitchFamily="34" charset="0"/>
              </a:rPr>
              <a:t>.</a:t>
            </a:r>
            <a:r>
              <a:rPr lang="en-US" altLang="zh-CN" sz="2000" b="1" dirty="0">
                <a:solidFill>
                  <a:schemeClr val="tx1"/>
                </a:solidFill>
                <a:latin typeface="Arial" panose="020B0604020202020204" pitchFamily="34" charset="0"/>
                <a:cs typeface="Arial" panose="020B0604020202020204" pitchFamily="34" charset="0"/>
              </a:rPr>
              <a:t> </a:t>
            </a:r>
          </a:p>
          <a:p>
            <a:pPr algn="just"/>
            <a:r>
              <a:rPr lang="en-US" altLang="zh-CN" sz="2000" dirty="0">
                <a:solidFill>
                  <a:schemeClr val="tx1"/>
                </a:solidFill>
                <a:latin typeface="Arial" panose="020B0604020202020204" pitchFamily="34" charset="0"/>
                <a:cs typeface="Arial" panose="020B0604020202020204" pitchFamily="34" charset="0"/>
              </a:rPr>
              <a:t>In the oxygen absorption band (</a:t>
            </a:r>
            <a:r>
              <a:rPr lang="en-US" altLang="zh-CN" sz="2000" b="1" dirty="0">
                <a:solidFill>
                  <a:schemeClr val="tx1"/>
                </a:solidFill>
                <a:latin typeface="Arial" panose="020B0604020202020204" pitchFamily="34" charset="0"/>
                <a:cs typeface="Arial" panose="020B0604020202020204" pitchFamily="34" charset="0"/>
              </a:rPr>
              <a:t>50-70 GHz, 118 GHz</a:t>
            </a:r>
            <a:r>
              <a:rPr lang="en-US" altLang="zh-CN" sz="2000" dirty="0">
                <a:solidFill>
                  <a:schemeClr val="tx1"/>
                </a:solidFill>
                <a:latin typeface="Arial" panose="020B0604020202020204" pitchFamily="34" charset="0"/>
                <a:cs typeface="Arial" panose="020B0604020202020204" pitchFamily="34" charset="0"/>
              </a:rPr>
              <a:t>) , the total columnar atmospheric absorption is strongly related to column oxygen mass. Oxygen is uniformly mixed in the atmosphere; therefore, the column oxygen mass is directly proportional to the surface pressure. </a:t>
            </a:r>
          </a:p>
        </p:txBody>
      </p:sp>
      <p:pic>
        <p:nvPicPr>
          <p:cNvPr id="17" name="图片 16" descr="I:\毕业答辩\absorpcoeff_o2andvapor.jpg">
            <a:extLst>
              <a:ext uri="{FF2B5EF4-FFF2-40B4-BE49-F238E27FC236}">
                <a16:creationId xmlns:a16="http://schemas.microsoft.com/office/drawing/2014/main" id="{DC8719C1-5490-4D22-8D94-16D616129A9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3210" y="3961679"/>
            <a:ext cx="4125260" cy="2569812"/>
          </a:xfrm>
          <a:prstGeom prst="rect">
            <a:avLst/>
          </a:prstGeom>
          <a:noFill/>
          <a:ln>
            <a:noFill/>
          </a:ln>
        </p:spPr>
      </p:pic>
      <p:sp>
        <p:nvSpPr>
          <p:cNvPr id="18" name="椭圆 17">
            <a:extLst>
              <a:ext uri="{FF2B5EF4-FFF2-40B4-BE49-F238E27FC236}">
                <a16:creationId xmlns:a16="http://schemas.microsoft.com/office/drawing/2014/main" id="{281E285F-EABE-4A1E-9B14-F23DED3A21D8}"/>
              </a:ext>
            </a:extLst>
          </p:cNvPr>
          <p:cNvSpPr/>
          <p:nvPr/>
        </p:nvSpPr>
        <p:spPr>
          <a:xfrm rot="190514">
            <a:off x="2415399" y="4751336"/>
            <a:ext cx="164507" cy="478842"/>
          </a:xfrm>
          <a:prstGeom prst="ellipse">
            <a:avLst/>
          </a:prstGeom>
          <a:solidFill>
            <a:schemeClr val="lt1">
              <a:alpha val="0"/>
            </a:schemeClr>
          </a:solidFill>
          <a:ln w="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6EACB4C2-4CF5-4171-BFF5-7A6D9CFEFABC}"/>
              </a:ext>
            </a:extLst>
          </p:cNvPr>
          <p:cNvSpPr/>
          <p:nvPr/>
        </p:nvSpPr>
        <p:spPr>
          <a:xfrm rot="190514">
            <a:off x="1420798" y="4225515"/>
            <a:ext cx="164827" cy="473055"/>
          </a:xfrm>
          <a:prstGeom prst="ellipse">
            <a:avLst/>
          </a:prstGeom>
          <a:solidFill>
            <a:schemeClr val="lt1">
              <a:alpha val="0"/>
            </a:schemeClr>
          </a:solidFill>
          <a:ln w="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6820DAB5-C261-4958-8D6E-675B438C7AA2}"/>
              </a:ext>
            </a:extLst>
          </p:cNvPr>
          <p:cNvPicPr>
            <a:picLocks noChangeAspect="1"/>
          </p:cNvPicPr>
          <p:nvPr/>
        </p:nvPicPr>
        <p:blipFill>
          <a:blip r:embed="rId3"/>
          <a:stretch>
            <a:fillRect/>
          </a:stretch>
        </p:blipFill>
        <p:spPr>
          <a:xfrm>
            <a:off x="4767556" y="3961679"/>
            <a:ext cx="2347912" cy="2195398"/>
          </a:xfrm>
          <a:prstGeom prst="rect">
            <a:avLst/>
          </a:prstGeom>
        </p:spPr>
      </p:pic>
      <p:pic>
        <p:nvPicPr>
          <p:cNvPr id="23" name="图片 22">
            <a:extLst>
              <a:ext uri="{FF2B5EF4-FFF2-40B4-BE49-F238E27FC236}">
                <a16:creationId xmlns:a16="http://schemas.microsoft.com/office/drawing/2014/main" id="{F138B18F-6CC3-4174-B8EA-7BBD3358FB0E}"/>
              </a:ext>
            </a:extLst>
          </p:cNvPr>
          <p:cNvPicPr>
            <a:picLocks noChangeAspect="1"/>
          </p:cNvPicPr>
          <p:nvPr/>
        </p:nvPicPr>
        <p:blipFill>
          <a:blip r:embed="rId4"/>
          <a:stretch>
            <a:fillRect/>
          </a:stretch>
        </p:blipFill>
        <p:spPr>
          <a:xfrm>
            <a:off x="7826870" y="3905874"/>
            <a:ext cx="3383763" cy="2094174"/>
          </a:xfrm>
          <a:prstGeom prst="rect">
            <a:avLst/>
          </a:prstGeom>
        </p:spPr>
      </p:pic>
      <p:sp>
        <p:nvSpPr>
          <p:cNvPr id="24" name="矩形 23">
            <a:extLst>
              <a:ext uri="{FF2B5EF4-FFF2-40B4-BE49-F238E27FC236}">
                <a16:creationId xmlns:a16="http://schemas.microsoft.com/office/drawing/2014/main" id="{D1517194-AB00-4E36-A164-3C8ECA49F81C}"/>
              </a:ext>
            </a:extLst>
          </p:cNvPr>
          <p:cNvSpPr/>
          <p:nvPr/>
        </p:nvSpPr>
        <p:spPr>
          <a:xfrm>
            <a:off x="4709154" y="6164758"/>
            <a:ext cx="2588630" cy="307777"/>
          </a:xfrm>
          <a:prstGeom prst="rect">
            <a:avLst/>
          </a:prstGeom>
        </p:spPr>
        <p:txBody>
          <a:bodyPr wrap="square">
            <a:spAutoFit/>
          </a:bodyPr>
          <a:lstStyle/>
          <a:p>
            <a:pPr algn="ctr"/>
            <a:r>
              <a:rPr lang="en-US" altLang="zh-CN" sz="1400" dirty="0"/>
              <a:t>SNPP/ATMS (50-60 GHz )</a:t>
            </a:r>
          </a:p>
        </p:txBody>
      </p:sp>
      <p:sp>
        <p:nvSpPr>
          <p:cNvPr id="25" name="矩形 24">
            <a:extLst>
              <a:ext uri="{FF2B5EF4-FFF2-40B4-BE49-F238E27FC236}">
                <a16:creationId xmlns:a16="http://schemas.microsoft.com/office/drawing/2014/main" id="{58DD1BBB-3DE0-47D9-A488-E2B24F85042B}"/>
              </a:ext>
            </a:extLst>
          </p:cNvPr>
          <p:cNvSpPr/>
          <p:nvPr/>
        </p:nvSpPr>
        <p:spPr>
          <a:xfrm>
            <a:off x="8403548" y="6157077"/>
            <a:ext cx="2639304" cy="307777"/>
          </a:xfrm>
          <a:prstGeom prst="rect">
            <a:avLst/>
          </a:prstGeom>
        </p:spPr>
        <p:txBody>
          <a:bodyPr wrap="square">
            <a:spAutoFit/>
          </a:bodyPr>
          <a:lstStyle/>
          <a:p>
            <a:pPr algn="ctr"/>
            <a:r>
              <a:rPr lang="en-US" altLang="zh-CN" sz="1400" dirty="0"/>
              <a:t>FY-3C/MWHTS(118 GHz)</a:t>
            </a:r>
            <a:endParaRPr lang="zh-CN" altLang="en-US" sz="1400" dirty="0"/>
          </a:p>
        </p:txBody>
      </p:sp>
      <p:sp>
        <p:nvSpPr>
          <p:cNvPr id="4" name="Content Placeholder 4">
            <a:extLst>
              <a:ext uri="{FF2B5EF4-FFF2-40B4-BE49-F238E27FC236}">
                <a16:creationId xmlns:a16="http://schemas.microsoft.com/office/drawing/2014/main" id="{04E859A7-283A-2A18-97F4-2B264C285636}"/>
              </a:ext>
            </a:extLst>
          </p:cNvPr>
          <p:cNvSpPr txBox="1">
            <a:spLocks/>
          </p:cNvSpPr>
          <p:nvPr/>
        </p:nvSpPr>
        <p:spPr>
          <a:xfrm>
            <a:off x="159704" y="167523"/>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200515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127874" y="1129949"/>
            <a:ext cx="8661400" cy="699817"/>
          </a:xfrm>
        </p:spPr>
        <p:txBody>
          <a:bodyPr>
            <a:normAutofit/>
          </a:bodyPr>
          <a:lstStyle/>
          <a:p>
            <a:r>
              <a:rPr lang="en-US" altLang="zh-CN" sz="2400" dirty="0"/>
              <a:t>Significance of the Deliverables</a:t>
            </a:r>
            <a:endParaRPr lang="zh-CN" altLang="en-US" sz="2400" dirty="0"/>
          </a:p>
        </p:txBody>
      </p:sp>
      <p:sp>
        <p:nvSpPr>
          <p:cNvPr id="3" name="灯片编号占位符 8">
            <a:extLst>
              <a:ext uri="{FF2B5EF4-FFF2-40B4-BE49-F238E27FC236}">
                <a16:creationId xmlns:a16="http://schemas.microsoft.com/office/drawing/2014/main" id="{86D68E00-9CB4-4185-8092-99A04C0383D7}"/>
              </a:ext>
            </a:extLst>
          </p:cNvPr>
          <p:cNvSpPr txBox="1">
            <a:spLocks/>
          </p:cNvSpPr>
          <p:nvPr/>
        </p:nvSpPr>
        <p:spPr>
          <a:xfrm>
            <a:off x="5382581" y="5845222"/>
            <a:ext cx="346364"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sp>
        <p:nvSpPr>
          <p:cNvPr id="6" name="文本框 5">
            <a:extLst>
              <a:ext uri="{FF2B5EF4-FFF2-40B4-BE49-F238E27FC236}">
                <a16:creationId xmlns:a16="http://schemas.microsoft.com/office/drawing/2014/main" id="{7B856A66-264D-461D-9E36-E3ABDCC23065}"/>
              </a:ext>
            </a:extLst>
          </p:cNvPr>
          <p:cNvSpPr txBox="1"/>
          <p:nvPr/>
        </p:nvSpPr>
        <p:spPr>
          <a:xfrm>
            <a:off x="151522" y="1786006"/>
            <a:ext cx="5898909" cy="1846659"/>
          </a:xfrm>
          <a:prstGeom prst="rect">
            <a:avLst/>
          </a:prstGeom>
          <a:noFill/>
        </p:spPr>
        <p:txBody>
          <a:bodyPr wrap="square" rtlCol="0">
            <a:spAutoFit/>
          </a:bodyPr>
          <a:lstStyle/>
          <a:p>
            <a:r>
              <a:rPr lang="en-US" altLang="zh-CN" sz="1800" b="1" dirty="0">
                <a:solidFill>
                  <a:schemeClr val="tx1"/>
                </a:solidFill>
                <a:latin typeface="Arial" panose="020B0604020202020204" pitchFamily="34" charset="0"/>
                <a:cs typeface="Arial" panose="020B0604020202020204" pitchFamily="34" charset="0"/>
              </a:rPr>
              <a:t>Advantages:</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All weather capability </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Day and night capability </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High spatiotemporal resolution (&lt;3h, ~16km by multi-satellite joint observation) </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Wide swath observations  (several thousand km): fast, continuous and stable global observations capability</a:t>
            </a:r>
            <a:endParaRPr lang="en-US" altLang="zh-CN" sz="1800" dirty="0">
              <a:solidFill>
                <a:schemeClr val="tx1"/>
              </a:solidFill>
              <a:latin typeface="Arial" panose="020B0604020202020204" pitchFamily="34" charset="0"/>
              <a:cs typeface="Arial" panose="020B0604020202020204" pitchFamily="34" charset="0"/>
            </a:endParaRPr>
          </a:p>
        </p:txBody>
      </p:sp>
      <p:pic>
        <p:nvPicPr>
          <p:cNvPr id="7" name="图片 6" descr="upload_873762852">
            <a:extLst>
              <a:ext uri="{FF2B5EF4-FFF2-40B4-BE49-F238E27FC236}">
                <a16:creationId xmlns:a16="http://schemas.microsoft.com/office/drawing/2014/main" id="{A4982964-8BE2-4A45-8D6C-29212EFCBF32}"/>
              </a:ext>
            </a:extLst>
          </p:cNvPr>
          <p:cNvPicPr>
            <a:picLocks noChangeAspect="1"/>
          </p:cNvPicPr>
          <p:nvPr/>
        </p:nvPicPr>
        <p:blipFill>
          <a:blip r:embed="rId2"/>
          <a:stretch>
            <a:fillRect/>
          </a:stretch>
        </p:blipFill>
        <p:spPr>
          <a:xfrm>
            <a:off x="-32860" y="4173416"/>
            <a:ext cx="1896412" cy="1422309"/>
          </a:xfrm>
          <a:prstGeom prst="rect">
            <a:avLst/>
          </a:prstGeom>
        </p:spPr>
      </p:pic>
      <p:pic>
        <p:nvPicPr>
          <p:cNvPr id="8" name="图片 7" descr="upload_238726621">
            <a:extLst>
              <a:ext uri="{FF2B5EF4-FFF2-40B4-BE49-F238E27FC236}">
                <a16:creationId xmlns:a16="http://schemas.microsoft.com/office/drawing/2014/main" id="{8A5A7B32-0848-4F87-9082-87958C1E290D}"/>
              </a:ext>
            </a:extLst>
          </p:cNvPr>
          <p:cNvPicPr>
            <a:picLocks noChangeAspect="1"/>
          </p:cNvPicPr>
          <p:nvPr/>
        </p:nvPicPr>
        <p:blipFill rotWithShape="1">
          <a:blip r:embed="rId3"/>
          <a:srcRect t="1917" b="1"/>
          <a:stretch/>
        </p:blipFill>
        <p:spPr>
          <a:xfrm>
            <a:off x="2025027" y="3771180"/>
            <a:ext cx="4025404" cy="2632155"/>
          </a:xfrm>
          <a:prstGeom prst="rect">
            <a:avLst/>
          </a:prstGeom>
        </p:spPr>
      </p:pic>
      <p:sp>
        <p:nvSpPr>
          <p:cNvPr id="9" name="椭圆 8">
            <a:extLst>
              <a:ext uri="{FF2B5EF4-FFF2-40B4-BE49-F238E27FC236}">
                <a16:creationId xmlns:a16="http://schemas.microsoft.com/office/drawing/2014/main" id="{54FECC49-2E3E-4B21-ADC2-517C213DA0B0}"/>
              </a:ext>
            </a:extLst>
          </p:cNvPr>
          <p:cNvSpPr/>
          <p:nvPr/>
        </p:nvSpPr>
        <p:spPr>
          <a:xfrm>
            <a:off x="2884237" y="4798845"/>
            <a:ext cx="313087" cy="187852"/>
          </a:xfrm>
          <a:prstGeom prst="ellipse">
            <a:avLst/>
          </a:prstGeom>
          <a:noFill/>
          <a:ln w="12700" cap="flat" cmpd="sng" algn="ctr">
            <a:solidFill>
              <a:srgbClr val="FF000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cxnSp>
        <p:nvCxnSpPr>
          <p:cNvPr id="10" name="直接箭头连接符 9">
            <a:extLst>
              <a:ext uri="{FF2B5EF4-FFF2-40B4-BE49-F238E27FC236}">
                <a16:creationId xmlns:a16="http://schemas.microsoft.com/office/drawing/2014/main" id="{EF8F621B-0F68-43E5-8AC0-A17539D6F0FE}"/>
              </a:ext>
            </a:extLst>
          </p:cNvPr>
          <p:cNvCxnSpPr/>
          <p:nvPr/>
        </p:nvCxnSpPr>
        <p:spPr>
          <a:xfrm flipH="1">
            <a:off x="1792625" y="4900179"/>
            <a:ext cx="1028714" cy="0"/>
          </a:xfrm>
          <a:prstGeom prst="straightConnector1">
            <a:avLst/>
          </a:prstGeom>
          <a:ln w="6350" cap="flat" cmpd="sng" algn="ctr">
            <a:solidFill>
              <a:srgbClr val="000000">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D5B9DA41-C294-42BD-B1F4-463E38A184C4}"/>
              </a:ext>
            </a:extLst>
          </p:cNvPr>
          <p:cNvSpPr/>
          <p:nvPr/>
        </p:nvSpPr>
        <p:spPr>
          <a:xfrm>
            <a:off x="5843847" y="1319660"/>
            <a:ext cx="6348153" cy="1477328"/>
          </a:xfrm>
          <a:prstGeom prst="rect">
            <a:avLst/>
          </a:prstGeom>
          <a:noFill/>
        </p:spPr>
        <p:txBody>
          <a:bodyPr wrap="square" rtlCol="0">
            <a:spAutoFit/>
          </a:bodyPr>
          <a:lstStyle/>
          <a:p>
            <a:r>
              <a:rPr lang="en-US" altLang="zh-CN" sz="1800" b="1" dirty="0">
                <a:solidFill>
                  <a:schemeClr val="tx1"/>
                </a:solidFill>
                <a:latin typeface="Arial" panose="020B0604020202020204" pitchFamily="34" charset="0"/>
                <a:cs typeface="Arial" panose="020B0604020202020204" pitchFamily="34" charset="0"/>
              </a:rPr>
              <a:t>Applications:</a:t>
            </a:r>
          </a:p>
          <a:p>
            <a:pPr marL="285750" indent="-285750">
              <a:buFont typeface="Arial" panose="020B0604020202020204" pitchFamily="34" charset="0"/>
              <a:buChar char="•"/>
            </a:pPr>
            <a:r>
              <a:rPr lang="en-US" altLang="zh-CN" sz="1800" dirty="0">
                <a:solidFill>
                  <a:schemeClr val="tx1"/>
                </a:solidFill>
                <a:latin typeface="Arial" panose="020B0604020202020204" pitchFamily="34" charset="0"/>
                <a:cs typeface="Arial" panose="020B0604020202020204" pitchFamily="34" charset="0"/>
              </a:rPr>
              <a:t>Prediction and forecasting for disasters and extreme weather;</a:t>
            </a:r>
          </a:p>
          <a:p>
            <a:pPr marL="285750" indent="-285750">
              <a:buFont typeface="Arial" panose="020B0604020202020204" pitchFamily="34" charset="0"/>
              <a:buChar char="•"/>
            </a:pPr>
            <a:r>
              <a:rPr lang="en-US" altLang="zh-CN" sz="1800" dirty="0">
                <a:solidFill>
                  <a:schemeClr val="tx1"/>
                </a:solidFill>
                <a:latin typeface="Arial" panose="020B0604020202020204" pitchFamily="34" charset="0"/>
                <a:cs typeface="Arial" panose="020B0604020202020204" pitchFamily="34" charset="0"/>
              </a:rPr>
              <a:t>Numerical weather prediction (NWP);</a:t>
            </a:r>
          </a:p>
          <a:p>
            <a:pPr marL="285750" indent="-285750">
              <a:buFont typeface="Arial" panose="020B0604020202020204" pitchFamily="34" charset="0"/>
              <a:buChar char="•"/>
            </a:pPr>
            <a:r>
              <a:rPr lang="en-US" altLang="zh-CN" sz="1800" dirty="0">
                <a:solidFill>
                  <a:schemeClr val="tx1"/>
                </a:solidFill>
                <a:latin typeface="Arial" panose="020B0604020202020204" pitchFamily="34" charset="0"/>
                <a:cs typeface="Arial" panose="020B0604020202020204" pitchFamily="34" charset="0"/>
              </a:rPr>
              <a:t>Global climate change studies;</a:t>
            </a:r>
            <a:endParaRPr lang="zh-CN" altLang="en-US" sz="1800" dirty="0">
              <a:solidFill>
                <a:schemeClr val="tx1"/>
              </a:solidFill>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345213F1-DDD2-496A-8309-EA224C0E56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425" r="28103"/>
          <a:stretch/>
        </p:blipFill>
        <p:spPr>
          <a:xfrm>
            <a:off x="6240552" y="3432243"/>
            <a:ext cx="2548722" cy="2638207"/>
          </a:xfrm>
          <a:prstGeom prst="rect">
            <a:avLst/>
          </a:prstGeom>
        </p:spPr>
      </p:pic>
      <p:pic>
        <p:nvPicPr>
          <p:cNvPr id="17" name="图片 16">
            <a:extLst>
              <a:ext uri="{FF2B5EF4-FFF2-40B4-BE49-F238E27FC236}">
                <a16:creationId xmlns:a16="http://schemas.microsoft.com/office/drawing/2014/main" id="{08DCA168-5742-4410-BF6B-6CAF64F768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13" r="55125"/>
          <a:stretch/>
        </p:blipFill>
        <p:spPr>
          <a:xfrm>
            <a:off x="8789274" y="2782664"/>
            <a:ext cx="1656727" cy="1555215"/>
          </a:xfrm>
          <a:prstGeom prst="rect">
            <a:avLst/>
          </a:prstGeom>
        </p:spPr>
      </p:pic>
      <p:pic>
        <p:nvPicPr>
          <p:cNvPr id="18" name="图片 17">
            <a:extLst>
              <a:ext uri="{FF2B5EF4-FFF2-40B4-BE49-F238E27FC236}">
                <a16:creationId xmlns:a16="http://schemas.microsoft.com/office/drawing/2014/main" id="{7CDDAE1C-DDD7-4F49-9B55-F6697803F5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08" r="54642"/>
          <a:stretch/>
        </p:blipFill>
        <p:spPr>
          <a:xfrm>
            <a:off x="10482254" y="2976409"/>
            <a:ext cx="1555127" cy="1426640"/>
          </a:xfrm>
          <a:prstGeom prst="rect">
            <a:avLst/>
          </a:prstGeom>
        </p:spPr>
      </p:pic>
      <p:pic>
        <p:nvPicPr>
          <p:cNvPr id="19" name="图片 18">
            <a:extLst>
              <a:ext uri="{FF2B5EF4-FFF2-40B4-BE49-F238E27FC236}">
                <a16:creationId xmlns:a16="http://schemas.microsoft.com/office/drawing/2014/main" id="{C2EE5254-9BC0-4CF9-B20B-A5B21FEF6C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237" r="55113"/>
          <a:stretch/>
        </p:blipFill>
        <p:spPr>
          <a:xfrm>
            <a:off x="10535780" y="4592911"/>
            <a:ext cx="1567224" cy="1440541"/>
          </a:xfrm>
          <a:prstGeom prst="rect">
            <a:avLst/>
          </a:prstGeom>
        </p:spPr>
      </p:pic>
      <p:pic>
        <p:nvPicPr>
          <p:cNvPr id="20" name="图片 19">
            <a:extLst>
              <a:ext uri="{FF2B5EF4-FFF2-40B4-BE49-F238E27FC236}">
                <a16:creationId xmlns:a16="http://schemas.microsoft.com/office/drawing/2014/main" id="{260CD3F8-4294-4E3E-B9F6-1AC049B0A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15" r="53332"/>
          <a:stretch/>
        </p:blipFill>
        <p:spPr>
          <a:xfrm>
            <a:off x="8802967" y="5098343"/>
            <a:ext cx="1656728" cy="1441485"/>
          </a:xfrm>
          <a:prstGeom prst="rect">
            <a:avLst/>
          </a:prstGeom>
        </p:spPr>
      </p:pic>
      <p:cxnSp>
        <p:nvCxnSpPr>
          <p:cNvPr id="22" name="直接箭头连接符 21">
            <a:extLst>
              <a:ext uri="{FF2B5EF4-FFF2-40B4-BE49-F238E27FC236}">
                <a16:creationId xmlns:a16="http://schemas.microsoft.com/office/drawing/2014/main" id="{D7893148-ADEC-438D-BCBE-56A12EA369A9}"/>
              </a:ext>
            </a:extLst>
          </p:cNvPr>
          <p:cNvCxnSpPr>
            <a:cxnSpLocks/>
          </p:cNvCxnSpPr>
          <p:nvPr/>
        </p:nvCxnSpPr>
        <p:spPr>
          <a:xfrm>
            <a:off x="7165446" y="5274165"/>
            <a:ext cx="1712728" cy="93330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24" name="直接箭头连接符 23">
            <a:extLst>
              <a:ext uri="{FF2B5EF4-FFF2-40B4-BE49-F238E27FC236}">
                <a16:creationId xmlns:a16="http://schemas.microsoft.com/office/drawing/2014/main" id="{E8B7B92C-B60A-4770-AC3A-A4092F44EF98}"/>
              </a:ext>
            </a:extLst>
          </p:cNvPr>
          <p:cNvCxnSpPr>
            <a:cxnSpLocks/>
          </p:cNvCxnSpPr>
          <p:nvPr/>
        </p:nvCxnSpPr>
        <p:spPr>
          <a:xfrm>
            <a:off x="7083963" y="4952177"/>
            <a:ext cx="3451817" cy="75648"/>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26" name="直接箭头连接符 25">
            <a:extLst>
              <a:ext uri="{FF2B5EF4-FFF2-40B4-BE49-F238E27FC236}">
                <a16:creationId xmlns:a16="http://schemas.microsoft.com/office/drawing/2014/main" id="{708876A3-C4CE-4C45-8608-36261D4A9F4D}"/>
              </a:ext>
            </a:extLst>
          </p:cNvPr>
          <p:cNvCxnSpPr>
            <a:cxnSpLocks/>
          </p:cNvCxnSpPr>
          <p:nvPr/>
        </p:nvCxnSpPr>
        <p:spPr>
          <a:xfrm flipV="1">
            <a:off x="7220824" y="4279469"/>
            <a:ext cx="3428356" cy="609797"/>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30" name="直接箭头连接符 29">
            <a:extLst>
              <a:ext uri="{FF2B5EF4-FFF2-40B4-BE49-F238E27FC236}">
                <a16:creationId xmlns:a16="http://schemas.microsoft.com/office/drawing/2014/main" id="{E4FA27C3-C9C5-4C33-80E1-4A582B8E6CA6}"/>
              </a:ext>
            </a:extLst>
          </p:cNvPr>
          <p:cNvCxnSpPr>
            <a:cxnSpLocks/>
          </p:cNvCxnSpPr>
          <p:nvPr/>
        </p:nvCxnSpPr>
        <p:spPr>
          <a:xfrm flipV="1">
            <a:off x="6834430" y="3818641"/>
            <a:ext cx="1968537" cy="114114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4" name="Content Placeholder 4">
            <a:extLst>
              <a:ext uri="{FF2B5EF4-FFF2-40B4-BE49-F238E27FC236}">
                <a16:creationId xmlns:a16="http://schemas.microsoft.com/office/drawing/2014/main" id="{9A2C79D6-3D7B-4851-FCC4-899154DC5E00}"/>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21479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9027" y="1362519"/>
            <a:ext cx="1944763" cy="523220"/>
          </a:xfrm>
          <a:prstGeom prst="rect">
            <a:avLst/>
          </a:prstGeom>
          <a:noFill/>
        </p:spPr>
        <p:txBody>
          <a:bodyPr wrap="none" rtlCol="0">
            <a:spAutoFit/>
          </a:bodyPr>
          <a:lstStyle/>
          <a:p>
            <a:r>
              <a:rPr lang="en-US" altLang="zh-CN" sz="2800" b="1" dirty="0"/>
              <a:t>Task team</a:t>
            </a:r>
            <a:endParaRPr lang="zh-CN" altLang="en-US" sz="2800" b="1" dirty="0"/>
          </a:p>
        </p:txBody>
      </p:sp>
      <p:sp>
        <p:nvSpPr>
          <p:cNvPr id="5"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2213246"/>
            <a:ext cx="11433945" cy="3567622"/>
          </a:xfrm>
        </p:spPr>
        <p:txBody>
          <a:bodyPr>
            <a:normAutofit/>
          </a:bodyPr>
          <a:lstStyle/>
          <a:p>
            <a:pPr marL="342900" lvl="1" indent="-342900" algn="just">
              <a:lnSpc>
                <a:spcPct val="150000"/>
              </a:lnSpc>
              <a:buFont typeface="Arial" panose="020B0604020202020204" pitchFamily="34" charset="0"/>
              <a:buChar char="•"/>
            </a:pPr>
            <a:r>
              <a:rPr lang="en-US" altLang="zh-CN" sz="2400" dirty="0">
                <a:solidFill>
                  <a:schemeClr val="tx1"/>
                </a:solidFill>
              </a:rPr>
              <a:t>National Space Science Center (NSSC); </a:t>
            </a:r>
            <a:r>
              <a:rPr lang="en-US" altLang="zh-CN" sz="2400" dirty="0">
                <a:solidFill>
                  <a:srgbClr val="0000FF"/>
                </a:solidFill>
              </a:rPr>
              <a:t>(Task lead &amp; retrieval algorithm)</a:t>
            </a:r>
          </a:p>
          <a:p>
            <a:pPr marL="342900" lvl="1" indent="-342900" algn="just">
              <a:lnSpc>
                <a:spcPct val="150000"/>
              </a:lnSpc>
              <a:buFont typeface="Arial" panose="020B0604020202020204" pitchFamily="34" charset="0"/>
              <a:buChar char="•"/>
            </a:pPr>
            <a:r>
              <a:rPr lang="en-US" altLang="zh-CN" sz="2400" dirty="0">
                <a:solidFill>
                  <a:schemeClr val="tx1"/>
                </a:solidFill>
              </a:rPr>
              <a:t>Shanghai Typhoon Institute (</a:t>
            </a:r>
            <a:r>
              <a:rPr lang="en-US" altLang="zh-CN" sz="2400" dirty="0">
                <a:solidFill>
                  <a:srgbClr val="0000FF"/>
                </a:solidFill>
              </a:rPr>
              <a:t>TC data analysis);</a:t>
            </a:r>
            <a:endParaRPr lang="en-US" altLang="zh-CN" sz="2400" dirty="0">
              <a:solidFill>
                <a:schemeClr val="tx1"/>
              </a:solidFill>
            </a:endParaRPr>
          </a:p>
          <a:p>
            <a:pPr marL="342900" lvl="1" indent="-342900" algn="just">
              <a:lnSpc>
                <a:spcPct val="150000"/>
              </a:lnSpc>
              <a:buFont typeface="Arial" panose="020B0604020202020204" pitchFamily="34" charset="0"/>
              <a:buChar char="•"/>
            </a:pPr>
            <a:r>
              <a:rPr lang="en-US" altLang="zh-CN" sz="2400" dirty="0">
                <a:solidFill>
                  <a:schemeClr val="tx1"/>
                </a:solidFill>
              </a:rPr>
              <a:t>National Satellite Meteorological Center (NSMC/CMA); </a:t>
            </a:r>
            <a:r>
              <a:rPr lang="en-US" altLang="zh-CN" sz="2400" dirty="0">
                <a:solidFill>
                  <a:srgbClr val="0000FF"/>
                </a:solidFill>
              </a:rPr>
              <a:t>(MWHT/MWHT data)</a:t>
            </a:r>
          </a:p>
          <a:p>
            <a:pPr marL="342900" lvl="1" indent="-342900" algn="just">
              <a:lnSpc>
                <a:spcPct val="150000"/>
              </a:lnSpc>
              <a:buFont typeface="Arial" panose="020B0604020202020204" pitchFamily="34" charset="0"/>
              <a:buChar char="•"/>
            </a:pPr>
            <a:r>
              <a:rPr lang="en-US" altLang="zh-CN" sz="2400" dirty="0">
                <a:solidFill>
                  <a:schemeClr val="tx1"/>
                </a:solidFill>
              </a:rPr>
              <a:t>National Ocean Satellite Application Center (NSOAS); </a:t>
            </a:r>
            <a:r>
              <a:rPr lang="en-US" altLang="zh-CN" sz="2400" dirty="0">
                <a:solidFill>
                  <a:srgbClr val="0000FF"/>
                </a:solidFill>
              </a:rPr>
              <a:t>(SCAT wind data);</a:t>
            </a:r>
          </a:p>
          <a:p>
            <a:pPr marL="342900" lvl="1" indent="-342900" algn="just">
              <a:lnSpc>
                <a:spcPct val="150000"/>
              </a:lnSpc>
              <a:buFont typeface="Arial" panose="020B0604020202020204" pitchFamily="34" charset="0"/>
              <a:buChar char="•"/>
            </a:pPr>
            <a:r>
              <a:rPr lang="en-US" altLang="zh-CN" sz="2400" dirty="0">
                <a:solidFill>
                  <a:schemeClr val="tx1"/>
                </a:solidFill>
              </a:rPr>
              <a:t>Hong Kong Observatory</a:t>
            </a:r>
            <a:r>
              <a:rPr lang="zh-CN" altLang="en-US" sz="2400" dirty="0">
                <a:solidFill>
                  <a:schemeClr val="tx1"/>
                </a:solidFill>
              </a:rPr>
              <a:t> </a:t>
            </a:r>
            <a:r>
              <a:rPr lang="en-US" altLang="zh-CN" sz="2400" dirty="0">
                <a:solidFill>
                  <a:srgbClr val="0000FF"/>
                </a:solidFill>
              </a:rPr>
              <a:t>(in situ data)</a:t>
            </a:r>
          </a:p>
        </p:txBody>
      </p:sp>
      <p:sp>
        <p:nvSpPr>
          <p:cNvPr id="2" name="Content Placeholder 4">
            <a:extLst>
              <a:ext uri="{FF2B5EF4-FFF2-40B4-BE49-F238E27FC236}">
                <a16:creationId xmlns:a16="http://schemas.microsoft.com/office/drawing/2014/main" id="{7AEA9E87-1C07-034F-04EB-6F788E026645}"/>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a:t>
            </a:r>
            <a:r>
              <a:rPr lang="en-US" altLang="zh-CN" sz="3600" dirty="0">
                <a:solidFill>
                  <a:schemeClr val="bg1"/>
                </a:solidFill>
              </a:rPr>
              <a:t>6</a:t>
            </a:r>
            <a:endParaRPr lang="en-US" sz="36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38063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965157"/>
            <a:ext cx="11289680" cy="2927685"/>
          </a:xfrm>
        </p:spPr>
        <p:txBody>
          <a:bodyPr>
            <a:normAutofit/>
          </a:bodyPr>
          <a:lstStyle/>
          <a:p>
            <a:pPr marL="342900" lvl="1" indent="-342900" algn="just">
              <a:spcAft>
                <a:spcPts val="600"/>
              </a:spcAft>
              <a:buFont typeface="Arial" panose="020B0604020202020204" pitchFamily="34" charset="0"/>
              <a:buChar char="•"/>
            </a:pPr>
            <a:r>
              <a:rPr lang="en-US" altLang="zh-CN" sz="2400" dirty="0">
                <a:solidFill>
                  <a:schemeClr val="tx1"/>
                </a:solidFill>
              </a:rPr>
              <a:t>To develop and optimize the retrieval models and algorithms for sea surface pressure by passive microwave observations. </a:t>
            </a:r>
          </a:p>
          <a:p>
            <a:pPr marL="342900" lvl="1" indent="-342900" algn="just">
              <a:spcAft>
                <a:spcPts val="600"/>
              </a:spcAft>
              <a:buFont typeface="Arial" panose="020B0604020202020204" pitchFamily="34" charset="0"/>
              <a:buChar char="•"/>
            </a:pPr>
            <a:r>
              <a:rPr lang="en-US" altLang="zh-CN" sz="2400" dirty="0">
                <a:solidFill>
                  <a:schemeClr val="tx1"/>
                </a:solidFill>
              </a:rPr>
              <a:t>To validate and assess the sea surface pressure data products using collocated in situ measurement data.</a:t>
            </a:r>
          </a:p>
          <a:p>
            <a:pPr marL="342900" lvl="1" indent="-342900" algn="just">
              <a:spcAft>
                <a:spcPts val="600"/>
              </a:spcAft>
              <a:buFont typeface="Arial" panose="020B0604020202020204" pitchFamily="34" charset="0"/>
              <a:buChar char="•"/>
            </a:pPr>
            <a:r>
              <a:rPr lang="en-US" altLang="zh-CN" sz="2400" dirty="0">
                <a:solidFill>
                  <a:schemeClr val="tx1"/>
                </a:solidFill>
              </a:rPr>
              <a:t>To deliver the all-weather sea surface pressure data product from passive microwave observations.</a:t>
            </a:r>
          </a:p>
        </p:txBody>
      </p:sp>
      <p:sp>
        <p:nvSpPr>
          <p:cNvPr id="7" name="TextBox 6"/>
          <p:cNvSpPr txBox="1"/>
          <p:nvPr/>
        </p:nvSpPr>
        <p:spPr>
          <a:xfrm>
            <a:off x="411540" y="1192037"/>
            <a:ext cx="1569660" cy="461665"/>
          </a:xfrm>
          <a:prstGeom prst="rect">
            <a:avLst/>
          </a:prstGeom>
          <a:noFill/>
        </p:spPr>
        <p:txBody>
          <a:bodyPr wrap="none" rtlCol="0">
            <a:spAutoFit/>
          </a:bodyPr>
          <a:lstStyle>
            <a:defPPr marR="0" lvl="0" algn="l" rtl="0">
              <a:lnSpc>
                <a:spcPct val="100000"/>
              </a:lnSpc>
              <a:spcBef>
                <a:spcPts val="0"/>
              </a:spcBef>
              <a:spcAft>
                <a:spcPts val="0"/>
              </a:spcAft>
            </a:defPPr>
            <a:lvl1pPr>
              <a:defRPr sz="2800" b="1"/>
            </a:lvl1pPr>
          </a:lstStyle>
          <a:p>
            <a:r>
              <a:rPr lang="en-US" altLang="zh-CN" dirty="0"/>
              <a:t>Objective</a:t>
            </a:r>
            <a:endParaRPr lang="zh-CN" altLang="en-US" dirty="0"/>
          </a:p>
        </p:txBody>
      </p:sp>
      <p:sp>
        <p:nvSpPr>
          <p:cNvPr id="2" name="Content Placeholder 4">
            <a:extLst>
              <a:ext uri="{FF2B5EF4-FFF2-40B4-BE49-F238E27FC236}">
                <a16:creationId xmlns:a16="http://schemas.microsoft.com/office/drawing/2014/main" id="{4A6FE2E3-E801-C454-ED36-FDD11D2B4D67}"/>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5" name="文本框 4">
            <a:extLst>
              <a:ext uri="{FF2B5EF4-FFF2-40B4-BE49-F238E27FC236}">
                <a16:creationId xmlns:a16="http://schemas.microsoft.com/office/drawing/2014/main" id="{B53CAD01-E300-3C30-DA60-B8DEB942A653}"/>
              </a:ext>
            </a:extLst>
          </p:cNvPr>
          <p:cNvSpPr txBox="1"/>
          <p:nvPr/>
        </p:nvSpPr>
        <p:spPr>
          <a:xfrm>
            <a:off x="25831" y="4892842"/>
            <a:ext cx="12166169" cy="954107"/>
          </a:xfrm>
          <a:prstGeom prst="rect">
            <a:avLst/>
          </a:prstGeom>
          <a:noFill/>
        </p:spPr>
        <p:txBody>
          <a:bodyPr wrap="square">
            <a:spAutoFit/>
          </a:bodyPr>
          <a:lstStyle/>
          <a:p>
            <a:pPr algn="ctr"/>
            <a:r>
              <a:rPr lang="en-US" altLang="zh-CN" sz="2800" b="1" dirty="0">
                <a:solidFill>
                  <a:schemeClr val="tx1"/>
                </a:solidFill>
              </a:rPr>
              <a:t>Towards all-weather quality  ocean surface atmospheric pressure product</a:t>
            </a:r>
            <a:endParaRPr lang="en-US" sz="2800" dirty="0"/>
          </a:p>
        </p:txBody>
      </p:sp>
    </p:spTree>
    <p:extLst>
      <p:ext uri="{BB962C8B-B14F-4D97-AF65-F5344CB8AC3E}">
        <p14:creationId xmlns:p14="http://schemas.microsoft.com/office/powerpoint/2010/main" val="377492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4A6FE2E3-E801-C454-ED36-FDD11D2B4D67}"/>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5" name="文本框 4">
            <a:extLst>
              <a:ext uri="{FF2B5EF4-FFF2-40B4-BE49-F238E27FC236}">
                <a16:creationId xmlns:a16="http://schemas.microsoft.com/office/drawing/2014/main" id="{B53CAD01-E300-3C30-DA60-B8DEB942A653}"/>
              </a:ext>
            </a:extLst>
          </p:cNvPr>
          <p:cNvSpPr txBox="1"/>
          <p:nvPr/>
        </p:nvSpPr>
        <p:spPr>
          <a:xfrm>
            <a:off x="248808" y="1051645"/>
            <a:ext cx="11509536" cy="830997"/>
          </a:xfrm>
          <a:prstGeom prst="rect">
            <a:avLst/>
          </a:prstGeom>
          <a:noFill/>
        </p:spPr>
        <p:txBody>
          <a:bodyPr wrap="square">
            <a:spAutoFit/>
          </a:bodyPr>
          <a:lstStyle/>
          <a:p>
            <a:pPr algn="just"/>
            <a:r>
              <a:rPr lang="en-US" altLang="zh-CN" sz="2400" b="1" dirty="0"/>
              <a:t>Deliverables: </a:t>
            </a:r>
            <a:r>
              <a:rPr lang="en-US" altLang="zh-CN" sz="2400" dirty="0">
                <a:solidFill>
                  <a:srgbClr val="FF0000"/>
                </a:solidFill>
              </a:rPr>
              <a:t>Sea surface pressure retrieval algorithms; validation of all-weather retrievals with collocated in situ measurement; demo dataset</a:t>
            </a:r>
          </a:p>
        </p:txBody>
      </p:sp>
      <p:sp>
        <p:nvSpPr>
          <p:cNvPr id="7" name="内容占位符 6">
            <a:extLst>
              <a:ext uri="{FF2B5EF4-FFF2-40B4-BE49-F238E27FC236}">
                <a16:creationId xmlns:a16="http://schemas.microsoft.com/office/drawing/2014/main" id="{492CD0DB-2226-4AA4-97A2-B33A0C4F92B5}"/>
              </a:ext>
            </a:extLst>
          </p:cNvPr>
          <p:cNvSpPr>
            <a:spLocks noGrp="1"/>
          </p:cNvSpPr>
          <p:nvPr>
            <p:ph idx="1"/>
          </p:nvPr>
        </p:nvSpPr>
        <p:spPr/>
        <p:txBody>
          <a:bodyPr/>
          <a:lstStyle/>
          <a:p>
            <a:endParaRPr lang="zh-CN" altLang="en-US"/>
          </a:p>
        </p:txBody>
      </p:sp>
      <p:sp>
        <p:nvSpPr>
          <p:cNvPr id="8" name="内容占位符 2">
            <a:extLst>
              <a:ext uri="{FF2B5EF4-FFF2-40B4-BE49-F238E27FC236}">
                <a16:creationId xmlns:a16="http://schemas.microsoft.com/office/drawing/2014/main" id="{D139B7C8-F100-47C9-BB59-83205C2B799F}"/>
              </a:ext>
            </a:extLst>
          </p:cNvPr>
          <p:cNvSpPr txBox="1">
            <a:spLocks/>
          </p:cNvSpPr>
          <p:nvPr/>
        </p:nvSpPr>
        <p:spPr>
          <a:xfrm>
            <a:off x="231947" y="1882643"/>
            <a:ext cx="11711245" cy="481471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spcAft>
                <a:spcPts val="600"/>
              </a:spcAft>
            </a:pPr>
            <a:r>
              <a:rPr lang="en-US" altLang="zh-CN" sz="2400" b="1" dirty="0">
                <a:solidFill>
                  <a:schemeClr val="tx1"/>
                </a:solidFill>
              </a:rPr>
              <a:t>Algorithm aspect:</a:t>
            </a:r>
          </a:p>
          <a:p>
            <a:pPr marL="342900" lvl="1" indent="-342900" algn="just">
              <a:spcAft>
                <a:spcPts val="600"/>
              </a:spcAft>
              <a:buFont typeface="Arial" panose="020B0604020202020204" pitchFamily="34" charset="0"/>
              <a:buChar char="•"/>
            </a:pPr>
            <a:r>
              <a:rPr lang="en-US" altLang="zh-CN" sz="2000" dirty="0">
                <a:solidFill>
                  <a:schemeClr val="tx1"/>
                </a:solidFill>
              </a:rPr>
              <a:t>Develop the retrieval algorithms for sea surface pressure by passive microwave observations.</a:t>
            </a:r>
            <a:r>
              <a:rPr lang="en-US" altLang="zh-CN" sz="2000" dirty="0">
                <a:solidFill>
                  <a:schemeClr val="tx1"/>
                </a:solidFill>
                <a:latin typeface="Times New Roman" pitchFamily="18" charset="0"/>
                <a:cs typeface="Times New Roman" pitchFamily="18" charset="0"/>
              </a:rPr>
              <a:t> </a:t>
            </a:r>
            <a:r>
              <a:rPr lang="en-US" altLang="zh-CN" sz="2000" b="1" dirty="0">
                <a:solidFill>
                  <a:srgbClr val="00B050"/>
                </a:solidFill>
                <a:latin typeface="Times New Roman" pitchFamily="18" charset="0"/>
                <a:cs typeface="Times New Roman" pitchFamily="18" charset="0"/>
              </a:rPr>
              <a:t>(Done)</a:t>
            </a:r>
            <a:endParaRPr lang="en-US" altLang="zh-CN" sz="2000" dirty="0">
              <a:solidFill>
                <a:schemeClr val="tx1"/>
              </a:solidFill>
            </a:endParaRPr>
          </a:p>
          <a:p>
            <a:pPr marL="342900" lvl="1" indent="-342900" algn="just">
              <a:spcAft>
                <a:spcPts val="600"/>
              </a:spcAft>
              <a:buFont typeface="Arial" panose="020B0604020202020204" pitchFamily="34" charset="0"/>
              <a:buChar char="•"/>
            </a:pPr>
            <a:r>
              <a:rPr lang="en-US" altLang="zh-CN" sz="2000" dirty="0">
                <a:solidFill>
                  <a:schemeClr val="tx1"/>
                </a:solidFill>
              </a:rPr>
              <a:t>Analyze the relationship between TB warm anomalies (TB minus environmental TB) and</a:t>
            </a:r>
            <a:r>
              <a:rPr lang="zh-CN" altLang="en-US" sz="2000" dirty="0">
                <a:solidFill>
                  <a:schemeClr val="tx1"/>
                </a:solidFill>
              </a:rPr>
              <a:t> </a:t>
            </a:r>
            <a:r>
              <a:rPr lang="en-US" altLang="zh-CN" sz="2000" dirty="0">
                <a:solidFill>
                  <a:schemeClr val="tx1"/>
                </a:solidFill>
              </a:rPr>
              <a:t>surface pressure fields of tropical cyclone, improve the retrieval algorithms under strong wind conditions. </a:t>
            </a:r>
            <a:r>
              <a:rPr lang="en-US" altLang="zh-CN" sz="2000" b="1" dirty="0">
                <a:solidFill>
                  <a:srgbClr val="00B050"/>
                </a:solidFill>
                <a:latin typeface="Times New Roman" pitchFamily="18" charset="0"/>
                <a:cs typeface="Times New Roman" pitchFamily="18" charset="0"/>
              </a:rPr>
              <a:t>(Done)</a:t>
            </a:r>
          </a:p>
          <a:p>
            <a:pPr marL="342900" lvl="1" indent="-342900" algn="just">
              <a:spcAft>
                <a:spcPts val="600"/>
              </a:spcAft>
              <a:buFont typeface="Arial" panose="020B0604020202020204" pitchFamily="34" charset="0"/>
              <a:buChar char="•"/>
            </a:pPr>
            <a:r>
              <a:rPr lang="en-US" altLang="zh-CN" sz="2000" dirty="0">
                <a:solidFill>
                  <a:schemeClr val="tx1"/>
                </a:solidFill>
              </a:rPr>
              <a:t>Analyze the surface pressure information content obtained by 50-60 GHz and 118 GHz radiometers, develop the joint retrieval methods. </a:t>
            </a:r>
            <a:r>
              <a:rPr lang="en-US" altLang="zh-CN" sz="2000" b="1" dirty="0">
                <a:solidFill>
                  <a:srgbClr val="00B050"/>
                </a:solidFill>
                <a:latin typeface="Times New Roman" pitchFamily="18" charset="0"/>
                <a:cs typeface="Times New Roman" pitchFamily="18" charset="0"/>
              </a:rPr>
              <a:t>(Done)</a:t>
            </a:r>
            <a:endParaRPr lang="en-US" altLang="zh-CN" sz="2000" dirty="0">
              <a:solidFill>
                <a:schemeClr val="tx1"/>
              </a:solidFill>
            </a:endParaRPr>
          </a:p>
          <a:p>
            <a:pPr lvl="1" algn="just">
              <a:spcAft>
                <a:spcPts val="600"/>
              </a:spcAft>
            </a:pPr>
            <a:r>
              <a:rPr lang="en-US" altLang="zh-CN" sz="2400" b="1" dirty="0">
                <a:solidFill>
                  <a:schemeClr val="tx1"/>
                </a:solidFill>
              </a:rPr>
              <a:t>Validation aspect:</a:t>
            </a:r>
          </a:p>
          <a:p>
            <a:pPr marL="342900" lvl="1" indent="-342900" algn="just">
              <a:spcAft>
                <a:spcPts val="600"/>
              </a:spcAft>
              <a:buFont typeface="Arial" panose="020B0604020202020204" pitchFamily="34" charset="0"/>
              <a:buChar char="•"/>
            </a:pPr>
            <a:r>
              <a:rPr lang="en-US" altLang="zh-CN" sz="2000" dirty="0">
                <a:solidFill>
                  <a:schemeClr val="tx1"/>
                </a:solidFill>
              </a:rPr>
              <a:t>Validate the respective and joint retrieval results from 50-60 GHz and 118 GHz radiometers using collocated reanalysis and analysis data (ERA-interim, ERA5, and NCEP GDAS/FNL analysis). </a:t>
            </a:r>
            <a:r>
              <a:rPr lang="en-US" altLang="zh-CN" sz="2000" b="1" dirty="0">
                <a:solidFill>
                  <a:srgbClr val="00B050"/>
                </a:solidFill>
                <a:latin typeface="Times New Roman" pitchFamily="18" charset="0"/>
                <a:cs typeface="Times New Roman" pitchFamily="18" charset="0"/>
              </a:rPr>
              <a:t>(Done)</a:t>
            </a:r>
            <a:endParaRPr lang="en-US" altLang="zh-CN" sz="2000" dirty="0">
              <a:solidFill>
                <a:schemeClr val="tx1"/>
              </a:solidFill>
            </a:endParaRPr>
          </a:p>
          <a:p>
            <a:pPr marL="342900" lvl="1" indent="-342900" algn="just">
              <a:spcAft>
                <a:spcPts val="600"/>
              </a:spcAft>
              <a:buFont typeface="Arial" panose="020B0604020202020204" pitchFamily="34" charset="0"/>
              <a:buChar char="•"/>
            </a:pPr>
            <a:r>
              <a:rPr lang="en-US" altLang="zh-CN" sz="2000" dirty="0">
                <a:solidFill>
                  <a:schemeClr val="tx1"/>
                </a:solidFill>
              </a:rPr>
              <a:t>In situ validation data sets using the collocated buoy, ship and dropsonde data. </a:t>
            </a:r>
            <a:r>
              <a:rPr lang="en-US" altLang="zh-CN" sz="2000" b="1" dirty="0">
                <a:solidFill>
                  <a:srgbClr val="FF0000"/>
                </a:solidFill>
                <a:latin typeface="Times New Roman" pitchFamily="18" charset="0"/>
                <a:cs typeface="Times New Roman" pitchFamily="18" charset="0"/>
              </a:rPr>
              <a:t>(Ongoing)</a:t>
            </a:r>
          </a:p>
          <a:p>
            <a:pPr lvl="1" algn="just">
              <a:spcAft>
                <a:spcPts val="600"/>
              </a:spcAft>
            </a:pPr>
            <a:endParaRPr lang="en-US" altLang="zh-CN" sz="2000" b="1" dirty="0">
              <a:solidFill>
                <a:srgbClr val="FF0000"/>
              </a:solidFill>
              <a:latin typeface="Times New Roman" pitchFamily="18" charset="0"/>
              <a:cs typeface="Times New Roman" pitchFamily="18" charset="0"/>
            </a:endParaRPr>
          </a:p>
          <a:p>
            <a:pPr lvl="1" algn="just">
              <a:spcAft>
                <a:spcPts val="600"/>
              </a:spcAft>
            </a:pPr>
            <a:endParaRPr lang="en-US" altLang="zh-CN" sz="2400" dirty="0">
              <a:solidFill>
                <a:schemeClr val="tx1"/>
              </a:solidFill>
              <a:latin typeface="Times New Roman" pitchFamily="18" charset="0"/>
              <a:cs typeface="Times New Roman" pitchFamily="18" charset="0"/>
            </a:endParaRPr>
          </a:p>
          <a:p>
            <a:pPr marL="342900" lvl="1" indent="-342900" algn="just">
              <a:spcAft>
                <a:spcPts val="600"/>
              </a:spcAft>
              <a:buFont typeface="Wingdings" pitchFamily="2" charset="2"/>
              <a:buChar char="l"/>
            </a:pPr>
            <a:endParaRPr lang="en-US" altLang="zh-CN"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390980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3759965" y="1135346"/>
            <a:ext cx="7491804" cy="699817"/>
          </a:xfrm>
        </p:spPr>
        <p:txBody>
          <a:bodyPr>
            <a:normAutofit/>
          </a:bodyPr>
          <a:lstStyle/>
          <a:p>
            <a:r>
              <a:rPr lang="en-US" altLang="zh-CN" sz="2400" dirty="0"/>
              <a:t>Development of retrieval algorithms</a:t>
            </a:r>
            <a:endParaRPr lang="zh-CN" altLang="en-US" sz="2400" dirty="0"/>
          </a:p>
        </p:txBody>
      </p:sp>
      <p:pic>
        <p:nvPicPr>
          <p:cNvPr id="4" name="图片 3">
            <a:extLst>
              <a:ext uri="{FF2B5EF4-FFF2-40B4-BE49-F238E27FC236}">
                <a16:creationId xmlns:a16="http://schemas.microsoft.com/office/drawing/2014/main" id="{765B7AC5-EECA-4F2E-927F-7E8927C0D44E}"/>
              </a:ext>
            </a:extLst>
          </p:cNvPr>
          <p:cNvPicPr>
            <a:picLocks noChangeAspect="1"/>
          </p:cNvPicPr>
          <p:nvPr/>
        </p:nvPicPr>
        <p:blipFill>
          <a:blip r:embed="rId2"/>
          <a:stretch>
            <a:fillRect/>
          </a:stretch>
        </p:blipFill>
        <p:spPr>
          <a:xfrm>
            <a:off x="123868" y="1719520"/>
            <a:ext cx="8308168" cy="4712414"/>
          </a:xfrm>
          <a:prstGeom prst="rect">
            <a:avLst/>
          </a:prstGeom>
        </p:spPr>
      </p:pic>
      <p:sp>
        <p:nvSpPr>
          <p:cNvPr id="7" name="矩形 6">
            <a:extLst>
              <a:ext uri="{FF2B5EF4-FFF2-40B4-BE49-F238E27FC236}">
                <a16:creationId xmlns:a16="http://schemas.microsoft.com/office/drawing/2014/main" id="{D067A96D-22C8-404C-8FA8-E1A31124BAF9}"/>
              </a:ext>
            </a:extLst>
          </p:cNvPr>
          <p:cNvSpPr/>
          <p:nvPr/>
        </p:nvSpPr>
        <p:spPr>
          <a:xfrm>
            <a:off x="8790432" y="1719520"/>
            <a:ext cx="3066381" cy="2477601"/>
          </a:xfrm>
          <a:prstGeom prst="rect">
            <a:avLst/>
          </a:prstGeom>
          <a:ln w="19050">
            <a:solidFill>
              <a:srgbClr val="00B0F0"/>
            </a:solidFill>
          </a:ln>
        </p:spPr>
        <p:txBody>
          <a:bodyPr wrap="square">
            <a:spAutoFit/>
          </a:bodyPr>
          <a:lstStyle/>
          <a:p>
            <a:pPr>
              <a:spcAft>
                <a:spcPts val="600"/>
              </a:spcAft>
            </a:pPr>
            <a:r>
              <a:rPr lang="en-US" altLang="zh-CN" sz="2000" dirty="0">
                <a:latin typeface="Arial" panose="020B0604020202020204" pitchFamily="34" charset="0"/>
                <a:cs typeface="Arial" panose="020B0604020202020204" pitchFamily="34" charset="0"/>
              </a:rPr>
              <a:t>Three-step retrieval</a:t>
            </a:r>
          </a:p>
          <a:p>
            <a:pPr marL="342900"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Step 1: Preliminary retrieval of pressure</a:t>
            </a:r>
          </a:p>
          <a:p>
            <a:pPr marL="342900"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Step 2: Detection of TC</a:t>
            </a:r>
          </a:p>
          <a:p>
            <a:pPr marL="342900"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Step 3: Retrieval of TC pressure </a:t>
            </a:r>
          </a:p>
        </p:txBody>
      </p:sp>
      <p:sp>
        <p:nvSpPr>
          <p:cNvPr id="2" name="Content Placeholder 4">
            <a:extLst>
              <a:ext uri="{FF2B5EF4-FFF2-40B4-BE49-F238E27FC236}">
                <a16:creationId xmlns:a16="http://schemas.microsoft.com/office/drawing/2014/main" id="{9940AA88-AA6B-4C45-54C4-A5298C28A559}"/>
              </a:ext>
            </a:extLst>
          </p:cNvPr>
          <p:cNvSpPr txBox="1">
            <a:spLocks/>
          </p:cNvSpPr>
          <p:nvPr/>
        </p:nvSpPr>
        <p:spPr>
          <a:xfrm>
            <a:off x="123868" y="159366"/>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3" name="TextBox 3">
            <a:extLst>
              <a:ext uri="{FF2B5EF4-FFF2-40B4-BE49-F238E27FC236}">
                <a16:creationId xmlns:a16="http://schemas.microsoft.com/office/drawing/2014/main" id="{7F111963-93D6-1681-8CC4-7BC1C38A582E}"/>
              </a:ext>
            </a:extLst>
          </p:cNvPr>
          <p:cNvSpPr txBox="1"/>
          <p:nvPr/>
        </p:nvSpPr>
        <p:spPr>
          <a:xfrm>
            <a:off x="123868" y="1135346"/>
            <a:ext cx="1519968" cy="461665"/>
          </a:xfrm>
          <a:prstGeom prst="rect">
            <a:avLst/>
          </a:prstGeom>
          <a:noFill/>
        </p:spPr>
        <p:txBody>
          <a:bodyPr wrap="none" rtlCol="0">
            <a:spAutoFit/>
          </a:bodyPr>
          <a:lstStyle/>
          <a:p>
            <a:r>
              <a:rPr lang="en-US" altLang="zh-CN" sz="2400" b="1" dirty="0"/>
              <a:t>Progress</a:t>
            </a:r>
            <a:endParaRPr lang="zh-CN" altLang="en-US" sz="2400" b="1" dirty="0"/>
          </a:p>
        </p:txBody>
      </p:sp>
    </p:spTree>
    <p:extLst>
      <p:ext uri="{BB962C8B-B14F-4D97-AF65-F5344CB8AC3E}">
        <p14:creationId xmlns:p14="http://schemas.microsoft.com/office/powerpoint/2010/main" val="2904416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5727" y="998553"/>
            <a:ext cx="8661400" cy="699817"/>
          </a:xfrm>
        </p:spPr>
        <p:txBody>
          <a:bodyPr>
            <a:normAutofit/>
          </a:bodyPr>
          <a:lstStyle/>
          <a:p>
            <a:r>
              <a:rPr lang="en-US" altLang="zh-CN" sz="2400" dirty="0"/>
              <a:t>Assessment of  the retrieval accuracy</a:t>
            </a:r>
            <a:endParaRPr lang="zh-CN" altLang="en-US" sz="2400" dirty="0"/>
          </a:p>
        </p:txBody>
      </p:sp>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D7D004DA-8EFD-4E9F-8931-F367C4DF6364}"/>
                  </a:ext>
                </a:extLst>
              </p:cNvPr>
              <p:cNvSpPr/>
              <p:nvPr/>
            </p:nvSpPr>
            <p:spPr>
              <a:xfrm>
                <a:off x="7392128" y="5214675"/>
                <a:ext cx="3583027" cy="1382751"/>
              </a:xfrm>
              <a:prstGeom prst="rect">
                <a:avLst/>
              </a:prstGeom>
              <a:ln w="19050">
                <a:solidFill>
                  <a:srgbClr val="00B0F0"/>
                </a:solidFill>
              </a:ln>
            </p:spPr>
            <p:txBody>
              <a:bodyPr wrap="square">
                <a:spAutoFit/>
              </a:bodyPr>
              <a:lstStyle/>
              <a:p>
                <a:pPr algn="ctr" latinLnBrk="1">
                  <a:lnSpc>
                    <a:spcPct val="150000"/>
                  </a:lnSpc>
                  <a:spcAft>
                    <a:spcPts val="0"/>
                  </a:spcAft>
                </a:pPr>
                <a14:m>
                  <m:oMath xmlns:m="http://schemas.openxmlformats.org/officeDocument/2006/math">
                    <m:r>
                      <m:rPr>
                        <m:sty m:val="p"/>
                      </m:rPr>
                      <a:rPr lang="en-US" altLang="zh-CN" sz="1200" kern="100">
                        <a:latin typeface="Cambria Math" panose="02040503050406030204" pitchFamily="18" charset="0"/>
                      </a:rPr>
                      <m:t>Bias</m:t>
                    </m:r>
                    <m:r>
                      <a:rPr lang="en-US" altLang="zh-CN" sz="1200" kern="100">
                        <a:latin typeface="Cambria Math" panose="02040503050406030204" pitchFamily="18" charset="0"/>
                      </a:rPr>
                      <m:t>=</m:t>
                    </m:r>
                    <m:f>
                      <m:fPr>
                        <m:ctrlPr>
                          <a:rPr lang="zh-CN" altLang="zh-CN" sz="1200" i="1" kern="100">
                            <a:effectLst/>
                            <a:latin typeface="Cambria Math" panose="02040503050406030204" pitchFamily="18" charset="0"/>
                            <a:ea typeface="Cambria Math" panose="02040503050406030204" pitchFamily="18" charset="0"/>
                          </a:rPr>
                        </m:ctrlPr>
                      </m:fPr>
                      <m:num>
                        <m:r>
                          <a:rPr lang="en-US" altLang="zh-CN" sz="1200" kern="100">
                            <a:latin typeface="Cambria Math" panose="02040503050406030204" pitchFamily="18" charset="0"/>
                          </a:rPr>
                          <m:t>1</m:t>
                        </m:r>
                      </m:num>
                      <m:den>
                        <m:r>
                          <a:rPr lang="en-US" altLang="zh-CN" sz="1200" i="1" kern="100">
                            <a:latin typeface="Cambria Math" panose="02040503050406030204" pitchFamily="18" charset="0"/>
                          </a:rPr>
                          <m:t>𝑛</m:t>
                        </m:r>
                      </m:den>
                    </m:f>
                    <m:nary>
                      <m:naryPr>
                        <m:chr m:val="∑"/>
                        <m:limLoc m:val="undOvr"/>
                        <m:ctrlPr>
                          <a:rPr lang="zh-CN" altLang="zh-CN" sz="1200" i="1" kern="100">
                            <a:effectLst/>
                            <a:latin typeface="Cambria Math" panose="02040503050406030204" pitchFamily="18" charset="0"/>
                            <a:ea typeface="Cambria Math" panose="02040503050406030204" pitchFamily="18" charset="0"/>
                          </a:rPr>
                        </m:ctrlPr>
                      </m:naryPr>
                      <m:sub>
                        <m:r>
                          <a:rPr lang="en-US" altLang="zh-CN" sz="1200" i="1" kern="100">
                            <a:latin typeface="Cambria Math" panose="02040503050406030204" pitchFamily="18" charset="0"/>
                          </a:rPr>
                          <m:t>𝑖</m:t>
                        </m:r>
                        <m:r>
                          <a:rPr lang="en-US" altLang="zh-CN" sz="1200" kern="100">
                            <a:latin typeface="Cambria Math" panose="02040503050406030204" pitchFamily="18" charset="0"/>
                          </a:rPr>
                          <m:t>=1</m:t>
                        </m:r>
                      </m:sub>
                      <m:sup>
                        <m:r>
                          <a:rPr lang="en-US" altLang="zh-CN" sz="1200" i="1" kern="100">
                            <a:latin typeface="Cambria Math" panose="02040503050406030204" pitchFamily="18" charset="0"/>
                          </a:rPr>
                          <m:t>𝑛</m:t>
                        </m:r>
                      </m:sup>
                      <m:e>
                        <m:r>
                          <a:rPr lang="en-US" altLang="zh-CN" sz="1200" kern="100">
                            <a:latin typeface="Cambria Math" panose="02040503050406030204" pitchFamily="18" charset="0"/>
                          </a:rPr>
                          <m:t>(</m:t>
                        </m:r>
                        <m:sSub>
                          <m:sSubPr>
                            <m:ctrlPr>
                              <a:rPr lang="zh-CN" altLang="zh-CN" sz="1200" i="1" kern="100">
                                <a:effectLst/>
                                <a:latin typeface="Cambria Math" panose="02040503050406030204" pitchFamily="18" charset="0"/>
                                <a:ea typeface="Cambria Math" panose="02040503050406030204" pitchFamily="18" charset="0"/>
                              </a:rPr>
                            </m:ctrlPr>
                          </m:sSubPr>
                          <m:e>
                            <m:r>
                              <a:rPr lang="en-US" altLang="zh-CN" sz="1200" i="1" kern="100">
                                <a:latin typeface="Cambria Math" panose="02040503050406030204" pitchFamily="18" charset="0"/>
                              </a:rPr>
                              <m:t>𝑥</m:t>
                            </m:r>
                          </m:e>
                          <m:sub>
                            <m:r>
                              <a:rPr lang="en-US" altLang="zh-CN" sz="1200" i="1" kern="100">
                                <a:latin typeface="Cambria Math" panose="02040503050406030204" pitchFamily="18" charset="0"/>
                              </a:rPr>
                              <m:t>𝑜𝑝</m:t>
                            </m:r>
                          </m:sub>
                        </m:sSub>
                      </m:e>
                    </m:nary>
                  </m:oMath>
                </a14:m>
                <a:r>
                  <a:rPr lang="en-US" altLang="zh-CN" sz="1200" kern="100" dirty="0">
                    <a:latin typeface="Times New Roman" panose="02020603050405020304" pitchFamily="18" charset="0"/>
                  </a:rPr>
                  <a:t>-</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rPr>
                        </m:ctrlPr>
                      </m:sSubPr>
                      <m:e>
                        <m:r>
                          <a:rPr lang="en-US" altLang="zh-CN" sz="1200" i="1" kern="100">
                            <a:latin typeface="Cambria Math" panose="02040503050406030204" pitchFamily="18" charset="0"/>
                          </a:rPr>
                          <m:t>𝑥</m:t>
                        </m:r>
                      </m:e>
                      <m:sub>
                        <m:r>
                          <a:rPr lang="en-US" altLang="zh-CN" sz="1200" i="1" kern="100">
                            <a:latin typeface="Cambria Math" panose="02040503050406030204" pitchFamily="18" charset="0"/>
                          </a:rPr>
                          <m:t>𝑟𝑝</m:t>
                        </m:r>
                      </m:sub>
                    </m:sSub>
                    <m:r>
                      <a:rPr lang="en-US" altLang="zh-CN" sz="1200" kern="100">
                        <a:latin typeface="Cambria Math" panose="02040503050406030204" pitchFamily="18" charset="0"/>
                      </a:rPr>
                      <m:t>)</m:t>
                    </m:r>
                  </m:oMath>
                </a14:m>
                <a:r>
                  <a:rPr lang="en-US" altLang="zh-CN" sz="1200" kern="100" dirty="0">
                    <a:latin typeface="Times New Roman" panose="02020603050405020304" pitchFamily="18" charset="0"/>
                  </a:rPr>
                  <a:t> </a:t>
                </a:r>
                <a:endParaRPr lang="en-US" altLang="zh-CN" sz="1200" kern="100" dirty="0">
                  <a:latin typeface="Cambria Math" panose="02040503050406030204" pitchFamily="18" charset="0"/>
                </a:endParaRPr>
              </a:p>
              <a:p>
                <a:pPr algn="ctr" latinLnBrk="1">
                  <a:lnSpc>
                    <a:spcPts val="7000"/>
                  </a:lnSpc>
                  <a:spcAft>
                    <a:spcPts val="0"/>
                  </a:spcAft>
                </a:pPr>
                <a14:m>
                  <m:oMathPara xmlns:m="http://schemas.openxmlformats.org/officeDocument/2006/math">
                    <m:oMathParaPr>
                      <m:jc m:val="centerGroup"/>
                    </m:oMathParaPr>
                    <m:oMath xmlns:m="http://schemas.openxmlformats.org/officeDocument/2006/math">
                      <m:r>
                        <m:rPr>
                          <m:sty m:val="p"/>
                        </m:rPr>
                        <a:rPr lang="en-US" altLang="zh-CN" sz="1200" kern="100">
                          <a:latin typeface="Cambria Math" panose="02040503050406030204" pitchFamily="18" charset="0"/>
                        </a:rPr>
                        <m:t>RMSE</m:t>
                      </m:r>
                      <m:r>
                        <a:rPr lang="en-US" altLang="zh-CN" sz="1200" kern="100">
                          <a:latin typeface="Cambria Math" panose="02040503050406030204" pitchFamily="18" charset="0"/>
                        </a:rPr>
                        <m:t>=</m:t>
                      </m:r>
                      <m:rad>
                        <m:radPr>
                          <m:degHide m:val="on"/>
                          <m:ctrlPr>
                            <a:rPr lang="zh-CN" altLang="zh-CN" sz="1200" i="1" kern="100">
                              <a:effectLst/>
                              <a:latin typeface="Cambria Math" panose="02040503050406030204" pitchFamily="18" charset="0"/>
                              <a:ea typeface="Cambria Math" panose="02040503050406030204" pitchFamily="18" charset="0"/>
                            </a:rPr>
                          </m:ctrlPr>
                        </m:radPr>
                        <m:deg/>
                        <m:e>
                          <m:f>
                            <m:fPr>
                              <m:ctrlPr>
                                <a:rPr lang="zh-CN" altLang="zh-CN" sz="1200" i="1" kern="100">
                                  <a:effectLst/>
                                  <a:latin typeface="Cambria Math" panose="02040503050406030204" pitchFamily="18" charset="0"/>
                                  <a:ea typeface="Cambria Math" panose="02040503050406030204" pitchFamily="18" charset="0"/>
                                </a:rPr>
                              </m:ctrlPr>
                            </m:fPr>
                            <m:num>
                              <m:r>
                                <a:rPr lang="en-US" altLang="zh-CN" sz="1200" kern="100">
                                  <a:latin typeface="Cambria Math" panose="02040503050406030204" pitchFamily="18" charset="0"/>
                                </a:rPr>
                                <m:t>1</m:t>
                              </m:r>
                            </m:num>
                            <m:den>
                              <m:r>
                                <a:rPr lang="en-US" altLang="zh-CN" sz="1200" i="1" kern="100">
                                  <a:latin typeface="Cambria Math" panose="02040503050406030204" pitchFamily="18" charset="0"/>
                                </a:rPr>
                                <m:t>𝑛</m:t>
                              </m:r>
                            </m:den>
                          </m:f>
                          <m:nary>
                            <m:naryPr>
                              <m:chr m:val="∑"/>
                              <m:limLoc m:val="undOvr"/>
                              <m:ctrlPr>
                                <a:rPr lang="zh-CN" altLang="zh-CN" sz="1200" i="1" kern="100">
                                  <a:effectLst/>
                                  <a:latin typeface="Cambria Math" panose="02040503050406030204" pitchFamily="18" charset="0"/>
                                  <a:ea typeface="Cambria Math" panose="02040503050406030204" pitchFamily="18" charset="0"/>
                                </a:rPr>
                              </m:ctrlPr>
                            </m:naryPr>
                            <m:sub>
                              <m:r>
                                <a:rPr lang="en-US" altLang="zh-CN" sz="1200" i="1" kern="100">
                                  <a:latin typeface="Cambria Math" panose="02040503050406030204" pitchFamily="18" charset="0"/>
                                </a:rPr>
                                <m:t>𝑖</m:t>
                              </m:r>
                              <m:r>
                                <a:rPr lang="en-US" altLang="zh-CN" sz="1200" kern="100">
                                  <a:latin typeface="Cambria Math" panose="02040503050406030204" pitchFamily="18" charset="0"/>
                                </a:rPr>
                                <m:t>=1</m:t>
                              </m:r>
                            </m:sub>
                            <m:sup>
                              <m:r>
                                <a:rPr lang="en-US" altLang="zh-CN" sz="1200" i="1" kern="100">
                                  <a:latin typeface="Cambria Math" panose="02040503050406030204" pitchFamily="18" charset="0"/>
                                </a:rPr>
                                <m:t>𝑛</m:t>
                              </m:r>
                            </m:sup>
                            <m:e>
                              <m:r>
                                <a:rPr lang="en-US" altLang="zh-CN" sz="1200" kern="100">
                                  <a:latin typeface="Cambria Math" panose="02040503050406030204" pitchFamily="18" charset="0"/>
                                </a:rPr>
                                <m:t>(</m:t>
                              </m:r>
                              <m:sSub>
                                <m:sSubPr>
                                  <m:ctrlPr>
                                    <a:rPr lang="zh-CN" altLang="zh-CN" sz="1200" i="1" kern="100">
                                      <a:effectLst/>
                                      <a:latin typeface="Cambria Math" panose="02040503050406030204" pitchFamily="18" charset="0"/>
                                      <a:ea typeface="Cambria Math" panose="02040503050406030204" pitchFamily="18" charset="0"/>
                                    </a:rPr>
                                  </m:ctrlPr>
                                </m:sSubPr>
                                <m:e>
                                  <m:r>
                                    <a:rPr lang="en-US" altLang="zh-CN" sz="1200" i="1" kern="100">
                                      <a:latin typeface="Cambria Math" panose="02040503050406030204" pitchFamily="18" charset="0"/>
                                    </a:rPr>
                                    <m:t>𝑥</m:t>
                                  </m:r>
                                </m:e>
                                <m:sub>
                                  <m:r>
                                    <a:rPr lang="en-US" altLang="zh-CN" sz="1200" i="1" kern="100">
                                      <a:latin typeface="Cambria Math" panose="02040503050406030204" pitchFamily="18" charset="0"/>
                                    </a:rPr>
                                    <m:t>𝑜𝑝</m:t>
                                  </m:r>
                                </m:sub>
                              </m:sSub>
                            </m:e>
                          </m:nary>
                          <m:r>
                            <a:rPr lang="en-US" altLang="zh-CN" sz="1200" i="1" kern="100">
                              <a:latin typeface="Cambria Math" panose="02040503050406030204" pitchFamily="18" charset="0"/>
                            </a:rPr>
                            <m:t>−</m:t>
                          </m:r>
                          <m:sSub>
                            <m:sSubPr>
                              <m:ctrlPr>
                                <a:rPr lang="zh-CN" altLang="zh-CN" sz="1200" i="1" kern="100">
                                  <a:effectLst/>
                                  <a:latin typeface="Cambria Math" panose="02040503050406030204" pitchFamily="18" charset="0"/>
                                  <a:ea typeface="Cambria Math" panose="02040503050406030204" pitchFamily="18" charset="0"/>
                                </a:rPr>
                              </m:ctrlPr>
                            </m:sSubPr>
                            <m:e>
                              <m:r>
                                <a:rPr lang="en-US" altLang="zh-CN" sz="1200" i="1" kern="100">
                                  <a:latin typeface="Cambria Math" panose="02040503050406030204" pitchFamily="18" charset="0"/>
                                </a:rPr>
                                <m:t>𝑥</m:t>
                              </m:r>
                            </m:e>
                            <m:sub>
                              <m:r>
                                <a:rPr lang="en-US" altLang="zh-CN" sz="1200" i="1" kern="100">
                                  <a:latin typeface="Cambria Math" panose="02040503050406030204" pitchFamily="18" charset="0"/>
                                </a:rPr>
                                <m:t>𝑟𝑝</m:t>
                              </m:r>
                            </m:sub>
                          </m:sSub>
                          <m:sSup>
                            <m:sSupPr>
                              <m:ctrlPr>
                                <a:rPr lang="zh-CN" altLang="zh-CN" sz="1200" i="1" kern="100">
                                  <a:effectLst/>
                                  <a:latin typeface="Cambria Math" panose="02040503050406030204" pitchFamily="18" charset="0"/>
                                  <a:ea typeface="Cambria Math" panose="02040503050406030204" pitchFamily="18" charset="0"/>
                                </a:rPr>
                              </m:ctrlPr>
                            </m:sSupPr>
                            <m:e>
                              <m:r>
                                <a:rPr lang="en-US" altLang="zh-CN" sz="1200" kern="100">
                                  <a:latin typeface="Cambria Math" panose="02040503050406030204" pitchFamily="18" charset="0"/>
                                </a:rPr>
                                <m:t>)</m:t>
                              </m:r>
                            </m:e>
                            <m:sup>
                              <m:r>
                                <a:rPr lang="en-US" altLang="zh-CN" sz="1200" kern="100">
                                  <a:latin typeface="Cambria Math" panose="02040503050406030204" pitchFamily="18" charset="0"/>
                                </a:rPr>
                                <m:t>2</m:t>
                              </m:r>
                            </m:sup>
                          </m:sSup>
                        </m:e>
                      </m:rad>
                    </m:oMath>
                  </m:oMathPara>
                </a14:m>
                <a:endParaRPr lang="zh-CN" altLang="zh-CN" sz="1200" kern="100" dirty="0">
                  <a:latin typeface="Times New Roman" panose="02020603050405020304" pitchFamily="18" charset="0"/>
                </a:endParaRPr>
              </a:p>
            </p:txBody>
          </p:sp>
        </mc:Choice>
        <mc:Fallback xmlns="">
          <p:sp>
            <p:nvSpPr>
              <p:cNvPr id="34" name="矩形 33">
                <a:extLst>
                  <a:ext uri="{FF2B5EF4-FFF2-40B4-BE49-F238E27FC236}">
                    <a16:creationId xmlns:a16="http://schemas.microsoft.com/office/drawing/2014/main" id="{D7D004DA-8EFD-4E9F-8931-F367C4DF6364}"/>
                  </a:ext>
                </a:extLst>
              </p:cNvPr>
              <p:cNvSpPr>
                <a:spLocks noRot="1" noChangeAspect="1" noMove="1" noResize="1" noEditPoints="1" noAdjustHandles="1" noChangeArrowheads="1" noChangeShapeType="1" noTextEdit="1"/>
              </p:cNvSpPr>
              <p:nvPr/>
            </p:nvSpPr>
            <p:spPr>
              <a:xfrm>
                <a:off x="7392128" y="5214675"/>
                <a:ext cx="3583027" cy="1382751"/>
              </a:xfrm>
              <a:prstGeom prst="rect">
                <a:avLst/>
              </a:prstGeom>
              <a:blipFill>
                <a:blip r:embed="rId2"/>
                <a:stretch>
                  <a:fillRect t="-8036" b="-54464"/>
                </a:stretch>
              </a:blipFill>
              <a:ln w="19050">
                <a:solidFill>
                  <a:srgbClr val="00B0F0"/>
                </a:solidFill>
              </a:ln>
            </p:spPr>
            <p:txBody>
              <a:bodyPr/>
              <a:lstStyle/>
              <a:p>
                <a:r>
                  <a:rPr lang="en-US">
                    <a:noFill/>
                  </a:rPr>
                  <a:t> </a:t>
                </a:r>
              </a:p>
            </p:txBody>
          </p:sp>
        </mc:Fallback>
      </mc:AlternateContent>
      <p:pic>
        <p:nvPicPr>
          <p:cNvPr id="36" name="图片 35">
            <a:extLst>
              <a:ext uri="{FF2B5EF4-FFF2-40B4-BE49-F238E27FC236}">
                <a16:creationId xmlns:a16="http://schemas.microsoft.com/office/drawing/2014/main" id="{7CD452BD-DDC4-40AB-82EB-AC6D9AB3E1C1}"/>
              </a:ext>
            </a:extLst>
          </p:cNvPr>
          <p:cNvPicPr>
            <a:picLocks noChangeAspect="1"/>
          </p:cNvPicPr>
          <p:nvPr/>
        </p:nvPicPr>
        <p:blipFill>
          <a:blip r:embed="rId3"/>
          <a:stretch>
            <a:fillRect/>
          </a:stretch>
        </p:blipFill>
        <p:spPr>
          <a:xfrm>
            <a:off x="55483" y="1495528"/>
            <a:ext cx="5943600" cy="5038051"/>
          </a:xfrm>
          <a:prstGeom prst="rect">
            <a:avLst/>
          </a:prstGeom>
        </p:spPr>
      </p:pic>
      <p:cxnSp>
        <p:nvCxnSpPr>
          <p:cNvPr id="37" name="直接箭头连接符 36">
            <a:extLst>
              <a:ext uri="{FF2B5EF4-FFF2-40B4-BE49-F238E27FC236}">
                <a16:creationId xmlns:a16="http://schemas.microsoft.com/office/drawing/2014/main" id="{FD9A72FB-86B1-4CC7-A1A2-0B07BCDD7D57}"/>
              </a:ext>
            </a:extLst>
          </p:cNvPr>
          <p:cNvCxnSpPr>
            <a:cxnSpLocks/>
          </p:cNvCxnSpPr>
          <p:nvPr/>
        </p:nvCxnSpPr>
        <p:spPr>
          <a:xfrm>
            <a:off x="3656574" y="6289232"/>
            <a:ext cx="341520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39" name="文本框 38">
            <a:extLst>
              <a:ext uri="{FF2B5EF4-FFF2-40B4-BE49-F238E27FC236}">
                <a16:creationId xmlns:a16="http://schemas.microsoft.com/office/drawing/2014/main" id="{90238A26-279B-48D3-804A-25D1A0A4C978}"/>
              </a:ext>
            </a:extLst>
          </p:cNvPr>
          <p:cNvSpPr txBox="1"/>
          <p:nvPr/>
        </p:nvSpPr>
        <p:spPr>
          <a:xfrm>
            <a:off x="6242921" y="998553"/>
            <a:ext cx="5881442" cy="4524315"/>
          </a:xfrm>
          <a:prstGeom prst="rect">
            <a:avLst/>
          </a:prstGeom>
          <a:noFill/>
        </p:spPr>
        <p:txBody>
          <a:bodyPr wrap="square" rtlCol="0">
            <a:spAutoFit/>
          </a:bodyPr>
          <a:lstStyle/>
          <a:p>
            <a:r>
              <a:rPr lang="en-US" altLang="zh-CN" sz="1800" b="1" dirty="0">
                <a:solidFill>
                  <a:schemeClr val="tx1"/>
                </a:solidFill>
                <a:latin typeface="Arial" panose="020B0604020202020204" pitchFamily="34" charset="0"/>
                <a:cs typeface="Arial" panose="020B0604020202020204" pitchFamily="34" charset="0"/>
              </a:rPr>
              <a:t>Brightness temperature data of spaceborne microwave radiometer -  input of the algorithm </a:t>
            </a:r>
          </a:p>
          <a:p>
            <a:r>
              <a:rPr lang="en-US" altLang="zh-CN" sz="1800" b="1"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ea typeface="宋体"/>
                <a:cs typeface="Arial" panose="020B0604020202020204" pitchFamily="34" charset="0"/>
              </a:rPr>
              <a:t>- Spatial resolution (nadir): 32 km (SNPP/ATMS and      FY-3D/MWTS-II), 16 km (FY-3D/MWHTS, FY-3D/MWHTS)</a:t>
            </a:r>
          </a:p>
          <a:p>
            <a:r>
              <a:rPr lang="en-US" altLang="zh-CN" sz="1800" dirty="0">
                <a:solidFill>
                  <a:schemeClr val="tx1"/>
                </a:solidFill>
                <a:latin typeface="Arial" panose="020B0604020202020204" pitchFamily="34" charset="0"/>
                <a:ea typeface="宋体"/>
                <a:cs typeface="Arial" panose="020B0604020202020204" pitchFamily="34" charset="0"/>
              </a:rPr>
              <a:t>  - Temporal resolution: </a:t>
            </a:r>
            <a:r>
              <a:rPr lang="en-US" altLang="zh-CN" sz="1800" dirty="0">
                <a:solidFill>
                  <a:schemeClr val="tx1"/>
                </a:solidFill>
                <a:latin typeface="Arial" panose="020B0604020202020204" pitchFamily="34" charset="0"/>
                <a:cs typeface="Arial" panose="020B0604020202020204" pitchFamily="34" charset="0"/>
              </a:rPr>
              <a:t>2 times/day</a:t>
            </a:r>
          </a:p>
          <a:p>
            <a:r>
              <a:rPr lang="en-US" altLang="zh-CN" sz="1800" b="1" dirty="0">
                <a:solidFill>
                  <a:schemeClr val="tx1"/>
                </a:solidFill>
                <a:latin typeface="Arial" panose="020B0604020202020204" pitchFamily="34" charset="0"/>
                <a:cs typeface="Arial" panose="020B0604020202020204" pitchFamily="34" charset="0"/>
              </a:rPr>
              <a:t>ECMWF reanalysis surface pressure data or NCEP GDAS/FNL surface pressure analysis fields</a:t>
            </a:r>
            <a:r>
              <a:rPr lang="mr-IN" altLang="zh-CN" sz="1800" b="1" dirty="0">
                <a:solidFill>
                  <a:schemeClr val="tx1"/>
                </a:solidFill>
                <a:latin typeface="Arial" panose="020B0604020202020204" pitchFamily="34" charset="0"/>
              </a:rPr>
              <a:t>–</a:t>
            </a:r>
            <a:r>
              <a:rPr lang="en-US" altLang="zh-CN" sz="1800" b="1" dirty="0">
                <a:solidFill>
                  <a:schemeClr val="tx1"/>
                </a:solidFill>
                <a:latin typeface="Arial" panose="020B0604020202020204" pitchFamily="34" charset="0"/>
                <a:cs typeface="Arial" panose="020B0604020202020204" pitchFamily="34" charset="0"/>
              </a:rPr>
              <a:t> to develop and test the algorithm</a:t>
            </a:r>
          </a:p>
          <a:p>
            <a:r>
              <a:rPr lang="en-US" altLang="zh-CN" sz="1800" dirty="0">
                <a:solidFill>
                  <a:schemeClr val="tx1"/>
                </a:solidFill>
                <a:latin typeface="Arial" panose="020B0604020202020204" pitchFamily="34" charset="0"/>
                <a:ea typeface="宋体"/>
                <a:cs typeface="Arial" panose="020B0604020202020204" pitchFamily="34" charset="0"/>
              </a:rPr>
              <a:t>  - Spatial resolution: 0.25º</a:t>
            </a:r>
            <a:r>
              <a:rPr lang="en-US" altLang="zh-CN" sz="1600" dirty="0">
                <a:solidFill>
                  <a:schemeClr val="tx1"/>
                </a:solidFill>
                <a:latin typeface="Arial" panose="020B0604020202020204" pitchFamily="34" charset="0"/>
                <a:ea typeface="宋体"/>
                <a:cs typeface="Arial" panose="020B0604020202020204" pitchFamily="34" charset="0"/>
              </a:rPr>
              <a:t>☓ </a:t>
            </a:r>
            <a:r>
              <a:rPr lang="en-US" altLang="zh-CN" sz="1800" dirty="0">
                <a:solidFill>
                  <a:schemeClr val="tx1"/>
                </a:solidFill>
                <a:latin typeface="Arial" panose="020B0604020202020204" pitchFamily="34" charset="0"/>
                <a:ea typeface="宋体"/>
                <a:cs typeface="Arial" panose="020B0604020202020204" pitchFamily="34" charset="0"/>
              </a:rPr>
              <a:t>0.25º</a:t>
            </a:r>
          </a:p>
          <a:p>
            <a:r>
              <a:rPr lang="en-US" altLang="zh-CN" sz="1800" dirty="0">
                <a:solidFill>
                  <a:schemeClr val="tx1"/>
                </a:solidFill>
                <a:latin typeface="Arial" panose="020B0604020202020204" pitchFamily="34" charset="0"/>
                <a:ea typeface="宋体"/>
                <a:cs typeface="Arial" panose="020B0604020202020204" pitchFamily="34" charset="0"/>
              </a:rPr>
              <a:t>  - Temporal resolution: 6 hours</a:t>
            </a:r>
          </a:p>
          <a:p>
            <a:r>
              <a:rPr lang="en-US" altLang="zh-CN" sz="1800" dirty="0">
                <a:solidFill>
                  <a:schemeClr val="tx1"/>
                </a:solidFill>
                <a:latin typeface="Arial" panose="020B0604020202020204" pitchFamily="34" charset="0"/>
                <a:ea typeface="宋体"/>
                <a:cs typeface="Arial" panose="020B0604020202020204" pitchFamily="34" charset="0"/>
              </a:rPr>
              <a:t>  - The last eight days data of each month are used for              independent testing.</a:t>
            </a:r>
          </a:p>
          <a:p>
            <a:r>
              <a:rPr lang="en-US" altLang="zh-CN" sz="1800" b="1" dirty="0">
                <a:solidFill>
                  <a:schemeClr val="tx1"/>
                </a:solidFill>
                <a:latin typeface="Arial" panose="020B0604020202020204" pitchFamily="34" charset="0"/>
                <a:cs typeface="Arial" panose="020B0604020202020204" pitchFamily="34" charset="0"/>
              </a:rPr>
              <a:t>In situ surface pressure data (buoys, ships and dropsondes) </a:t>
            </a:r>
            <a:r>
              <a:rPr lang="mr-IN" altLang="zh-CN" sz="1800" b="1" dirty="0">
                <a:solidFill>
                  <a:schemeClr val="tx1"/>
                </a:solidFill>
                <a:latin typeface="Arial" panose="020B0604020202020204" pitchFamily="34" charset="0"/>
              </a:rPr>
              <a:t>–</a:t>
            </a:r>
            <a:r>
              <a:rPr lang="en-US" altLang="zh-CN" sz="1800" b="1" dirty="0">
                <a:solidFill>
                  <a:schemeClr val="tx1"/>
                </a:solidFill>
                <a:latin typeface="Arial" panose="020B0604020202020204" pitchFamily="34" charset="0"/>
                <a:cs typeface="Arial" panose="020B0604020202020204" pitchFamily="34" charset="0"/>
              </a:rPr>
              <a:t> to test the algorithm</a:t>
            </a:r>
          </a:p>
          <a:p>
            <a:r>
              <a:rPr lang="en-US" altLang="zh-CN" sz="1800" dirty="0">
                <a:solidFill>
                  <a:schemeClr val="tx1"/>
                </a:solidFill>
                <a:latin typeface="Arial" panose="020B0604020202020204" pitchFamily="34" charset="0"/>
                <a:ea typeface="宋体"/>
                <a:cs typeface="Arial" panose="020B0604020202020204" pitchFamily="34" charset="0"/>
              </a:rPr>
              <a:t>  </a:t>
            </a:r>
            <a:endParaRPr lang="en-US" altLang="zh-CN" sz="1800" dirty="0">
              <a:solidFill>
                <a:schemeClr val="tx1"/>
              </a:solidFill>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5B5F67AB-E6F2-E9F6-1B96-CAE4BA78FC50}"/>
              </a:ext>
            </a:extLst>
          </p:cNvPr>
          <p:cNvSpPr txBox="1">
            <a:spLocks/>
          </p:cNvSpPr>
          <p:nvPr/>
        </p:nvSpPr>
        <p:spPr>
          <a:xfrm>
            <a:off x="0" y="216666"/>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293275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79027" y="160648"/>
            <a:ext cx="8024502" cy="533400"/>
          </a:xfrm>
        </p:spPr>
        <p:txBody>
          <a:bodyPr/>
          <a:lstStyle/>
          <a:p>
            <a:r>
              <a:rPr lang="en-US" sz="3600" dirty="0"/>
              <a:t>Recent Tasks of MSSG</a:t>
            </a:r>
          </a:p>
          <a:p>
            <a:endParaRPr lang="en-US" dirty="0"/>
          </a:p>
        </p:txBody>
      </p:sp>
      <p:sp>
        <p:nvSpPr>
          <p:cNvPr id="8" name="灯片编号占位符 7">
            <a:extLst>
              <a:ext uri="{FF2B5EF4-FFF2-40B4-BE49-F238E27FC236}">
                <a16:creationId xmlns:a16="http://schemas.microsoft.com/office/drawing/2014/main" id="{9E072888-5E8B-D346-98F2-A9CA2B10A013}"/>
              </a:ext>
            </a:extLst>
          </p:cNvPr>
          <p:cNvSpPr>
            <a:spLocks noGrp="1"/>
          </p:cNvSpPr>
          <p:nvPr>
            <p:ph type="sldNum" sz="quarter" idx="12"/>
          </p:nvPr>
        </p:nvSpPr>
        <p:spPr>
          <a:xfrm>
            <a:off x="11605491" y="6579708"/>
            <a:ext cx="406400" cy="187285"/>
          </a:xfrm>
        </p:spPr>
        <p:txBody>
          <a:bodyPr/>
          <a:lstStyle/>
          <a:p>
            <a:pPr defTabSz="914400"/>
            <a:fld id="{86CB4B4D-7CA3-9044-876B-883B54F8677D}" type="slidenum">
              <a:rPr lang="en-US" smtClean="0">
                <a:solidFill>
                  <a:srgbClr val="1F497D"/>
                </a:solidFill>
              </a:rPr>
              <a:pPr defTabSz="914400"/>
              <a:t>3</a:t>
            </a:fld>
            <a:endParaRPr lang="en-US" dirty="0">
              <a:solidFill>
                <a:srgbClr val="1F497D"/>
              </a:solidFill>
            </a:endParaRPr>
          </a:p>
        </p:txBody>
      </p:sp>
      <p:sp>
        <p:nvSpPr>
          <p:cNvPr id="9" name="文本框 8">
            <a:extLst>
              <a:ext uri="{FF2B5EF4-FFF2-40B4-BE49-F238E27FC236}">
                <a16:creationId xmlns:a16="http://schemas.microsoft.com/office/drawing/2014/main" id="{26884D2C-8E0F-EF88-3BFF-5F405E87D249}"/>
              </a:ext>
            </a:extLst>
          </p:cNvPr>
          <p:cNvSpPr txBox="1"/>
          <p:nvPr/>
        </p:nvSpPr>
        <p:spPr>
          <a:xfrm>
            <a:off x="280032" y="1328794"/>
            <a:ext cx="11631935" cy="1766637"/>
          </a:xfrm>
          <a:prstGeom prst="rect">
            <a:avLst/>
          </a:prstGeom>
          <a:noFill/>
        </p:spPr>
        <p:txBody>
          <a:bodyPr wrap="square">
            <a:spAutoFit/>
          </a:bodyPr>
          <a:lstStyle>
            <a:defPPr marR="0" lvl="0" algn="l" rtl="0">
              <a:lnSpc>
                <a:spcPct val="100000"/>
              </a:lnSpc>
              <a:spcBef>
                <a:spcPts val="0"/>
              </a:spcBef>
              <a:spcAft>
                <a:spcPts val="0"/>
              </a:spcAft>
            </a:defPPr>
            <a:lvl1pPr eaLnBrk="1" hangingPunct="1">
              <a:lnSpc>
                <a:spcPct val="120000"/>
              </a:lnSpc>
              <a:defRPr sz="2400">
                <a:ea typeface="宋体" charset="0"/>
              </a:defRPr>
            </a:lvl1pPr>
            <a:lvl2pPr marL="768927" indent="-311727">
              <a:buFont typeface="Courier New" panose="02070309020205020404" pitchFamily="49" charset="0"/>
              <a:buChar char="o"/>
              <a:defRPr sz="2400">
                <a:solidFill>
                  <a:schemeClr val="tx1"/>
                </a:solidFill>
                <a:latin typeface="Arial" panose="020B0604020202020204" pitchFamily="34" charset="0"/>
                <a:ea typeface="宋体" charset="0"/>
                <a:cs typeface="Arial" panose="020B0604020202020204" pitchFamily="34" charset="0"/>
              </a:defRPr>
            </a:lvl2pPr>
          </a:lstStyle>
          <a:p>
            <a:r>
              <a:rPr lang="en-US" altLang="zh-CN" dirty="0"/>
              <a:t>On-going tasks:</a:t>
            </a:r>
          </a:p>
          <a:p>
            <a:pPr lvl="1"/>
            <a:r>
              <a:rPr lang="en-US" altLang="zh-CN" sz="2000" dirty="0"/>
              <a:t>CV-23-05 Retrieval and validation with high winds with combined active-passive microwave measurements (2025 Q2)</a:t>
            </a:r>
          </a:p>
          <a:p>
            <a:pPr lvl="1"/>
            <a:r>
              <a:rPr lang="en-US" altLang="zh-CN" sz="2000" dirty="0"/>
              <a:t>CV-23-06 Retrieval and validation of sea surface atmospheric pressure with microwave remote sensing (2025 Q2)</a:t>
            </a:r>
          </a:p>
        </p:txBody>
      </p:sp>
    </p:spTree>
    <p:extLst>
      <p:ext uri="{BB962C8B-B14F-4D97-AF65-F5344CB8AC3E}">
        <p14:creationId xmlns:p14="http://schemas.microsoft.com/office/powerpoint/2010/main" val="76036332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454687" y="1527796"/>
            <a:ext cx="4737313" cy="1436013"/>
          </a:xfrm>
        </p:spPr>
        <p:txBody>
          <a:bodyPr>
            <a:noAutofit/>
          </a:bodyPr>
          <a:lstStyle/>
          <a:p>
            <a:r>
              <a:rPr lang="en-US" altLang="zh-CN" sz="2400" dirty="0"/>
              <a:t>Preliminary assessment of by comparing the retrievals from SNPP/ATMS data with ERA-Interim reanalysis</a:t>
            </a:r>
            <a:endParaRPr lang="zh-CN" altLang="en-US" sz="2400" dirty="0"/>
          </a:p>
        </p:txBody>
      </p:sp>
      <p:sp>
        <p:nvSpPr>
          <p:cNvPr id="3" name="矩形 2">
            <a:extLst>
              <a:ext uri="{FF2B5EF4-FFF2-40B4-BE49-F238E27FC236}">
                <a16:creationId xmlns:a16="http://schemas.microsoft.com/office/drawing/2014/main" id="{45803597-9D9E-41F4-9410-6F245E1E683E}"/>
              </a:ext>
            </a:extLst>
          </p:cNvPr>
          <p:cNvSpPr/>
          <p:nvPr/>
        </p:nvSpPr>
        <p:spPr>
          <a:xfrm>
            <a:off x="7607086" y="3719981"/>
            <a:ext cx="4432513" cy="101566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fontAlgn="auto">
              <a:spcBef>
                <a:spcPts val="0"/>
              </a:spcBef>
              <a:spcAft>
                <a:spcPts val="0"/>
              </a:spcAft>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Retrievals correlate well with the ERA-Interim reanalysis surface pressure data.</a:t>
            </a:r>
            <a:endPar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4" name="矩形 3">
            <a:extLst>
              <a:ext uri="{FF2B5EF4-FFF2-40B4-BE49-F238E27FC236}">
                <a16:creationId xmlns:a16="http://schemas.microsoft.com/office/drawing/2014/main" id="{5F25325A-DEEB-4BB6-986F-F186FA349983}"/>
              </a:ext>
            </a:extLst>
          </p:cNvPr>
          <p:cNvSpPr/>
          <p:nvPr/>
        </p:nvSpPr>
        <p:spPr>
          <a:xfrm>
            <a:off x="141440" y="5989742"/>
            <a:ext cx="10059502" cy="400110"/>
          </a:xfrm>
          <a:prstGeom prst="rect">
            <a:avLst/>
          </a:prstGeom>
        </p:spPr>
        <p:txBody>
          <a:bodyPr wrap="square">
            <a:spAutoFit/>
          </a:bodyPr>
          <a:lstStyle/>
          <a:p>
            <a:pPr lvl="0" indent="266700" algn="just" fontAlgn="auto">
              <a:spcBef>
                <a:spcPts val="0"/>
              </a:spcBef>
              <a:spcAft>
                <a:spcPts val="0"/>
              </a:spcAft>
              <a:defRPr/>
            </a:pPr>
            <a:r>
              <a:rPr lang="en-US" altLang="zh-CN" sz="2000" dirty="0">
                <a:solidFill>
                  <a:srgbClr val="000000"/>
                </a:solidFill>
                <a:latin typeface="Arial" panose="020B0604020202020204" pitchFamily="34" charset="0"/>
                <a:ea typeface="等线" panose="02010600030101010101" pitchFamily="2" charset="-122"/>
                <a:cs typeface="Arial" panose="020B0604020202020204" pitchFamily="34" charset="0"/>
              </a:rPr>
              <a:t>Retrieval results using the SNPP/ATMS ascending data in August 16, 2016.</a:t>
            </a:r>
            <a:endParaRPr lang="zh-CN" altLang="en-US" sz="2000" dirty="0">
              <a:solidFill>
                <a:srgbClr val="000000"/>
              </a:solidFill>
              <a:latin typeface="Arial" panose="020B0604020202020204" pitchFamily="34" charset="0"/>
              <a:ea typeface="等线" panose="02010600030101010101" pitchFamily="2" charset="-122"/>
              <a:cs typeface="Arial" panose="020B0604020202020204" pitchFamily="34" charset="0"/>
            </a:endParaRPr>
          </a:p>
        </p:txBody>
      </p:sp>
      <p:pic>
        <p:nvPicPr>
          <p:cNvPr id="6" name="图片 5">
            <a:extLst>
              <a:ext uri="{FF2B5EF4-FFF2-40B4-BE49-F238E27FC236}">
                <a16:creationId xmlns:a16="http://schemas.microsoft.com/office/drawing/2014/main" id="{BB93AD64-7C91-4A46-91B9-451018FFDB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50" t="26901" r="5428" b="32150"/>
          <a:stretch/>
        </p:blipFill>
        <p:spPr>
          <a:xfrm>
            <a:off x="379027" y="1887663"/>
            <a:ext cx="6928842" cy="4078816"/>
          </a:xfrm>
          <a:prstGeom prst="rect">
            <a:avLst/>
          </a:prstGeom>
        </p:spPr>
      </p:pic>
      <p:sp>
        <p:nvSpPr>
          <p:cNvPr id="2" name="Content Placeholder 4">
            <a:extLst>
              <a:ext uri="{FF2B5EF4-FFF2-40B4-BE49-F238E27FC236}">
                <a16:creationId xmlns:a16="http://schemas.microsoft.com/office/drawing/2014/main" id="{E3A770BC-D2E8-1A79-D81C-70F85ED1A6AA}"/>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7" name="TextBox 3">
            <a:extLst>
              <a:ext uri="{FF2B5EF4-FFF2-40B4-BE49-F238E27FC236}">
                <a16:creationId xmlns:a16="http://schemas.microsoft.com/office/drawing/2014/main" id="{547C5D28-A067-3320-B5AC-57A738FD60A8}"/>
              </a:ext>
            </a:extLst>
          </p:cNvPr>
          <p:cNvSpPr txBox="1"/>
          <p:nvPr/>
        </p:nvSpPr>
        <p:spPr>
          <a:xfrm>
            <a:off x="379027" y="1235892"/>
            <a:ext cx="1519968" cy="461665"/>
          </a:xfrm>
          <a:prstGeom prst="rect">
            <a:avLst/>
          </a:prstGeom>
          <a:noFill/>
        </p:spPr>
        <p:txBody>
          <a:bodyPr wrap="none" rtlCol="0">
            <a:spAutoFit/>
          </a:bodyPr>
          <a:lstStyle/>
          <a:p>
            <a:r>
              <a:rPr lang="en-US" altLang="zh-CN" sz="2400" b="1" dirty="0"/>
              <a:t>Progress</a:t>
            </a:r>
            <a:endParaRPr lang="zh-CN" altLang="en-US" sz="2400" b="1" dirty="0"/>
          </a:p>
        </p:txBody>
      </p:sp>
    </p:spTree>
    <p:extLst>
      <p:ext uri="{BB962C8B-B14F-4D97-AF65-F5344CB8AC3E}">
        <p14:creationId xmlns:p14="http://schemas.microsoft.com/office/powerpoint/2010/main" val="1375956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348290" y="1231112"/>
            <a:ext cx="4464339" cy="1400091"/>
          </a:xfrm>
        </p:spPr>
        <p:txBody>
          <a:bodyPr>
            <a:noAutofit/>
          </a:bodyPr>
          <a:lstStyle/>
          <a:p>
            <a:r>
              <a:rPr lang="en-US" altLang="zh-CN" sz="2000" dirty="0"/>
              <a:t>Preliminary assessment by comparing the retrievals from SNPP/ATMS data with NCEP GDAS/FNL analysis data</a:t>
            </a:r>
            <a:endParaRPr lang="zh-CN" altLang="en-US" sz="2000" dirty="0"/>
          </a:p>
        </p:txBody>
      </p:sp>
      <p:sp>
        <p:nvSpPr>
          <p:cNvPr id="3" name="灯片编号占位符 8">
            <a:extLst>
              <a:ext uri="{FF2B5EF4-FFF2-40B4-BE49-F238E27FC236}">
                <a16:creationId xmlns:a16="http://schemas.microsoft.com/office/drawing/2014/main" id="{D81CD479-1393-41B2-A75E-FD72C8C1C7FB}"/>
              </a:ext>
            </a:extLst>
          </p:cNvPr>
          <p:cNvSpPr txBox="1">
            <a:spLocks/>
          </p:cNvSpPr>
          <p:nvPr/>
        </p:nvSpPr>
        <p:spPr>
          <a:xfrm>
            <a:off x="11389983" y="6296727"/>
            <a:ext cx="642136" cy="40767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sp>
        <p:nvSpPr>
          <p:cNvPr id="4" name="矩形 3">
            <a:extLst>
              <a:ext uri="{FF2B5EF4-FFF2-40B4-BE49-F238E27FC236}">
                <a16:creationId xmlns:a16="http://schemas.microsoft.com/office/drawing/2014/main" id="{2C4F3958-7B1A-474D-ADAA-FDC27D1A8BFE}"/>
              </a:ext>
            </a:extLst>
          </p:cNvPr>
          <p:cNvSpPr/>
          <p:nvPr/>
        </p:nvSpPr>
        <p:spPr>
          <a:xfrm>
            <a:off x="7327026" y="3398353"/>
            <a:ext cx="4762458" cy="2246769"/>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342900" indent="-342900" fontAlgn="auto">
              <a:buFont typeface="Arial" panose="020B0604020202020204" pitchFamily="34" charset="0"/>
              <a:buChar cha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Retrievals correlate well with the NCEP GDAS/FNL surface pressure analysis data.</a:t>
            </a:r>
          </a:p>
          <a:p>
            <a:pPr marL="342900" indent="-342900" fontAlgn="auto">
              <a:buFont typeface="Arial" panose="020B0604020202020204" pitchFamily="34" charset="0"/>
              <a:buChar cha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The TC structure described by the retrieved surface pressure fields agree well with that described by the NCEP GDAS/FNL 10m wind speeds. </a:t>
            </a:r>
            <a:endPar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7" name="图片 6">
            <a:extLst>
              <a:ext uri="{FF2B5EF4-FFF2-40B4-BE49-F238E27FC236}">
                <a16:creationId xmlns:a16="http://schemas.microsoft.com/office/drawing/2014/main" id="{7FE162F0-AC67-43A2-9D1D-BB107B3912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72" t="4666" r="8366"/>
          <a:stretch/>
        </p:blipFill>
        <p:spPr>
          <a:xfrm>
            <a:off x="525176" y="1384912"/>
            <a:ext cx="2747950" cy="2307128"/>
          </a:xfrm>
          <a:prstGeom prst="rect">
            <a:avLst/>
          </a:prstGeom>
        </p:spPr>
      </p:pic>
      <p:pic>
        <p:nvPicPr>
          <p:cNvPr id="8" name="图片 7">
            <a:extLst>
              <a:ext uri="{FF2B5EF4-FFF2-40B4-BE49-F238E27FC236}">
                <a16:creationId xmlns:a16="http://schemas.microsoft.com/office/drawing/2014/main" id="{4FDF0DDF-F565-425A-9056-03E7D21497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05" t="4667" r="8206"/>
          <a:stretch/>
        </p:blipFill>
        <p:spPr>
          <a:xfrm>
            <a:off x="4079459" y="1384912"/>
            <a:ext cx="2792519" cy="2292670"/>
          </a:xfrm>
          <a:prstGeom prst="rect">
            <a:avLst/>
          </a:prstGeom>
        </p:spPr>
      </p:pic>
      <p:pic>
        <p:nvPicPr>
          <p:cNvPr id="9" name="图片 8">
            <a:extLst>
              <a:ext uri="{FF2B5EF4-FFF2-40B4-BE49-F238E27FC236}">
                <a16:creationId xmlns:a16="http://schemas.microsoft.com/office/drawing/2014/main" id="{680DC1EC-CA94-461C-AC61-51C53DB94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24" r="7563" b="4977"/>
          <a:stretch/>
        </p:blipFill>
        <p:spPr>
          <a:xfrm>
            <a:off x="300172" y="3777724"/>
            <a:ext cx="2972953" cy="2080924"/>
          </a:xfrm>
          <a:prstGeom prst="rect">
            <a:avLst/>
          </a:prstGeom>
        </p:spPr>
      </p:pic>
      <p:pic>
        <p:nvPicPr>
          <p:cNvPr id="10" name="图片 9">
            <a:extLst>
              <a:ext uri="{FF2B5EF4-FFF2-40B4-BE49-F238E27FC236}">
                <a16:creationId xmlns:a16="http://schemas.microsoft.com/office/drawing/2014/main" id="{CFB65E7D-E5DB-47CE-9E6C-B061C64E3D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30" r="7170"/>
          <a:stretch/>
        </p:blipFill>
        <p:spPr>
          <a:xfrm>
            <a:off x="3947095" y="3777724"/>
            <a:ext cx="2940348" cy="2210985"/>
          </a:xfrm>
          <a:prstGeom prst="rect">
            <a:avLst/>
          </a:prstGeom>
        </p:spPr>
      </p:pic>
      <p:sp>
        <p:nvSpPr>
          <p:cNvPr id="2" name="文本框 1">
            <a:extLst>
              <a:ext uri="{FF2B5EF4-FFF2-40B4-BE49-F238E27FC236}">
                <a16:creationId xmlns:a16="http://schemas.microsoft.com/office/drawing/2014/main" id="{F10F5CB6-9474-49A3-A7B4-BB4A19C6EC3F}"/>
              </a:ext>
            </a:extLst>
          </p:cNvPr>
          <p:cNvSpPr txBox="1"/>
          <p:nvPr/>
        </p:nvSpPr>
        <p:spPr>
          <a:xfrm>
            <a:off x="1341925" y="1100138"/>
            <a:ext cx="1682750" cy="307777"/>
          </a:xfrm>
          <a:prstGeom prst="rect">
            <a:avLst/>
          </a:prstGeom>
          <a:noFill/>
        </p:spPr>
        <p:txBody>
          <a:bodyPr wrap="square" rtlCol="0">
            <a:spAutoFit/>
          </a:bodyPr>
          <a:lstStyle/>
          <a:p>
            <a:r>
              <a:rPr lang="en-US" altLang="zh-CN" sz="1400" dirty="0"/>
              <a:t>Retrievals</a:t>
            </a:r>
            <a:endParaRPr lang="zh-CN" altLang="en-US" sz="1600" dirty="0"/>
          </a:p>
        </p:txBody>
      </p:sp>
      <p:sp>
        <p:nvSpPr>
          <p:cNvPr id="13" name="文本框 12">
            <a:extLst>
              <a:ext uri="{FF2B5EF4-FFF2-40B4-BE49-F238E27FC236}">
                <a16:creationId xmlns:a16="http://schemas.microsoft.com/office/drawing/2014/main" id="{22C30F50-EB79-4B0E-9A85-4CF9DF39E597}"/>
              </a:ext>
            </a:extLst>
          </p:cNvPr>
          <p:cNvSpPr txBox="1"/>
          <p:nvPr/>
        </p:nvSpPr>
        <p:spPr>
          <a:xfrm>
            <a:off x="4793552" y="3548923"/>
            <a:ext cx="2554738" cy="307777"/>
          </a:xfrm>
          <a:prstGeom prst="rect">
            <a:avLst/>
          </a:prstGeom>
          <a:noFill/>
        </p:spPr>
        <p:txBody>
          <a:bodyPr wrap="square" rtlCol="0">
            <a:spAutoFit/>
          </a:bodyPr>
          <a:lstStyle/>
          <a:p>
            <a:r>
              <a:rPr lang="en-US" altLang="zh-CN" sz="1400" dirty="0"/>
              <a:t>NCEP analysis</a:t>
            </a:r>
            <a:endParaRPr lang="zh-CN" altLang="en-US" sz="1400" dirty="0"/>
          </a:p>
        </p:txBody>
      </p:sp>
      <p:sp>
        <p:nvSpPr>
          <p:cNvPr id="14" name="文本框 13">
            <a:extLst>
              <a:ext uri="{FF2B5EF4-FFF2-40B4-BE49-F238E27FC236}">
                <a16:creationId xmlns:a16="http://schemas.microsoft.com/office/drawing/2014/main" id="{7A4785DA-2252-4D96-9A6C-1C70A1CDC92C}"/>
              </a:ext>
            </a:extLst>
          </p:cNvPr>
          <p:cNvSpPr txBox="1"/>
          <p:nvPr/>
        </p:nvSpPr>
        <p:spPr>
          <a:xfrm>
            <a:off x="1290008" y="3574523"/>
            <a:ext cx="1682750" cy="307777"/>
          </a:xfrm>
          <a:prstGeom prst="rect">
            <a:avLst/>
          </a:prstGeom>
          <a:noFill/>
        </p:spPr>
        <p:txBody>
          <a:bodyPr wrap="square" rtlCol="0">
            <a:spAutoFit/>
          </a:bodyPr>
          <a:lstStyle/>
          <a:p>
            <a:r>
              <a:rPr lang="en-US" altLang="zh-CN" sz="1400" dirty="0"/>
              <a:t>Retrievals</a:t>
            </a:r>
            <a:endParaRPr lang="zh-CN" altLang="en-US" sz="1400" dirty="0"/>
          </a:p>
        </p:txBody>
      </p:sp>
      <p:sp>
        <p:nvSpPr>
          <p:cNvPr id="15" name="文本框 14">
            <a:extLst>
              <a:ext uri="{FF2B5EF4-FFF2-40B4-BE49-F238E27FC236}">
                <a16:creationId xmlns:a16="http://schemas.microsoft.com/office/drawing/2014/main" id="{9C623A8C-1551-429E-B427-E43DFA93A7E8}"/>
              </a:ext>
            </a:extLst>
          </p:cNvPr>
          <p:cNvSpPr txBox="1"/>
          <p:nvPr/>
        </p:nvSpPr>
        <p:spPr>
          <a:xfrm>
            <a:off x="4935797" y="1061835"/>
            <a:ext cx="2554738" cy="338554"/>
          </a:xfrm>
          <a:prstGeom prst="rect">
            <a:avLst/>
          </a:prstGeom>
          <a:noFill/>
        </p:spPr>
        <p:txBody>
          <a:bodyPr wrap="square" rtlCol="0">
            <a:spAutoFit/>
          </a:bodyPr>
          <a:lstStyle/>
          <a:p>
            <a:r>
              <a:rPr lang="en-US" altLang="zh-CN" sz="1600" dirty="0"/>
              <a:t>NCEP </a:t>
            </a:r>
            <a:r>
              <a:rPr lang="en-US" altLang="zh-CN" sz="1400" dirty="0"/>
              <a:t>analysis</a:t>
            </a:r>
            <a:endParaRPr lang="zh-CN" altLang="en-US" sz="1600" dirty="0"/>
          </a:p>
        </p:txBody>
      </p:sp>
      <p:sp>
        <p:nvSpPr>
          <p:cNvPr id="16" name="矩形 15">
            <a:extLst>
              <a:ext uri="{FF2B5EF4-FFF2-40B4-BE49-F238E27FC236}">
                <a16:creationId xmlns:a16="http://schemas.microsoft.com/office/drawing/2014/main" id="{BA0F4913-E927-4F21-9B2F-128DCE68546A}"/>
              </a:ext>
            </a:extLst>
          </p:cNvPr>
          <p:cNvSpPr/>
          <p:nvPr/>
        </p:nvSpPr>
        <p:spPr>
          <a:xfrm>
            <a:off x="300172" y="5901045"/>
            <a:ext cx="10944465" cy="646331"/>
          </a:xfrm>
          <a:prstGeom prst="rect">
            <a:avLst/>
          </a:prstGeom>
        </p:spPr>
        <p:txBody>
          <a:bodyPr wrap="square">
            <a:spAutoFit/>
          </a:bodyPr>
          <a:lstStyle/>
          <a:p>
            <a:pPr algn="ctr"/>
            <a:r>
              <a:rPr lang="en-US" altLang="zh-CN" sz="1800" b="1" dirty="0">
                <a:latin typeface="Arial" panose="020B0604020202020204" pitchFamily="34" charset="0"/>
                <a:cs typeface="Arial" panose="020B0604020202020204" pitchFamily="34" charset="0"/>
              </a:rPr>
              <a:t>Retrieved surface pressure shown using contour, and NCEP GDAS/FNL 10m wind speeds shown using shade </a:t>
            </a:r>
            <a:r>
              <a:rPr lang="en-US" altLang="zh-CN" sz="1800" dirty="0">
                <a:latin typeface="Arial" panose="020B0604020202020204" pitchFamily="34" charset="0"/>
                <a:cs typeface="Arial" panose="020B0604020202020204" pitchFamily="34" charset="0"/>
              </a:rPr>
              <a:t>for </a:t>
            </a:r>
            <a:r>
              <a:rPr lang="en-US" altLang="zh-CN" sz="1800" b="1" dirty="0">
                <a:latin typeface="Arial" panose="020B0604020202020204" pitchFamily="34" charset="0"/>
                <a:cs typeface="Arial" panose="020B0604020202020204" pitchFamily="34" charset="0"/>
              </a:rPr>
              <a:t>t</a:t>
            </a:r>
            <a:r>
              <a:rPr lang="en-US" altLang="zh-CN" sz="1800" dirty="0">
                <a:latin typeface="Arial" panose="020B0604020202020204" pitchFamily="34" charset="0"/>
                <a:cs typeface="Arial" panose="020B0604020202020204" pitchFamily="34" charset="0"/>
              </a:rPr>
              <a:t>ropical storm </a:t>
            </a:r>
            <a:r>
              <a:rPr lang="en-US" altLang="zh-CN" sz="1800" dirty="0" err="1">
                <a:latin typeface="Arial" panose="020B0604020202020204" pitchFamily="34" charset="0"/>
                <a:cs typeface="Arial" panose="020B0604020202020204" pitchFamily="34" charset="0"/>
              </a:rPr>
              <a:t>Jebi</a:t>
            </a:r>
            <a:r>
              <a:rPr lang="en-US" altLang="zh-CN" sz="1800" dirty="0">
                <a:latin typeface="Arial" panose="020B0604020202020204" pitchFamily="34" charset="0"/>
                <a:cs typeface="Arial" panose="020B0604020202020204" pitchFamily="34" charset="0"/>
              </a:rPr>
              <a:t> at 0604 UTC (top) and 1835 UTC (bottom)1 August 2013. </a:t>
            </a:r>
            <a:endParaRPr lang="zh-CN" altLang="en-US" sz="1800" dirty="0">
              <a:latin typeface="Arial" panose="020B0604020202020204" pitchFamily="34" charset="0"/>
              <a:cs typeface="Arial" panose="020B0604020202020204" pitchFamily="34" charset="0"/>
            </a:endParaRPr>
          </a:p>
        </p:txBody>
      </p:sp>
      <p:sp>
        <p:nvSpPr>
          <p:cNvPr id="11" name="Content Placeholder 4">
            <a:extLst>
              <a:ext uri="{FF2B5EF4-FFF2-40B4-BE49-F238E27FC236}">
                <a16:creationId xmlns:a16="http://schemas.microsoft.com/office/drawing/2014/main" id="{A3A8D59E-C302-5FD4-5A49-E0DCEB292168}"/>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2327930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484932" y="1521775"/>
            <a:ext cx="4432513" cy="1436013"/>
          </a:xfrm>
        </p:spPr>
        <p:txBody>
          <a:bodyPr>
            <a:noAutofit/>
          </a:bodyPr>
          <a:lstStyle/>
          <a:p>
            <a:r>
              <a:rPr lang="en-US" altLang="zh-CN" sz="2400" dirty="0"/>
              <a:t>Preliminary assessment of by comparing the retrievals from FY-3C/MWHTS</a:t>
            </a:r>
            <a:r>
              <a:rPr lang="zh-CN" altLang="en-US" sz="2400" dirty="0"/>
              <a:t>　</a:t>
            </a:r>
            <a:r>
              <a:rPr lang="en-US" altLang="zh-CN" sz="2400" dirty="0"/>
              <a:t>data with ERA-Interim reanalysis</a:t>
            </a:r>
            <a:endParaRPr lang="zh-CN" altLang="en-US" sz="2400" dirty="0"/>
          </a:p>
        </p:txBody>
      </p:sp>
      <p:sp>
        <p:nvSpPr>
          <p:cNvPr id="3" name="矩形 2">
            <a:extLst>
              <a:ext uri="{FF2B5EF4-FFF2-40B4-BE49-F238E27FC236}">
                <a16:creationId xmlns:a16="http://schemas.microsoft.com/office/drawing/2014/main" id="{45803597-9D9E-41F4-9410-6F245E1E683E}"/>
              </a:ext>
            </a:extLst>
          </p:cNvPr>
          <p:cNvSpPr/>
          <p:nvPr/>
        </p:nvSpPr>
        <p:spPr>
          <a:xfrm>
            <a:off x="7484932" y="4320562"/>
            <a:ext cx="4432513" cy="101566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fontAlgn="auto">
              <a:spcBef>
                <a:spcPts val="0"/>
              </a:spcBef>
              <a:spcAft>
                <a:spcPts val="0"/>
              </a:spcAft>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Retrievals correlate well with the ERA-Interim reanalysis surface pressure data.</a:t>
            </a:r>
            <a:endPar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 name="Content Placeholder 4">
            <a:extLst>
              <a:ext uri="{FF2B5EF4-FFF2-40B4-BE49-F238E27FC236}">
                <a16:creationId xmlns:a16="http://schemas.microsoft.com/office/drawing/2014/main" id="{E3A770BC-D2E8-1A79-D81C-70F85ED1A6AA}"/>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6" name="矩形 5">
            <a:extLst>
              <a:ext uri="{FF2B5EF4-FFF2-40B4-BE49-F238E27FC236}">
                <a16:creationId xmlns:a16="http://schemas.microsoft.com/office/drawing/2014/main" id="{FAB21A32-5AB8-4607-A3E8-A8F37BF609C6}"/>
              </a:ext>
            </a:extLst>
          </p:cNvPr>
          <p:cNvSpPr/>
          <p:nvPr/>
        </p:nvSpPr>
        <p:spPr>
          <a:xfrm>
            <a:off x="0" y="6059130"/>
            <a:ext cx="9060494" cy="400110"/>
          </a:xfrm>
          <a:prstGeom prst="rect">
            <a:avLst/>
          </a:prstGeom>
        </p:spPr>
        <p:txBody>
          <a:bodyPr wrap="none">
            <a:spAutoFit/>
          </a:bodyPr>
          <a:lstStyle/>
          <a:p>
            <a:pPr indent="266700" algn="just">
              <a:defRPr/>
            </a:pPr>
            <a:r>
              <a:rPr lang="en-US" altLang="zh-CN" sz="2000" dirty="0">
                <a:latin typeface="Arial" panose="020B0604020202020204" pitchFamily="34" charset="0"/>
                <a:ea typeface="等线" panose="02010600030101010101" pitchFamily="2" charset="-122"/>
                <a:cs typeface="Arial" panose="020B0604020202020204" pitchFamily="34" charset="0"/>
              </a:rPr>
              <a:t>Retrieval results using the FY-3C/MWHTS descending data in April 9, 2016.</a:t>
            </a:r>
            <a:endParaRPr lang="zh-CN" altLang="en-US" sz="2000" dirty="0">
              <a:latin typeface="Arial" panose="020B0604020202020204" pitchFamily="34" charset="0"/>
              <a:ea typeface="等线" panose="02010600030101010101" pitchFamily="2" charset="-122"/>
              <a:cs typeface="Arial" panose="020B0604020202020204" pitchFamily="34" charset="0"/>
            </a:endParaRPr>
          </a:p>
        </p:txBody>
      </p:sp>
      <p:sp>
        <p:nvSpPr>
          <p:cNvPr id="7" name="TextBox 3">
            <a:extLst>
              <a:ext uri="{FF2B5EF4-FFF2-40B4-BE49-F238E27FC236}">
                <a16:creationId xmlns:a16="http://schemas.microsoft.com/office/drawing/2014/main" id="{547C5D28-A067-3320-B5AC-57A738FD60A8}"/>
              </a:ext>
            </a:extLst>
          </p:cNvPr>
          <p:cNvSpPr txBox="1"/>
          <p:nvPr/>
        </p:nvSpPr>
        <p:spPr>
          <a:xfrm>
            <a:off x="379027" y="1192141"/>
            <a:ext cx="1519968" cy="461665"/>
          </a:xfrm>
          <a:prstGeom prst="rect">
            <a:avLst/>
          </a:prstGeom>
          <a:noFill/>
        </p:spPr>
        <p:txBody>
          <a:bodyPr wrap="none" rtlCol="0">
            <a:spAutoFit/>
          </a:bodyPr>
          <a:lstStyle/>
          <a:p>
            <a:r>
              <a:rPr lang="en-US" altLang="zh-CN" sz="2400" b="1" dirty="0"/>
              <a:t>Progress</a:t>
            </a:r>
            <a:endParaRPr lang="zh-CN" altLang="en-US" sz="2400" b="1" dirty="0"/>
          </a:p>
        </p:txBody>
      </p:sp>
      <p:pic>
        <p:nvPicPr>
          <p:cNvPr id="9" name="图片 8">
            <a:extLst>
              <a:ext uri="{FF2B5EF4-FFF2-40B4-BE49-F238E27FC236}">
                <a16:creationId xmlns:a16="http://schemas.microsoft.com/office/drawing/2014/main" id="{9F186F28-52BF-4296-AFDB-82F0E4D711F4}"/>
              </a:ext>
            </a:extLst>
          </p:cNvPr>
          <p:cNvPicPr>
            <a:picLocks noChangeAspect="1"/>
          </p:cNvPicPr>
          <p:nvPr/>
        </p:nvPicPr>
        <p:blipFill>
          <a:blip r:embed="rId2"/>
          <a:stretch>
            <a:fillRect/>
          </a:stretch>
        </p:blipFill>
        <p:spPr>
          <a:xfrm>
            <a:off x="572341" y="1626395"/>
            <a:ext cx="5150078" cy="4382993"/>
          </a:xfrm>
          <a:prstGeom prst="rect">
            <a:avLst/>
          </a:prstGeom>
        </p:spPr>
      </p:pic>
    </p:spTree>
    <p:extLst>
      <p:ext uri="{BB962C8B-B14F-4D97-AF65-F5344CB8AC3E}">
        <p14:creationId xmlns:p14="http://schemas.microsoft.com/office/powerpoint/2010/main" val="353679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845639" y="1328928"/>
            <a:ext cx="4090455" cy="2493255"/>
          </a:xfrm>
        </p:spPr>
        <p:txBody>
          <a:bodyPr>
            <a:noAutofit/>
          </a:bodyPr>
          <a:lstStyle/>
          <a:p>
            <a:r>
              <a:rPr lang="en-US" altLang="zh-CN" sz="2000" dirty="0"/>
              <a:t>Preliminary assessment by comparing the retrieved surface pressure and pressure gradients from FY-3C/MWHTS data with NCEP 10m wind analysis data</a:t>
            </a:r>
            <a:endParaRPr lang="zh-CN" altLang="en-US" sz="2000" dirty="0"/>
          </a:p>
        </p:txBody>
      </p:sp>
      <p:sp>
        <p:nvSpPr>
          <p:cNvPr id="3" name="灯片编号占位符 8">
            <a:extLst>
              <a:ext uri="{FF2B5EF4-FFF2-40B4-BE49-F238E27FC236}">
                <a16:creationId xmlns:a16="http://schemas.microsoft.com/office/drawing/2014/main" id="{F6DA0BF9-1F16-4F30-8BDE-FD2C94818C75}"/>
              </a:ext>
            </a:extLst>
          </p:cNvPr>
          <p:cNvSpPr txBox="1">
            <a:spLocks/>
          </p:cNvSpPr>
          <p:nvPr/>
        </p:nvSpPr>
        <p:spPr>
          <a:xfrm>
            <a:off x="11591040" y="6495757"/>
            <a:ext cx="625316"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pic>
        <p:nvPicPr>
          <p:cNvPr id="4" name="图片 3">
            <a:extLst>
              <a:ext uri="{FF2B5EF4-FFF2-40B4-BE49-F238E27FC236}">
                <a16:creationId xmlns:a16="http://schemas.microsoft.com/office/drawing/2014/main" id="{22949AD4-00A9-47A7-B63A-FDD4E68189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2612"/>
            <a:ext cx="2608888" cy="2089182"/>
          </a:xfrm>
          <a:prstGeom prst="rect">
            <a:avLst/>
          </a:prstGeom>
        </p:spPr>
      </p:pic>
      <p:pic>
        <p:nvPicPr>
          <p:cNvPr id="6" name="图片 5">
            <a:extLst>
              <a:ext uri="{FF2B5EF4-FFF2-40B4-BE49-F238E27FC236}">
                <a16:creationId xmlns:a16="http://schemas.microsoft.com/office/drawing/2014/main" id="{8506AB97-F013-4C35-96F1-2005F24C9D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42" b="3384"/>
          <a:stretch/>
        </p:blipFill>
        <p:spPr>
          <a:xfrm>
            <a:off x="-30365" y="3403368"/>
            <a:ext cx="2714555" cy="2100072"/>
          </a:xfrm>
          <a:prstGeom prst="rect">
            <a:avLst/>
          </a:prstGeom>
        </p:spPr>
      </p:pic>
      <p:pic>
        <p:nvPicPr>
          <p:cNvPr id="7" name="图片 6">
            <a:extLst>
              <a:ext uri="{FF2B5EF4-FFF2-40B4-BE49-F238E27FC236}">
                <a16:creationId xmlns:a16="http://schemas.microsoft.com/office/drawing/2014/main" id="{DECC4FF7-AD76-47A0-994E-FE86A85CE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314" y="3406629"/>
            <a:ext cx="2949977" cy="2212324"/>
          </a:xfrm>
          <a:prstGeom prst="rect">
            <a:avLst/>
          </a:prstGeom>
        </p:spPr>
      </p:pic>
      <p:pic>
        <p:nvPicPr>
          <p:cNvPr id="8" name="图片 7">
            <a:extLst>
              <a:ext uri="{FF2B5EF4-FFF2-40B4-BE49-F238E27FC236}">
                <a16:creationId xmlns:a16="http://schemas.microsoft.com/office/drawing/2014/main" id="{76B10D6B-6014-4A87-8EFF-58897380A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565" y="3429000"/>
            <a:ext cx="2800295" cy="2100072"/>
          </a:xfrm>
          <a:prstGeom prst="rect">
            <a:avLst/>
          </a:prstGeom>
        </p:spPr>
      </p:pic>
      <p:sp>
        <p:nvSpPr>
          <p:cNvPr id="9" name="矩形 8">
            <a:extLst>
              <a:ext uri="{FF2B5EF4-FFF2-40B4-BE49-F238E27FC236}">
                <a16:creationId xmlns:a16="http://schemas.microsoft.com/office/drawing/2014/main" id="{DB436591-F23E-429F-A41B-25F95A2C1059}"/>
              </a:ext>
            </a:extLst>
          </p:cNvPr>
          <p:cNvSpPr/>
          <p:nvPr/>
        </p:nvSpPr>
        <p:spPr>
          <a:xfrm>
            <a:off x="124789" y="5507219"/>
            <a:ext cx="7720850" cy="923330"/>
          </a:xfrm>
          <a:prstGeom prst="rect">
            <a:avLst/>
          </a:prstGeom>
        </p:spPr>
        <p:txBody>
          <a:bodyPr wrap="square">
            <a:spAutoFit/>
          </a:bodyPr>
          <a:lstStyle/>
          <a:p>
            <a:pPr algn="ctr"/>
            <a:r>
              <a:rPr lang="en-US" altLang="zh-CN" sz="1800" dirty="0">
                <a:latin typeface="Arial" panose="020B0604020202020204" pitchFamily="34" charset="0"/>
                <a:cs typeface="Arial" panose="020B0604020202020204" pitchFamily="34" charset="0"/>
              </a:rPr>
              <a:t>Retrieved surface pressure (top) shown using contour, surface pressure gradients (bottom) shown using vector and NCEP GDAS/FNL 10m wind speeds shown using shade for </a:t>
            </a:r>
            <a:r>
              <a:rPr lang="en-US" altLang="zh-CN" sz="1800" b="1" dirty="0">
                <a:latin typeface="Arial" panose="020B0604020202020204" pitchFamily="34" charset="0"/>
                <a:cs typeface="Arial" panose="020B0604020202020204" pitchFamily="34" charset="0"/>
              </a:rPr>
              <a:t>typhoon </a:t>
            </a:r>
            <a:r>
              <a:rPr lang="en-US" altLang="zh-CN" sz="1800" b="1" dirty="0" err="1">
                <a:latin typeface="Arial" panose="020B0604020202020204" pitchFamily="34" charset="0"/>
                <a:cs typeface="Arial" panose="020B0604020202020204" pitchFamily="34" charset="0"/>
              </a:rPr>
              <a:t>lekima</a:t>
            </a:r>
            <a:r>
              <a:rPr lang="en-US" altLang="zh-CN" sz="1800" b="1" dirty="0">
                <a:latin typeface="Arial" panose="020B0604020202020204" pitchFamily="34" charset="0"/>
                <a:cs typeface="Arial" panose="020B0604020202020204" pitchFamily="34" charset="0"/>
              </a:rPr>
              <a:t> (1909)</a:t>
            </a:r>
            <a:r>
              <a:rPr lang="en-US" altLang="zh-CN" sz="1800" dirty="0">
                <a:latin typeface="Arial" panose="020B0604020202020204" pitchFamily="34" charset="0"/>
                <a:cs typeface="Arial" panose="020B0604020202020204" pitchFamily="34" charset="0"/>
              </a:rPr>
              <a:t>. </a:t>
            </a:r>
          </a:p>
        </p:txBody>
      </p:sp>
      <p:sp>
        <p:nvSpPr>
          <p:cNvPr id="11" name="矩形 10">
            <a:extLst>
              <a:ext uri="{FF2B5EF4-FFF2-40B4-BE49-F238E27FC236}">
                <a16:creationId xmlns:a16="http://schemas.microsoft.com/office/drawing/2014/main" id="{ACC34545-60C6-4DFA-B1CC-68B59A75857E}"/>
              </a:ext>
            </a:extLst>
          </p:cNvPr>
          <p:cNvSpPr/>
          <p:nvPr/>
        </p:nvSpPr>
        <p:spPr>
          <a:xfrm>
            <a:off x="7905233" y="3876004"/>
            <a:ext cx="4240273" cy="2554545"/>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342900" indent="-342900" fontAlgn="auto">
              <a:buFont typeface="Arial" panose="020B0604020202020204" pitchFamily="34" charset="0"/>
              <a:buChar cha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The TC structural features described by the retrieved surface pressure fields agree well with that described by the NCEP 10m wind speeds. </a:t>
            </a:r>
          </a:p>
          <a:p>
            <a:pPr marL="342900" indent="-342900" fontAlgn="auto">
              <a:buFont typeface="Arial" panose="020B0604020202020204" pitchFamily="34" charset="0"/>
              <a:buChar char="•"/>
            </a:pPr>
            <a:r>
              <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The retrieved surface pressure gradients correlate well with surface winds. </a:t>
            </a:r>
            <a:endPar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12" name="图片 11">
            <a:extLst>
              <a:ext uri="{FF2B5EF4-FFF2-40B4-BE49-F238E27FC236}">
                <a16:creationId xmlns:a16="http://schemas.microsoft.com/office/drawing/2014/main" id="{EEFA9E16-0869-425C-BFBB-571E1EF551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3960" y="1292868"/>
            <a:ext cx="2466525" cy="2008670"/>
          </a:xfrm>
          <a:prstGeom prst="rect">
            <a:avLst/>
          </a:prstGeom>
        </p:spPr>
      </p:pic>
      <p:pic>
        <p:nvPicPr>
          <p:cNvPr id="13" name="图片 12">
            <a:extLst>
              <a:ext uri="{FF2B5EF4-FFF2-40B4-BE49-F238E27FC236}">
                <a16:creationId xmlns:a16="http://schemas.microsoft.com/office/drawing/2014/main" id="{7B33DCBE-9A27-4A51-A300-072550409B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6679" y="1252612"/>
            <a:ext cx="2607646" cy="2054644"/>
          </a:xfrm>
          <a:prstGeom prst="rect">
            <a:avLst/>
          </a:prstGeom>
        </p:spPr>
      </p:pic>
      <p:sp>
        <p:nvSpPr>
          <p:cNvPr id="15" name="Content Placeholder 4">
            <a:extLst>
              <a:ext uri="{FF2B5EF4-FFF2-40B4-BE49-F238E27FC236}">
                <a16:creationId xmlns:a16="http://schemas.microsoft.com/office/drawing/2014/main" id="{04D0A7E1-D3E1-9FAE-1FCB-B1600A05F2BF}"/>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673405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323385" y="1289177"/>
            <a:ext cx="11360256" cy="954564"/>
          </a:xfrm>
        </p:spPr>
        <p:txBody>
          <a:bodyPr>
            <a:noAutofit/>
          </a:bodyPr>
          <a:lstStyle/>
          <a:p>
            <a:r>
              <a:rPr lang="en-US" altLang="zh-CN" sz="2000" dirty="0"/>
              <a:t>Preliminary assessment by comparing the retrievals from SNPP/ATMS data with in situ data</a:t>
            </a:r>
            <a:endParaRPr lang="zh-CN" altLang="en-US" sz="2000" dirty="0"/>
          </a:p>
        </p:txBody>
      </p:sp>
      <p:pic>
        <p:nvPicPr>
          <p:cNvPr id="4" name="图片 3" descr="C:\Users\zijin\Desktop\组会报告\毕业答辩\图片\compareretrieval_insitu_atms.jpg">
            <a:extLst>
              <a:ext uri="{FF2B5EF4-FFF2-40B4-BE49-F238E27FC236}">
                <a16:creationId xmlns:a16="http://schemas.microsoft.com/office/drawing/2014/main" id="{9CAC1264-D51E-4045-BD12-69DBF9082B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3" y="1715733"/>
            <a:ext cx="6263802" cy="4713007"/>
          </a:xfrm>
          <a:prstGeom prst="rect">
            <a:avLst/>
          </a:prstGeom>
          <a:noFill/>
          <a:ln>
            <a:noFill/>
          </a:ln>
        </p:spPr>
      </p:pic>
      <p:pic>
        <p:nvPicPr>
          <p:cNvPr id="10" name="图片 9" descr="C:\Users\zijin\Desktop\ATMS insitu.jpg">
            <a:extLst>
              <a:ext uri="{FF2B5EF4-FFF2-40B4-BE49-F238E27FC236}">
                <a16:creationId xmlns:a16="http://schemas.microsoft.com/office/drawing/2014/main" id="{7FA49753-A381-4D17-8B69-12BA12336CD1}"/>
              </a:ext>
            </a:extLst>
          </p:cNvPr>
          <p:cNvPicPr>
            <a:picLocks noChangeAspect="1"/>
          </p:cNvPicPr>
          <p:nvPr/>
        </p:nvPicPr>
        <p:blipFill rotWithShape="1">
          <a:blip r:embed="rId3">
            <a:extLst>
              <a:ext uri="{28A0092B-C50C-407E-A947-70E740481C1C}">
                <a14:useLocalDpi xmlns:a14="http://schemas.microsoft.com/office/drawing/2010/main" val="0"/>
              </a:ext>
            </a:extLst>
          </a:blip>
          <a:srcRect r="50827"/>
          <a:stretch/>
        </p:blipFill>
        <p:spPr bwMode="auto">
          <a:xfrm>
            <a:off x="6195440" y="1592892"/>
            <a:ext cx="3042702" cy="2491955"/>
          </a:xfrm>
          <a:prstGeom prst="rect">
            <a:avLst/>
          </a:prstGeom>
          <a:noFill/>
          <a:ln>
            <a:noFill/>
          </a:ln>
        </p:spPr>
      </p:pic>
      <p:pic>
        <p:nvPicPr>
          <p:cNvPr id="11" name="图片 10" descr="C:\Users\zijin\Desktop\ATMS insitu.jpg">
            <a:extLst>
              <a:ext uri="{FF2B5EF4-FFF2-40B4-BE49-F238E27FC236}">
                <a16:creationId xmlns:a16="http://schemas.microsoft.com/office/drawing/2014/main" id="{F561FAFE-05AB-415B-A1CD-73E64C6F9D99}"/>
              </a:ext>
            </a:extLst>
          </p:cNvPr>
          <p:cNvPicPr>
            <a:picLocks noChangeAspect="1"/>
          </p:cNvPicPr>
          <p:nvPr/>
        </p:nvPicPr>
        <p:blipFill rotWithShape="1">
          <a:blip r:embed="rId3">
            <a:extLst>
              <a:ext uri="{28A0092B-C50C-407E-A947-70E740481C1C}">
                <a14:useLocalDpi xmlns:a14="http://schemas.microsoft.com/office/drawing/2010/main" val="0"/>
              </a:ext>
            </a:extLst>
          </a:blip>
          <a:srcRect l="51187"/>
          <a:stretch/>
        </p:blipFill>
        <p:spPr bwMode="auto">
          <a:xfrm>
            <a:off x="9154384" y="1643617"/>
            <a:ext cx="2958945" cy="2441230"/>
          </a:xfrm>
          <a:prstGeom prst="rect">
            <a:avLst/>
          </a:prstGeom>
          <a:noFill/>
          <a:ln>
            <a:noFill/>
          </a:ln>
        </p:spPr>
      </p:pic>
      <p:sp>
        <p:nvSpPr>
          <p:cNvPr id="12" name="文本框 11">
            <a:extLst>
              <a:ext uri="{FF2B5EF4-FFF2-40B4-BE49-F238E27FC236}">
                <a16:creationId xmlns:a16="http://schemas.microsoft.com/office/drawing/2014/main" id="{085AD40E-2E28-4FE6-8A77-F581F83EE7A0}"/>
              </a:ext>
            </a:extLst>
          </p:cNvPr>
          <p:cNvSpPr txBox="1"/>
          <p:nvPr/>
        </p:nvSpPr>
        <p:spPr>
          <a:xfrm>
            <a:off x="7558834" y="3364605"/>
            <a:ext cx="2257018" cy="400110"/>
          </a:xfrm>
          <a:prstGeom prst="rect">
            <a:avLst/>
          </a:prstGeom>
          <a:noFill/>
        </p:spPr>
        <p:txBody>
          <a:bodyPr wrap="square" rtlCol="0">
            <a:spAutoFit/>
          </a:bodyPr>
          <a:lstStyle/>
          <a:p>
            <a:r>
              <a:rPr lang="en-US" altLang="zh-CN" sz="2000" dirty="0"/>
              <a:t>TC centers</a:t>
            </a:r>
            <a:endParaRPr lang="zh-CN" altLang="en-US" sz="2000" dirty="0"/>
          </a:p>
        </p:txBody>
      </p:sp>
      <p:sp>
        <p:nvSpPr>
          <p:cNvPr id="13" name="文本框 12">
            <a:extLst>
              <a:ext uri="{FF2B5EF4-FFF2-40B4-BE49-F238E27FC236}">
                <a16:creationId xmlns:a16="http://schemas.microsoft.com/office/drawing/2014/main" id="{51D09500-87B1-43F7-B842-AFFF3D57DB86}"/>
              </a:ext>
            </a:extLst>
          </p:cNvPr>
          <p:cNvSpPr txBox="1"/>
          <p:nvPr/>
        </p:nvSpPr>
        <p:spPr>
          <a:xfrm>
            <a:off x="10169633" y="3364605"/>
            <a:ext cx="1861936" cy="400110"/>
          </a:xfrm>
          <a:prstGeom prst="rect">
            <a:avLst/>
          </a:prstGeom>
          <a:noFill/>
        </p:spPr>
        <p:txBody>
          <a:bodyPr wrap="square" rtlCol="0">
            <a:spAutoFit/>
          </a:bodyPr>
          <a:lstStyle/>
          <a:p>
            <a:r>
              <a:rPr lang="en-US" altLang="zh-CN" sz="2000" dirty="0"/>
              <a:t>TC core area</a:t>
            </a:r>
          </a:p>
        </p:txBody>
      </p:sp>
      <p:sp>
        <p:nvSpPr>
          <p:cNvPr id="3" name="Content Placeholder 4">
            <a:extLst>
              <a:ext uri="{FF2B5EF4-FFF2-40B4-BE49-F238E27FC236}">
                <a16:creationId xmlns:a16="http://schemas.microsoft.com/office/drawing/2014/main" id="{B66C7DD1-4573-1344-9E14-4777A357A2E6}"/>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pic>
        <p:nvPicPr>
          <p:cNvPr id="9" name="图片 8" descr="C:\Users\zijin\Desktop\ATMS insitu c.jpg">
            <a:extLst>
              <a:ext uri="{FF2B5EF4-FFF2-40B4-BE49-F238E27FC236}">
                <a16:creationId xmlns:a16="http://schemas.microsoft.com/office/drawing/2014/main" id="{F87F3806-724D-423B-9701-BE1FCBCDA6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4085" y="4095764"/>
            <a:ext cx="3189119" cy="2338687"/>
          </a:xfrm>
          <a:prstGeom prst="rect">
            <a:avLst/>
          </a:prstGeom>
          <a:noFill/>
          <a:ln>
            <a:noFill/>
          </a:ln>
        </p:spPr>
      </p:pic>
      <p:sp>
        <p:nvSpPr>
          <p:cNvPr id="14" name="文本框 13">
            <a:extLst>
              <a:ext uri="{FF2B5EF4-FFF2-40B4-BE49-F238E27FC236}">
                <a16:creationId xmlns:a16="http://schemas.microsoft.com/office/drawing/2014/main" id="{4BC3E973-8919-4DD2-88D2-7DEC607E97D6}"/>
              </a:ext>
            </a:extLst>
          </p:cNvPr>
          <p:cNvSpPr txBox="1"/>
          <p:nvPr/>
        </p:nvSpPr>
        <p:spPr>
          <a:xfrm>
            <a:off x="7472561" y="5687095"/>
            <a:ext cx="1861936" cy="400110"/>
          </a:xfrm>
          <a:prstGeom prst="rect">
            <a:avLst/>
          </a:prstGeom>
          <a:noFill/>
        </p:spPr>
        <p:txBody>
          <a:bodyPr wrap="square" rtlCol="0">
            <a:spAutoFit/>
          </a:bodyPr>
          <a:lstStyle/>
          <a:p>
            <a:r>
              <a:rPr lang="en-US" altLang="zh-CN" sz="2000" dirty="0"/>
              <a:t>TC periphery</a:t>
            </a:r>
          </a:p>
        </p:txBody>
      </p:sp>
    </p:spTree>
    <p:extLst>
      <p:ext uri="{BB962C8B-B14F-4D97-AF65-F5344CB8AC3E}">
        <p14:creationId xmlns:p14="http://schemas.microsoft.com/office/powerpoint/2010/main" val="2868438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168492" y="1248836"/>
            <a:ext cx="11610220" cy="699817"/>
          </a:xfrm>
        </p:spPr>
        <p:txBody>
          <a:bodyPr>
            <a:noAutofit/>
          </a:bodyPr>
          <a:lstStyle/>
          <a:p>
            <a:r>
              <a:rPr lang="en-US" altLang="zh-CN" sz="2000" dirty="0"/>
              <a:t>Preliminary assessment by comparing the retrievals from FY-3C/MWHTS data with in situ data</a:t>
            </a:r>
            <a:endParaRPr lang="zh-CN" altLang="en-US" sz="2000" dirty="0"/>
          </a:p>
        </p:txBody>
      </p:sp>
      <p:pic>
        <p:nvPicPr>
          <p:cNvPr id="4" name="图片 3" descr="C:\Users\zijin\Desktop\气象学报\compare_retrieveandICOADS.jpg">
            <a:extLst>
              <a:ext uri="{FF2B5EF4-FFF2-40B4-BE49-F238E27FC236}">
                <a16:creationId xmlns:a16="http://schemas.microsoft.com/office/drawing/2014/main" id="{BEF879FD-5A09-4C93-A30E-883CE31085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239" y="1651719"/>
            <a:ext cx="5926876" cy="4575215"/>
          </a:xfrm>
          <a:prstGeom prst="rect">
            <a:avLst/>
          </a:prstGeom>
          <a:noFill/>
          <a:ln>
            <a:noFill/>
          </a:ln>
        </p:spPr>
      </p:pic>
      <p:pic>
        <p:nvPicPr>
          <p:cNvPr id="6" name="图片 5" descr="C:\Users\zijin\Desktop\MWHTS insitu.jpg">
            <a:extLst>
              <a:ext uri="{FF2B5EF4-FFF2-40B4-BE49-F238E27FC236}">
                <a16:creationId xmlns:a16="http://schemas.microsoft.com/office/drawing/2014/main" id="{803F22C8-982B-4E84-A4C2-8911BECB21F5}"/>
              </a:ext>
            </a:extLst>
          </p:cNvPr>
          <p:cNvPicPr>
            <a:picLocks noChangeAspect="1"/>
          </p:cNvPicPr>
          <p:nvPr/>
        </p:nvPicPr>
        <p:blipFill rotWithShape="1">
          <a:blip r:embed="rId3">
            <a:extLst>
              <a:ext uri="{28A0092B-C50C-407E-A947-70E740481C1C}">
                <a14:useLocalDpi xmlns:a14="http://schemas.microsoft.com/office/drawing/2010/main" val="0"/>
              </a:ext>
            </a:extLst>
          </a:blip>
          <a:srcRect r="51049"/>
          <a:stretch/>
        </p:blipFill>
        <p:spPr bwMode="auto">
          <a:xfrm>
            <a:off x="6122986" y="1598744"/>
            <a:ext cx="3139378" cy="2459379"/>
          </a:xfrm>
          <a:prstGeom prst="rect">
            <a:avLst/>
          </a:prstGeom>
          <a:noFill/>
          <a:ln>
            <a:noFill/>
          </a:ln>
        </p:spPr>
      </p:pic>
      <p:pic>
        <p:nvPicPr>
          <p:cNvPr id="7" name="图片 6" descr="C:\Users\zijin\Desktop\MWHTS insitu.jpg">
            <a:extLst>
              <a:ext uri="{FF2B5EF4-FFF2-40B4-BE49-F238E27FC236}">
                <a16:creationId xmlns:a16="http://schemas.microsoft.com/office/drawing/2014/main" id="{CDD29B8B-F4CF-48DA-9E28-FBCDCD15E030}"/>
              </a:ext>
            </a:extLst>
          </p:cNvPr>
          <p:cNvPicPr>
            <a:picLocks noChangeAspect="1"/>
          </p:cNvPicPr>
          <p:nvPr/>
        </p:nvPicPr>
        <p:blipFill rotWithShape="1">
          <a:blip r:embed="rId3">
            <a:extLst>
              <a:ext uri="{28A0092B-C50C-407E-A947-70E740481C1C}">
                <a14:useLocalDpi xmlns:a14="http://schemas.microsoft.com/office/drawing/2010/main" val="0"/>
              </a:ext>
            </a:extLst>
          </a:blip>
          <a:srcRect l="51330" r="1950"/>
          <a:stretch/>
        </p:blipFill>
        <p:spPr bwMode="auto">
          <a:xfrm>
            <a:off x="9127362" y="1696795"/>
            <a:ext cx="3004191" cy="2337564"/>
          </a:xfrm>
          <a:prstGeom prst="rect">
            <a:avLst/>
          </a:prstGeom>
          <a:noFill/>
          <a:ln>
            <a:noFill/>
          </a:ln>
        </p:spPr>
      </p:pic>
      <p:sp>
        <p:nvSpPr>
          <p:cNvPr id="8" name="文本框 7">
            <a:extLst>
              <a:ext uri="{FF2B5EF4-FFF2-40B4-BE49-F238E27FC236}">
                <a16:creationId xmlns:a16="http://schemas.microsoft.com/office/drawing/2014/main" id="{D6D66252-DF76-4524-8062-F94C761FC86A}"/>
              </a:ext>
            </a:extLst>
          </p:cNvPr>
          <p:cNvSpPr txBox="1"/>
          <p:nvPr/>
        </p:nvSpPr>
        <p:spPr>
          <a:xfrm>
            <a:off x="7313753" y="3351088"/>
            <a:ext cx="2257018" cy="400110"/>
          </a:xfrm>
          <a:prstGeom prst="rect">
            <a:avLst/>
          </a:prstGeom>
          <a:noFill/>
        </p:spPr>
        <p:txBody>
          <a:bodyPr wrap="square" rtlCol="0">
            <a:spAutoFit/>
          </a:bodyPr>
          <a:lstStyle/>
          <a:p>
            <a:r>
              <a:rPr lang="en-US" altLang="zh-CN" sz="2000" dirty="0"/>
              <a:t>TC centers</a:t>
            </a:r>
            <a:endParaRPr lang="zh-CN" altLang="en-US" sz="2000" dirty="0"/>
          </a:p>
        </p:txBody>
      </p:sp>
      <p:sp>
        <p:nvSpPr>
          <p:cNvPr id="9" name="文本框 8">
            <a:extLst>
              <a:ext uri="{FF2B5EF4-FFF2-40B4-BE49-F238E27FC236}">
                <a16:creationId xmlns:a16="http://schemas.microsoft.com/office/drawing/2014/main" id="{F6BD4615-5D7A-4801-B384-A01DEBBED47F}"/>
              </a:ext>
            </a:extLst>
          </p:cNvPr>
          <p:cNvSpPr txBox="1"/>
          <p:nvPr/>
        </p:nvSpPr>
        <p:spPr>
          <a:xfrm>
            <a:off x="10124807" y="3351088"/>
            <a:ext cx="2518730" cy="400110"/>
          </a:xfrm>
          <a:prstGeom prst="rect">
            <a:avLst/>
          </a:prstGeom>
          <a:noFill/>
        </p:spPr>
        <p:txBody>
          <a:bodyPr wrap="square" rtlCol="0">
            <a:spAutoFit/>
          </a:bodyPr>
          <a:lstStyle/>
          <a:p>
            <a:r>
              <a:rPr lang="en-US" altLang="zh-CN" sz="2000" dirty="0"/>
              <a:t>TC core area </a:t>
            </a:r>
          </a:p>
        </p:txBody>
      </p:sp>
      <p:sp>
        <p:nvSpPr>
          <p:cNvPr id="2" name="Content Placeholder 4">
            <a:extLst>
              <a:ext uri="{FF2B5EF4-FFF2-40B4-BE49-F238E27FC236}">
                <a16:creationId xmlns:a16="http://schemas.microsoft.com/office/drawing/2014/main" id="{98EA87BF-2A7D-6E45-4E11-5204EEA69A7C}"/>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pic>
        <p:nvPicPr>
          <p:cNvPr id="10" name="图片 9" descr="C:\Users\zijin\Desktop\MWHTS insitu c.jpg">
            <a:extLst>
              <a:ext uri="{FF2B5EF4-FFF2-40B4-BE49-F238E27FC236}">
                <a16:creationId xmlns:a16="http://schemas.microsoft.com/office/drawing/2014/main" id="{20B50666-D401-4449-981D-DD61CD6C2D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1366" y="4156174"/>
            <a:ext cx="3111264" cy="2337564"/>
          </a:xfrm>
          <a:prstGeom prst="rect">
            <a:avLst/>
          </a:prstGeom>
          <a:noFill/>
          <a:ln>
            <a:noFill/>
          </a:ln>
        </p:spPr>
      </p:pic>
      <p:sp>
        <p:nvSpPr>
          <p:cNvPr id="11" name="文本框 10">
            <a:extLst>
              <a:ext uri="{FF2B5EF4-FFF2-40B4-BE49-F238E27FC236}">
                <a16:creationId xmlns:a16="http://schemas.microsoft.com/office/drawing/2014/main" id="{C45A6CA4-A787-4FB9-8C94-15155E28DEEE}"/>
              </a:ext>
            </a:extLst>
          </p:cNvPr>
          <p:cNvSpPr txBox="1"/>
          <p:nvPr/>
        </p:nvSpPr>
        <p:spPr>
          <a:xfrm>
            <a:off x="7472561" y="5687095"/>
            <a:ext cx="1861936" cy="400110"/>
          </a:xfrm>
          <a:prstGeom prst="rect">
            <a:avLst/>
          </a:prstGeom>
          <a:noFill/>
        </p:spPr>
        <p:txBody>
          <a:bodyPr wrap="square" rtlCol="0">
            <a:spAutoFit/>
          </a:bodyPr>
          <a:lstStyle/>
          <a:p>
            <a:r>
              <a:rPr lang="en-US" altLang="zh-CN" sz="2000" dirty="0"/>
              <a:t>TC periphery</a:t>
            </a:r>
          </a:p>
        </p:txBody>
      </p:sp>
    </p:spTree>
    <p:extLst>
      <p:ext uri="{BB962C8B-B14F-4D97-AF65-F5344CB8AC3E}">
        <p14:creationId xmlns:p14="http://schemas.microsoft.com/office/powerpoint/2010/main" val="1791583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A922F75E-89EC-463B-A0DF-91BA7EDF51B9}"/>
              </a:ext>
            </a:extLst>
          </p:cNvPr>
          <p:cNvSpPr>
            <a:spLocks noGrp="1"/>
          </p:cNvSpPr>
          <p:nvPr>
            <p:ph type="title"/>
          </p:nvPr>
        </p:nvSpPr>
        <p:spPr>
          <a:xfrm>
            <a:off x="359123" y="1164052"/>
            <a:ext cx="11701942" cy="1015663"/>
          </a:xfrm>
        </p:spPr>
        <p:txBody>
          <a:bodyPr>
            <a:noAutofit/>
          </a:bodyPr>
          <a:lstStyle/>
          <a:p>
            <a:r>
              <a:rPr lang="en-US" altLang="zh-CN" sz="2800" dirty="0"/>
              <a:t>Summary of the preliminary assessment comparison results between retrievals and In situ data </a:t>
            </a:r>
            <a:endParaRPr lang="zh-CN" altLang="en-US" sz="2800" dirty="0"/>
          </a:p>
        </p:txBody>
      </p:sp>
      <p:graphicFrame>
        <p:nvGraphicFramePr>
          <p:cNvPr id="6" name="表格 5">
            <a:extLst>
              <a:ext uri="{FF2B5EF4-FFF2-40B4-BE49-F238E27FC236}">
                <a16:creationId xmlns:a16="http://schemas.microsoft.com/office/drawing/2014/main" id="{B75FFE5C-6B5F-4D5B-B56C-FEEF788AD98C}"/>
              </a:ext>
            </a:extLst>
          </p:cNvPr>
          <p:cNvGraphicFramePr>
            <a:graphicFrameLocks noGrp="1"/>
          </p:cNvGraphicFramePr>
          <p:nvPr>
            <p:extLst>
              <p:ext uri="{D42A27DB-BD31-4B8C-83A1-F6EECF244321}">
                <p14:modId xmlns:p14="http://schemas.microsoft.com/office/powerpoint/2010/main" val="1249819970"/>
              </p:ext>
            </p:extLst>
          </p:nvPr>
        </p:nvGraphicFramePr>
        <p:xfrm>
          <a:off x="294497" y="2495057"/>
          <a:ext cx="11491205" cy="2334895"/>
        </p:xfrm>
        <a:graphic>
          <a:graphicData uri="http://schemas.openxmlformats.org/drawingml/2006/table">
            <a:tbl>
              <a:tblPr firstRow="1" firstCol="1" bandRow="1"/>
              <a:tblGrid>
                <a:gridCol w="2041301">
                  <a:extLst>
                    <a:ext uri="{9D8B030D-6E8A-4147-A177-3AD203B41FA5}">
                      <a16:colId xmlns:a16="http://schemas.microsoft.com/office/drawing/2014/main" val="3194863747"/>
                    </a:ext>
                  </a:extLst>
                </a:gridCol>
                <a:gridCol w="1002717">
                  <a:extLst>
                    <a:ext uri="{9D8B030D-6E8A-4147-A177-3AD203B41FA5}">
                      <a16:colId xmlns:a16="http://schemas.microsoft.com/office/drawing/2014/main" val="3704014867"/>
                    </a:ext>
                  </a:extLst>
                </a:gridCol>
                <a:gridCol w="1021520">
                  <a:extLst>
                    <a:ext uri="{9D8B030D-6E8A-4147-A177-3AD203B41FA5}">
                      <a16:colId xmlns:a16="http://schemas.microsoft.com/office/drawing/2014/main" val="3072023180"/>
                    </a:ext>
                  </a:extLst>
                </a:gridCol>
                <a:gridCol w="881202">
                  <a:extLst>
                    <a:ext uri="{9D8B030D-6E8A-4147-A177-3AD203B41FA5}">
                      <a16:colId xmlns:a16="http://schemas.microsoft.com/office/drawing/2014/main" val="2547130592"/>
                    </a:ext>
                  </a:extLst>
                </a:gridCol>
                <a:gridCol w="1234805">
                  <a:extLst>
                    <a:ext uri="{9D8B030D-6E8A-4147-A177-3AD203B41FA5}">
                      <a16:colId xmlns:a16="http://schemas.microsoft.com/office/drawing/2014/main" val="3650798973"/>
                    </a:ext>
                  </a:extLst>
                </a:gridCol>
                <a:gridCol w="999327">
                  <a:extLst>
                    <a:ext uri="{9D8B030D-6E8A-4147-A177-3AD203B41FA5}">
                      <a16:colId xmlns:a16="http://schemas.microsoft.com/office/drawing/2014/main" val="979534042"/>
                    </a:ext>
                  </a:extLst>
                </a:gridCol>
                <a:gridCol w="1414155">
                  <a:extLst>
                    <a:ext uri="{9D8B030D-6E8A-4147-A177-3AD203B41FA5}">
                      <a16:colId xmlns:a16="http://schemas.microsoft.com/office/drawing/2014/main" val="3150719325"/>
                    </a:ext>
                  </a:extLst>
                </a:gridCol>
                <a:gridCol w="1448089">
                  <a:extLst>
                    <a:ext uri="{9D8B030D-6E8A-4147-A177-3AD203B41FA5}">
                      <a16:colId xmlns:a16="http://schemas.microsoft.com/office/drawing/2014/main" val="1652147913"/>
                    </a:ext>
                  </a:extLst>
                </a:gridCol>
                <a:gridCol w="1448089">
                  <a:extLst>
                    <a:ext uri="{9D8B030D-6E8A-4147-A177-3AD203B41FA5}">
                      <a16:colId xmlns:a16="http://schemas.microsoft.com/office/drawing/2014/main" val="1801002656"/>
                    </a:ext>
                  </a:extLst>
                </a:gridCol>
              </a:tblGrid>
              <a:tr h="277156">
                <a:tc rowSpan="2">
                  <a:txBody>
                    <a:bodyPr/>
                    <a:lstStyle/>
                    <a:p>
                      <a:pPr marL="0" algn="ctr" defTabSz="1087725" rtl="0" eaLnBrk="1" latinLnBrk="0" hangingPunct="1">
                        <a:spcAft>
                          <a:spcPts val="0"/>
                        </a:spcAft>
                      </a:pPr>
                      <a:r>
                        <a:rPr lang="en-US" alt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Data source</a:t>
                      </a:r>
                      <a:endParaRPr lang="zh-CN" alt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spcAft>
                          <a:spcPts val="0"/>
                        </a:spcAft>
                      </a:pPr>
                      <a:r>
                        <a:rPr 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RMSE (</a:t>
                      </a:r>
                      <a:r>
                        <a:rPr lang="en-US" sz="2000" b="1" kern="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hPa</a:t>
                      </a:r>
                      <a:r>
                        <a:rPr 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pPr algn="ctr">
                        <a:spcAft>
                          <a:spcPts val="0"/>
                        </a:spcAft>
                      </a:pPr>
                      <a:endParaRPr lang="zh-CN" sz="16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CN" sz="16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CN" sz="16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CN" sz="16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331464"/>
                  </a:ext>
                </a:extLst>
              </a:tr>
              <a:tr h="563936">
                <a:tc vMerge="1">
                  <a:txBody>
                    <a:bodyPr/>
                    <a:lstStyle/>
                    <a:p>
                      <a:endParaRPr lang="zh-CN" altLang="en-US"/>
                    </a:p>
                  </a:txBody>
                  <a:tcPr/>
                </a:tc>
                <a:tc>
                  <a:txBody>
                    <a:bodyPr/>
                    <a:lstStyle/>
                    <a:p>
                      <a:pPr marL="0" algn="ctr" defTabSz="1087725" rtl="0" eaLnBrk="1" latinLnBrk="0" hangingPunct="1">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Clear sky</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Cloudy</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Rainy</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gn="ctr" defTabSz="1087725" rtl="0" eaLnBrk="1" latinLnBrk="0" hangingPunct="1">
                        <a:spcAft>
                          <a:spcPts val="0"/>
                        </a:spcAft>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TC centers</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algn="ctr" defTabSz="1087725" rtl="0" eaLnBrk="1" latinLnBrk="0" hangingPunct="1">
                        <a:spcAft>
                          <a:spcPts val="0"/>
                        </a:spcAft>
                      </a:pPr>
                      <a:endParaRPr lang="zh-CN" altLang="en-US" sz="1600" kern="100" dirty="0">
                        <a:solidFill>
                          <a:srgbClr val="000000"/>
                        </a:solidFill>
                        <a:effectLst/>
                        <a:latin typeface="Times New Roman" panose="02020603050405020304" pitchFamily="18" charset="0"/>
                        <a:ea typeface="宋体" panose="02010600030101010101" pitchFamily="2" charset="-122"/>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algn="ctr" defTabSz="1087725" rtl="0" eaLnBrk="1" latinLnBrk="0" hangingPunct="1">
                        <a:spcAft>
                          <a:spcPts val="0"/>
                        </a:spcAft>
                      </a:pPr>
                      <a:endParaRPr lang="zh-CN" altLang="en-US" sz="1600" kern="100" dirty="0">
                        <a:solidFill>
                          <a:srgbClr val="000000"/>
                        </a:solidFill>
                        <a:effectLst/>
                        <a:latin typeface="Times New Roman" panose="02020603050405020304" pitchFamily="18" charset="0"/>
                        <a:ea typeface="宋体" panose="02010600030101010101" pitchFamily="2" charset="-122"/>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087725" rtl="0" eaLnBrk="1" fontAlgn="auto" latinLnBrk="0" hangingPunct="1">
                        <a:lnSpc>
                          <a:spcPct val="100000"/>
                        </a:lnSpc>
                        <a:spcBef>
                          <a:spcPts val="0"/>
                        </a:spcBef>
                        <a:spcAft>
                          <a:spcPts val="0"/>
                        </a:spcAft>
                        <a:buClrTx/>
                        <a:buSzTx/>
                        <a:buFontTx/>
                        <a:buNone/>
                        <a:tabLst/>
                        <a:defRPr/>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TC core area</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087725" rtl="0" eaLnBrk="1" fontAlgn="auto" latinLnBrk="0" hangingPunct="1">
                        <a:lnSpc>
                          <a:spcPct val="100000"/>
                        </a:lnSpc>
                        <a:spcBef>
                          <a:spcPts val="0"/>
                        </a:spcBef>
                        <a:spcAft>
                          <a:spcPts val="0"/>
                        </a:spcAft>
                        <a:buClrTx/>
                        <a:buSzTx/>
                        <a:buFontTx/>
                        <a:buNone/>
                        <a:tabLst/>
                        <a:defRPr/>
                      </a:pPr>
                      <a:r>
                        <a:rPr lang="en-US" altLang="zh-CN" sz="2000" kern="100" dirty="0">
                          <a:solidFill>
                            <a:srgbClr val="000000"/>
                          </a:solidFill>
                          <a:effectLst/>
                          <a:latin typeface="Arial" panose="020B0604020202020204" pitchFamily="34" charset="0"/>
                          <a:ea typeface="+mn-ea"/>
                          <a:cs typeface="Arial" panose="020B0604020202020204" pitchFamily="34" charset="0"/>
                        </a:rPr>
                        <a:t>TC periphery</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051404"/>
                  </a:ext>
                </a:extLst>
              </a:tr>
              <a:tr h="554313">
                <a:tc>
                  <a:txBody>
                    <a:bodyPr/>
                    <a:lstStyle/>
                    <a:p>
                      <a:pPr marL="0" algn="ctr" defTabSz="1087725" rtl="0" eaLnBrk="1" latinLnBrk="0" hangingPunct="1">
                        <a:spcAft>
                          <a:spcPts val="0"/>
                        </a:spcAft>
                      </a:pPr>
                      <a:endParaRPr lang="zh-CN" alt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TD and TS</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TY and HU</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STY and Major HU</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0962679"/>
                  </a:ext>
                </a:extLst>
              </a:tr>
              <a:tr h="365949">
                <a:tc>
                  <a:txBody>
                    <a:bodyPr/>
                    <a:lstStyle/>
                    <a:p>
                      <a:pPr marL="0" algn="ctr" defTabSz="1087725" rtl="0" eaLnBrk="1" latinLnBrk="0" hangingPunct="1">
                        <a:spcAft>
                          <a:spcPts val="0"/>
                        </a:spcAft>
                      </a:pPr>
                      <a:r>
                        <a:rPr lang="en-US" alt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SNPP/ATMS</a:t>
                      </a:r>
                      <a:endParaRPr lang="zh-CN" alt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1.97 </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2.97</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3.41</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4.26</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6.38</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9.61</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000" kern="100" dirty="0">
                          <a:effectLst/>
                          <a:latin typeface="Arial" panose="020B0604020202020204" pitchFamily="34" charset="0"/>
                          <a:ea typeface="宋体" panose="02010600030101010101" pitchFamily="2" charset="-122"/>
                          <a:cs typeface="Arial" panose="020B0604020202020204" pitchFamily="34" charset="0"/>
                        </a:rPr>
                        <a:t>3.13</a:t>
                      </a:r>
                      <a:endParaRPr lang="zh-CN" alt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altLang="zh-CN" sz="2000" kern="100" dirty="0">
                          <a:effectLst/>
                          <a:latin typeface="Arial" panose="020B0604020202020204" pitchFamily="34" charset="0"/>
                          <a:ea typeface="+mn-ea"/>
                          <a:cs typeface="Arial" panose="020B0604020202020204" pitchFamily="34" charset="0"/>
                        </a:rPr>
                        <a:t>2.83</a:t>
                      </a:r>
                      <a:endParaRPr lang="zh-CN" altLang="zh-CN" sz="2000" kern="100" dirty="0">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0987357"/>
                  </a:ext>
                </a:extLst>
              </a:tr>
              <a:tr h="365949">
                <a:tc>
                  <a:txBody>
                    <a:bodyPr/>
                    <a:lstStyle/>
                    <a:p>
                      <a:pPr marL="0" algn="ctr" defTabSz="1087725" rtl="0" eaLnBrk="1" latinLnBrk="0" hangingPunct="1">
                        <a:spcAft>
                          <a:spcPts val="0"/>
                        </a:spcAft>
                      </a:pPr>
                      <a:r>
                        <a:rPr lang="en-US" alt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FY-3C/MWHTS</a:t>
                      </a:r>
                      <a:endParaRPr lang="zh-CN" alt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1.93</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3.01</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3.54</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3.62</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7.98</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9.68 </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000" kern="100" dirty="0">
                          <a:effectLst/>
                          <a:latin typeface="Arial" panose="020B0604020202020204" pitchFamily="34" charset="0"/>
                          <a:ea typeface="宋体" panose="02010600030101010101" pitchFamily="2" charset="-122"/>
                          <a:cs typeface="Arial" panose="020B0604020202020204" pitchFamily="34" charset="0"/>
                        </a:rPr>
                        <a:t>4.43</a:t>
                      </a:r>
                      <a:endParaRPr lang="zh-CN" alt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algn="ctr" rtl="0">
                        <a:lnSpc>
                          <a:spcPct val="150000"/>
                        </a:lnSpc>
                        <a:spcBef>
                          <a:spcPts val="0"/>
                        </a:spcBef>
                        <a:spcAft>
                          <a:spcPts val="0"/>
                        </a:spcAft>
                        <a:buClr>
                          <a:srgbClr val="000000"/>
                        </a:buClr>
                        <a:buFont typeface="Arial"/>
                      </a:pPr>
                      <a:r>
                        <a:rPr lang="en-US" altLang="zh-CN" sz="2000" b="0" i="0" u="none" strike="noStrike" kern="100" cap="none" dirty="0">
                          <a:solidFill>
                            <a:schemeClr val="tx1"/>
                          </a:solidFill>
                          <a:effectLst/>
                          <a:latin typeface="Arial" panose="020B0604020202020204" pitchFamily="34" charset="0"/>
                          <a:ea typeface="+mn-ea"/>
                          <a:cs typeface="Arial" panose="020B0604020202020204" pitchFamily="34" charset="0"/>
                          <a:sym typeface="Arial"/>
                        </a:rPr>
                        <a:t>3.25</a:t>
                      </a:r>
                      <a:endParaRPr lang="zh-CN" altLang="zh-CN" sz="2000" b="0" i="0" u="none" strike="noStrike" kern="100" cap="none" dirty="0">
                        <a:solidFill>
                          <a:schemeClr val="tx1"/>
                        </a:solidFill>
                        <a:effectLst/>
                        <a:latin typeface="Arial" panose="020B0604020202020204" pitchFamily="34" charset="0"/>
                        <a:ea typeface="宋体" panose="02010600030101010101" pitchFamily="2" charset="-122"/>
                        <a:cs typeface="Arial" panose="020B0604020202020204" pitchFamily="34" charset="0"/>
                        <a:sym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382465"/>
                  </a:ext>
                </a:extLst>
              </a:tr>
            </a:tbl>
          </a:graphicData>
        </a:graphic>
      </p:graphicFrame>
      <p:sp>
        <p:nvSpPr>
          <p:cNvPr id="13" name="矩形 12">
            <a:extLst>
              <a:ext uri="{FF2B5EF4-FFF2-40B4-BE49-F238E27FC236}">
                <a16:creationId xmlns:a16="http://schemas.microsoft.com/office/drawing/2014/main" id="{72B220BB-0D9D-4E40-8FF5-8021A484D808}"/>
              </a:ext>
            </a:extLst>
          </p:cNvPr>
          <p:cNvSpPr/>
          <p:nvPr/>
        </p:nvSpPr>
        <p:spPr>
          <a:xfrm>
            <a:off x="274595" y="5365845"/>
            <a:ext cx="11531011" cy="1015663"/>
          </a:xfrm>
          <a:prstGeom prst="rect">
            <a:avLst/>
          </a:prstGeom>
          <a:noFill/>
        </p:spPr>
        <p:txBody>
          <a:bodyPr wrap="square">
            <a:spAutoFit/>
          </a:bodyPr>
          <a:lstStyle/>
          <a:p>
            <a:pPr lvl="0" algn="just">
              <a:spcBef>
                <a:spcPts val="0"/>
              </a:spcBef>
            </a:pPr>
            <a:r>
              <a:rPr lang="en-US" altLang="zh-CN" sz="2000" b="1" kern="100" dirty="0">
                <a:latin typeface="Arial" panose="020B0604020202020204" pitchFamily="34" charset="0"/>
                <a:ea typeface="宋体"/>
                <a:cs typeface="Arial" panose="020B0604020202020204" pitchFamily="34" charset="0"/>
              </a:rPr>
              <a:t>50-60 and 118 GHz microwave radiometer has a similar surface pressure sounding ability</a:t>
            </a:r>
            <a:r>
              <a:rPr lang="zh-CN" altLang="en-US" sz="2000" b="1" kern="100" dirty="0">
                <a:latin typeface="Arial" panose="020B0604020202020204" pitchFamily="34" charset="0"/>
                <a:ea typeface="宋体"/>
                <a:cs typeface="Arial" panose="020B0604020202020204" pitchFamily="34" charset="0"/>
              </a:rPr>
              <a:t>？</a:t>
            </a:r>
            <a:endParaRPr lang="en-US" altLang="zh-CN" sz="2000" b="1" kern="100" dirty="0">
              <a:latin typeface="Arial" panose="020B0604020202020204" pitchFamily="34" charset="0"/>
              <a:ea typeface="宋体"/>
              <a:cs typeface="Arial" panose="020B0604020202020204" pitchFamily="34" charset="0"/>
            </a:endParaRPr>
          </a:p>
          <a:p>
            <a:pPr lvl="0" algn="just">
              <a:spcBef>
                <a:spcPts val="0"/>
              </a:spcBef>
            </a:pPr>
            <a:r>
              <a:rPr lang="en-US" altLang="zh-CN" sz="2000" b="1" dirty="0">
                <a:latin typeface="Arial" panose="020B0604020202020204" pitchFamily="34" charset="0"/>
                <a:ea typeface="Times New Roman" charset="0"/>
                <a:cs typeface="Arial" panose="020B0604020202020204" pitchFamily="34" charset="0"/>
              </a:rPr>
              <a:t> (Requires further validation because </a:t>
            </a:r>
            <a:r>
              <a:rPr lang="en-US" altLang="zh-CN" sz="2000" b="1" dirty="0">
                <a:latin typeface="Arial" panose="020B0604020202020204" pitchFamily="34" charset="0"/>
                <a:cs typeface="Arial" panose="020B0604020202020204" pitchFamily="34" charset="0"/>
              </a:rPr>
              <a:t>the FOVs of </a:t>
            </a:r>
            <a:r>
              <a:rPr lang="en-US" altLang="zh-CN" sz="2000" b="1" kern="100" dirty="0">
                <a:latin typeface="Arial" panose="020B0604020202020204" pitchFamily="34" charset="0"/>
                <a:ea typeface="宋体" panose="02010600030101010101" pitchFamily="2" charset="-122"/>
                <a:cs typeface="Arial" panose="020B0604020202020204" pitchFamily="34" charset="0"/>
              </a:rPr>
              <a:t>SNPP/ATMS</a:t>
            </a:r>
            <a:r>
              <a:rPr lang="en-US" altLang="zh-CN" sz="2000" b="1" dirty="0">
                <a:latin typeface="Arial" panose="020B0604020202020204" pitchFamily="34" charset="0"/>
                <a:ea typeface="Times New Roman" charset="0"/>
                <a:cs typeface="Arial" panose="020B0604020202020204" pitchFamily="34" charset="0"/>
              </a:rPr>
              <a:t> and </a:t>
            </a:r>
            <a:r>
              <a:rPr lang="en-US" altLang="zh-CN" sz="2000" b="1" kern="100" dirty="0">
                <a:latin typeface="Arial" panose="020B0604020202020204" pitchFamily="34" charset="0"/>
                <a:ea typeface="宋体" panose="02010600030101010101" pitchFamily="2" charset="-122"/>
                <a:cs typeface="Arial" panose="020B0604020202020204" pitchFamily="34" charset="0"/>
              </a:rPr>
              <a:t>FY-3C/MWHTS</a:t>
            </a:r>
            <a:r>
              <a:rPr lang="en-US" altLang="zh-CN" sz="2000" b="1" dirty="0">
                <a:latin typeface="Arial" panose="020B0604020202020204" pitchFamily="34" charset="0"/>
                <a:ea typeface="Times New Roman"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are not overlap)</a:t>
            </a:r>
            <a:endParaRPr lang="en-US" altLang="zh-CN" sz="2000" b="1" kern="100" dirty="0">
              <a:latin typeface="Arial" panose="020B0604020202020204" pitchFamily="34" charset="0"/>
              <a:ea typeface="宋体"/>
              <a:cs typeface="Arial" panose="020B0604020202020204" pitchFamily="34" charset="0"/>
            </a:endParaRPr>
          </a:p>
        </p:txBody>
      </p:sp>
      <p:sp>
        <p:nvSpPr>
          <p:cNvPr id="14" name="下箭头 32">
            <a:extLst>
              <a:ext uri="{FF2B5EF4-FFF2-40B4-BE49-F238E27FC236}">
                <a16:creationId xmlns:a16="http://schemas.microsoft.com/office/drawing/2014/main" id="{F446DA65-BCA3-440C-B5E9-D39932E594F0}"/>
              </a:ext>
            </a:extLst>
          </p:cNvPr>
          <p:cNvSpPr/>
          <p:nvPr/>
        </p:nvSpPr>
        <p:spPr>
          <a:xfrm>
            <a:off x="6096000" y="4977685"/>
            <a:ext cx="277480" cy="3430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6000" b="1">
                <a:solidFill>
                  <a:schemeClr val="tx1"/>
                </a:solidFill>
                <a:latin typeface="Times New Roman" panose="02020603050405020304" pitchFamily="18" charset="0"/>
              </a:defRPr>
            </a:lvl1pPr>
            <a:lvl2pPr marL="742950" indent="-285750">
              <a:defRPr sz="6000" b="1">
                <a:solidFill>
                  <a:schemeClr val="tx1"/>
                </a:solidFill>
                <a:latin typeface="Times New Roman" panose="02020603050405020304" pitchFamily="18" charset="0"/>
              </a:defRPr>
            </a:lvl2pPr>
            <a:lvl3pPr marL="1143000" indent="-228600">
              <a:defRPr sz="6000" b="1">
                <a:solidFill>
                  <a:schemeClr val="tx1"/>
                </a:solidFill>
                <a:latin typeface="Times New Roman" panose="02020603050405020304" pitchFamily="18" charset="0"/>
              </a:defRPr>
            </a:lvl3pPr>
            <a:lvl4pPr marL="1600200" indent="-228600">
              <a:defRPr sz="6000" b="1">
                <a:solidFill>
                  <a:schemeClr val="tx1"/>
                </a:solidFill>
                <a:latin typeface="Times New Roman" panose="02020603050405020304" pitchFamily="18" charset="0"/>
              </a:defRPr>
            </a:lvl4pPr>
            <a:lvl5pPr marL="2057400" indent="-228600">
              <a:defRPr sz="6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2" name="Content Placeholder 4">
            <a:extLst>
              <a:ext uri="{FF2B5EF4-FFF2-40B4-BE49-F238E27FC236}">
                <a16:creationId xmlns:a16="http://schemas.microsoft.com/office/drawing/2014/main" id="{A437AC0D-E446-EC3D-95EB-C22E8F8A2CFD}"/>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66547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1146424" y="437783"/>
            <a:ext cx="7584826" cy="699817"/>
          </a:xfrm>
        </p:spPr>
        <p:txBody>
          <a:bodyPr>
            <a:normAutofit fontScale="90000"/>
          </a:bodyPr>
          <a:lstStyle/>
          <a:p>
            <a:br>
              <a:rPr lang="en-US" altLang="zh-CN" dirty="0"/>
            </a:br>
            <a:endParaRPr lang="zh-CN" altLang="en-US" dirty="0"/>
          </a:p>
        </p:txBody>
      </p:sp>
      <p:sp>
        <p:nvSpPr>
          <p:cNvPr id="17" name="文本框 16">
            <a:extLst>
              <a:ext uri="{FF2B5EF4-FFF2-40B4-BE49-F238E27FC236}">
                <a16:creationId xmlns:a16="http://schemas.microsoft.com/office/drawing/2014/main" id="{D89393E8-3F86-4F17-83C1-F63E0FB311BB}"/>
              </a:ext>
            </a:extLst>
          </p:cNvPr>
          <p:cNvSpPr txBox="1"/>
          <p:nvPr/>
        </p:nvSpPr>
        <p:spPr>
          <a:xfrm>
            <a:off x="390644" y="1088357"/>
            <a:ext cx="11767023" cy="424732"/>
          </a:xfrm>
          <a:prstGeom prst="rect">
            <a:avLst/>
          </a:prstGeom>
          <a:solidFill>
            <a:srgbClr val="FFFFFF"/>
          </a:solidFill>
        </p:spPr>
        <p:txBody>
          <a:bodyPr wrap="square" rtlCol="0">
            <a:spAutoFit/>
          </a:bodyPr>
          <a:lstStyle/>
          <a:p>
            <a:pPr>
              <a:lnSpc>
                <a:spcPct val="90000"/>
              </a:lnSpc>
              <a:spcBef>
                <a:spcPct val="0"/>
              </a:spcBef>
            </a:pPr>
            <a:r>
              <a:rPr lang="en-US" altLang="zh-CN" sz="2400" b="1" dirty="0">
                <a:latin typeface="Arial" panose="020B0604020202020204" pitchFamily="34" charset="0"/>
                <a:ea typeface="+mj-ea"/>
                <a:cs typeface="Arial" panose="020B0604020202020204" pitchFamily="34" charset="0"/>
              </a:rPr>
              <a:t>Comparison of retrievals using FY-3D/MWTS-II and  FY-3D/MWHTS data</a:t>
            </a:r>
          </a:p>
        </p:txBody>
      </p:sp>
      <p:sp>
        <p:nvSpPr>
          <p:cNvPr id="18" name="矩形 17">
            <a:extLst>
              <a:ext uri="{FF2B5EF4-FFF2-40B4-BE49-F238E27FC236}">
                <a16:creationId xmlns:a16="http://schemas.microsoft.com/office/drawing/2014/main" id="{883AE95F-2924-420F-8A82-BFFA4D5FA60F}"/>
              </a:ext>
            </a:extLst>
          </p:cNvPr>
          <p:cNvSpPr/>
          <p:nvPr/>
        </p:nvSpPr>
        <p:spPr>
          <a:xfrm>
            <a:off x="120543" y="5281050"/>
            <a:ext cx="11859584" cy="1323439"/>
          </a:xfrm>
          <a:prstGeom prst="rect">
            <a:avLst/>
          </a:prstGeom>
          <a:noFill/>
        </p:spPr>
        <p:txBody>
          <a:bodyPr wrap="square">
            <a:spAutoFit/>
          </a:bodyPr>
          <a:lstStyle/>
          <a:p>
            <a:pPr marL="342900" indent="-342900" algn="just">
              <a:buFont typeface="Arial" panose="020B0604020202020204" pitchFamily="34" charset="0"/>
              <a:buChar char="•"/>
            </a:pPr>
            <a:r>
              <a:rPr lang="en-US" altLang="zh-CN" sz="2000" b="1" kern="100" dirty="0">
                <a:latin typeface="Arial" panose="020B0604020202020204" pitchFamily="34" charset="0"/>
                <a:ea typeface="宋体"/>
                <a:cs typeface="Arial" panose="020B0604020202020204" pitchFamily="34" charset="0"/>
              </a:rPr>
              <a:t>50-60 and 118 GHz microwave radiometer, which has a better surface pressure sounding ability</a:t>
            </a:r>
            <a:r>
              <a:rPr lang="zh-CN" altLang="en-US" sz="2000" b="1" kern="100" dirty="0">
                <a:latin typeface="Arial" panose="020B0604020202020204" pitchFamily="34" charset="0"/>
                <a:ea typeface="宋体"/>
                <a:cs typeface="Arial" panose="020B0604020202020204" pitchFamily="34" charset="0"/>
              </a:rPr>
              <a:t>？</a:t>
            </a:r>
            <a:endParaRPr lang="en-US" altLang="zh-CN" sz="2000" b="1" kern="100" dirty="0">
              <a:latin typeface="Arial" panose="020B0604020202020204" pitchFamily="34" charset="0"/>
              <a:ea typeface="宋体"/>
              <a:cs typeface="Arial" panose="020B0604020202020204" pitchFamily="34" charset="0"/>
            </a:endParaRPr>
          </a:p>
          <a:p>
            <a:pPr marL="342900" indent="-342900" algn="just">
              <a:buFont typeface="Arial" panose="020B0604020202020204" pitchFamily="34" charset="0"/>
              <a:buChar char="•"/>
            </a:pPr>
            <a:r>
              <a:rPr lang="en-US" altLang="zh-CN" sz="2000" b="1" kern="100" dirty="0">
                <a:latin typeface="Arial" panose="020B0604020202020204" pitchFamily="34" charset="0"/>
                <a:ea typeface="宋体"/>
                <a:cs typeface="Arial" panose="020B0604020202020204" pitchFamily="34" charset="0"/>
              </a:rPr>
              <a:t>Using the joint passive microwave observations of 50-60 and 118 GHz for surface pressure retrieval, can retrieval accuracy be improved?</a:t>
            </a:r>
          </a:p>
        </p:txBody>
      </p:sp>
      <p:pic>
        <p:nvPicPr>
          <p:cNvPr id="19" name="图片 18" descr="I:\毕业答辩\O2andwatervapor.jpg">
            <a:extLst>
              <a:ext uri="{FF2B5EF4-FFF2-40B4-BE49-F238E27FC236}">
                <a16:creationId xmlns:a16="http://schemas.microsoft.com/office/drawing/2014/main" id="{B7E15276-2717-4672-84F7-210E710A85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32" y="1798703"/>
            <a:ext cx="6624736" cy="2571649"/>
          </a:xfrm>
          <a:prstGeom prst="rect">
            <a:avLst/>
          </a:prstGeom>
          <a:noFill/>
          <a:ln>
            <a:noFill/>
          </a:ln>
        </p:spPr>
      </p:pic>
      <p:sp>
        <p:nvSpPr>
          <p:cNvPr id="20" name="矩形 19">
            <a:extLst>
              <a:ext uri="{FF2B5EF4-FFF2-40B4-BE49-F238E27FC236}">
                <a16:creationId xmlns:a16="http://schemas.microsoft.com/office/drawing/2014/main" id="{7EF13D9F-03FB-4CF1-A896-657E6F57FCD0}"/>
              </a:ext>
            </a:extLst>
          </p:cNvPr>
          <p:cNvSpPr/>
          <p:nvPr/>
        </p:nvSpPr>
        <p:spPr>
          <a:xfrm>
            <a:off x="6468621" y="4032840"/>
            <a:ext cx="2685954" cy="307777"/>
          </a:xfrm>
          <a:prstGeom prst="rect">
            <a:avLst/>
          </a:prstGeom>
        </p:spPr>
        <p:txBody>
          <a:bodyPr wrap="square">
            <a:spAutoFit/>
          </a:bodyPr>
          <a:lstStyle/>
          <a:p>
            <a:pPr algn="ctr"/>
            <a:r>
              <a:rPr lang="en-US" altLang="zh-CN" sz="1400" dirty="0">
                <a:latin typeface="Arial" panose="020B0604020202020204" pitchFamily="34" charset="0"/>
                <a:cs typeface="Arial" panose="020B0604020202020204" pitchFamily="34" charset="0"/>
              </a:rPr>
              <a:t>FY-3D/MWTS-II (50-60 GHz )</a:t>
            </a:r>
          </a:p>
        </p:txBody>
      </p:sp>
      <p:sp>
        <p:nvSpPr>
          <p:cNvPr id="21" name="矩形 20">
            <a:extLst>
              <a:ext uri="{FF2B5EF4-FFF2-40B4-BE49-F238E27FC236}">
                <a16:creationId xmlns:a16="http://schemas.microsoft.com/office/drawing/2014/main" id="{F3AC0CBA-62C2-4562-9919-94ACBBC3D7CD}"/>
              </a:ext>
            </a:extLst>
          </p:cNvPr>
          <p:cNvSpPr/>
          <p:nvPr/>
        </p:nvSpPr>
        <p:spPr>
          <a:xfrm>
            <a:off x="9340823" y="4017933"/>
            <a:ext cx="2639304" cy="307777"/>
          </a:xfrm>
          <a:prstGeom prst="rect">
            <a:avLst/>
          </a:prstGeom>
        </p:spPr>
        <p:txBody>
          <a:bodyPr wrap="square">
            <a:spAutoFit/>
          </a:bodyPr>
          <a:lstStyle/>
          <a:p>
            <a:pPr algn="ctr"/>
            <a:r>
              <a:rPr lang="en-US" altLang="zh-CN" sz="1400" dirty="0">
                <a:latin typeface="Arial" panose="020B0604020202020204" pitchFamily="34" charset="0"/>
                <a:cs typeface="Arial" panose="020B0604020202020204" pitchFamily="34" charset="0"/>
              </a:rPr>
              <a:t>FY-3D/MWHTS(118 GHz)</a:t>
            </a:r>
            <a:endParaRPr lang="zh-CN" altLang="en-US" sz="1400" dirty="0">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id="{43C2B897-7E9F-42F4-9AE7-0ED9C6658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192" y="1963834"/>
            <a:ext cx="2588631" cy="1882640"/>
          </a:xfrm>
          <a:prstGeom prst="rect">
            <a:avLst/>
          </a:prstGeom>
        </p:spPr>
      </p:pic>
      <p:pic>
        <p:nvPicPr>
          <p:cNvPr id="23" name="图片 22">
            <a:extLst>
              <a:ext uri="{FF2B5EF4-FFF2-40B4-BE49-F238E27FC236}">
                <a16:creationId xmlns:a16="http://schemas.microsoft.com/office/drawing/2014/main" id="{536A2084-D675-40E6-B6BF-88A47E47A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259" y="2007998"/>
            <a:ext cx="2639305" cy="1882641"/>
          </a:xfrm>
          <a:prstGeom prst="rect">
            <a:avLst/>
          </a:prstGeom>
        </p:spPr>
      </p:pic>
      <p:sp>
        <p:nvSpPr>
          <p:cNvPr id="24" name="矩形 23">
            <a:extLst>
              <a:ext uri="{FF2B5EF4-FFF2-40B4-BE49-F238E27FC236}">
                <a16:creationId xmlns:a16="http://schemas.microsoft.com/office/drawing/2014/main" id="{4DD9735D-31F4-4DE6-92D3-62A12E634550}"/>
              </a:ext>
            </a:extLst>
          </p:cNvPr>
          <p:cNvSpPr/>
          <p:nvPr/>
        </p:nvSpPr>
        <p:spPr>
          <a:xfrm>
            <a:off x="7811598" y="4508970"/>
            <a:ext cx="3600402" cy="338554"/>
          </a:xfrm>
          <a:prstGeom prst="rect">
            <a:avLst/>
          </a:prstGeom>
        </p:spPr>
        <p:txBody>
          <a:bodyPr wrap="square">
            <a:spAutoFit/>
          </a:bodyPr>
          <a:lstStyle/>
          <a:p>
            <a:r>
              <a:rPr lang="en-US" altLang="zh-CN" sz="1600" dirty="0">
                <a:solidFill>
                  <a:srgbClr val="FF0000"/>
                </a:solidFill>
                <a:latin typeface="Arial" panose="020B0604020202020204" pitchFamily="34" charset="0"/>
                <a:cs typeface="Arial" panose="020B0604020202020204" pitchFamily="34" charset="0"/>
              </a:rPr>
              <a:t>Their FOVs are partially overlap</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25" name="下箭头 32">
            <a:extLst>
              <a:ext uri="{FF2B5EF4-FFF2-40B4-BE49-F238E27FC236}">
                <a16:creationId xmlns:a16="http://schemas.microsoft.com/office/drawing/2014/main" id="{C49F1A17-AD45-4C05-B277-27AB8AB59314}"/>
              </a:ext>
            </a:extLst>
          </p:cNvPr>
          <p:cNvSpPr/>
          <p:nvPr/>
        </p:nvSpPr>
        <p:spPr>
          <a:xfrm>
            <a:off x="5818941" y="5050460"/>
            <a:ext cx="277480" cy="24795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6000" b="1">
                <a:solidFill>
                  <a:schemeClr val="tx1"/>
                </a:solidFill>
                <a:latin typeface="Times New Roman" panose="02020603050405020304" pitchFamily="18" charset="0"/>
              </a:defRPr>
            </a:lvl1pPr>
            <a:lvl2pPr marL="742950" indent="-285750">
              <a:defRPr sz="6000" b="1">
                <a:solidFill>
                  <a:schemeClr val="tx1"/>
                </a:solidFill>
                <a:latin typeface="Times New Roman" panose="02020603050405020304" pitchFamily="18" charset="0"/>
              </a:defRPr>
            </a:lvl2pPr>
            <a:lvl3pPr marL="1143000" indent="-228600">
              <a:defRPr sz="6000" b="1">
                <a:solidFill>
                  <a:schemeClr val="tx1"/>
                </a:solidFill>
                <a:latin typeface="Times New Roman" panose="02020603050405020304" pitchFamily="18" charset="0"/>
              </a:defRPr>
            </a:lvl3pPr>
            <a:lvl4pPr marL="1600200" indent="-228600">
              <a:defRPr sz="6000" b="1">
                <a:solidFill>
                  <a:schemeClr val="tx1"/>
                </a:solidFill>
                <a:latin typeface="Times New Roman" panose="02020603050405020304" pitchFamily="18" charset="0"/>
              </a:defRPr>
            </a:lvl4pPr>
            <a:lvl5pPr marL="2057400" indent="-228600">
              <a:defRPr sz="6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矩形 25">
            <a:extLst>
              <a:ext uri="{FF2B5EF4-FFF2-40B4-BE49-F238E27FC236}">
                <a16:creationId xmlns:a16="http://schemas.microsoft.com/office/drawing/2014/main" id="{8C919445-A468-4AE3-9931-381B1E8A9271}"/>
              </a:ext>
            </a:extLst>
          </p:cNvPr>
          <p:cNvSpPr/>
          <p:nvPr/>
        </p:nvSpPr>
        <p:spPr>
          <a:xfrm>
            <a:off x="756069" y="4521768"/>
            <a:ext cx="5688632" cy="369332"/>
          </a:xfrm>
          <a:prstGeom prst="rect">
            <a:avLst/>
          </a:prstGeom>
        </p:spPr>
        <p:txBody>
          <a:bodyPr wrap="square">
            <a:spAutoFit/>
          </a:bodyPr>
          <a:lstStyle/>
          <a:p>
            <a:r>
              <a:rPr lang="en-US" altLang="zh-CN" sz="1800" dirty="0">
                <a:latin typeface="Arial" panose="020B0604020202020204" pitchFamily="34" charset="0"/>
                <a:cs typeface="Arial" panose="020B0604020202020204" pitchFamily="34" charset="0"/>
              </a:rPr>
              <a:t>The oxygen absorption characteristics are different</a:t>
            </a:r>
            <a:endParaRPr lang="zh-CN" altLang="en-US" sz="1800" dirty="0">
              <a:latin typeface="Arial" panose="020B0604020202020204" pitchFamily="34" charset="0"/>
              <a:cs typeface="Arial" panose="020B0604020202020204" pitchFamily="34" charset="0"/>
            </a:endParaRPr>
          </a:p>
        </p:txBody>
      </p:sp>
      <p:sp>
        <p:nvSpPr>
          <p:cNvPr id="27" name="左大括号 26">
            <a:extLst>
              <a:ext uri="{FF2B5EF4-FFF2-40B4-BE49-F238E27FC236}">
                <a16:creationId xmlns:a16="http://schemas.microsoft.com/office/drawing/2014/main" id="{9E683917-D154-48BD-8BFF-70B6D85EFFBA}"/>
              </a:ext>
            </a:extLst>
          </p:cNvPr>
          <p:cNvSpPr/>
          <p:nvPr/>
        </p:nvSpPr>
        <p:spPr>
          <a:xfrm rot="16200000">
            <a:off x="3070871" y="2645525"/>
            <a:ext cx="260386" cy="3600401"/>
          </a:xfrm>
          <a:prstGeom prst="leftBrace">
            <a:avLst/>
          </a:prstGeom>
          <a:no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8" name="左大括号 27">
            <a:extLst>
              <a:ext uri="{FF2B5EF4-FFF2-40B4-BE49-F238E27FC236}">
                <a16:creationId xmlns:a16="http://schemas.microsoft.com/office/drawing/2014/main" id="{0B2F0A88-1D34-46CB-B521-F964E9A827A3}"/>
              </a:ext>
            </a:extLst>
          </p:cNvPr>
          <p:cNvSpPr/>
          <p:nvPr/>
        </p:nvSpPr>
        <p:spPr>
          <a:xfrm rot="16200000">
            <a:off x="9149446" y="3165564"/>
            <a:ext cx="260386" cy="2466263"/>
          </a:xfrm>
          <a:prstGeom prst="leftBrace">
            <a:avLst/>
          </a:prstGeom>
          <a:no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左大括号 28">
            <a:extLst>
              <a:ext uri="{FF2B5EF4-FFF2-40B4-BE49-F238E27FC236}">
                <a16:creationId xmlns:a16="http://schemas.microsoft.com/office/drawing/2014/main" id="{2D4C328B-5A08-4C2A-A334-476909DD6D75}"/>
              </a:ext>
            </a:extLst>
          </p:cNvPr>
          <p:cNvSpPr/>
          <p:nvPr/>
        </p:nvSpPr>
        <p:spPr>
          <a:xfrm rot="16200000">
            <a:off x="5827488" y="1659523"/>
            <a:ext cx="260386" cy="6505600"/>
          </a:xfrm>
          <a:prstGeom prst="leftBrace">
            <a:avLst/>
          </a:prstGeom>
          <a:no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F2CB8A9C-5DB7-E75E-116B-3B1108E829C8}"/>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3222740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358514" y="983302"/>
            <a:ext cx="11474972" cy="699817"/>
          </a:xfrm>
        </p:spPr>
        <p:txBody>
          <a:bodyPr>
            <a:noAutofit/>
          </a:bodyPr>
          <a:lstStyle/>
          <a:p>
            <a:r>
              <a:rPr lang="en-US" altLang="zh-CN" sz="2400" dirty="0"/>
              <a:t>Comparison the retrievals from FY-3D/MWTS-II and FY-3D/MWHTS data with ERA-Interim reanalysis</a:t>
            </a:r>
            <a:endParaRPr lang="zh-CN" altLang="en-US" sz="2400" dirty="0"/>
          </a:p>
        </p:txBody>
      </p:sp>
      <p:sp>
        <p:nvSpPr>
          <p:cNvPr id="3" name="灯片编号占位符 8">
            <a:extLst>
              <a:ext uri="{FF2B5EF4-FFF2-40B4-BE49-F238E27FC236}">
                <a16:creationId xmlns:a16="http://schemas.microsoft.com/office/drawing/2014/main" id="{1FB2F88D-17F9-46B7-BAA8-7AB01CB2F1BD}"/>
              </a:ext>
            </a:extLst>
          </p:cNvPr>
          <p:cNvSpPr txBox="1">
            <a:spLocks/>
          </p:cNvSpPr>
          <p:nvPr/>
        </p:nvSpPr>
        <p:spPr>
          <a:xfrm>
            <a:off x="11566684" y="6080671"/>
            <a:ext cx="625316"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pic>
        <p:nvPicPr>
          <p:cNvPr id="4" name="图片 3" descr="C:\Users\Administrator\Desktop\IGARSS_photo1.jpg">
            <a:extLst>
              <a:ext uri="{FF2B5EF4-FFF2-40B4-BE49-F238E27FC236}">
                <a16:creationId xmlns:a16="http://schemas.microsoft.com/office/drawing/2014/main" id="{9808717D-076A-4A43-B00F-D1F15639D181}"/>
              </a:ext>
            </a:extLst>
          </p:cNvPr>
          <p:cNvPicPr/>
          <p:nvPr/>
        </p:nvPicPr>
        <p:blipFill>
          <a:blip r:embed="rId2"/>
          <a:srcRect/>
          <a:stretch>
            <a:fillRect/>
          </a:stretch>
        </p:blipFill>
        <p:spPr bwMode="auto">
          <a:xfrm>
            <a:off x="1764201" y="1723642"/>
            <a:ext cx="8493822" cy="4719272"/>
          </a:xfrm>
          <a:prstGeom prst="rect">
            <a:avLst/>
          </a:prstGeom>
          <a:noFill/>
          <a:ln w="9525">
            <a:noFill/>
            <a:miter lim="800000"/>
            <a:headEnd/>
            <a:tailEnd/>
          </a:ln>
        </p:spPr>
      </p:pic>
      <p:sp>
        <p:nvSpPr>
          <p:cNvPr id="9" name="矩形 8">
            <a:extLst>
              <a:ext uri="{FF2B5EF4-FFF2-40B4-BE49-F238E27FC236}">
                <a16:creationId xmlns:a16="http://schemas.microsoft.com/office/drawing/2014/main" id="{9CA033C9-6CBA-4801-8319-8123850B213A}"/>
              </a:ext>
            </a:extLst>
          </p:cNvPr>
          <p:cNvSpPr/>
          <p:nvPr/>
        </p:nvSpPr>
        <p:spPr>
          <a:xfrm>
            <a:off x="5537726" y="3408000"/>
            <a:ext cx="1191432" cy="307777"/>
          </a:xfrm>
          <a:prstGeom prst="rect">
            <a:avLst/>
          </a:prstGeom>
          <a:ln w="19050">
            <a:solidFill>
              <a:srgbClr val="7030A0"/>
            </a:solidFill>
          </a:ln>
        </p:spPr>
        <p:txBody>
          <a:bodyPr wrap="square">
            <a:spAutoFit/>
          </a:bodyPr>
          <a:lstStyle/>
          <a:p>
            <a:pPr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MWTS-II</a:t>
            </a:r>
          </a:p>
        </p:txBody>
      </p:sp>
      <p:sp>
        <p:nvSpPr>
          <p:cNvPr id="10" name="矩形 9">
            <a:extLst>
              <a:ext uri="{FF2B5EF4-FFF2-40B4-BE49-F238E27FC236}">
                <a16:creationId xmlns:a16="http://schemas.microsoft.com/office/drawing/2014/main" id="{247AC1B6-7413-42A6-9A06-F459749382A0}"/>
              </a:ext>
            </a:extLst>
          </p:cNvPr>
          <p:cNvSpPr/>
          <p:nvPr/>
        </p:nvSpPr>
        <p:spPr>
          <a:xfrm>
            <a:off x="5617593" y="5584025"/>
            <a:ext cx="1152177" cy="307777"/>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MWHTS</a:t>
            </a:r>
            <a:endParaRPr lang="en-US" altLang="zh-CN" sz="1400" dirty="0">
              <a:latin typeface="Times New Roman" panose="02020503050405090304" pitchFamily="18" charset="0"/>
              <a:cs typeface="Times New Roman" panose="02020503050405090304" pitchFamily="18" charset="0"/>
            </a:endParaRPr>
          </a:p>
        </p:txBody>
      </p:sp>
      <p:sp>
        <p:nvSpPr>
          <p:cNvPr id="13" name="矩形 12">
            <a:extLst>
              <a:ext uri="{FF2B5EF4-FFF2-40B4-BE49-F238E27FC236}">
                <a16:creationId xmlns:a16="http://schemas.microsoft.com/office/drawing/2014/main" id="{78A76676-A8C6-4D3C-92A7-05B01D7F6BE5}"/>
              </a:ext>
            </a:extLst>
          </p:cNvPr>
          <p:cNvSpPr/>
          <p:nvPr/>
        </p:nvSpPr>
        <p:spPr>
          <a:xfrm>
            <a:off x="2918388" y="3407999"/>
            <a:ext cx="1191432" cy="307777"/>
          </a:xfrm>
          <a:prstGeom prst="rect">
            <a:avLst/>
          </a:prstGeom>
          <a:ln w="19050">
            <a:solidFill>
              <a:srgbClr val="7030A0"/>
            </a:solidFill>
          </a:ln>
        </p:spPr>
        <p:txBody>
          <a:bodyPr wrap="square">
            <a:spAutoFit/>
          </a:bodyPr>
          <a:lstStyle/>
          <a:p>
            <a:pPr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MWTS-II</a:t>
            </a:r>
          </a:p>
        </p:txBody>
      </p:sp>
      <p:sp>
        <p:nvSpPr>
          <p:cNvPr id="14" name="矩形 13">
            <a:extLst>
              <a:ext uri="{FF2B5EF4-FFF2-40B4-BE49-F238E27FC236}">
                <a16:creationId xmlns:a16="http://schemas.microsoft.com/office/drawing/2014/main" id="{37CBB4BA-0544-4BEB-BFFA-559356F1DDB4}"/>
              </a:ext>
            </a:extLst>
          </p:cNvPr>
          <p:cNvSpPr/>
          <p:nvPr/>
        </p:nvSpPr>
        <p:spPr>
          <a:xfrm>
            <a:off x="8341632" y="3410248"/>
            <a:ext cx="1191432" cy="307777"/>
          </a:xfrm>
          <a:prstGeom prst="rect">
            <a:avLst/>
          </a:prstGeom>
          <a:ln w="19050">
            <a:solidFill>
              <a:srgbClr val="7030A0"/>
            </a:solidFill>
          </a:ln>
        </p:spPr>
        <p:txBody>
          <a:bodyPr wrap="square">
            <a:spAutoFit/>
          </a:bodyPr>
          <a:lstStyle/>
          <a:p>
            <a:pPr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MWTS-II</a:t>
            </a:r>
          </a:p>
        </p:txBody>
      </p:sp>
      <p:sp>
        <p:nvSpPr>
          <p:cNvPr id="15" name="矩形 14">
            <a:extLst>
              <a:ext uri="{FF2B5EF4-FFF2-40B4-BE49-F238E27FC236}">
                <a16:creationId xmlns:a16="http://schemas.microsoft.com/office/drawing/2014/main" id="{833090CF-6C7B-433A-AD11-3BA7FE7E49BB}"/>
              </a:ext>
            </a:extLst>
          </p:cNvPr>
          <p:cNvSpPr/>
          <p:nvPr/>
        </p:nvSpPr>
        <p:spPr>
          <a:xfrm>
            <a:off x="2957643" y="5597070"/>
            <a:ext cx="1152177" cy="307777"/>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MWHTS</a:t>
            </a:r>
            <a:endParaRPr lang="en-US" altLang="zh-CN" sz="1400" dirty="0">
              <a:latin typeface="Times New Roman" panose="02020503050405090304" pitchFamily="18" charset="0"/>
              <a:cs typeface="Times New Roman" panose="02020503050405090304" pitchFamily="18" charset="0"/>
            </a:endParaRPr>
          </a:p>
        </p:txBody>
      </p:sp>
      <p:sp>
        <p:nvSpPr>
          <p:cNvPr id="16" name="矩形 15">
            <a:extLst>
              <a:ext uri="{FF2B5EF4-FFF2-40B4-BE49-F238E27FC236}">
                <a16:creationId xmlns:a16="http://schemas.microsoft.com/office/drawing/2014/main" id="{AAE9CBFA-85E6-4787-97CB-BE321191B655}"/>
              </a:ext>
            </a:extLst>
          </p:cNvPr>
          <p:cNvSpPr/>
          <p:nvPr/>
        </p:nvSpPr>
        <p:spPr>
          <a:xfrm>
            <a:off x="8341632" y="5597070"/>
            <a:ext cx="1152177" cy="307777"/>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MWHTS</a:t>
            </a:r>
            <a:endParaRPr lang="en-US" altLang="zh-CN" sz="1400" dirty="0">
              <a:latin typeface="Times New Roman" panose="02020503050405090304" pitchFamily="18" charset="0"/>
              <a:cs typeface="Times New Roman" panose="02020503050405090304" pitchFamily="18" charset="0"/>
            </a:endParaRPr>
          </a:p>
        </p:txBody>
      </p:sp>
      <p:sp>
        <p:nvSpPr>
          <p:cNvPr id="2" name="Content Placeholder 4">
            <a:extLst>
              <a:ext uri="{FF2B5EF4-FFF2-40B4-BE49-F238E27FC236}">
                <a16:creationId xmlns:a16="http://schemas.microsoft.com/office/drawing/2014/main" id="{BCDA3E15-D144-4B80-B35B-D75777EAADA9}"/>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756809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5971268" y="1720494"/>
            <a:ext cx="5977925" cy="1500700"/>
          </a:xfrm>
        </p:spPr>
        <p:txBody>
          <a:bodyPr>
            <a:noAutofit/>
          </a:bodyPr>
          <a:lstStyle/>
          <a:p>
            <a:r>
              <a:rPr lang="en-US" altLang="zh-CN" sz="2400" dirty="0"/>
              <a:t>Compare the retrievals from FY-3D/MWTS-II and  FY-3D/MWHTS data with ERA-Interim reanalysis</a:t>
            </a:r>
            <a:endParaRPr lang="zh-CN" altLang="en-US" sz="2400" dirty="0"/>
          </a:p>
        </p:txBody>
      </p:sp>
      <p:sp>
        <p:nvSpPr>
          <p:cNvPr id="3" name="灯片编号占位符 8">
            <a:extLst>
              <a:ext uri="{FF2B5EF4-FFF2-40B4-BE49-F238E27FC236}">
                <a16:creationId xmlns:a16="http://schemas.microsoft.com/office/drawing/2014/main" id="{1FB2F88D-17F9-46B7-BAA8-7AB01CB2F1BD}"/>
              </a:ext>
            </a:extLst>
          </p:cNvPr>
          <p:cNvSpPr txBox="1">
            <a:spLocks/>
          </p:cNvSpPr>
          <p:nvPr/>
        </p:nvSpPr>
        <p:spPr>
          <a:xfrm>
            <a:off x="11591040" y="6495757"/>
            <a:ext cx="625316"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sp>
        <p:nvSpPr>
          <p:cNvPr id="6" name="矩形 5">
            <a:extLst>
              <a:ext uri="{FF2B5EF4-FFF2-40B4-BE49-F238E27FC236}">
                <a16:creationId xmlns:a16="http://schemas.microsoft.com/office/drawing/2014/main" id="{DB0A8B05-45A2-47A6-91DD-75734ED93775}"/>
              </a:ext>
            </a:extLst>
          </p:cNvPr>
          <p:cNvSpPr/>
          <p:nvPr/>
        </p:nvSpPr>
        <p:spPr>
          <a:xfrm>
            <a:off x="6096000" y="3221194"/>
            <a:ext cx="5495040" cy="1708160"/>
          </a:xfrm>
          <a:prstGeom prst="rect">
            <a:avLst/>
          </a:prstGeom>
          <a:ln w="19050">
            <a:solidFill>
              <a:srgbClr val="00B0F0"/>
            </a:solidFill>
          </a:ln>
        </p:spPr>
        <p:txBody>
          <a:bodyPr wrap="square">
            <a:spAutoFit/>
          </a:bodyPr>
          <a:lstStyle/>
          <a:p>
            <a:pPr marL="285750" lvl="0" indent="-285750" fontAlgn="auto">
              <a:spcBef>
                <a:spcPts val="600"/>
              </a:spcBef>
              <a:spcAft>
                <a:spcPts val="0"/>
              </a:spcAft>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For </a:t>
            </a:r>
            <a:r>
              <a:rPr lang="en-US" altLang="zh-CN" sz="2000" b="1" dirty="0">
                <a:latin typeface="Arial" panose="020B0604020202020204" pitchFamily="34" charset="0"/>
                <a:cs typeface="Arial" panose="020B0604020202020204" pitchFamily="34" charset="0"/>
              </a:rPr>
              <a:t>clear-sky</a:t>
            </a:r>
            <a:r>
              <a:rPr lang="en-US" altLang="zh-CN" sz="2000" dirty="0">
                <a:latin typeface="Arial" panose="020B0604020202020204" pitchFamily="34" charset="0"/>
                <a:cs typeface="Arial" panose="020B0604020202020204" pitchFamily="34" charset="0"/>
              </a:rPr>
              <a:t> condition, the retrieval performance are </a:t>
            </a:r>
            <a:r>
              <a:rPr lang="en-US" altLang="zh-CN" sz="2000" b="1" dirty="0">
                <a:latin typeface="Arial" panose="020B0604020202020204" pitchFamily="34" charset="0"/>
                <a:cs typeface="Arial" panose="020B0604020202020204" pitchFamily="34" charset="0"/>
              </a:rPr>
              <a:t>similar</a:t>
            </a:r>
            <a:r>
              <a:rPr lang="en-US" altLang="zh-CN" sz="2000" dirty="0">
                <a:latin typeface="Arial" panose="020B0604020202020204" pitchFamily="34" charset="0"/>
                <a:cs typeface="Arial" panose="020B0604020202020204" pitchFamily="34" charset="0"/>
              </a:rPr>
              <a:t>;</a:t>
            </a:r>
          </a:p>
          <a:p>
            <a:pPr marL="285750" lvl="0" indent="-285750" fontAlgn="auto">
              <a:spcBef>
                <a:spcPts val="600"/>
              </a:spcBef>
              <a:spcAft>
                <a:spcPts val="0"/>
              </a:spcAft>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For </a:t>
            </a:r>
            <a:r>
              <a:rPr lang="en-US" altLang="zh-CN" sz="2000" b="1" dirty="0">
                <a:latin typeface="Arial" panose="020B0604020202020204" pitchFamily="34" charset="0"/>
                <a:cs typeface="Arial" panose="020B0604020202020204" pitchFamily="34" charset="0"/>
              </a:rPr>
              <a:t>cloudy and rainy </a:t>
            </a:r>
            <a:r>
              <a:rPr lang="en-US" altLang="zh-CN" sz="2000" dirty="0">
                <a:latin typeface="Arial" panose="020B0604020202020204" pitchFamily="34" charset="0"/>
                <a:cs typeface="Arial" panose="020B0604020202020204" pitchFamily="34" charset="0"/>
              </a:rPr>
              <a:t>conditions, the retrieval performance of </a:t>
            </a:r>
            <a:r>
              <a:rPr lang="en-US" altLang="zh-CN" sz="2000" b="1" dirty="0">
                <a:latin typeface="Arial" panose="020B0604020202020204" pitchFamily="34" charset="0"/>
                <a:cs typeface="Arial" panose="020B0604020202020204" pitchFamily="34" charset="0"/>
              </a:rPr>
              <a:t>MWTS-II is better than MWHTS</a:t>
            </a:r>
          </a:p>
        </p:txBody>
      </p:sp>
      <p:sp>
        <p:nvSpPr>
          <p:cNvPr id="7" name="矩形 6">
            <a:extLst>
              <a:ext uri="{FF2B5EF4-FFF2-40B4-BE49-F238E27FC236}">
                <a16:creationId xmlns:a16="http://schemas.microsoft.com/office/drawing/2014/main" id="{0DD94C1F-F42E-4AF7-8FED-DFAA676EA477}"/>
              </a:ext>
            </a:extLst>
          </p:cNvPr>
          <p:cNvSpPr/>
          <p:nvPr/>
        </p:nvSpPr>
        <p:spPr>
          <a:xfrm>
            <a:off x="6508635" y="5297941"/>
            <a:ext cx="4348193" cy="1015663"/>
          </a:xfrm>
          <a:prstGeom prst="rect">
            <a:avLst/>
          </a:prstGeom>
          <a:ln w="19050">
            <a:solidFill>
              <a:srgbClr val="00B050"/>
            </a:solidFill>
            <a:prstDash val="solid"/>
          </a:ln>
        </p:spPr>
        <p:txBody>
          <a:bodyPr wrap="square" anchor="ctr">
            <a:spAutoFit/>
          </a:bodyPr>
          <a:lstStyle/>
          <a:p>
            <a:pPr lvl="0" algn="just" fontAlgn="auto">
              <a:spcBef>
                <a:spcPts val="0"/>
              </a:spcBef>
              <a:spcAft>
                <a:spcPts val="0"/>
              </a:spcAft>
            </a:pPr>
            <a:r>
              <a:rPr lang="en-US" altLang="zh-CN" sz="2000" dirty="0">
                <a:latin typeface="Arial" panose="020B0604020202020204" pitchFamily="34" charset="0"/>
                <a:cs typeface="Arial" panose="020B0604020202020204" pitchFamily="34" charset="0"/>
              </a:rPr>
              <a:t>      MWTS-II</a:t>
            </a:r>
          </a:p>
          <a:p>
            <a:pPr marL="342900" lvl="0" indent="-342900" algn="just" fontAlgn="auto">
              <a:spcBef>
                <a:spcPts val="0"/>
              </a:spcBef>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higher information content </a:t>
            </a:r>
          </a:p>
          <a:p>
            <a:pPr marL="342900" lvl="0" indent="-342900" algn="just" fontAlgn="auto">
              <a:spcBef>
                <a:spcPts val="0"/>
              </a:spcBef>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less sensitive to cloud and rain</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endParaRPr>
          </a:p>
        </p:txBody>
      </p:sp>
      <p:sp>
        <p:nvSpPr>
          <p:cNvPr id="8" name="下箭头 32">
            <a:extLst>
              <a:ext uri="{FF2B5EF4-FFF2-40B4-BE49-F238E27FC236}">
                <a16:creationId xmlns:a16="http://schemas.microsoft.com/office/drawing/2014/main" id="{AF13ABD4-7974-46B2-B406-AC26C48F7C4E}"/>
              </a:ext>
            </a:extLst>
          </p:cNvPr>
          <p:cNvSpPr/>
          <p:nvPr/>
        </p:nvSpPr>
        <p:spPr>
          <a:xfrm rot="16200000">
            <a:off x="6049605" y="5496981"/>
            <a:ext cx="277480" cy="43415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6000" b="1">
                <a:solidFill>
                  <a:schemeClr val="tx1"/>
                </a:solidFill>
                <a:latin typeface="Times New Roman" panose="02020603050405020304" pitchFamily="18" charset="0"/>
              </a:defRPr>
            </a:lvl1pPr>
            <a:lvl2pPr marL="742950" indent="-285750">
              <a:defRPr sz="6000" b="1">
                <a:solidFill>
                  <a:schemeClr val="tx1"/>
                </a:solidFill>
                <a:latin typeface="Times New Roman" panose="02020603050405020304" pitchFamily="18" charset="0"/>
              </a:defRPr>
            </a:lvl2pPr>
            <a:lvl3pPr marL="1143000" indent="-228600">
              <a:defRPr sz="6000" b="1">
                <a:solidFill>
                  <a:schemeClr val="tx1"/>
                </a:solidFill>
                <a:latin typeface="Times New Roman" panose="02020603050405020304" pitchFamily="18" charset="0"/>
              </a:defRPr>
            </a:lvl3pPr>
            <a:lvl4pPr marL="1600200" indent="-228600">
              <a:defRPr sz="6000" b="1">
                <a:solidFill>
                  <a:schemeClr val="tx1"/>
                </a:solidFill>
                <a:latin typeface="Times New Roman" panose="02020603050405020304" pitchFamily="18" charset="0"/>
              </a:defRPr>
            </a:lvl4pPr>
            <a:lvl5pPr marL="2057400" indent="-228600">
              <a:defRPr sz="6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pic>
        <p:nvPicPr>
          <p:cNvPr id="12" name="图片 11">
            <a:extLst>
              <a:ext uri="{FF2B5EF4-FFF2-40B4-BE49-F238E27FC236}">
                <a16:creationId xmlns:a16="http://schemas.microsoft.com/office/drawing/2014/main" id="{F4176384-683A-431D-8E97-B5FD9139F0C1}"/>
              </a:ext>
            </a:extLst>
          </p:cNvPr>
          <p:cNvPicPr>
            <a:picLocks noChangeAspect="1"/>
          </p:cNvPicPr>
          <p:nvPr/>
        </p:nvPicPr>
        <p:blipFill>
          <a:blip r:embed="rId2"/>
          <a:stretch>
            <a:fillRect/>
          </a:stretch>
        </p:blipFill>
        <p:spPr>
          <a:xfrm>
            <a:off x="286695" y="1146369"/>
            <a:ext cx="5581360" cy="5349388"/>
          </a:xfrm>
          <a:prstGeom prst="rect">
            <a:avLst/>
          </a:prstGeom>
        </p:spPr>
      </p:pic>
      <p:sp>
        <p:nvSpPr>
          <p:cNvPr id="2" name="Content Placeholder 4">
            <a:extLst>
              <a:ext uri="{FF2B5EF4-FFF2-40B4-BE49-F238E27FC236}">
                <a16:creationId xmlns:a16="http://schemas.microsoft.com/office/drawing/2014/main" id="{56F41C98-451B-7644-07E4-483DC4098C97}"/>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953332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79027" y="160648"/>
            <a:ext cx="8024502" cy="533400"/>
          </a:xfrm>
        </p:spPr>
        <p:txBody>
          <a:bodyPr/>
          <a:lstStyle/>
          <a:p>
            <a:r>
              <a:rPr lang="en-US" sz="3600" dirty="0"/>
              <a:t>Progress of task CV-23-05</a:t>
            </a:r>
          </a:p>
          <a:p>
            <a:endParaRPr lang="en-US" dirty="0"/>
          </a:p>
        </p:txBody>
      </p:sp>
      <p:sp>
        <p:nvSpPr>
          <p:cNvPr id="8" name="灯片编号占位符 7">
            <a:extLst>
              <a:ext uri="{FF2B5EF4-FFF2-40B4-BE49-F238E27FC236}">
                <a16:creationId xmlns:a16="http://schemas.microsoft.com/office/drawing/2014/main" id="{9E072888-5E8B-D346-98F2-A9CA2B10A013}"/>
              </a:ext>
            </a:extLst>
          </p:cNvPr>
          <p:cNvSpPr>
            <a:spLocks noGrp="1"/>
          </p:cNvSpPr>
          <p:nvPr>
            <p:ph type="sldNum" sz="quarter" idx="12"/>
          </p:nvPr>
        </p:nvSpPr>
        <p:spPr>
          <a:xfrm>
            <a:off x="11605491" y="6579708"/>
            <a:ext cx="406400" cy="187285"/>
          </a:xfrm>
        </p:spPr>
        <p:txBody>
          <a:bodyPr/>
          <a:lstStyle/>
          <a:p>
            <a:pPr defTabSz="914400"/>
            <a:fld id="{86CB4B4D-7CA3-9044-876B-883B54F8677D}" type="slidenum">
              <a:rPr lang="en-US" smtClean="0">
                <a:solidFill>
                  <a:srgbClr val="1F497D"/>
                </a:solidFill>
              </a:rPr>
              <a:pPr defTabSz="914400"/>
              <a:t>4</a:t>
            </a:fld>
            <a:endParaRPr lang="en-US" dirty="0">
              <a:solidFill>
                <a:srgbClr val="1F497D"/>
              </a:solidFill>
            </a:endParaRPr>
          </a:p>
        </p:txBody>
      </p:sp>
      <p:sp>
        <p:nvSpPr>
          <p:cNvPr id="10" name="文本框 9">
            <a:extLst>
              <a:ext uri="{FF2B5EF4-FFF2-40B4-BE49-F238E27FC236}">
                <a16:creationId xmlns:a16="http://schemas.microsoft.com/office/drawing/2014/main" id="{E9009518-C197-76F4-5AFE-DD4A9170DF57}"/>
              </a:ext>
            </a:extLst>
          </p:cNvPr>
          <p:cNvSpPr txBox="1"/>
          <p:nvPr/>
        </p:nvSpPr>
        <p:spPr>
          <a:xfrm>
            <a:off x="981069" y="1391219"/>
            <a:ext cx="9315326" cy="954107"/>
          </a:xfrm>
          <a:prstGeom prst="rect">
            <a:avLst/>
          </a:prstGeom>
          <a:noFill/>
        </p:spPr>
        <p:txBody>
          <a:bodyPr wrap="square">
            <a:spAutoFit/>
          </a:bodyPr>
          <a:lstStyle/>
          <a:p>
            <a:pPr algn="ctr"/>
            <a:r>
              <a:rPr lang="en-US" altLang="zh-CN" sz="2800" dirty="0"/>
              <a:t>CV-23-05: Retrieval and validation of high winds with combined active-passive microwave measurements </a:t>
            </a:r>
            <a:endParaRPr lang="en-US" sz="2800" dirty="0"/>
          </a:p>
        </p:txBody>
      </p:sp>
      <p:sp>
        <p:nvSpPr>
          <p:cNvPr id="11" name="文本框 10">
            <a:extLst>
              <a:ext uri="{FF2B5EF4-FFF2-40B4-BE49-F238E27FC236}">
                <a16:creationId xmlns:a16="http://schemas.microsoft.com/office/drawing/2014/main" id="{3B4C134B-B7CA-B625-745F-BD9724D28D7D}"/>
              </a:ext>
            </a:extLst>
          </p:cNvPr>
          <p:cNvSpPr txBox="1"/>
          <p:nvPr/>
        </p:nvSpPr>
        <p:spPr>
          <a:xfrm>
            <a:off x="981069" y="3189236"/>
            <a:ext cx="9315326" cy="1323439"/>
          </a:xfrm>
          <a:prstGeom prst="rect">
            <a:avLst/>
          </a:prstGeom>
          <a:noFill/>
        </p:spPr>
        <p:txBody>
          <a:bodyPr wrap="square">
            <a:spAutoFit/>
          </a:bodyPr>
          <a:lstStyle/>
          <a:p>
            <a:pPr algn="ctr"/>
            <a:r>
              <a:rPr lang="en-US" altLang="zh-CN" sz="2800" dirty="0"/>
              <a:t>Task lead: </a:t>
            </a:r>
          </a:p>
          <a:p>
            <a:pPr algn="ctr"/>
            <a:r>
              <a:rPr lang="en-US" altLang="zh-CN" sz="2800" dirty="0"/>
              <a:t>Prof. </a:t>
            </a:r>
            <a:r>
              <a:rPr lang="en-US" altLang="zh-CN" sz="2800" dirty="0" err="1"/>
              <a:t>Wenming</a:t>
            </a:r>
            <a:r>
              <a:rPr lang="en-US" altLang="zh-CN" sz="2800" dirty="0"/>
              <a:t> Lin</a:t>
            </a:r>
          </a:p>
          <a:p>
            <a:pPr algn="ctr"/>
            <a:r>
              <a:rPr lang="en-US" altLang="zh-CN" sz="2400" dirty="0"/>
              <a:t>Nanjing University of Information Science and Technology (NUIST)</a:t>
            </a:r>
            <a:endParaRPr lang="en-US" sz="2400" dirty="0"/>
          </a:p>
        </p:txBody>
      </p:sp>
    </p:spTree>
    <p:extLst>
      <p:ext uri="{BB962C8B-B14F-4D97-AF65-F5344CB8AC3E}">
        <p14:creationId xmlns:p14="http://schemas.microsoft.com/office/powerpoint/2010/main" val="253167305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8068632" y="1828105"/>
            <a:ext cx="3937235" cy="1399991"/>
          </a:xfrm>
        </p:spPr>
        <p:txBody>
          <a:bodyPr>
            <a:noAutofit/>
          </a:bodyPr>
          <a:lstStyle/>
          <a:p>
            <a:r>
              <a:rPr lang="en-US" altLang="zh-CN" sz="2000" dirty="0"/>
              <a:t>Comparison of  the retrievals from FY-3D/MWTS-II and FY-3D/MWHTS data with NCEP analysis data</a:t>
            </a:r>
            <a:endParaRPr lang="zh-CN" altLang="en-US" sz="2000" dirty="0"/>
          </a:p>
        </p:txBody>
      </p:sp>
      <p:sp>
        <p:nvSpPr>
          <p:cNvPr id="3" name="灯片编号占位符 8">
            <a:extLst>
              <a:ext uri="{FF2B5EF4-FFF2-40B4-BE49-F238E27FC236}">
                <a16:creationId xmlns:a16="http://schemas.microsoft.com/office/drawing/2014/main" id="{1FB2F88D-17F9-46B7-BAA8-7AB01CB2F1BD}"/>
              </a:ext>
            </a:extLst>
          </p:cNvPr>
          <p:cNvSpPr txBox="1">
            <a:spLocks/>
          </p:cNvSpPr>
          <p:nvPr/>
        </p:nvSpPr>
        <p:spPr>
          <a:xfrm>
            <a:off x="11591040" y="6495757"/>
            <a:ext cx="625316"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pic>
        <p:nvPicPr>
          <p:cNvPr id="11" name="图片 10">
            <a:extLst>
              <a:ext uri="{FF2B5EF4-FFF2-40B4-BE49-F238E27FC236}">
                <a16:creationId xmlns:a16="http://schemas.microsoft.com/office/drawing/2014/main" id="{4C660C94-7E20-4A7E-8491-D2BB61E046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13" r="55125"/>
          <a:stretch/>
        </p:blipFill>
        <p:spPr>
          <a:xfrm>
            <a:off x="6139171" y="3099497"/>
            <a:ext cx="1667713" cy="1565527"/>
          </a:xfrm>
          <a:prstGeom prst="rect">
            <a:avLst/>
          </a:prstGeom>
        </p:spPr>
      </p:pic>
      <p:pic>
        <p:nvPicPr>
          <p:cNvPr id="12" name="图片 11">
            <a:extLst>
              <a:ext uri="{FF2B5EF4-FFF2-40B4-BE49-F238E27FC236}">
                <a16:creationId xmlns:a16="http://schemas.microsoft.com/office/drawing/2014/main" id="{EDC6F285-6C32-4790-BEF3-8025D38B72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08" r="54642"/>
          <a:stretch/>
        </p:blipFill>
        <p:spPr>
          <a:xfrm>
            <a:off x="4266441" y="3104556"/>
            <a:ext cx="1627398" cy="1492941"/>
          </a:xfrm>
          <a:prstGeom prst="rect">
            <a:avLst/>
          </a:prstGeom>
        </p:spPr>
      </p:pic>
      <p:pic>
        <p:nvPicPr>
          <p:cNvPr id="13" name="图片 12">
            <a:extLst>
              <a:ext uri="{FF2B5EF4-FFF2-40B4-BE49-F238E27FC236}">
                <a16:creationId xmlns:a16="http://schemas.microsoft.com/office/drawing/2014/main" id="{4DC0A9EA-B0C6-4455-8E45-6BA539D67A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37" r="55113"/>
          <a:stretch/>
        </p:blipFill>
        <p:spPr>
          <a:xfrm>
            <a:off x="2431903" y="3068264"/>
            <a:ext cx="1703201" cy="1565527"/>
          </a:xfrm>
          <a:prstGeom prst="rect">
            <a:avLst/>
          </a:prstGeom>
        </p:spPr>
      </p:pic>
      <p:pic>
        <p:nvPicPr>
          <p:cNvPr id="14" name="图片 13">
            <a:extLst>
              <a:ext uri="{FF2B5EF4-FFF2-40B4-BE49-F238E27FC236}">
                <a16:creationId xmlns:a16="http://schemas.microsoft.com/office/drawing/2014/main" id="{7BA46A31-5957-48C0-9384-D2323C93FB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25" r="54326"/>
          <a:stretch/>
        </p:blipFill>
        <p:spPr>
          <a:xfrm>
            <a:off x="2495642" y="1382487"/>
            <a:ext cx="1655193" cy="1516311"/>
          </a:xfrm>
          <a:prstGeom prst="rect">
            <a:avLst/>
          </a:prstGeom>
        </p:spPr>
      </p:pic>
      <p:pic>
        <p:nvPicPr>
          <p:cNvPr id="15" name="图片 14">
            <a:extLst>
              <a:ext uri="{FF2B5EF4-FFF2-40B4-BE49-F238E27FC236}">
                <a16:creationId xmlns:a16="http://schemas.microsoft.com/office/drawing/2014/main" id="{5B683B4E-B554-4174-8FAE-AFDEB32174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855" r="10496"/>
          <a:stretch/>
        </p:blipFill>
        <p:spPr>
          <a:xfrm>
            <a:off x="2416552" y="4657893"/>
            <a:ext cx="1759342" cy="1611721"/>
          </a:xfrm>
          <a:prstGeom prst="rect">
            <a:avLst/>
          </a:prstGeom>
        </p:spPr>
      </p:pic>
      <p:pic>
        <p:nvPicPr>
          <p:cNvPr id="16" name="图片 15">
            <a:extLst>
              <a:ext uri="{FF2B5EF4-FFF2-40B4-BE49-F238E27FC236}">
                <a16:creationId xmlns:a16="http://schemas.microsoft.com/office/drawing/2014/main" id="{4138B1BC-358E-4D6A-BD98-2D9E81ACF9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24" r="53538"/>
          <a:stretch/>
        </p:blipFill>
        <p:spPr>
          <a:xfrm>
            <a:off x="4369329" y="1453383"/>
            <a:ext cx="1655194" cy="1482552"/>
          </a:xfrm>
          <a:prstGeom prst="rect">
            <a:avLst/>
          </a:prstGeom>
        </p:spPr>
      </p:pic>
      <p:pic>
        <p:nvPicPr>
          <p:cNvPr id="17" name="图片 16">
            <a:extLst>
              <a:ext uri="{FF2B5EF4-FFF2-40B4-BE49-F238E27FC236}">
                <a16:creationId xmlns:a16="http://schemas.microsoft.com/office/drawing/2014/main" id="{259BC66E-2B55-4B7F-B17D-2DD8DDB739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538" t="4039" r="10025"/>
          <a:stretch/>
        </p:blipFill>
        <p:spPr>
          <a:xfrm>
            <a:off x="4317255" y="4766118"/>
            <a:ext cx="1759342" cy="1514398"/>
          </a:xfrm>
          <a:prstGeom prst="rect">
            <a:avLst/>
          </a:prstGeom>
        </p:spPr>
      </p:pic>
      <p:pic>
        <p:nvPicPr>
          <p:cNvPr id="18" name="图片 17">
            <a:extLst>
              <a:ext uri="{FF2B5EF4-FFF2-40B4-BE49-F238E27FC236}">
                <a16:creationId xmlns:a16="http://schemas.microsoft.com/office/drawing/2014/main" id="{7F3544D2-FD4C-4B62-8815-09DC7A56C7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014" r="55124"/>
          <a:stretch/>
        </p:blipFill>
        <p:spPr>
          <a:xfrm>
            <a:off x="6158191" y="1454630"/>
            <a:ext cx="1612174" cy="1506211"/>
          </a:xfrm>
          <a:prstGeom prst="rect">
            <a:avLst/>
          </a:prstGeom>
        </p:spPr>
      </p:pic>
      <p:pic>
        <p:nvPicPr>
          <p:cNvPr id="19" name="图片 18">
            <a:extLst>
              <a:ext uri="{FF2B5EF4-FFF2-40B4-BE49-F238E27FC236}">
                <a16:creationId xmlns:a16="http://schemas.microsoft.com/office/drawing/2014/main" id="{EEA315B3-D11A-4C79-8469-F69843FFF7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55" r="10496"/>
          <a:stretch/>
        </p:blipFill>
        <p:spPr>
          <a:xfrm>
            <a:off x="6167614" y="4711620"/>
            <a:ext cx="1698262" cy="1557994"/>
          </a:xfrm>
          <a:prstGeom prst="rect">
            <a:avLst/>
          </a:prstGeom>
        </p:spPr>
      </p:pic>
      <p:sp>
        <p:nvSpPr>
          <p:cNvPr id="20" name="矩形 19">
            <a:extLst>
              <a:ext uri="{FF2B5EF4-FFF2-40B4-BE49-F238E27FC236}">
                <a16:creationId xmlns:a16="http://schemas.microsoft.com/office/drawing/2014/main" id="{E8E1D92C-32E0-4024-8E1C-80AFEBF8E07F}"/>
              </a:ext>
            </a:extLst>
          </p:cNvPr>
          <p:cNvSpPr/>
          <p:nvPr/>
        </p:nvSpPr>
        <p:spPr>
          <a:xfrm>
            <a:off x="1922202" y="6251299"/>
            <a:ext cx="2515541" cy="30777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1750 UTC, 15 Sep 2019</a:t>
            </a:r>
            <a:endParaRPr lang="zh-CN" altLang="en-US" sz="1400"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DF053EA3-A230-4F25-AA8B-A58937DFA6A3}"/>
              </a:ext>
            </a:extLst>
          </p:cNvPr>
          <p:cNvSpPr/>
          <p:nvPr/>
        </p:nvSpPr>
        <p:spPr>
          <a:xfrm>
            <a:off x="4081745" y="6251298"/>
            <a:ext cx="2201411" cy="30777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0614 UTC, 16 Sep 2019</a:t>
            </a:r>
            <a:endParaRPr lang="zh-CN" altLang="en-US" sz="1400"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DFB3F51F-56E3-4BD7-B22C-83D513CD1D80}"/>
              </a:ext>
            </a:extLst>
          </p:cNvPr>
          <p:cNvSpPr/>
          <p:nvPr/>
        </p:nvSpPr>
        <p:spPr>
          <a:xfrm>
            <a:off x="6174951" y="6269614"/>
            <a:ext cx="2201410" cy="30777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1731 UTC, 16 Sep 2019</a:t>
            </a:r>
            <a:endParaRPr lang="zh-CN" altLang="en-US" sz="1400" dirty="0">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1F374FE2-9008-45BF-937E-B3366CFEB9C4}"/>
              </a:ext>
            </a:extLst>
          </p:cNvPr>
          <p:cNvSpPr/>
          <p:nvPr/>
        </p:nvSpPr>
        <p:spPr>
          <a:xfrm>
            <a:off x="314258" y="1401978"/>
            <a:ext cx="1816432" cy="1477328"/>
          </a:xfrm>
          <a:prstGeom prst="rect">
            <a:avLst/>
          </a:prstGeom>
          <a:ln w="19050">
            <a:solidFill>
              <a:srgbClr val="7030A0"/>
            </a:solidFill>
          </a:ln>
        </p:spPr>
        <p:txBody>
          <a:bodyPr wrap="square">
            <a:spAutoFit/>
          </a:bodyPr>
          <a:lstStyle/>
          <a:p>
            <a:pPr algn="ctr" fontAlgn="auto">
              <a:spcBef>
                <a:spcPts val="600"/>
              </a:spcBef>
              <a:spcAft>
                <a:spcPts val="0"/>
              </a:spcAft>
            </a:pPr>
            <a:r>
              <a:rPr lang="en-US" altLang="zh-CN" sz="1800" dirty="0">
                <a:latin typeface="Arial" panose="020B0604020202020204" pitchFamily="34" charset="0"/>
                <a:cs typeface="Arial" panose="020B0604020202020204" pitchFamily="34" charset="0"/>
              </a:rPr>
              <a:t>Retrievals using </a:t>
            </a:r>
            <a:r>
              <a:rPr lang="en-US" altLang="zh-CN" sz="1800" b="1" dirty="0">
                <a:latin typeface="Arial" panose="020B0604020202020204" pitchFamily="34" charset="0"/>
                <a:cs typeface="Arial" panose="020B0604020202020204" pitchFamily="34" charset="0"/>
              </a:rPr>
              <a:t>MWTS-II</a:t>
            </a:r>
            <a:r>
              <a:rPr lang="en-US" altLang="zh-CN" sz="1800" dirty="0">
                <a:latin typeface="Arial" panose="020B0604020202020204" pitchFamily="34" charset="0"/>
                <a:cs typeface="Arial" panose="020B0604020202020204" pitchFamily="34" charset="0"/>
              </a:rPr>
              <a:t> data for hurricane Humberto (AL092019). </a:t>
            </a:r>
          </a:p>
        </p:txBody>
      </p:sp>
      <p:sp>
        <p:nvSpPr>
          <p:cNvPr id="24" name="矩形 23">
            <a:extLst>
              <a:ext uri="{FF2B5EF4-FFF2-40B4-BE49-F238E27FC236}">
                <a16:creationId xmlns:a16="http://schemas.microsoft.com/office/drawing/2014/main" id="{E314DA74-6C98-470A-A8C3-6BF986FD6188}"/>
              </a:ext>
            </a:extLst>
          </p:cNvPr>
          <p:cNvSpPr/>
          <p:nvPr/>
        </p:nvSpPr>
        <p:spPr>
          <a:xfrm>
            <a:off x="322550" y="3413795"/>
            <a:ext cx="1816431" cy="646331"/>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800" dirty="0">
                <a:latin typeface="Arial" panose="020B0604020202020204" pitchFamily="34" charset="0"/>
                <a:cs typeface="Arial" panose="020B0604020202020204" pitchFamily="34" charset="0"/>
              </a:rPr>
              <a:t>Retrievals using </a:t>
            </a:r>
            <a:r>
              <a:rPr lang="en-US" altLang="zh-CN" sz="1800" b="1" dirty="0">
                <a:latin typeface="Arial" panose="020B0604020202020204" pitchFamily="34" charset="0"/>
                <a:cs typeface="Arial" panose="020B0604020202020204" pitchFamily="34" charset="0"/>
              </a:rPr>
              <a:t>MWHTS </a:t>
            </a:r>
            <a:r>
              <a:rPr lang="en-US" altLang="zh-CN" sz="1800" dirty="0">
                <a:latin typeface="Arial" panose="020B0604020202020204" pitchFamily="34" charset="0"/>
                <a:cs typeface="Arial" panose="020B0604020202020204" pitchFamily="34" charset="0"/>
              </a:rPr>
              <a:t>data</a:t>
            </a:r>
          </a:p>
        </p:txBody>
      </p:sp>
      <p:sp>
        <p:nvSpPr>
          <p:cNvPr id="25" name="矩形 24">
            <a:extLst>
              <a:ext uri="{FF2B5EF4-FFF2-40B4-BE49-F238E27FC236}">
                <a16:creationId xmlns:a16="http://schemas.microsoft.com/office/drawing/2014/main" id="{99FC91E9-4769-4599-9CFE-9EA0D5344164}"/>
              </a:ext>
            </a:extLst>
          </p:cNvPr>
          <p:cNvSpPr/>
          <p:nvPr/>
        </p:nvSpPr>
        <p:spPr>
          <a:xfrm>
            <a:off x="297646" y="5131431"/>
            <a:ext cx="1816430" cy="646331"/>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800" b="1" dirty="0">
                <a:latin typeface="Arial" panose="020B0604020202020204" pitchFamily="34" charset="0"/>
                <a:cs typeface="Arial" panose="020B0604020202020204" pitchFamily="34" charset="0"/>
              </a:rPr>
              <a:t>NCEP GDAS analysis</a:t>
            </a:r>
          </a:p>
        </p:txBody>
      </p:sp>
      <p:sp>
        <p:nvSpPr>
          <p:cNvPr id="2" name="Content Placeholder 4">
            <a:extLst>
              <a:ext uri="{FF2B5EF4-FFF2-40B4-BE49-F238E27FC236}">
                <a16:creationId xmlns:a16="http://schemas.microsoft.com/office/drawing/2014/main" id="{5F34BE0B-F5CD-C5C0-4F24-87C19A0B3845}"/>
              </a:ext>
            </a:extLst>
          </p:cNvPr>
          <p:cNvSpPr txBox="1">
            <a:spLocks/>
          </p:cNvSpPr>
          <p:nvPr/>
        </p:nvSpPr>
        <p:spPr>
          <a:xfrm>
            <a:off x="216856" y="237420"/>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27" name="矩形 26">
            <a:extLst>
              <a:ext uri="{FF2B5EF4-FFF2-40B4-BE49-F238E27FC236}">
                <a16:creationId xmlns:a16="http://schemas.microsoft.com/office/drawing/2014/main" id="{6D615FAC-3498-4521-9B5A-C58318B66299}"/>
              </a:ext>
            </a:extLst>
          </p:cNvPr>
          <p:cNvSpPr/>
          <p:nvPr/>
        </p:nvSpPr>
        <p:spPr>
          <a:xfrm>
            <a:off x="8099806" y="3706183"/>
            <a:ext cx="3874885" cy="707886"/>
          </a:xfrm>
          <a:prstGeom prst="rect">
            <a:avLst/>
          </a:prstGeom>
          <a:ln w="19050">
            <a:solidFill>
              <a:srgbClr val="00B050"/>
            </a:solidFill>
            <a:prstDash val="solid"/>
          </a:ln>
        </p:spPr>
        <p:txBody>
          <a:bodyPr wrap="square" anchor="ctr">
            <a:spAutoFit/>
          </a:bodyPr>
          <a:lstStyle/>
          <a:p>
            <a:pPr algn="just"/>
            <a:r>
              <a:rPr lang="en-US" altLang="zh-CN" sz="2000" dirty="0">
                <a:latin typeface="Arial" panose="020B0604020202020204" pitchFamily="34" charset="0"/>
                <a:cs typeface="Arial" panose="020B0604020202020204" pitchFamily="34" charset="0"/>
              </a:rPr>
              <a:t>Retrievals correlate well with the NCEP GDAS/FNL analysis data.</a:t>
            </a:r>
          </a:p>
        </p:txBody>
      </p:sp>
    </p:spTree>
    <p:extLst>
      <p:ext uri="{BB962C8B-B14F-4D97-AF65-F5344CB8AC3E}">
        <p14:creationId xmlns:p14="http://schemas.microsoft.com/office/powerpoint/2010/main" val="2955965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102287" y="1102498"/>
            <a:ext cx="4623927" cy="1399991"/>
          </a:xfrm>
        </p:spPr>
        <p:txBody>
          <a:bodyPr>
            <a:noAutofit/>
          </a:bodyPr>
          <a:lstStyle/>
          <a:p>
            <a:r>
              <a:rPr lang="en-US" altLang="zh-CN" sz="2000" dirty="0"/>
              <a:t>Comparison of  the retrievals from FY-3D/MWTS-II and FY-3D/MWHTS data with NCEP analysis data</a:t>
            </a:r>
            <a:endParaRPr lang="zh-CN" altLang="en-US" sz="2000" dirty="0"/>
          </a:p>
        </p:txBody>
      </p:sp>
      <p:sp>
        <p:nvSpPr>
          <p:cNvPr id="3" name="灯片编号占位符 8">
            <a:extLst>
              <a:ext uri="{FF2B5EF4-FFF2-40B4-BE49-F238E27FC236}">
                <a16:creationId xmlns:a16="http://schemas.microsoft.com/office/drawing/2014/main" id="{1FB2F88D-17F9-46B7-BAA8-7AB01CB2F1BD}"/>
              </a:ext>
            </a:extLst>
          </p:cNvPr>
          <p:cNvSpPr txBox="1">
            <a:spLocks/>
          </p:cNvSpPr>
          <p:nvPr/>
        </p:nvSpPr>
        <p:spPr>
          <a:xfrm>
            <a:off x="11591040" y="6495757"/>
            <a:ext cx="625316"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sp>
        <p:nvSpPr>
          <p:cNvPr id="26" name="矩形 25">
            <a:extLst>
              <a:ext uri="{FF2B5EF4-FFF2-40B4-BE49-F238E27FC236}">
                <a16:creationId xmlns:a16="http://schemas.microsoft.com/office/drawing/2014/main" id="{6009E295-6002-41A6-81B9-85AF0D182B1B}"/>
              </a:ext>
            </a:extLst>
          </p:cNvPr>
          <p:cNvSpPr/>
          <p:nvPr/>
        </p:nvSpPr>
        <p:spPr>
          <a:xfrm>
            <a:off x="7230367" y="2195652"/>
            <a:ext cx="4623926" cy="2015936"/>
          </a:xfrm>
          <a:prstGeom prst="rect">
            <a:avLst/>
          </a:prstGeom>
          <a:ln w="19050">
            <a:solidFill>
              <a:srgbClr val="00B050"/>
            </a:solidFill>
            <a:prstDash val="solid"/>
          </a:ln>
        </p:spPr>
        <p:txBody>
          <a:bodyPr wrap="square" anchor="ctr">
            <a:spAutoFit/>
          </a:bodyPr>
          <a:lstStyle/>
          <a:p>
            <a:pPr marL="342900" indent="-342900" algn="jus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For tropical depressions, the performance are similar. </a:t>
            </a:r>
          </a:p>
          <a:p>
            <a:pPr marL="342900" indent="-342900" algn="jus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For tropical storms, typhoons and hurricanes, the retrieval performance of MWTS-II is slightly better than MWHTS.</a:t>
            </a:r>
          </a:p>
        </p:txBody>
      </p:sp>
      <p:sp>
        <p:nvSpPr>
          <p:cNvPr id="28" name="矩形 27">
            <a:extLst>
              <a:ext uri="{FF2B5EF4-FFF2-40B4-BE49-F238E27FC236}">
                <a16:creationId xmlns:a16="http://schemas.microsoft.com/office/drawing/2014/main" id="{8C422B62-0BDB-4B39-8D9F-67BDA59FFBDD}"/>
              </a:ext>
            </a:extLst>
          </p:cNvPr>
          <p:cNvSpPr/>
          <p:nvPr/>
        </p:nvSpPr>
        <p:spPr>
          <a:xfrm>
            <a:off x="7230366" y="4489134"/>
            <a:ext cx="4623927" cy="1631216"/>
          </a:xfrm>
          <a:prstGeom prst="rect">
            <a:avLst/>
          </a:prstGeom>
          <a:ln w="19050">
            <a:solidFill>
              <a:srgbClr val="00B050"/>
            </a:solidFill>
            <a:prstDash val="solid"/>
          </a:ln>
        </p:spPr>
        <p:txBody>
          <a:bodyPr wrap="square" anchor="ctr">
            <a:spAutoFit/>
          </a:bodyPr>
          <a:lstStyle/>
          <a:p>
            <a:pPr lvl="0" algn="just" fontAlgn="auto">
              <a:spcBef>
                <a:spcPts val="600"/>
              </a:spcBef>
              <a:spcAft>
                <a:spcPts val="0"/>
              </a:spcAft>
            </a:pPr>
            <a:r>
              <a:rPr lang="en-US" altLang="zh-CN" sz="2000" dirty="0">
                <a:latin typeface="Arial" panose="020B0604020202020204" pitchFamily="34" charset="0"/>
                <a:cs typeface="Arial" panose="020B0604020202020204" pitchFamily="34" charset="0"/>
              </a:rPr>
              <a:t> MWTS-II</a:t>
            </a:r>
          </a:p>
          <a:p>
            <a:pPr marL="342900" lvl="0" indent="-342900" fontAlgn="auto">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Higher surface pressure information content </a:t>
            </a:r>
          </a:p>
          <a:p>
            <a:pPr marL="342900" lvl="0" indent="-342900" algn="just" fontAlgn="auto">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Less sensitive to cloud and rain</a:t>
            </a:r>
          </a:p>
          <a:p>
            <a:pPr marL="342900" lvl="0" indent="-342900" algn="just" fontAlgn="auto">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Lower spatial resolution</a:t>
            </a:r>
            <a:endParaRPr lang="zh-CN" altLang="en-US" sz="2000" dirty="0">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5F34BE0B-F5CD-C5C0-4F24-87C19A0B3845}"/>
              </a:ext>
            </a:extLst>
          </p:cNvPr>
          <p:cNvSpPr txBox="1">
            <a:spLocks/>
          </p:cNvSpPr>
          <p:nvPr/>
        </p:nvSpPr>
        <p:spPr>
          <a:xfrm>
            <a:off x="216856" y="237420"/>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pic>
        <p:nvPicPr>
          <p:cNvPr id="4" name="图片 3">
            <a:extLst>
              <a:ext uri="{FF2B5EF4-FFF2-40B4-BE49-F238E27FC236}">
                <a16:creationId xmlns:a16="http://schemas.microsoft.com/office/drawing/2014/main" id="{1A202BC9-C46B-4718-906C-8E16CC244BD3}"/>
              </a:ext>
            </a:extLst>
          </p:cNvPr>
          <p:cNvPicPr>
            <a:picLocks noChangeAspect="1"/>
          </p:cNvPicPr>
          <p:nvPr/>
        </p:nvPicPr>
        <p:blipFill>
          <a:blip r:embed="rId2"/>
          <a:stretch>
            <a:fillRect/>
          </a:stretch>
        </p:blipFill>
        <p:spPr>
          <a:xfrm>
            <a:off x="332766" y="1223494"/>
            <a:ext cx="6068034" cy="5018624"/>
          </a:xfrm>
          <a:prstGeom prst="rect">
            <a:avLst/>
          </a:prstGeom>
        </p:spPr>
      </p:pic>
    </p:spTree>
    <p:extLst>
      <p:ext uri="{BB962C8B-B14F-4D97-AF65-F5344CB8AC3E}">
        <p14:creationId xmlns:p14="http://schemas.microsoft.com/office/powerpoint/2010/main" val="3912062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210186" y="1451570"/>
            <a:ext cx="4436297" cy="2178884"/>
          </a:xfrm>
        </p:spPr>
        <p:txBody>
          <a:bodyPr>
            <a:noAutofit/>
          </a:bodyPr>
          <a:lstStyle/>
          <a:p>
            <a:r>
              <a:rPr lang="en-US" altLang="zh-CN" sz="2400" dirty="0"/>
              <a:t>Combined retrieval with the 50-60 and 118 GHz  observations for surface pressure retrieval</a:t>
            </a:r>
            <a:endParaRPr lang="zh-CN" altLang="en-US" sz="2800" dirty="0"/>
          </a:p>
        </p:txBody>
      </p:sp>
      <p:sp>
        <p:nvSpPr>
          <p:cNvPr id="3" name="矩形 2">
            <a:extLst>
              <a:ext uri="{FF2B5EF4-FFF2-40B4-BE49-F238E27FC236}">
                <a16:creationId xmlns:a16="http://schemas.microsoft.com/office/drawing/2014/main" id="{363B8E2A-D286-4EA0-98D1-2EAE78BF9B0D}"/>
              </a:ext>
            </a:extLst>
          </p:cNvPr>
          <p:cNvSpPr/>
          <p:nvPr/>
        </p:nvSpPr>
        <p:spPr>
          <a:xfrm>
            <a:off x="199148" y="3429000"/>
            <a:ext cx="4646482" cy="2554545"/>
          </a:xfrm>
          <a:prstGeom prst="rect">
            <a:avLst/>
          </a:prstGeom>
          <a:ln w="19050">
            <a:solidFill>
              <a:srgbClr val="00B050"/>
            </a:solidFill>
            <a:prstDash val="solid"/>
          </a:ln>
        </p:spPr>
        <p:txBody>
          <a:bodyPr wrap="square" anchor="ctr">
            <a:spAutoFit/>
          </a:bodyPr>
          <a:lstStyle/>
          <a:p>
            <a:pPr marL="285750" lvl="0" indent="-285750" fontAlgn="auto">
              <a:spcBef>
                <a:spcPts val="0"/>
              </a:spcBef>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Channels used for joint retrieval were selected based on the information content;</a:t>
            </a:r>
          </a:p>
          <a:p>
            <a:pPr marL="285750" lvl="0" indent="-285750" fontAlgn="auto">
              <a:spcBef>
                <a:spcPts val="0"/>
              </a:spcBef>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weighted average method was used to match the FY-3D/MWHTS observations (~16km) to the FY-3D/MWTS-II (~32 km) resolution level</a:t>
            </a:r>
            <a:r>
              <a:rPr lang="en-US" altLang="zh-CN" sz="2000" dirty="0">
                <a:solidFill>
                  <a:srgbClr val="000000"/>
                </a:solidFill>
                <a:latin typeface="Arial" panose="020B0604020202020204" pitchFamily="34" charset="0"/>
                <a:ea typeface="黑体" panose="02010609060101010101" pitchFamily="49" charset="-122"/>
                <a:cs typeface="Arial" panose="020B0604020202020204" pitchFamily="34" charset="0"/>
              </a:rPr>
              <a:t>;</a:t>
            </a:r>
            <a:endParaRPr lang="zh-CN" altLang="en-US" sz="2000" dirty="0">
              <a:solidFill>
                <a:srgbClr val="000000"/>
              </a:solidFill>
              <a:latin typeface="Arial" panose="020B0604020202020204" pitchFamily="34" charset="0"/>
              <a:ea typeface="黑体" panose="02010609060101010101" pitchFamily="49" charset="-122"/>
              <a:cs typeface="Arial" panose="020B0604020202020204" pitchFamily="34" charset="0"/>
            </a:endParaRPr>
          </a:p>
        </p:txBody>
      </p:sp>
      <p:graphicFrame>
        <p:nvGraphicFramePr>
          <p:cNvPr id="4" name="表格 3">
            <a:extLst>
              <a:ext uri="{FF2B5EF4-FFF2-40B4-BE49-F238E27FC236}">
                <a16:creationId xmlns:a16="http://schemas.microsoft.com/office/drawing/2014/main" id="{40937C43-63E5-4C0E-ACEB-C98314779098}"/>
              </a:ext>
            </a:extLst>
          </p:cNvPr>
          <p:cNvGraphicFramePr>
            <a:graphicFrameLocks noGrp="1"/>
          </p:cNvGraphicFramePr>
          <p:nvPr>
            <p:extLst>
              <p:ext uri="{D42A27DB-BD31-4B8C-83A1-F6EECF244321}">
                <p14:modId xmlns:p14="http://schemas.microsoft.com/office/powerpoint/2010/main" val="3232454594"/>
              </p:ext>
            </p:extLst>
          </p:nvPr>
        </p:nvGraphicFramePr>
        <p:xfrm>
          <a:off x="5044777" y="1197673"/>
          <a:ext cx="6937037" cy="3635989"/>
        </p:xfrm>
        <a:graphic>
          <a:graphicData uri="http://schemas.openxmlformats.org/drawingml/2006/table">
            <a:tbl>
              <a:tblPr firstRow="1" firstCol="1" bandRow="1"/>
              <a:tblGrid>
                <a:gridCol w="1122096">
                  <a:extLst>
                    <a:ext uri="{9D8B030D-6E8A-4147-A177-3AD203B41FA5}">
                      <a16:colId xmlns:a16="http://schemas.microsoft.com/office/drawing/2014/main" val="118131290"/>
                    </a:ext>
                  </a:extLst>
                </a:gridCol>
                <a:gridCol w="1535785">
                  <a:extLst>
                    <a:ext uri="{9D8B030D-6E8A-4147-A177-3AD203B41FA5}">
                      <a16:colId xmlns:a16="http://schemas.microsoft.com/office/drawing/2014/main" val="814087324"/>
                    </a:ext>
                  </a:extLst>
                </a:gridCol>
                <a:gridCol w="821410">
                  <a:extLst>
                    <a:ext uri="{9D8B030D-6E8A-4147-A177-3AD203B41FA5}">
                      <a16:colId xmlns:a16="http://schemas.microsoft.com/office/drawing/2014/main" val="3099996690"/>
                    </a:ext>
                  </a:extLst>
                </a:gridCol>
                <a:gridCol w="1084881">
                  <a:extLst>
                    <a:ext uri="{9D8B030D-6E8A-4147-A177-3AD203B41FA5}">
                      <a16:colId xmlns:a16="http://schemas.microsoft.com/office/drawing/2014/main" val="352065233"/>
                    </a:ext>
                  </a:extLst>
                </a:gridCol>
                <a:gridCol w="1242565">
                  <a:extLst>
                    <a:ext uri="{9D8B030D-6E8A-4147-A177-3AD203B41FA5}">
                      <a16:colId xmlns:a16="http://schemas.microsoft.com/office/drawing/2014/main" val="1366685416"/>
                    </a:ext>
                  </a:extLst>
                </a:gridCol>
                <a:gridCol w="1130300">
                  <a:extLst>
                    <a:ext uri="{9D8B030D-6E8A-4147-A177-3AD203B41FA5}">
                      <a16:colId xmlns:a16="http://schemas.microsoft.com/office/drawing/2014/main" val="4011698272"/>
                    </a:ext>
                  </a:extLst>
                </a:gridCol>
              </a:tblGrid>
              <a:tr h="966691">
                <a:tc>
                  <a:txBody>
                    <a:bodyPr/>
                    <a:lstStyle/>
                    <a:p>
                      <a:pPr algn="ctr">
                        <a:lnSpc>
                          <a:spcPts val="1500"/>
                        </a:lnSpc>
                        <a:spcAft>
                          <a:spcPts val="0"/>
                        </a:spcAft>
                      </a:pPr>
                      <a:r>
                        <a:rPr lang="en-US" altLang="zh-CN" sz="2000" b="0" kern="1200" dirty="0">
                          <a:solidFill>
                            <a:schemeClr val="tx1"/>
                          </a:solidFill>
                          <a:effectLst/>
                          <a:latin typeface="Times New Roman" panose="02020603050405020304" pitchFamily="18" charset="0"/>
                          <a:ea typeface="+mn-ea"/>
                          <a:cs typeface="Times New Roman" panose="02020603050405020304" pitchFamily="18" charset="0"/>
                        </a:rPr>
                        <a:t>Sensor</a:t>
                      </a:r>
                      <a:endParaRPr lang="zh-CN" altLang="en-US" sz="20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Central Frequency</a:t>
                      </a:r>
                      <a:endParaRPr lang="zh-CN" sz="2400" dirty="0">
                        <a:solidFill>
                          <a:schemeClr val="tx1"/>
                        </a:solidFill>
                        <a:effectLst/>
                        <a:latin typeface="Times New Roman" panose="02020603050405020304" pitchFamily="18" charset="0"/>
                        <a:cs typeface="Times New Roman" panose="02020603050405020304" pitchFamily="18" charset="0"/>
                      </a:endParaRPr>
                    </a:p>
                    <a:p>
                      <a:pPr algn="ctr">
                        <a:lnSpc>
                          <a:spcPts val="15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(GHz)</a:t>
                      </a:r>
                      <a:endParaRPr lang="zh-C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BW</a:t>
                      </a:r>
                      <a:endParaRPr lang="zh-CN" sz="2400" dirty="0">
                        <a:solidFill>
                          <a:schemeClr val="tx1"/>
                        </a:solidFill>
                        <a:effectLst/>
                        <a:latin typeface="Times New Roman" panose="02020603050405020304" pitchFamily="18" charset="0"/>
                        <a:cs typeface="Times New Roman" panose="02020603050405020304" pitchFamily="18" charset="0"/>
                      </a:endParaRPr>
                    </a:p>
                    <a:p>
                      <a:pPr algn="ctr">
                        <a:lnSpc>
                          <a:spcPts val="15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(MHz)</a:t>
                      </a:r>
                      <a:endParaRPr lang="zh-C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Sensitivity (K)</a:t>
                      </a:r>
                      <a:endParaRPr lang="zh-C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Information content of single channel</a:t>
                      </a:r>
                      <a:endParaRPr lang="zh-C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Cumulative information content</a:t>
                      </a:r>
                      <a:endParaRPr lang="zh-C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3076351"/>
                  </a:ext>
                </a:extLst>
              </a:tr>
              <a:tr h="203005">
                <a:tc rowSpan="12">
                  <a:txBody>
                    <a:bodyPr/>
                    <a:lstStyle/>
                    <a:p>
                      <a:pPr algn="ctr">
                        <a:spcAft>
                          <a:spcPts val="0"/>
                        </a:spcAft>
                      </a:pPr>
                      <a:r>
                        <a:rPr lang="en-US"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MWTS-II</a:t>
                      </a:r>
                    </a:p>
                    <a:p>
                      <a:pPr algn="ctr">
                        <a:spcAft>
                          <a:spcPts val="0"/>
                        </a:spcAft>
                      </a:pPr>
                      <a:r>
                        <a:rPr lang="en-US"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+MWHTS</a:t>
                      </a:r>
                      <a:endParaRPr lang="zh-CN"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spcAft>
                          <a:spcPts val="0"/>
                        </a:spcAft>
                      </a:pPr>
                      <a:r>
                        <a:rPr lang="en-US"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51.76</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0.28</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1.7164</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1.7164</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047322"/>
                  </a:ext>
                </a:extLst>
              </a:tr>
              <a:tr h="203005">
                <a:tc vMerge="1">
                  <a:txBody>
                    <a:bodyPr/>
                    <a:lstStyle/>
                    <a:p>
                      <a:endParaRPr lang="zh-CN" altLang="en-US"/>
                    </a:p>
                  </a:txBody>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50.3</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0.37</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0.2517</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1.9681</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0347558"/>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118.75±5.0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2000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0.27</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0.0932</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2.0613</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491940"/>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118.75±3.0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0.27</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0.0543</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2.1155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3600401"/>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52.8</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0.21</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0.0344</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2.1500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5189149"/>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54.4</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0.19</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0.0285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2.1785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690872"/>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54.94</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0.19</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0.0148</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2.1932</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459659"/>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53.596</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0.18</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0.0085</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2.2017</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718811"/>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118.75±2.5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0.49</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0.0071</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2.2088</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4093883"/>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118.75±1.1</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0.52</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0.0035</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2.2123</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930589"/>
                  </a:ext>
                </a:extLst>
              </a:tr>
              <a:tr h="230898">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55.5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330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0.23</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0.0028</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2.2152</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8938376"/>
                  </a:ext>
                </a:extLst>
              </a:tr>
              <a:tr h="270673">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118.75±0.8</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0.65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0.0021</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2000" b="1" kern="22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2.2172</a:t>
                      </a:r>
                      <a:endParaRPr lang="zh-CN" altLang="en-US" sz="2000" b="1" kern="22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762199"/>
                  </a:ext>
                </a:extLst>
              </a:tr>
            </a:tbl>
          </a:graphicData>
        </a:graphic>
      </p:graphicFrame>
      <p:sp>
        <p:nvSpPr>
          <p:cNvPr id="7" name="矩形 6">
            <a:extLst>
              <a:ext uri="{FF2B5EF4-FFF2-40B4-BE49-F238E27FC236}">
                <a16:creationId xmlns:a16="http://schemas.microsoft.com/office/drawing/2014/main" id="{9DD18359-1216-4742-AD0D-4C91731217D4}"/>
              </a:ext>
            </a:extLst>
          </p:cNvPr>
          <p:cNvSpPr/>
          <p:nvPr/>
        </p:nvSpPr>
        <p:spPr>
          <a:xfrm>
            <a:off x="5044777" y="4987461"/>
            <a:ext cx="6937037" cy="1477328"/>
          </a:xfrm>
          <a:prstGeom prst="rect">
            <a:avLst/>
          </a:prstGeom>
          <a:ln w="19050">
            <a:solidFill>
              <a:srgbClr val="00B0F0"/>
            </a:solidFill>
          </a:ln>
        </p:spPr>
        <p:txBody>
          <a:bodyPr wrap="square">
            <a:spAutoFit/>
          </a:bodyPr>
          <a:lstStyle/>
          <a:p>
            <a:pPr marL="285750" lvl="0" indent="-285750">
              <a:buFont typeface="Arial" panose="020B0604020202020204" pitchFamily="34" charset="0"/>
              <a:buChar char="•"/>
              <a:defRPr/>
            </a:pPr>
            <a:r>
              <a:rPr lang="en-US" altLang="zh-CN" sz="1800" kern="100" dirty="0">
                <a:solidFill>
                  <a:prstClr val="black"/>
                </a:solidFill>
                <a:latin typeface="Arial" panose="020B0604020202020204" pitchFamily="34" charset="0"/>
                <a:ea typeface="黑体" panose="02010609060101010101" pitchFamily="49" charset="-122"/>
                <a:cs typeface="Arial" panose="020B0604020202020204" pitchFamily="34" charset="0"/>
              </a:rPr>
              <a:t>Using the 60 and 118.75 GHz oxygen absorption bands </a:t>
            </a:r>
            <a:r>
              <a:rPr lang="en-US" altLang="zh-CN" sz="1800" b="1" kern="100" dirty="0">
                <a:solidFill>
                  <a:prstClr val="black"/>
                </a:solidFill>
                <a:latin typeface="Arial" panose="020B0604020202020204" pitchFamily="34" charset="0"/>
                <a:ea typeface="黑体" panose="02010609060101010101" pitchFamily="49" charset="-122"/>
                <a:cs typeface="Arial" panose="020B0604020202020204" pitchFamily="34" charset="0"/>
              </a:rPr>
              <a:t>together</a:t>
            </a:r>
            <a:r>
              <a:rPr lang="en-US" altLang="zh-CN" sz="1800" kern="100" dirty="0">
                <a:solidFill>
                  <a:prstClr val="black"/>
                </a:solidFill>
                <a:latin typeface="Arial" panose="020B0604020202020204" pitchFamily="34" charset="0"/>
                <a:ea typeface="黑体" panose="02010609060101010101" pitchFamily="49" charset="-122"/>
                <a:cs typeface="Arial" panose="020B0604020202020204" pitchFamily="34" charset="0"/>
              </a:rPr>
              <a:t> for surface pressure retrieval, </a:t>
            </a:r>
            <a:r>
              <a:rPr lang="en-US" altLang="zh-CN" sz="1800" b="1" kern="100" dirty="0">
                <a:solidFill>
                  <a:prstClr val="black"/>
                </a:solidFill>
                <a:latin typeface="Arial" panose="020B0604020202020204" pitchFamily="34" charset="0"/>
                <a:ea typeface="黑体" panose="02010609060101010101" pitchFamily="49" charset="-122"/>
                <a:cs typeface="Arial" panose="020B0604020202020204" pitchFamily="34" charset="0"/>
              </a:rPr>
              <a:t>more surface pressure information can be obtained</a:t>
            </a:r>
            <a:r>
              <a:rPr lang="en-US" altLang="zh-CN" sz="1800" kern="100" dirty="0">
                <a:solidFill>
                  <a:prstClr val="black"/>
                </a:solidFill>
                <a:latin typeface="Arial" panose="020B0604020202020204" pitchFamily="34" charset="0"/>
                <a:ea typeface="黑体" panose="02010609060101010101" pitchFamily="49" charset="-122"/>
                <a:cs typeface="Arial" panose="020B0604020202020204" pitchFamily="34" charset="0"/>
              </a:rPr>
              <a:t>;</a:t>
            </a:r>
          </a:p>
          <a:p>
            <a:pPr marL="285750" indent="-285750">
              <a:buFont typeface="Arial" panose="020B0604020202020204" pitchFamily="34" charset="0"/>
              <a:buChar char="•"/>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The selected channel set is mainly composed of channels </a:t>
            </a:r>
            <a:r>
              <a:rPr lang="en-US" altLang="zh-CN" sz="1800" b="1" dirty="0">
                <a:solidFill>
                  <a:prstClr val="black"/>
                </a:solidFill>
                <a:latin typeface="Arial" panose="020B0604020202020204" pitchFamily="34" charset="0"/>
                <a:ea typeface="黑体" panose="02010609060101010101" pitchFamily="49" charset="-122"/>
                <a:cs typeface="Arial" panose="020B0604020202020204" pitchFamily="34" charset="0"/>
              </a:rPr>
              <a:t>centered at the wing of the oxygen absorption band</a:t>
            </a:r>
            <a:r>
              <a:rPr lang="zh-CN" altLang="en-US" sz="1800" kern="100" dirty="0">
                <a:solidFill>
                  <a:prstClr val="black"/>
                </a:solidFill>
                <a:latin typeface="Arial" panose="020B0604020202020204" pitchFamily="34" charset="0"/>
                <a:ea typeface="黑体" panose="02010609060101010101" pitchFamily="49" charset="-122"/>
                <a:cs typeface="Arial" panose="020B0604020202020204" pitchFamily="34" charset="0"/>
              </a:rPr>
              <a:t>；</a:t>
            </a:r>
            <a:endParaRPr lang="en-US" altLang="zh-CN" sz="1800" kern="1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 name="Content Placeholder 4">
            <a:extLst>
              <a:ext uri="{FF2B5EF4-FFF2-40B4-BE49-F238E27FC236}">
                <a16:creationId xmlns:a16="http://schemas.microsoft.com/office/drawing/2014/main" id="{D1614D82-19D6-2BC6-06BE-1CBEC56506E5}"/>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255249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395470" y="1033798"/>
            <a:ext cx="10936686" cy="945757"/>
          </a:xfrm>
        </p:spPr>
        <p:txBody>
          <a:bodyPr>
            <a:noAutofit/>
          </a:bodyPr>
          <a:lstStyle/>
          <a:p>
            <a:r>
              <a:rPr lang="en-US" altLang="zh-CN" sz="2400" dirty="0"/>
              <a:t>Comparison of the retrievals from FY-3D/MWTS-II + FY-3D/MWHTS data with ERA-Interim reanalysis</a:t>
            </a:r>
            <a:endParaRPr lang="zh-CN" altLang="en-US" sz="2400" dirty="0"/>
          </a:p>
        </p:txBody>
      </p:sp>
      <p:pic>
        <p:nvPicPr>
          <p:cNvPr id="3" name="图片 2">
            <a:extLst>
              <a:ext uri="{FF2B5EF4-FFF2-40B4-BE49-F238E27FC236}">
                <a16:creationId xmlns:a16="http://schemas.microsoft.com/office/drawing/2014/main" id="{2D5DBFD3-E029-4DBF-B902-4A083AC608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906" y="1979555"/>
            <a:ext cx="11189815" cy="2897737"/>
          </a:xfrm>
          <a:prstGeom prst="rect">
            <a:avLst/>
          </a:prstGeom>
          <a:noFill/>
          <a:ln>
            <a:noFill/>
          </a:ln>
        </p:spPr>
      </p:pic>
      <p:graphicFrame>
        <p:nvGraphicFramePr>
          <p:cNvPr id="4" name="表格 3">
            <a:extLst>
              <a:ext uri="{FF2B5EF4-FFF2-40B4-BE49-F238E27FC236}">
                <a16:creationId xmlns:a16="http://schemas.microsoft.com/office/drawing/2014/main" id="{39197D17-08C3-4B73-94C8-4B6B9B0BB43B}"/>
              </a:ext>
            </a:extLst>
          </p:cNvPr>
          <p:cNvGraphicFramePr>
            <a:graphicFrameLocks noGrp="1"/>
          </p:cNvGraphicFramePr>
          <p:nvPr>
            <p:extLst>
              <p:ext uri="{D42A27DB-BD31-4B8C-83A1-F6EECF244321}">
                <p14:modId xmlns:p14="http://schemas.microsoft.com/office/powerpoint/2010/main" val="300004064"/>
              </p:ext>
            </p:extLst>
          </p:nvPr>
        </p:nvGraphicFramePr>
        <p:xfrm>
          <a:off x="177690" y="5164445"/>
          <a:ext cx="4843761" cy="1228725"/>
        </p:xfrm>
        <a:graphic>
          <a:graphicData uri="http://schemas.openxmlformats.org/drawingml/2006/table">
            <a:tbl>
              <a:tblPr firstRow="1" firstCol="1" bandRow="1"/>
              <a:tblGrid>
                <a:gridCol w="1868086">
                  <a:extLst>
                    <a:ext uri="{9D8B030D-6E8A-4147-A177-3AD203B41FA5}">
                      <a16:colId xmlns:a16="http://schemas.microsoft.com/office/drawing/2014/main" val="3194863747"/>
                    </a:ext>
                  </a:extLst>
                </a:gridCol>
                <a:gridCol w="1239865">
                  <a:extLst>
                    <a:ext uri="{9D8B030D-6E8A-4147-A177-3AD203B41FA5}">
                      <a16:colId xmlns:a16="http://schemas.microsoft.com/office/drawing/2014/main" val="3704014867"/>
                    </a:ext>
                  </a:extLst>
                </a:gridCol>
                <a:gridCol w="852406">
                  <a:extLst>
                    <a:ext uri="{9D8B030D-6E8A-4147-A177-3AD203B41FA5}">
                      <a16:colId xmlns:a16="http://schemas.microsoft.com/office/drawing/2014/main" val="3072023180"/>
                    </a:ext>
                  </a:extLst>
                </a:gridCol>
                <a:gridCol w="883404">
                  <a:extLst>
                    <a:ext uri="{9D8B030D-6E8A-4147-A177-3AD203B41FA5}">
                      <a16:colId xmlns:a16="http://schemas.microsoft.com/office/drawing/2014/main" val="2547130592"/>
                    </a:ext>
                  </a:extLst>
                </a:gridCol>
              </a:tblGrid>
              <a:tr h="217291">
                <a:tc rowSpan="2">
                  <a:txBody>
                    <a:bodyPr/>
                    <a:lstStyle/>
                    <a:p>
                      <a:pPr marL="0" algn="ctr" defTabSz="1087725" rtl="0" eaLnBrk="1" latinLnBrk="0" hangingPunct="1">
                        <a:spcAft>
                          <a:spcPts val="0"/>
                        </a:spcAft>
                      </a:pPr>
                      <a:r>
                        <a:rPr lang="en-US" altLang="zh-CN"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Data source</a:t>
                      </a:r>
                      <a:endParaRPr lang="zh-CN" altLang="zh-CN"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RMSE (</a:t>
                      </a:r>
                      <a:r>
                        <a:rPr lang="en-US" sz="1600" kern="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hPa</a:t>
                      </a: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73331464"/>
                  </a:ext>
                </a:extLst>
              </a:tr>
              <a:tr h="215900">
                <a:tc vMerge="1">
                  <a:txBody>
                    <a:bodyPr/>
                    <a:lstStyle/>
                    <a:p>
                      <a:endParaRPr lang="zh-CN" altLang="en-US"/>
                    </a:p>
                  </a:txBody>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Clear sky</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Cloudy</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Rainy</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051404"/>
                  </a:ext>
                </a:extLst>
              </a:tr>
              <a:tr h="215900">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MWTS-II</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1.95</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2.77</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3.47</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307642"/>
                  </a:ext>
                </a:extLst>
              </a:tr>
              <a:tr h="215900">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MWHTS</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1.98</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2.91</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3.53</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918996"/>
                  </a:ext>
                </a:extLst>
              </a:tr>
              <a:tr h="215900">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MWTS-II+MWHTS</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1.86</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2.34</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3.20</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2588613"/>
                  </a:ext>
                </a:extLst>
              </a:tr>
            </a:tbl>
          </a:graphicData>
        </a:graphic>
      </p:graphicFrame>
      <p:sp>
        <p:nvSpPr>
          <p:cNvPr id="6" name="矩形 5">
            <a:extLst>
              <a:ext uri="{FF2B5EF4-FFF2-40B4-BE49-F238E27FC236}">
                <a16:creationId xmlns:a16="http://schemas.microsoft.com/office/drawing/2014/main" id="{848E8D42-C73E-4725-94E4-A2CA23E9CA13}"/>
              </a:ext>
            </a:extLst>
          </p:cNvPr>
          <p:cNvSpPr/>
          <p:nvPr/>
        </p:nvSpPr>
        <p:spPr>
          <a:xfrm>
            <a:off x="5129939" y="4877292"/>
            <a:ext cx="6793155" cy="1631216"/>
          </a:xfrm>
          <a:prstGeom prst="rect">
            <a:avLst/>
          </a:prstGeom>
          <a:ln w="19050">
            <a:solidFill>
              <a:srgbClr val="00B0F0"/>
            </a:solidFill>
          </a:ln>
        </p:spPr>
        <p:txBody>
          <a:bodyPr wrap="square">
            <a:spAutoFit/>
          </a:bodyPr>
          <a:lstStyle/>
          <a:p>
            <a:pPr marL="342900" indent="-342900">
              <a:buFont typeface="Arial" panose="020B0604020202020204" pitchFamily="34" charset="0"/>
              <a:buChar char="•"/>
            </a:pPr>
            <a:r>
              <a:rPr lang="en-US" altLang="zh-CN" sz="2000" dirty="0">
                <a:solidFill>
                  <a:srgbClr val="FF0000"/>
                </a:solidFill>
                <a:latin typeface="Arial" panose="020B0604020202020204" pitchFamily="34" charset="0"/>
                <a:cs typeface="Arial" panose="020B0604020202020204" pitchFamily="34" charset="0"/>
              </a:rPr>
              <a:t>MWTS-II+MWHTS achieves better retrieval accuracy. </a:t>
            </a:r>
          </a:p>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Using the 50-60 and 118 GHz passive microwave observations together for surface pressure retrieval, more surface pressure information can be obtained, and better retrieval accuracy can be achieved.</a:t>
            </a:r>
            <a:endParaRPr lang="zh-CN" altLang="zh-CN" sz="2000" dirty="0">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6A387F49-67B7-2DD0-7412-C40F010F286C}"/>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3276431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id="{B05B47EE-488C-4F0B-A673-538E4FA023E5}"/>
              </a:ext>
            </a:extLst>
          </p:cNvPr>
          <p:cNvSpPr txBox="1">
            <a:spLocks noChangeArrowheads="1"/>
          </p:cNvSpPr>
          <p:nvPr/>
        </p:nvSpPr>
        <p:spPr bwMode="auto">
          <a:xfrm>
            <a:off x="256274" y="1527812"/>
            <a:ext cx="11276496"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200150" indent="-28575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indent="-342900" algn="just">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Ocean surface atmospheric pressure data with high spatiotemporal resolution can be retrieved from satellite passive microwave observations for both low and high wind conditions. In situ comparison demonstrates that the retrieval accuracy is better than 2.0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clear-sky,  3.0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cloudy, and 3.5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rainy, 6.0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TD and TS centers, 8.0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TY and HU centers, and 10.0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STY and Major HU centers, respectively; a joint retrieval algorithm is proposed to retrieve surface pressure over oceans using the observations of FY-3D/MWTS-II and FY-3D/ MWHTS together, which shows  better retrieval accuracy;</a:t>
            </a:r>
          </a:p>
          <a:p>
            <a:pPr marL="342900" indent="-342900" algn="just">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Further optimization of the retrieval model and algorithm still needed;</a:t>
            </a:r>
          </a:p>
          <a:p>
            <a:pPr marL="342900" indent="-342900" algn="just">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Validation methodology and data sets need to be developed.</a:t>
            </a:r>
          </a:p>
        </p:txBody>
      </p:sp>
      <p:sp>
        <p:nvSpPr>
          <p:cNvPr id="2" name="Content Placeholder 4">
            <a:extLst>
              <a:ext uri="{FF2B5EF4-FFF2-40B4-BE49-F238E27FC236}">
                <a16:creationId xmlns:a16="http://schemas.microsoft.com/office/drawing/2014/main" id="{C2A3769A-9042-D423-B532-E3E71D720176}"/>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3" name="TextBox 3">
            <a:extLst>
              <a:ext uri="{FF2B5EF4-FFF2-40B4-BE49-F238E27FC236}">
                <a16:creationId xmlns:a16="http://schemas.microsoft.com/office/drawing/2014/main" id="{E763E965-A691-A140-092B-E9AD1F1A36A2}"/>
              </a:ext>
            </a:extLst>
          </p:cNvPr>
          <p:cNvSpPr txBox="1"/>
          <p:nvPr/>
        </p:nvSpPr>
        <p:spPr>
          <a:xfrm>
            <a:off x="256274" y="1049811"/>
            <a:ext cx="3911648" cy="461665"/>
          </a:xfrm>
          <a:prstGeom prst="rect">
            <a:avLst/>
          </a:prstGeom>
          <a:noFill/>
        </p:spPr>
        <p:txBody>
          <a:bodyPr wrap="none" rtlCol="0">
            <a:spAutoFit/>
          </a:bodyPr>
          <a:lstStyle/>
          <a:p>
            <a:r>
              <a:rPr lang="en-US" altLang="zh-CN" sz="2400" b="1" dirty="0"/>
              <a:t>Main development issues</a:t>
            </a:r>
            <a:endParaRPr lang="zh-CN" altLang="en-US" sz="2400" b="1" dirty="0"/>
          </a:p>
        </p:txBody>
      </p:sp>
      <p:sp>
        <p:nvSpPr>
          <p:cNvPr id="6" name="TextBox 3">
            <a:extLst>
              <a:ext uri="{FF2B5EF4-FFF2-40B4-BE49-F238E27FC236}">
                <a16:creationId xmlns:a16="http://schemas.microsoft.com/office/drawing/2014/main" id="{9EA0306E-41F0-629A-1A36-A8ED36134DE3}"/>
              </a:ext>
            </a:extLst>
          </p:cNvPr>
          <p:cNvSpPr txBox="1"/>
          <p:nvPr/>
        </p:nvSpPr>
        <p:spPr>
          <a:xfrm>
            <a:off x="473050" y="4679854"/>
            <a:ext cx="1571264" cy="461665"/>
          </a:xfrm>
          <a:prstGeom prst="rect">
            <a:avLst/>
          </a:prstGeom>
          <a:noFill/>
        </p:spPr>
        <p:txBody>
          <a:bodyPr wrap="none" rtlCol="0">
            <a:spAutoFit/>
          </a:bodyPr>
          <a:lstStyle/>
          <a:p>
            <a:r>
              <a:rPr lang="en-US" altLang="zh-CN" sz="2400" b="1" dirty="0"/>
              <a:t>Next step</a:t>
            </a:r>
            <a:endParaRPr lang="zh-CN" altLang="en-US" sz="2400" b="1" dirty="0"/>
          </a:p>
        </p:txBody>
      </p:sp>
      <p:sp>
        <p:nvSpPr>
          <p:cNvPr id="7" name="3 CuadroTexto">
            <a:extLst>
              <a:ext uri="{FF2B5EF4-FFF2-40B4-BE49-F238E27FC236}">
                <a16:creationId xmlns:a16="http://schemas.microsoft.com/office/drawing/2014/main" id="{AB98CF35-2673-EAC2-F6D6-412C3AB34A5A}"/>
              </a:ext>
            </a:extLst>
          </p:cNvPr>
          <p:cNvSpPr txBox="1">
            <a:spLocks noChangeArrowheads="1"/>
          </p:cNvSpPr>
          <p:nvPr/>
        </p:nvSpPr>
        <p:spPr bwMode="auto">
          <a:xfrm>
            <a:off x="256153" y="5242649"/>
            <a:ext cx="116796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200150" indent="-28575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Combined retrieval with 50-60GHz and 118GHz data, validation and evaluation with reanalysis and in situ data</a:t>
            </a:r>
          </a:p>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Team meeting for refining and review of deliverables</a:t>
            </a:r>
          </a:p>
        </p:txBody>
      </p:sp>
    </p:spTree>
    <p:extLst>
      <p:ext uri="{BB962C8B-B14F-4D97-AF65-F5344CB8AC3E}">
        <p14:creationId xmlns:p14="http://schemas.microsoft.com/office/powerpoint/2010/main" val="114358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id="{B05B47EE-488C-4F0B-A673-538E4FA023E5}"/>
              </a:ext>
            </a:extLst>
          </p:cNvPr>
          <p:cNvSpPr txBox="1">
            <a:spLocks noChangeArrowheads="1"/>
          </p:cNvSpPr>
          <p:nvPr/>
        </p:nvSpPr>
        <p:spPr bwMode="auto">
          <a:xfrm>
            <a:off x="209779" y="1490351"/>
            <a:ext cx="11276496"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200150" indent="-28575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indent="-342900" algn="just">
              <a:spcAft>
                <a:spcPts val="600"/>
              </a:spcAft>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Promote the ISO TS on calibration and retrievals of sea surface wind by radar </a:t>
            </a:r>
            <a:r>
              <a:rPr lang="en-US" altLang="zh-CN" sz="2400" dirty="0" err="1">
                <a:latin typeface="Arial" panose="020B0604020202020204" pitchFamily="34" charset="0"/>
                <a:cs typeface="Arial" panose="020B0604020202020204" pitchFamily="34" charset="0"/>
              </a:rPr>
              <a:t>scatterometry</a:t>
            </a:r>
            <a:r>
              <a:rPr lang="en-US" altLang="zh-CN" sz="2400" dirty="0">
                <a:latin typeface="Arial" panose="020B0604020202020204" pitchFamily="34" charset="0"/>
                <a:cs typeface="Arial" panose="020B0604020202020204" pitchFamily="34" charset="0"/>
              </a:rPr>
              <a:t>, which furthers the deliverable of task </a:t>
            </a:r>
            <a:r>
              <a:rPr lang="en-US" altLang="zh-CN" sz="2400" dirty="0">
                <a:solidFill>
                  <a:schemeClr val="tx1"/>
                </a:solidFill>
                <a:latin typeface="Arial" panose="020B0604020202020204" pitchFamily="34" charset="0"/>
                <a:cs typeface="Arial" panose="020B0604020202020204" pitchFamily="34" charset="0"/>
              </a:rPr>
              <a:t>CV-20-05.</a:t>
            </a:r>
            <a:endParaRPr lang="en-US" altLang="zh-CN" sz="2400" dirty="0">
              <a:latin typeface="Arial" panose="020B0604020202020204" pitchFamily="34" charset="0"/>
              <a:cs typeface="Arial" panose="020B0604020202020204" pitchFamily="34" charset="0"/>
            </a:endParaRPr>
          </a:p>
          <a:p>
            <a:pPr marL="342900" indent="-342900" algn="just">
              <a:spcAft>
                <a:spcPts val="600"/>
              </a:spcAft>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CAL/VAL for sea surface wind and soil moisture data by GNSS-R.</a:t>
            </a:r>
          </a:p>
        </p:txBody>
      </p:sp>
      <p:sp>
        <p:nvSpPr>
          <p:cNvPr id="2" name="Content Placeholder 4">
            <a:extLst>
              <a:ext uri="{FF2B5EF4-FFF2-40B4-BE49-F238E27FC236}">
                <a16:creationId xmlns:a16="http://schemas.microsoft.com/office/drawing/2014/main" id="{C2A3769A-9042-D423-B532-E3E71D720176}"/>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Other work in preparation</a:t>
            </a:r>
          </a:p>
          <a:p>
            <a:endParaRPr lang="en-US" dirty="0">
              <a:solidFill>
                <a:schemeClr val="bg1"/>
              </a:solidFill>
            </a:endParaRPr>
          </a:p>
        </p:txBody>
      </p:sp>
      <p:sp>
        <p:nvSpPr>
          <p:cNvPr id="3" name="内容占位符 2">
            <a:extLst>
              <a:ext uri="{FF2B5EF4-FFF2-40B4-BE49-F238E27FC236}">
                <a16:creationId xmlns:a16="http://schemas.microsoft.com/office/drawing/2014/main" id="{BD08E580-FE88-C505-D663-41B64AD5F5B9}"/>
              </a:ext>
            </a:extLst>
          </p:cNvPr>
          <p:cNvSpPr>
            <a:spLocks noGrp="1"/>
          </p:cNvSpPr>
          <p:nvPr>
            <p:ph idx="1"/>
          </p:nvPr>
        </p:nvSpPr>
        <p:spPr>
          <a:xfrm>
            <a:off x="3997587" y="5053534"/>
            <a:ext cx="3063240" cy="1306252"/>
          </a:xfrm>
        </p:spPr>
        <p:txBody>
          <a:bodyPr>
            <a:normAutofit/>
          </a:bodyPr>
          <a:lstStyle/>
          <a:p>
            <a:r>
              <a:rPr lang="en-US" altLang="zh-CN" sz="6000" dirty="0"/>
              <a:t>Thanks!</a:t>
            </a:r>
          </a:p>
          <a:p>
            <a:r>
              <a:rPr lang="en-US" altLang="zh-CN" sz="1900" dirty="0"/>
              <a:t>dongxiaolong@mirslab.cn</a:t>
            </a:r>
            <a:endParaRPr lang="zh-CN" altLang="en-US" sz="1900" dirty="0"/>
          </a:p>
        </p:txBody>
      </p:sp>
    </p:spTree>
    <p:extLst>
      <p:ext uri="{BB962C8B-B14F-4D97-AF65-F5344CB8AC3E}">
        <p14:creationId xmlns:p14="http://schemas.microsoft.com/office/powerpoint/2010/main" val="2914888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928340"/>
            <a:ext cx="11070920" cy="3737623"/>
          </a:xfrm>
        </p:spPr>
        <p:txBody>
          <a:bodyPr>
            <a:normAutofit lnSpcReduction="10000"/>
          </a:bodyPr>
          <a:lstStyle/>
          <a:p>
            <a:pPr marL="342900" indent="-342900" algn="just">
              <a:spcAft>
                <a:spcPts val="600"/>
              </a:spcAft>
              <a:buFont typeface="Wingdings" pitchFamily="2" charset="2"/>
              <a:buChar char="p"/>
            </a:pPr>
            <a:r>
              <a:rPr lang="en-US" altLang="zh-CN" sz="2400" dirty="0">
                <a:solidFill>
                  <a:schemeClr val="tx1"/>
                </a:solidFill>
                <a:latin typeface="Times New Roman" pitchFamily="18" charset="0"/>
                <a:cs typeface="Times New Roman" pitchFamily="18" charset="0"/>
              </a:rPr>
              <a:t>Extreme sea surface winds (speed </a:t>
            </a:r>
            <a:r>
              <a:rPr lang="en-US" altLang="zh-CN" sz="2400" dirty="0">
                <a:solidFill>
                  <a:schemeClr val="tx1"/>
                </a:solidFill>
                <a:latin typeface="Times New Roman" pitchFamily="18" charset="0"/>
                <a:cs typeface="Times New Roman" pitchFamily="18" charset="0"/>
                <a:sym typeface="Symbol"/>
              </a:rPr>
              <a:t> 32.7 m/s</a:t>
            </a:r>
            <a:r>
              <a:rPr lang="en-US" altLang="zh-CN" sz="2400" dirty="0">
                <a:solidFill>
                  <a:schemeClr val="tx1"/>
                </a:solidFill>
                <a:latin typeface="Times New Roman" pitchFamily="18" charset="0"/>
                <a:cs typeface="Times New Roman" pitchFamily="18" charset="0"/>
              </a:rPr>
              <a:t>) may lead to storm surge, transportation disruptions, injury or death, damage to ships and coastal buildings, and etc.</a:t>
            </a:r>
          </a:p>
          <a:p>
            <a:pPr marL="342900" indent="-342900" algn="just">
              <a:spcAft>
                <a:spcPts val="600"/>
              </a:spcAft>
              <a:buFont typeface="Wingdings" pitchFamily="2" charset="2"/>
              <a:buChar char="p"/>
            </a:pPr>
            <a:endParaRPr lang="en-US" altLang="zh-CN" sz="2400" dirty="0">
              <a:solidFill>
                <a:schemeClr val="tx1"/>
              </a:solidFill>
              <a:latin typeface="Times New Roman" pitchFamily="18" charset="0"/>
              <a:cs typeface="Times New Roman" pitchFamily="18" charset="0"/>
            </a:endParaRPr>
          </a:p>
          <a:p>
            <a:pPr marL="342900" indent="-342900" algn="just">
              <a:spcAft>
                <a:spcPts val="600"/>
              </a:spcAft>
              <a:buFont typeface="Wingdings" pitchFamily="2" charset="2"/>
              <a:buChar char="p"/>
            </a:pPr>
            <a:r>
              <a:rPr lang="en-US" altLang="zh-CN" sz="2400" dirty="0">
                <a:solidFill>
                  <a:schemeClr val="tx1"/>
                </a:solidFill>
                <a:latin typeface="Times New Roman" pitchFamily="18" charset="0"/>
                <a:cs typeface="Times New Roman" pitchFamily="18" charset="0"/>
              </a:rPr>
              <a:t>Monitoring of sea surface extreme winds using satellite-based microwave sensors is of great significance not only to the Risk Management authorities, but also the oceanic and atmospheric communities.</a:t>
            </a:r>
          </a:p>
          <a:p>
            <a:pPr marL="342900" indent="-342900" algn="just">
              <a:spcAft>
                <a:spcPts val="600"/>
              </a:spcAft>
              <a:buFont typeface="Wingdings" pitchFamily="2" charset="2"/>
              <a:buChar char="p"/>
            </a:pPr>
            <a:endParaRPr lang="en-US" altLang="zh-CN" sz="2400" dirty="0">
              <a:solidFill>
                <a:schemeClr val="tx1"/>
              </a:solidFill>
              <a:latin typeface="Times New Roman" pitchFamily="18" charset="0"/>
              <a:cs typeface="Times New Roman" pitchFamily="18" charset="0"/>
            </a:endParaRPr>
          </a:p>
          <a:p>
            <a:pPr marL="342900" indent="-342900" algn="just">
              <a:spcAft>
                <a:spcPts val="600"/>
              </a:spcAft>
              <a:buFont typeface="Wingdings" pitchFamily="2" charset="2"/>
              <a:buChar char="p"/>
            </a:pPr>
            <a:r>
              <a:rPr lang="en-US" altLang="zh-CN" sz="2400" dirty="0">
                <a:solidFill>
                  <a:schemeClr val="tx1"/>
                </a:solidFill>
                <a:latin typeface="Times New Roman" pitchFamily="18" charset="0"/>
                <a:cs typeface="Times New Roman" pitchFamily="18" charset="0"/>
              </a:rPr>
              <a:t>The current satellite scatterometer or radiometer-derived extreme winds are far from the “truth”, requiring a re-calibration or re-process task in order to achieve a consistent multi-mission extreme winds.</a:t>
            </a:r>
          </a:p>
        </p:txBody>
      </p:sp>
      <p:sp>
        <p:nvSpPr>
          <p:cNvPr id="7" name="TextBox 6"/>
          <p:cNvSpPr txBox="1"/>
          <p:nvPr/>
        </p:nvSpPr>
        <p:spPr>
          <a:xfrm>
            <a:off x="379027" y="1192037"/>
            <a:ext cx="1782860" cy="523220"/>
          </a:xfrm>
          <a:prstGeom prst="rect">
            <a:avLst/>
          </a:prstGeom>
          <a:noFill/>
        </p:spPr>
        <p:txBody>
          <a:bodyPr wrap="none" rtlCol="0">
            <a:spAutoFit/>
          </a:bodyPr>
          <a:lstStyle/>
          <a:p>
            <a:r>
              <a:rPr lang="en-US" altLang="zh-CN" sz="2800" b="1" dirty="0"/>
              <a:t>Overview</a:t>
            </a:r>
            <a:endParaRPr lang="zh-CN" altLang="en-US" sz="2800" b="1" dirty="0"/>
          </a:p>
        </p:txBody>
      </p:sp>
      <p:sp>
        <p:nvSpPr>
          <p:cNvPr id="2" name="Content Placeholder 4">
            <a:extLst>
              <a:ext uri="{FF2B5EF4-FFF2-40B4-BE49-F238E27FC236}">
                <a16:creationId xmlns:a16="http://schemas.microsoft.com/office/drawing/2014/main" id="{40EF264B-23B7-2B16-6EDD-001A6F2176D9}"/>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255453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9027" y="1192037"/>
            <a:ext cx="1944763" cy="523220"/>
          </a:xfrm>
          <a:prstGeom prst="rect">
            <a:avLst/>
          </a:prstGeom>
          <a:noFill/>
        </p:spPr>
        <p:txBody>
          <a:bodyPr wrap="none" rtlCol="0">
            <a:spAutoFit/>
          </a:bodyPr>
          <a:lstStyle/>
          <a:p>
            <a:r>
              <a:rPr lang="en-US" altLang="zh-CN" sz="2800" b="1" dirty="0"/>
              <a:t>Task team</a:t>
            </a:r>
            <a:endParaRPr lang="zh-CN" altLang="en-US" sz="2800" b="1" dirty="0"/>
          </a:p>
        </p:txBody>
      </p:sp>
      <p:sp>
        <p:nvSpPr>
          <p:cNvPr id="5"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958856"/>
            <a:ext cx="11433945" cy="3567622"/>
          </a:xfrm>
        </p:spPr>
        <p:txBody>
          <a:bodyPr>
            <a:normAutofit fontScale="92500" lnSpcReduction="20000"/>
          </a:bodyPr>
          <a:lstStyle/>
          <a:p>
            <a:pPr marL="342900" lvl="1" indent="-342900" algn="just">
              <a:lnSpc>
                <a:spcPct val="150000"/>
              </a:lnSpc>
              <a:buFont typeface="Arial" panose="020B0604020202020204" pitchFamily="34" charset="0"/>
              <a:buChar char="•"/>
            </a:pPr>
            <a:r>
              <a:rPr lang="en-US" altLang="zh-CN" sz="2400" dirty="0">
                <a:solidFill>
                  <a:schemeClr val="tx1"/>
                </a:solidFill>
              </a:rPr>
              <a:t>Nanjing University of Information Science and Technology (NUIST); </a:t>
            </a:r>
            <a:r>
              <a:rPr lang="en-US" altLang="zh-CN" sz="2400" dirty="0">
                <a:solidFill>
                  <a:srgbClr val="0000FF"/>
                </a:solidFill>
              </a:rPr>
              <a:t>(Task lead &amp; SAR extreme winds);</a:t>
            </a:r>
          </a:p>
          <a:p>
            <a:pPr marL="342900" lvl="1" indent="-342900" algn="just">
              <a:lnSpc>
                <a:spcPct val="150000"/>
              </a:lnSpc>
              <a:buFont typeface="Arial" panose="020B0604020202020204" pitchFamily="34" charset="0"/>
              <a:buChar char="•"/>
            </a:pPr>
            <a:r>
              <a:rPr lang="en-US" altLang="zh-CN" sz="2400" dirty="0">
                <a:solidFill>
                  <a:schemeClr val="tx1"/>
                </a:solidFill>
              </a:rPr>
              <a:t>National Space Science Center (NSSC); </a:t>
            </a:r>
            <a:r>
              <a:rPr lang="en-US" altLang="zh-CN" sz="2400" dirty="0">
                <a:solidFill>
                  <a:srgbClr val="0000FF"/>
                </a:solidFill>
              </a:rPr>
              <a:t>(Rain effect for extreme winds)</a:t>
            </a:r>
          </a:p>
          <a:p>
            <a:pPr marL="342900" lvl="1" indent="-342900" algn="just">
              <a:lnSpc>
                <a:spcPct val="150000"/>
              </a:lnSpc>
              <a:buFont typeface="Arial" panose="020B0604020202020204" pitchFamily="34" charset="0"/>
              <a:buChar char="•"/>
            </a:pPr>
            <a:r>
              <a:rPr lang="en-US" altLang="zh-CN" sz="2400" dirty="0">
                <a:solidFill>
                  <a:schemeClr val="tx1"/>
                </a:solidFill>
              </a:rPr>
              <a:t>Royal Netherlands Meteorological Institute (KNMI); </a:t>
            </a:r>
            <a:r>
              <a:rPr lang="en-US" altLang="zh-CN" sz="2400" dirty="0">
                <a:solidFill>
                  <a:srgbClr val="0000FF"/>
                </a:solidFill>
              </a:rPr>
              <a:t>(SCAT extreme winds)</a:t>
            </a:r>
          </a:p>
          <a:p>
            <a:pPr marL="342900" lvl="1" indent="-342900" algn="just">
              <a:lnSpc>
                <a:spcPct val="150000"/>
              </a:lnSpc>
              <a:buFont typeface="Arial" panose="020B0604020202020204" pitchFamily="34" charset="0"/>
              <a:buChar char="•"/>
            </a:pPr>
            <a:r>
              <a:rPr lang="en-US" altLang="zh-CN" sz="2400" dirty="0">
                <a:solidFill>
                  <a:schemeClr val="tx1"/>
                </a:solidFill>
              </a:rPr>
              <a:t>National Ocean Satellite Application Center (NSOAS); </a:t>
            </a:r>
            <a:r>
              <a:rPr lang="en-US" altLang="zh-CN" sz="2400" dirty="0">
                <a:solidFill>
                  <a:srgbClr val="0000FF"/>
                </a:solidFill>
              </a:rPr>
              <a:t>(SCAT and RAD extreme winds);</a:t>
            </a:r>
          </a:p>
          <a:p>
            <a:pPr marL="342900" lvl="1" indent="-342900" algn="just">
              <a:lnSpc>
                <a:spcPct val="150000"/>
              </a:lnSpc>
              <a:buFont typeface="Arial" panose="020B0604020202020204" pitchFamily="34" charset="0"/>
              <a:buChar char="•"/>
            </a:pPr>
            <a:r>
              <a:rPr lang="en-US" altLang="zh-CN" sz="2400" dirty="0">
                <a:solidFill>
                  <a:schemeClr val="tx1"/>
                </a:solidFill>
              </a:rPr>
              <a:t>National Satellite Meteorological Center (NSMC/CMA); </a:t>
            </a:r>
            <a:r>
              <a:rPr lang="en-US" altLang="zh-CN" sz="2400" dirty="0">
                <a:solidFill>
                  <a:srgbClr val="0000FF"/>
                </a:solidFill>
              </a:rPr>
              <a:t>(C- and Ku- combined wind)</a:t>
            </a:r>
          </a:p>
          <a:p>
            <a:pPr marL="342900" lvl="1" indent="-342900" algn="just">
              <a:lnSpc>
                <a:spcPct val="150000"/>
              </a:lnSpc>
              <a:buFont typeface="Arial" panose="020B0604020202020204" pitchFamily="34" charset="0"/>
              <a:buChar char="•"/>
            </a:pPr>
            <a:r>
              <a:rPr lang="en-US" altLang="zh-CN" sz="2400" dirty="0">
                <a:solidFill>
                  <a:schemeClr val="tx1"/>
                </a:solidFill>
              </a:rPr>
              <a:t>National Oceanic and Atmospheric Administration (NOAA); </a:t>
            </a:r>
            <a:r>
              <a:rPr lang="en-US" altLang="zh-CN" sz="2400" dirty="0">
                <a:solidFill>
                  <a:srgbClr val="0000FF"/>
                </a:solidFill>
              </a:rPr>
              <a:t>(SFMR reference winds)</a:t>
            </a:r>
          </a:p>
          <a:p>
            <a:pPr marL="342900" lvl="1" indent="-342900" algn="just">
              <a:lnSpc>
                <a:spcPct val="150000"/>
              </a:lnSpc>
              <a:buFont typeface="Arial" panose="020B0604020202020204" pitchFamily="34" charset="0"/>
              <a:buChar char="•"/>
            </a:pPr>
            <a:r>
              <a:rPr lang="en-US" altLang="zh-CN" sz="2400" dirty="0">
                <a:solidFill>
                  <a:schemeClr val="tx1"/>
                </a:solidFill>
              </a:rPr>
              <a:t>Other potential </a:t>
            </a:r>
            <a:r>
              <a:rPr lang="en-US" altLang="zh-CN" sz="2400" dirty="0" err="1">
                <a:solidFill>
                  <a:schemeClr val="tx1"/>
                </a:solidFill>
              </a:rPr>
              <a:t>contributers</a:t>
            </a:r>
            <a:endParaRPr lang="en-US" altLang="zh-CN" sz="2400" dirty="0">
              <a:solidFill>
                <a:schemeClr val="tx1"/>
              </a:solidFill>
            </a:endParaRPr>
          </a:p>
        </p:txBody>
      </p:sp>
      <p:sp>
        <p:nvSpPr>
          <p:cNvPr id="2" name="Content Placeholder 4">
            <a:extLst>
              <a:ext uri="{FF2B5EF4-FFF2-40B4-BE49-F238E27FC236}">
                <a16:creationId xmlns:a16="http://schemas.microsoft.com/office/drawing/2014/main" id="{7AEA9E87-1C07-034F-04EB-6F788E026645}"/>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872584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2989286"/>
            <a:ext cx="11289680" cy="3352992"/>
          </a:xfrm>
        </p:spPr>
        <p:txBody>
          <a:bodyPr>
            <a:normAutofit/>
          </a:bodyPr>
          <a:lstStyle/>
          <a:p>
            <a:pPr marL="342900" lvl="1" indent="-342900" algn="just">
              <a:spcAft>
                <a:spcPts val="600"/>
              </a:spcAft>
              <a:buFont typeface="Wingdings" pitchFamily="2" charset="2"/>
              <a:buChar char="l"/>
            </a:pPr>
            <a:r>
              <a:rPr lang="en-US" altLang="zh-CN" sz="2000" dirty="0">
                <a:solidFill>
                  <a:schemeClr val="tx1"/>
                </a:solidFill>
                <a:latin typeface="Times New Roman" pitchFamily="18" charset="0"/>
                <a:cs typeface="Times New Roman" pitchFamily="18" charset="0"/>
              </a:rPr>
              <a:t>To re-calibrate microwave radiometer brightness temperature, radar scatterometer and synthetic aperture radar (SAR) normalized radar cross section (NRCS, </a:t>
            </a:r>
            <a:r>
              <a:rPr lang="en-US" altLang="zh-CN" sz="2000" dirty="0">
                <a:solidFill>
                  <a:schemeClr val="tx1"/>
                </a:solidFill>
                <a:latin typeface="Times New Roman" pitchFamily="18" charset="0"/>
                <a:cs typeface="Times New Roman" pitchFamily="18" charset="0"/>
                <a:sym typeface="Symbol"/>
              </a:rPr>
              <a:t></a:t>
            </a:r>
            <a:r>
              <a:rPr lang="en-US" altLang="zh-CN" sz="2000" baseline="30000" dirty="0">
                <a:solidFill>
                  <a:schemeClr val="tx1"/>
                </a:solidFill>
                <a:latin typeface="Times New Roman" pitchFamily="18" charset="0"/>
                <a:cs typeface="Times New Roman" pitchFamily="18" charset="0"/>
                <a:sym typeface="Symbol"/>
              </a:rPr>
              <a:t>0</a:t>
            </a:r>
            <a:r>
              <a:rPr lang="en-US" altLang="zh-CN" sz="2000" dirty="0">
                <a:solidFill>
                  <a:schemeClr val="tx1"/>
                </a:solidFill>
                <a:latin typeface="Times New Roman" pitchFamily="18" charset="0"/>
                <a:cs typeface="Times New Roman" pitchFamily="18" charset="0"/>
              </a:rPr>
              <a:t>), and to derive well inter-calibrated high and extreme sea surface wind products.</a:t>
            </a:r>
          </a:p>
          <a:p>
            <a:pPr marL="342900" lvl="1" indent="-342900" algn="just">
              <a:spcAft>
                <a:spcPts val="600"/>
              </a:spcAft>
              <a:buFont typeface="Wingdings" pitchFamily="2" charset="2"/>
              <a:buChar char="l"/>
            </a:pPr>
            <a:endParaRPr lang="en-US" altLang="zh-CN" sz="2000" dirty="0">
              <a:solidFill>
                <a:schemeClr val="tx1"/>
              </a:solidFill>
              <a:latin typeface="Times New Roman" pitchFamily="18" charset="0"/>
              <a:cs typeface="Times New Roman" pitchFamily="18" charset="0"/>
            </a:endParaRPr>
          </a:p>
          <a:p>
            <a:pPr marL="342900" lvl="1" indent="-342900" algn="just">
              <a:spcAft>
                <a:spcPts val="600"/>
              </a:spcAft>
              <a:buFont typeface="Wingdings" pitchFamily="2" charset="2"/>
              <a:buChar char="l"/>
            </a:pPr>
            <a:r>
              <a:rPr lang="en-US" altLang="zh-CN" sz="2000" dirty="0">
                <a:solidFill>
                  <a:schemeClr val="tx1"/>
                </a:solidFill>
                <a:latin typeface="Times New Roman" pitchFamily="18" charset="0"/>
                <a:cs typeface="Times New Roman" pitchFamily="18" charset="0"/>
              </a:rPr>
              <a:t>To validate the high and extreme winds using collocated NOAA hurricane hunter Stepped Frequency Microwave </a:t>
            </a:r>
            <a:r>
              <a:rPr lang="en-US" altLang="zh-CN" sz="2000" dirty="0" err="1">
                <a:solidFill>
                  <a:schemeClr val="tx1"/>
                </a:solidFill>
                <a:latin typeface="Times New Roman" pitchFamily="18" charset="0"/>
                <a:cs typeface="Times New Roman" pitchFamily="18" charset="0"/>
              </a:rPr>
              <a:t>Radiomater</a:t>
            </a:r>
            <a:r>
              <a:rPr lang="en-US" altLang="zh-CN" sz="2000" dirty="0">
                <a:solidFill>
                  <a:schemeClr val="tx1"/>
                </a:solidFill>
                <a:latin typeface="Times New Roman" pitchFamily="18" charset="0"/>
                <a:cs typeface="Times New Roman" pitchFamily="18" charset="0"/>
              </a:rPr>
              <a:t> (SFMR) winds as reference.</a:t>
            </a:r>
          </a:p>
          <a:p>
            <a:pPr marL="342900" lvl="1" indent="-342900" algn="just">
              <a:spcAft>
                <a:spcPts val="600"/>
              </a:spcAft>
              <a:buFont typeface="Wingdings" pitchFamily="2" charset="2"/>
              <a:buChar char="l"/>
            </a:pPr>
            <a:endParaRPr lang="en-US" altLang="zh-CN" sz="2000" dirty="0">
              <a:solidFill>
                <a:schemeClr val="tx1"/>
              </a:solidFill>
              <a:latin typeface="Times New Roman" pitchFamily="18" charset="0"/>
              <a:cs typeface="Times New Roman" pitchFamily="18" charset="0"/>
            </a:endParaRPr>
          </a:p>
          <a:p>
            <a:pPr marL="342900" lvl="1" indent="-342900" algn="just">
              <a:spcAft>
                <a:spcPts val="600"/>
              </a:spcAft>
              <a:buFont typeface="Wingdings" pitchFamily="2" charset="2"/>
              <a:buChar char="l"/>
            </a:pPr>
            <a:r>
              <a:rPr lang="en-US" altLang="zh-CN" sz="2000" dirty="0">
                <a:solidFill>
                  <a:schemeClr val="tx1"/>
                </a:solidFill>
                <a:latin typeface="Times New Roman" pitchFamily="18" charset="0"/>
                <a:cs typeface="Times New Roman" pitchFamily="18" charset="0"/>
              </a:rPr>
              <a:t>To better understand the intrinsic characteristics (e.g., the true spatial scale of each wind source) of the satellite-derived high and extreme winds.</a:t>
            </a:r>
          </a:p>
        </p:txBody>
      </p:sp>
      <p:sp>
        <p:nvSpPr>
          <p:cNvPr id="2" name="Content Placeholder 4">
            <a:extLst>
              <a:ext uri="{FF2B5EF4-FFF2-40B4-BE49-F238E27FC236}">
                <a16:creationId xmlns:a16="http://schemas.microsoft.com/office/drawing/2014/main" id="{4A6FE2E3-E801-C454-ED36-FDD11D2B4D67}"/>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5" name="文本框 4">
            <a:extLst>
              <a:ext uri="{FF2B5EF4-FFF2-40B4-BE49-F238E27FC236}">
                <a16:creationId xmlns:a16="http://schemas.microsoft.com/office/drawing/2014/main" id="{B53CAD01-E300-3C30-DA60-B8DEB942A653}"/>
              </a:ext>
            </a:extLst>
          </p:cNvPr>
          <p:cNvSpPr txBox="1"/>
          <p:nvPr/>
        </p:nvSpPr>
        <p:spPr>
          <a:xfrm>
            <a:off x="392294" y="1300526"/>
            <a:ext cx="11509536" cy="830997"/>
          </a:xfrm>
          <a:prstGeom prst="rect">
            <a:avLst/>
          </a:prstGeom>
          <a:noFill/>
        </p:spPr>
        <p:txBody>
          <a:bodyPr wrap="square">
            <a:spAutoFit/>
          </a:bodyPr>
          <a:lstStyle/>
          <a:p>
            <a:pPr algn="just"/>
            <a:r>
              <a:rPr lang="en-US" altLang="zh-CN" sz="2400" b="1" dirty="0">
                <a:solidFill>
                  <a:schemeClr val="tx1"/>
                </a:solidFill>
                <a:latin typeface="Times New Roman" pitchFamily="18" charset="0"/>
                <a:cs typeface="Times New Roman" pitchFamily="18" charset="0"/>
              </a:rPr>
              <a:t>Deliverable: </a:t>
            </a:r>
            <a:r>
              <a:rPr lang="en-US" altLang="zh-CN" sz="2400" b="1" dirty="0">
                <a:solidFill>
                  <a:srgbClr val="FF0000"/>
                </a:solidFill>
                <a:latin typeface="Times New Roman" pitchFamily="18" charset="0"/>
                <a:cs typeface="Times New Roman" pitchFamily="18" charset="0"/>
              </a:rPr>
              <a:t>Provide a comparison of respective wind results from both type of sensors and examples of joint application methods for high wind retrievals.</a:t>
            </a:r>
            <a:endParaRPr lang="en-US" sz="2400" b="1" dirty="0">
              <a:solidFill>
                <a:srgbClr val="FF0000"/>
              </a:solidFill>
              <a:latin typeface="Times New Roman" pitchFamily="18" charset="0"/>
              <a:cs typeface="Times New Roman" pitchFamily="18" charset="0"/>
            </a:endParaRPr>
          </a:p>
        </p:txBody>
      </p:sp>
      <p:sp>
        <p:nvSpPr>
          <p:cNvPr id="4" name="TextBox 3"/>
          <p:cNvSpPr txBox="1"/>
          <p:nvPr/>
        </p:nvSpPr>
        <p:spPr>
          <a:xfrm>
            <a:off x="392294" y="2413475"/>
            <a:ext cx="2159566" cy="461665"/>
          </a:xfrm>
          <a:prstGeom prst="rect">
            <a:avLst/>
          </a:prstGeom>
          <a:noFill/>
        </p:spPr>
        <p:txBody>
          <a:bodyPr wrap="none" rtlCol="0">
            <a:spAutoFit/>
          </a:bodyPr>
          <a:lstStyle/>
          <a:p>
            <a:r>
              <a:rPr lang="en-US" altLang="zh-CN" sz="2400" b="1" dirty="0">
                <a:solidFill>
                  <a:schemeClr val="tx1"/>
                </a:solidFill>
                <a:latin typeface="Times New Roman" pitchFamily="18" charset="0"/>
                <a:cs typeface="Times New Roman" pitchFamily="18" charset="0"/>
              </a:rPr>
              <a:t>Main contents:</a:t>
            </a:r>
            <a:endParaRPr lang="zh-CN" altLang="en-US"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9388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462764"/>
            <a:ext cx="11492675" cy="4685105"/>
          </a:xfrm>
        </p:spPr>
        <p:txBody>
          <a:bodyPr>
            <a:normAutofit/>
          </a:bodyPr>
          <a:lstStyle/>
          <a:p>
            <a:pPr lvl="1" algn="just">
              <a:spcAft>
                <a:spcPts val="600"/>
              </a:spcAft>
            </a:pPr>
            <a:r>
              <a:rPr lang="en-US" altLang="zh-CN" sz="2400" b="1" dirty="0">
                <a:solidFill>
                  <a:schemeClr val="tx1"/>
                </a:solidFill>
                <a:latin typeface="Times New Roman" pitchFamily="18" charset="0"/>
                <a:cs typeface="Times New Roman" pitchFamily="18" charset="0"/>
              </a:rPr>
              <a:t>Validation reference aspect:</a:t>
            </a:r>
          </a:p>
          <a:p>
            <a:pPr marL="342900" lvl="1" indent="-342900" algn="just">
              <a:spcAft>
                <a:spcPts val="600"/>
              </a:spcAft>
              <a:buFont typeface="Arial" panose="020B0604020202020204" pitchFamily="34" charset="0"/>
              <a:buChar char="•"/>
            </a:pPr>
            <a:r>
              <a:rPr lang="en-US" altLang="zh-CN" sz="2000" dirty="0">
                <a:solidFill>
                  <a:schemeClr val="tx1"/>
                </a:solidFill>
                <a:latin typeface="Times New Roman" pitchFamily="18" charset="0"/>
                <a:cs typeface="Times New Roman" pitchFamily="18" charset="0"/>
              </a:rPr>
              <a:t>Collocations in storm-centric coordinates: improve storm </a:t>
            </a:r>
            <a:r>
              <a:rPr lang="en-US" altLang="zh-CN" sz="2000" dirty="0" err="1">
                <a:solidFill>
                  <a:schemeClr val="tx1"/>
                </a:solidFill>
                <a:latin typeface="Times New Roman" pitchFamily="18" charset="0"/>
                <a:cs typeface="Times New Roman" pitchFamily="18" charset="0"/>
              </a:rPr>
              <a:t>centre</a:t>
            </a:r>
            <a:r>
              <a:rPr lang="en-US" altLang="zh-CN" sz="2000" dirty="0">
                <a:solidFill>
                  <a:schemeClr val="tx1"/>
                </a:solidFill>
                <a:latin typeface="Times New Roman" pitchFamily="18" charset="0"/>
                <a:cs typeface="Times New Roman" pitchFamily="18" charset="0"/>
              </a:rPr>
              <a:t> location. </a:t>
            </a:r>
            <a:r>
              <a:rPr lang="en-US" altLang="zh-CN" sz="2000" b="1" dirty="0">
                <a:solidFill>
                  <a:srgbClr val="00B050"/>
                </a:solidFill>
                <a:latin typeface="Times New Roman" pitchFamily="18" charset="0"/>
                <a:cs typeface="Times New Roman" pitchFamily="18" charset="0"/>
              </a:rPr>
              <a:t>(Done)</a:t>
            </a:r>
          </a:p>
          <a:p>
            <a:pPr marL="342900" lvl="1" indent="-342900" algn="just">
              <a:spcAft>
                <a:spcPts val="600"/>
              </a:spcAft>
              <a:buFont typeface="Arial" panose="020B0604020202020204" pitchFamily="34" charset="0"/>
              <a:buChar char="•"/>
            </a:pPr>
            <a:r>
              <a:rPr lang="en-US" altLang="zh-CN" sz="2000" dirty="0">
                <a:solidFill>
                  <a:schemeClr val="tx1"/>
                </a:solidFill>
                <a:latin typeface="Times New Roman" pitchFamily="18" charset="0"/>
                <a:cs typeface="Times New Roman" pitchFamily="18" charset="0"/>
              </a:rPr>
              <a:t>Spatial representativeness: Look for suitable SFMR upscaling for each SAR, scatterometer &amp; radiometer. </a:t>
            </a:r>
            <a:r>
              <a:rPr lang="en-US" altLang="zh-CN" sz="2000" b="1" dirty="0">
                <a:solidFill>
                  <a:srgbClr val="00B050"/>
                </a:solidFill>
                <a:latin typeface="Times New Roman" pitchFamily="18" charset="0"/>
                <a:cs typeface="Times New Roman" pitchFamily="18" charset="0"/>
              </a:rPr>
              <a:t>(Done)</a:t>
            </a:r>
          </a:p>
          <a:p>
            <a:pPr marL="342900" lvl="1" indent="-342900" algn="just">
              <a:spcAft>
                <a:spcPts val="600"/>
              </a:spcAft>
              <a:buFont typeface="Arial" panose="020B0604020202020204" pitchFamily="34" charset="0"/>
              <a:buChar char="•"/>
            </a:pPr>
            <a:endParaRPr lang="en-US" altLang="zh-CN" sz="2400" dirty="0">
              <a:solidFill>
                <a:schemeClr val="tx1"/>
              </a:solidFill>
              <a:latin typeface="Times New Roman" pitchFamily="18" charset="0"/>
              <a:cs typeface="Times New Roman" pitchFamily="18" charset="0"/>
            </a:endParaRPr>
          </a:p>
          <a:p>
            <a:pPr lvl="1" algn="just">
              <a:spcAft>
                <a:spcPts val="600"/>
              </a:spcAft>
            </a:pPr>
            <a:r>
              <a:rPr lang="en-US" altLang="zh-CN" sz="2400" b="1" dirty="0">
                <a:solidFill>
                  <a:schemeClr val="tx1"/>
                </a:solidFill>
                <a:latin typeface="Times New Roman" pitchFamily="18" charset="0"/>
                <a:cs typeface="Times New Roman" pitchFamily="18" charset="0"/>
              </a:rPr>
              <a:t>Satellite data aspect:</a:t>
            </a:r>
          </a:p>
          <a:p>
            <a:pPr marL="342900" lvl="1" indent="-342900" algn="just">
              <a:spcAft>
                <a:spcPts val="600"/>
              </a:spcAft>
              <a:buFont typeface="Arial" panose="020B0604020202020204" pitchFamily="34" charset="0"/>
              <a:buChar char="•"/>
            </a:pPr>
            <a:r>
              <a:rPr lang="en-US" altLang="zh-CN" sz="2000" dirty="0">
                <a:solidFill>
                  <a:schemeClr val="tx1"/>
                </a:solidFill>
                <a:latin typeface="Times New Roman" pitchFamily="18" charset="0"/>
                <a:cs typeface="Times New Roman" pitchFamily="18" charset="0"/>
              </a:rPr>
              <a:t>Analyze the sensitivity of each sensor measurement under high and extreme wind conditions, improve the radiation and scattering models. </a:t>
            </a:r>
            <a:r>
              <a:rPr lang="en-US" altLang="zh-CN" sz="2000" b="1" dirty="0">
                <a:solidFill>
                  <a:srgbClr val="00B050"/>
                </a:solidFill>
                <a:latin typeface="Times New Roman" pitchFamily="18" charset="0"/>
                <a:cs typeface="Times New Roman" pitchFamily="18" charset="0"/>
              </a:rPr>
              <a:t>(Done)</a:t>
            </a:r>
          </a:p>
          <a:p>
            <a:pPr marL="342900" lvl="1" indent="-342900" algn="just">
              <a:spcAft>
                <a:spcPts val="600"/>
              </a:spcAft>
              <a:buFont typeface="Arial" panose="020B0604020202020204" pitchFamily="34" charset="0"/>
              <a:buChar char="•"/>
            </a:pPr>
            <a:r>
              <a:rPr lang="en-US" altLang="zh-CN" sz="2000" dirty="0">
                <a:solidFill>
                  <a:schemeClr val="tx1"/>
                </a:solidFill>
                <a:latin typeface="Times New Roman" pitchFamily="18" charset="0"/>
                <a:cs typeface="Times New Roman" pitchFamily="18" charset="0"/>
              </a:rPr>
              <a:t>Re-calibration of radiometer brightness temperature, and radar NRCS.</a:t>
            </a:r>
            <a:r>
              <a:rPr lang="en-US" altLang="zh-CN" sz="2000" b="1" dirty="0">
                <a:solidFill>
                  <a:srgbClr val="FF0000"/>
                </a:solidFill>
                <a:latin typeface="Times New Roman" pitchFamily="18" charset="0"/>
                <a:cs typeface="Times New Roman" pitchFamily="18" charset="0"/>
              </a:rPr>
              <a:t> (Ongoing)</a:t>
            </a:r>
            <a:endParaRPr lang="en-US" altLang="zh-CN" sz="2000" dirty="0">
              <a:solidFill>
                <a:schemeClr val="tx1"/>
              </a:solidFill>
              <a:latin typeface="Times New Roman" pitchFamily="18" charset="0"/>
              <a:cs typeface="Times New Roman" pitchFamily="18" charset="0"/>
            </a:endParaRPr>
          </a:p>
          <a:p>
            <a:pPr marL="342900" lvl="1" indent="-342900" algn="just">
              <a:spcAft>
                <a:spcPts val="600"/>
              </a:spcAft>
              <a:buFont typeface="Arial" panose="020B0604020202020204" pitchFamily="34" charset="0"/>
              <a:buChar char="•"/>
            </a:pPr>
            <a:r>
              <a:rPr lang="en-US" altLang="zh-CN" sz="2000" dirty="0">
                <a:solidFill>
                  <a:schemeClr val="tx1"/>
                </a:solidFill>
                <a:latin typeface="Times New Roman" pitchFamily="18" charset="0"/>
                <a:cs typeface="Times New Roman" pitchFamily="18" charset="0"/>
              </a:rPr>
              <a:t>Re-calibration and/or re-process the extreme winds from the mentioned sensors.</a:t>
            </a:r>
            <a:r>
              <a:rPr lang="en-US" altLang="zh-CN" sz="2000" b="1" dirty="0">
                <a:solidFill>
                  <a:srgbClr val="FF0000"/>
                </a:solidFill>
                <a:latin typeface="Times New Roman" pitchFamily="18" charset="0"/>
                <a:cs typeface="Times New Roman" pitchFamily="18" charset="0"/>
              </a:rPr>
              <a:t> (Ongoing)</a:t>
            </a:r>
            <a:endParaRPr lang="en-US" altLang="zh-CN" sz="2000" dirty="0">
              <a:solidFill>
                <a:schemeClr val="tx1"/>
              </a:solidFill>
              <a:latin typeface="Times New Roman" pitchFamily="18" charset="0"/>
              <a:cs typeface="Times New Roman" pitchFamily="18" charset="0"/>
            </a:endParaRPr>
          </a:p>
          <a:p>
            <a:pPr marL="342900" lvl="1" indent="-342900" algn="just">
              <a:spcAft>
                <a:spcPts val="600"/>
              </a:spcAft>
              <a:buFont typeface="Arial" panose="020B0604020202020204" pitchFamily="34" charset="0"/>
              <a:buChar char="•"/>
            </a:pPr>
            <a:r>
              <a:rPr lang="en-US" altLang="zh-CN" sz="2000" dirty="0">
                <a:solidFill>
                  <a:schemeClr val="tx1"/>
                </a:solidFill>
                <a:latin typeface="Times New Roman" pitchFamily="18" charset="0"/>
                <a:cs typeface="Times New Roman" pitchFamily="18" charset="0"/>
              </a:rPr>
              <a:t>High and extreme wind validation using the reference data. </a:t>
            </a:r>
            <a:r>
              <a:rPr lang="en-US" altLang="zh-CN" sz="2000" b="1" dirty="0">
                <a:solidFill>
                  <a:srgbClr val="FF0000"/>
                </a:solidFill>
                <a:latin typeface="Times New Roman" pitchFamily="18" charset="0"/>
                <a:cs typeface="Times New Roman" pitchFamily="18" charset="0"/>
              </a:rPr>
              <a:t>(Ongoing)</a:t>
            </a:r>
          </a:p>
          <a:p>
            <a:pPr lvl="1" algn="just">
              <a:spcAft>
                <a:spcPts val="600"/>
              </a:spcAft>
            </a:pPr>
            <a:endParaRPr lang="en-US" altLang="zh-CN" sz="2400" dirty="0">
              <a:solidFill>
                <a:schemeClr val="tx1"/>
              </a:solidFill>
              <a:latin typeface="Times New Roman" pitchFamily="18" charset="0"/>
              <a:cs typeface="Times New Roman" pitchFamily="18" charset="0"/>
            </a:endParaRPr>
          </a:p>
          <a:p>
            <a:pPr marL="342900" lvl="1" indent="-342900" algn="just">
              <a:spcAft>
                <a:spcPts val="600"/>
              </a:spcAft>
              <a:buFont typeface="Wingdings" pitchFamily="2" charset="2"/>
              <a:buChar char="l"/>
            </a:pPr>
            <a:endParaRPr lang="en-US" altLang="zh-CN" sz="2400" dirty="0">
              <a:solidFill>
                <a:schemeClr val="tx1"/>
              </a:solidFill>
              <a:latin typeface="Times New Roman" pitchFamily="18" charset="0"/>
              <a:cs typeface="Times New Roman" pitchFamily="18" charset="0"/>
            </a:endParaRPr>
          </a:p>
          <a:p>
            <a:pPr marL="342900" lvl="1" indent="-342900" algn="just">
              <a:spcAft>
                <a:spcPts val="600"/>
              </a:spcAft>
              <a:buFont typeface="Wingdings" pitchFamily="2" charset="2"/>
              <a:buChar char="l"/>
            </a:pPr>
            <a:endParaRPr lang="en-US" altLang="zh-CN" sz="2400" dirty="0">
              <a:solidFill>
                <a:schemeClr val="tx1"/>
              </a:solidFill>
              <a:latin typeface="Times New Roman" pitchFamily="18" charset="0"/>
              <a:cs typeface="Times New Roman" pitchFamily="18" charset="0"/>
            </a:endParaRPr>
          </a:p>
        </p:txBody>
      </p:sp>
      <p:sp>
        <p:nvSpPr>
          <p:cNvPr id="2" name="Content Placeholder 4">
            <a:extLst>
              <a:ext uri="{FF2B5EF4-FFF2-40B4-BE49-F238E27FC236}">
                <a16:creationId xmlns:a16="http://schemas.microsoft.com/office/drawing/2014/main" id="{24CC2424-2E8A-33F9-10A5-3B3A7DD3DCD2}"/>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4076721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209641"/>
            <a:ext cx="8229600" cy="4929660"/>
          </a:xfrm>
        </p:spPr>
        <p:txBody>
          <a:bodyPr>
            <a:normAutofit/>
          </a:bodyPr>
          <a:lstStyle/>
          <a:p>
            <a:pPr lvl="1" algn="just"/>
            <a:r>
              <a:rPr lang="en-US" altLang="zh-CN" sz="2400" b="1" dirty="0">
                <a:solidFill>
                  <a:schemeClr val="tx1"/>
                </a:solidFill>
              </a:rPr>
              <a:t>(1) Validation reference:</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sp>
        <p:nvSpPr>
          <p:cNvPr id="2" name="Content Placeholder 4">
            <a:extLst>
              <a:ext uri="{FF2B5EF4-FFF2-40B4-BE49-F238E27FC236}">
                <a16:creationId xmlns:a16="http://schemas.microsoft.com/office/drawing/2014/main" id="{64CADE4A-9D64-B50A-D458-72450E22F642}"/>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3" name="矩形 2"/>
          <p:cNvSpPr/>
          <p:nvPr/>
        </p:nvSpPr>
        <p:spPr>
          <a:xfrm>
            <a:off x="124359" y="1943345"/>
            <a:ext cx="5201107" cy="1938992"/>
          </a:xfrm>
          <a:prstGeom prst="rect">
            <a:avLst/>
          </a:prstGeom>
        </p:spPr>
        <p:txBody>
          <a:bodyPr wrap="square">
            <a:spAutoFit/>
          </a:bodyPr>
          <a:lstStyle/>
          <a:p>
            <a:pPr algn="just"/>
            <a:r>
              <a:rPr lang="en-US" altLang="zh-CN" sz="2000" b="1" dirty="0">
                <a:solidFill>
                  <a:srgbClr val="3333FF"/>
                </a:solidFill>
                <a:latin typeface="Times New Roman" pitchFamily="18" charset="0"/>
                <a:cs typeface="Times New Roman" pitchFamily="18" charset="0"/>
              </a:rPr>
              <a:t>a) Collocations in storm-centric coordinates:</a:t>
            </a:r>
          </a:p>
          <a:p>
            <a:pPr algn="just"/>
            <a:endParaRPr lang="en-US" altLang="zh-CN" sz="2000" b="1" dirty="0">
              <a:solidFill>
                <a:srgbClr val="3333FF"/>
              </a:solidFill>
              <a:latin typeface="Times New Roman" pitchFamily="18" charset="0"/>
              <a:cs typeface="Times New Roman" pitchFamily="18" charset="0"/>
            </a:endParaRPr>
          </a:p>
          <a:p>
            <a:pPr marL="342900" indent="-342900" algn="just">
              <a:buFont typeface="Arial" pitchFamily="34" charset="0"/>
              <a:buChar char="•"/>
            </a:pPr>
            <a:r>
              <a:rPr lang="en-US" altLang="zh-CN" sz="2000" dirty="0">
                <a:latin typeface="Times New Roman" pitchFamily="18" charset="0"/>
                <a:cs typeface="Times New Roman" pitchFamily="18" charset="0"/>
              </a:rPr>
              <a:t>SFMR spatially and temporally varying observations are projected into a “frozen” hurricane structure during such temporal window. </a:t>
            </a:r>
            <a:endParaRPr lang="zh-CN" alt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466" y="1057409"/>
            <a:ext cx="6566611" cy="250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3142"/>
          <a:stretch/>
        </p:blipFill>
        <p:spPr bwMode="auto">
          <a:xfrm>
            <a:off x="5476747" y="4155034"/>
            <a:ext cx="6577013" cy="196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76747" y="3483899"/>
            <a:ext cx="6715253" cy="523220"/>
          </a:xfrm>
          <a:prstGeom prst="rect">
            <a:avLst/>
          </a:prstGeom>
          <a:noFill/>
        </p:spPr>
        <p:txBody>
          <a:bodyPr wrap="square" rtlCol="0">
            <a:spAutoFit/>
          </a:bodyPr>
          <a:lstStyle/>
          <a:p>
            <a:pPr algn="just"/>
            <a:r>
              <a:rPr lang="en-US" altLang="zh-CN" dirty="0">
                <a:latin typeface="Times New Roman" pitchFamily="18" charset="0"/>
                <a:cs typeface="Times New Roman" pitchFamily="18" charset="0"/>
              </a:rPr>
              <a:t>(a) Aircraft trajectory in original coordinates with respect to time (see </a:t>
            </a:r>
            <a:r>
              <a:rPr lang="en-US" altLang="zh-CN" dirty="0" err="1">
                <a:latin typeface="Times New Roman" pitchFamily="18" charset="0"/>
                <a:cs typeface="Times New Roman" pitchFamily="18" charset="0"/>
              </a:rPr>
              <a:t>colorbar</a:t>
            </a:r>
            <a:r>
              <a:rPr lang="en-US" altLang="zh-CN" dirty="0">
                <a:latin typeface="Times New Roman" pitchFamily="18" charset="0"/>
                <a:cs typeface="Times New Roman" pitchFamily="18" charset="0"/>
              </a:rPr>
              <a:t>), along with the BT data (black line). (b) Corresponding flight in storm-motion relative coordinates.</a:t>
            </a:r>
            <a:endParaRPr lang="zh-CN" altLang="en-US" dirty="0">
              <a:latin typeface="Times New Roman" pitchFamily="18" charset="0"/>
              <a:cs typeface="Times New Roman" pitchFamily="18" charset="0"/>
            </a:endParaRPr>
          </a:p>
        </p:txBody>
      </p:sp>
      <p:sp>
        <p:nvSpPr>
          <p:cNvPr id="16" name="矩形 15"/>
          <p:cNvSpPr/>
          <p:nvPr/>
        </p:nvSpPr>
        <p:spPr>
          <a:xfrm>
            <a:off x="5717251" y="5985399"/>
            <a:ext cx="6411349" cy="523220"/>
          </a:xfrm>
          <a:prstGeom prst="rect">
            <a:avLst/>
          </a:prstGeom>
        </p:spPr>
        <p:txBody>
          <a:bodyPr wrap="square">
            <a:spAutoFit/>
          </a:bodyPr>
          <a:lstStyle/>
          <a:p>
            <a:pPr algn="just"/>
            <a:r>
              <a:rPr lang="en-US" altLang="zh-CN" dirty="0">
                <a:latin typeface="Times New Roman" pitchFamily="18" charset="0"/>
                <a:cs typeface="Times New Roman" pitchFamily="18" charset="0"/>
              </a:rPr>
              <a:t>The black line corresponds to (a) NOAA I2 SFMR flight trajectory in original coordinates and (b) storm-motion relative coordinates derived using a single vector.</a:t>
            </a:r>
            <a:endParaRPr lang="zh-CN" altLang="en-US" dirty="0">
              <a:latin typeface="Times New Roman" pitchFamily="18" charset="0"/>
              <a:cs typeface="Times New Roman" pitchFamily="18" charset="0"/>
            </a:endParaRPr>
          </a:p>
        </p:txBody>
      </p:sp>
      <p:sp>
        <p:nvSpPr>
          <p:cNvPr id="17" name="TextBox 16"/>
          <p:cNvSpPr txBox="1"/>
          <p:nvPr/>
        </p:nvSpPr>
        <p:spPr>
          <a:xfrm>
            <a:off x="1602709" y="6077732"/>
            <a:ext cx="1771639" cy="338554"/>
          </a:xfrm>
          <a:prstGeom prst="rect">
            <a:avLst/>
          </a:prstGeom>
          <a:noFill/>
        </p:spPr>
        <p:txBody>
          <a:bodyPr wrap="none" rtlCol="0">
            <a:spAutoFit/>
          </a:bodyPr>
          <a:lstStyle/>
          <a:p>
            <a:r>
              <a:rPr lang="en-US" altLang="zh-CN" sz="1600" b="1" dirty="0">
                <a:solidFill>
                  <a:srgbClr val="3333FF"/>
                </a:solidFill>
              </a:rPr>
              <a:t>(</a:t>
            </a:r>
            <a:r>
              <a:rPr lang="en-US" altLang="zh-CN" sz="1600" b="1" dirty="0" err="1">
                <a:solidFill>
                  <a:srgbClr val="3333FF"/>
                </a:solidFill>
              </a:rPr>
              <a:t>Polverari</a:t>
            </a:r>
            <a:r>
              <a:rPr lang="en-US" altLang="zh-CN" sz="1600" b="1" dirty="0">
                <a:solidFill>
                  <a:srgbClr val="3333FF"/>
                </a:solidFill>
              </a:rPr>
              <a:t>, 2022)</a:t>
            </a:r>
            <a:endParaRPr lang="zh-CN" altLang="en-US" sz="1600" b="1" dirty="0">
              <a:solidFill>
                <a:srgbClr val="3333FF"/>
              </a:solidFill>
            </a:endParaRPr>
          </a:p>
        </p:txBody>
      </p:sp>
    </p:spTree>
    <p:extLst>
      <p:ext uri="{BB962C8B-B14F-4D97-AF65-F5344CB8AC3E}">
        <p14:creationId xmlns:p14="http://schemas.microsoft.com/office/powerpoint/2010/main" val="2706470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TotalTime>
  <Words>3373</Words>
  <Application>Microsoft Macintosh PowerPoint</Application>
  <PresentationFormat>宽屏</PresentationFormat>
  <Paragraphs>536</Paragraphs>
  <Slides>45</Slides>
  <Notes>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45</vt:i4>
      </vt:variant>
    </vt:vector>
  </HeadingPairs>
  <TitlesOfParts>
    <vt:vector size="56" baseType="lpstr">
      <vt:lpstr>黑体</vt:lpstr>
      <vt:lpstr>微软雅黑</vt:lpstr>
      <vt:lpstr>Arial Unicode MS</vt:lpstr>
      <vt:lpstr>Noto Sans Symbols</vt:lpstr>
      <vt:lpstr>Arial</vt:lpstr>
      <vt:lpstr>Britannic Bold</vt:lpstr>
      <vt:lpstr>Cambria Math</vt:lpstr>
      <vt:lpstr>Courier New</vt:lpstr>
      <vt:lpstr>Times New Roman</vt:lpstr>
      <vt:lpstr>Wingdings</vt:lpstr>
      <vt:lpstr>ceos</vt:lpstr>
      <vt:lpstr>WGCV-53 Microwave Sensors Subgroup Update Report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Significance of the Deliverables</vt:lpstr>
      <vt:lpstr>PowerPoint 演示文稿</vt:lpstr>
      <vt:lpstr>PowerPoint 演示文稿</vt:lpstr>
      <vt:lpstr>PowerPoint 演示文稿</vt:lpstr>
      <vt:lpstr>Development of retrieval algorithms</vt:lpstr>
      <vt:lpstr>Assessment of  the retrieval accuracy</vt:lpstr>
      <vt:lpstr>Preliminary assessment of by comparing the retrievals from SNPP/ATMS data with ERA-Interim reanalysis</vt:lpstr>
      <vt:lpstr>Preliminary assessment by comparing the retrievals from SNPP/ATMS data with NCEP GDAS/FNL analysis data</vt:lpstr>
      <vt:lpstr>Preliminary assessment of by comparing the retrievals from FY-3C/MWHTS　data with ERA-Interim reanalysis</vt:lpstr>
      <vt:lpstr>Preliminary assessment by comparing the retrieved surface pressure and pressure gradients from FY-3C/MWHTS data with NCEP 10m wind analysis data</vt:lpstr>
      <vt:lpstr>Preliminary assessment by comparing the retrievals from SNPP/ATMS data with in situ data</vt:lpstr>
      <vt:lpstr>Preliminary assessment by comparing the retrievals from FY-3C/MWHTS data with in situ data</vt:lpstr>
      <vt:lpstr>Summary of the preliminary assessment comparison results between retrievals and In situ data </vt:lpstr>
      <vt:lpstr> </vt:lpstr>
      <vt:lpstr>Comparison the retrievals from FY-3D/MWTS-II and FY-3D/MWHTS data with ERA-Interim reanalysis</vt:lpstr>
      <vt:lpstr>Compare the retrievals from FY-3D/MWTS-II and  FY-3D/MWHTS data with ERA-Interim reanalysis</vt:lpstr>
      <vt:lpstr>Comparison of  the retrievals from FY-3D/MWTS-II and FY-3D/MWHTS data with NCEP analysis data</vt:lpstr>
      <vt:lpstr>Comparison of  the retrievals from FY-3D/MWTS-II and FY-3D/MWHTS data with NCEP analysis data</vt:lpstr>
      <vt:lpstr>Combined retrieval with the 50-60 and 118 GHz  observations for surface pressure retrieval</vt:lpstr>
      <vt:lpstr>Comparison of the retrievals from FY-3D/MWTS-II + FY-3D/MWHTS data with ERA-Interim reanalysis</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WGCV-52 Presentation Template and Guidance</dc:title>
  <dc:subject/>
  <dc:creator>zhangzijin</dc:creator>
  <cp:keywords/>
  <dc:description/>
  <cp:lastModifiedBy>Xiaolong Dong</cp:lastModifiedBy>
  <cp:revision>35</cp:revision>
  <cp:lastPrinted>2023-06-06T12:35:50Z</cp:lastPrinted>
  <dcterms:modified xsi:type="dcterms:W3CDTF">2024-03-06T12:13:40Z</dcterms:modified>
  <cp:category/>
</cp:coreProperties>
</file>