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9"/>
  </p:notesMasterIdLst>
  <p:sldIdLst>
    <p:sldId id="256" r:id="rId2"/>
    <p:sldId id="260" r:id="rId3"/>
    <p:sldId id="261" r:id="rId4"/>
    <p:sldId id="262" r:id="rId5"/>
    <p:sldId id="263" r:id="rId6"/>
    <p:sldId id="264" r:id="rId7"/>
    <p:sldId id="270" r:id="rId8"/>
    <p:sldId id="272" r:id="rId9"/>
    <p:sldId id="273" r:id="rId10"/>
    <p:sldId id="274" r:id="rId11"/>
    <p:sldId id="275" r:id="rId12"/>
    <p:sldId id="265" r:id="rId13"/>
    <p:sldId id="276" r:id="rId14"/>
    <p:sldId id="269" r:id="rId15"/>
    <p:sldId id="277" r:id="rId16"/>
    <p:sldId id="278" r:id="rId17"/>
    <p:sldId id="279"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4"/>
  </p:normalViewPr>
  <p:slideViewPr>
    <p:cSldViewPr snapToGrid="0">
      <p:cViewPr varScale="1">
        <p:scale>
          <a:sx n="117" d="100"/>
          <a:sy n="117" d="100"/>
        </p:scale>
        <p:origin x="504"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o Castracane" userId="79409e68-a20d-42e3-af0c-ad1c5702f6f2" providerId="ADAL" clId="{84A186F9-F28F-3346-8033-77F1557DAA23}"/>
    <pc:docChg chg="modSld">
      <pc:chgData name="Paolo Castracane" userId="79409e68-a20d-42e3-af0c-ad1c5702f6f2" providerId="ADAL" clId="{84A186F9-F28F-3346-8033-77F1557DAA23}" dt="2024-02-26T11:02:23.219" v="107" actId="1076"/>
      <pc:docMkLst>
        <pc:docMk/>
      </pc:docMkLst>
      <pc:sldChg chg="modSp mod">
        <pc:chgData name="Paolo Castracane" userId="79409e68-a20d-42e3-af0c-ad1c5702f6f2" providerId="ADAL" clId="{84A186F9-F28F-3346-8033-77F1557DAA23}" dt="2024-02-26T11:02:23.219" v="107" actId="1076"/>
        <pc:sldMkLst>
          <pc:docMk/>
          <pc:sldMk cId="0" sldId="256"/>
        </pc:sldMkLst>
        <pc:spChg chg="mod">
          <ac:chgData name="Paolo Castracane" userId="79409e68-a20d-42e3-af0c-ad1c5702f6f2" providerId="ADAL" clId="{84A186F9-F28F-3346-8033-77F1557DAA23}" dt="2024-02-26T10:56:55.087" v="8" actId="20577"/>
          <ac:spMkLst>
            <pc:docMk/>
            <pc:sldMk cId="0" sldId="256"/>
            <ac:spMk id="66" creationId="{00000000-0000-0000-0000-000000000000}"/>
          </ac:spMkLst>
        </pc:spChg>
        <pc:spChg chg="mod">
          <ac:chgData name="Paolo Castracane" userId="79409e68-a20d-42e3-af0c-ad1c5702f6f2" providerId="ADAL" clId="{84A186F9-F28F-3346-8033-77F1557DAA23}" dt="2024-02-26T11:02:23.219" v="107" actId="1076"/>
          <ac:spMkLst>
            <pc:docMk/>
            <pc:sldMk cId="0" sldId="256"/>
            <ac:spMk id="6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3829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IASI</a:t>
            </a:r>
            <a:r>
              <a:rPr lang="fr-FR" baseline="0" dirty="0"/>
              <a:t> : high spectral </a:t>
            </a:r>
            <a:r>
              <a:rPr lang="fr-FR" baseline="0" dirty="0" err="1"/>
              <a:t>resolution</a:t>
            </a:r>
            <a:r>
              <a:rPr lang="fr-FR" baseline="0" dirty="0"/>
              <a:t> </a:t>
            </a:r>
            <a:r>
              <a:rPr lang="fr-FR" sz="1200" b="0" i="0" kern="1200" dirty="0">
                <a:solidFill>
                  <a:schemeClr val="tx1"/>
                </a:solidFill>
                <a:effectLst/>
                <a:latin typeface="Arial" panose="020B0604020202020204" pitchFamily="34" charset="0"/>
                <a:ea typeface="+mn-ea"/>
                <a:cs typeface="+mn-cs"/>
              </a:rPr>
              <a:t>0.25 cm-1 (1</a:t>
            </a:r>
            <a:r>
              <a:rPr lang="fr-FR" sz="1200" b="0" i="0" kern="1200" baseline="0" dirty="0">
                <a:solidFill>
                  <a:schemeClr val="tx1"/>
                </a:solidFill>
                <a:effectLst/>
                <a:latin typeface="Arial" panose="020B0604020202020204" pitchFamily="34" charset="0"/>
                <a:ea typeface="+mn-ea"/>
                <a:cs typeface="+mn-cs"/>
              </a:rPr>
              <a:t> to 5 nm in [8-12]µm </a:t>
            </a:r>
            <a:r>
              <a:rPr lang="fr-FR" sz="1200" b="0" i="0" kern="1200" baseline="0" dirty="0" err="1">
                <a:solidFill>
                  <a:schemeClr val="tx1"/>
                </a:solidFill>
                <a:effectLst/>
                <a:latin typeface="Arial" panose="020B0604020202020204" pitchFamily="34" charset="0"/>
                <a:ea typeface="+mn-ea"/>
                <a:cs typeface="+mn-cs"/>
              </a:rPr>
              <a:t>interval</a:t>
            </a:r>
            <a:r>
              <a:rPr lang="fr-FR" sz="1200" b="0" i="0" kern="1200" baseline="0" dirty="0">
                <a:solidFill>
                  <a:schemeClr val="tx1"/>
                </a:solidFill>
                <a:effectLst/>
                <a:latin typeface="Arial" panose="020B0604020202020204" pitchFamily="34" charset="0"/>
                <a:ea typeface="+mn-ea"/>
                <a:cs typeface="+mn-cs"/>
              </a:rPr>
              <a:t>).</a:t>
            </a:r>
          </a:p>
          <a:p>
            <a:endParaRPr lang="fr-FR" sz="1200" b="0" i="0" kern="1200" baseline="0" dirty="0">
              <a:solidFill>
                <a:schemeClr val="tx1"/>
              </a:solidFill>
              <a:effectLst/>
              <a:latin typeface="Arial" panose="020B0604020202020204" pitchFamily="34" charset="0"/>
              <a:ea typeface="+mn-ea"/>
              <a:cs typeface="+mn-cs"/>
            </a:endParaRPr>
          </a:p>
        </p:txBody>
      </p:sp>
      <p:sp>
        <p:nvSpPr>
          <p:cNvPr id="4" name="Espace réservé du numéro de diapositive 3"/>
          <p:cNvSpPr>
            <a:spLocks noGrp="1"/>
          </p:cNvSpPr>
          <p:nvPr>
            <p:ph type="sldNum" sz="quarter" idx="10"/>
          </p:nvPr>
        </p:nvSpPr>
        <p:spPr/>
        <p:txBody>
          <a:bodyPr/>
          <a:lstStyle/>
          <a:p>
            <a:fld id="{024C0918-2127-494D-BCD3-BC383FA1C45B}" type="slidenum">
              <a:rPr lang="fr-FR" smtClean="0"/>
              <a:pPr/>
              <a:t>7</a:t>
            </a:fld>
            <a:endParaRPr lang="fr-FR" dirty="0"/>
          </a:p>
        </p:txBody>
      </p:sp>
    </p:spTree>
    <p:extLst>
      <p:ext uri="{BB962C8B-B14F-4D97-AF65-F5344CB8AC3E}">
        <p14:creationId xmlns:p14="http://schemas.microsoft.com/office/powerpoint/2010/main" val="362530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4C0918-2127-494D-BCD3-BC383FA1C45B}" type="slidenum">
              <a:rPr lang="fr-FR" smtClean="0"/>
              <a:pPr/>
              <a:t>8</a:t>
            </a:fld>
            <a:endParaRPr lang="fr-FR" dirty="0"/>
          </a:p>
        </p:txBody>
      </p:sp>
    </p:spTree>
    <p:extLst>
      <p:ext uri="{BB962C8B-B14F-4D97-AF65-F5344CB8AC3E}">
        <p14:creationId xmlns:p14="http://schemas.microsoft.com/office/powerpoint/2010/main" val="325537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err="1"/>
              <a:t>Same</a:t>
            </a:r>
            <a:r>
              <a:rPr lang="fr-FR" baseline="0" dirty="0"/>
              <a:t> </a:t>
            </a:r>
            <a:r>
              <a:rPr lang="fr-FR" baseline="0" dirty="0" err="1"/>
              <a:t>uncertainty</a:t>
            </a:r>
            <a:r>
              <a:rPr lang="fr-FR" baseline="0" dirty="0"/>
              <a:t> on </a:t>
            </a:r>
            <a:r>
              <a:rPr lang="fr-FR" baseline="0" dirty="0" err="1"/>
              <a:t>radiometer</a:t>
            </a:r>
            <a:r>
              <a:rPr lang="fr-FR" baseline="0" dirty="0"/>
              <a:t>, </a:t>
            </a:r>
            <a:r>
              <a:rPr lang="fr-FR" baseline="0" dirty="0" err="1"/>
              <a:t>just</a:t>
            </a:r>
            <a:r>
              <a:rPr lang="fr-FR" baseline="0" dirty="0"/>
              <a:t> </a:t>
            </a:r>
            <a:r>
              <a:rPr lang="fr-FR" baseline="0" dirty="0" err="1"/>
              <a:t>another</a:t>
            </a:r>
            <a:r>
              <a:rPr lang="fr-FR" baseline="0" dirty="0"/>
              <a:t> instrument spectral </a:t>
            </a:r>
            <a:r>
              <a:rPr lang="fr-FR" baseline="0" dirty="0" err="1"/>
              <a:t>response</a:t>
            </a:r>
            <a:r>
              <a:rPr lang="fr-FR" baseline="0" dirty="0"/>
              <a:t> </a:t>
            </a:r>
            <a:r>
              <a:rPr lang="fr-FR" baseline="0" dirty="0" err="1"/>
              <a:t>function</a:t>
            </a:r>
            <a:endParaRPr lang="fr-FR" dirty="0"/>
          </a:p>
        </p:txBody>
      </p:sp>
      <p:sp>
        <p:nvSpPr>
          <p:cNvPr id="4" name="Espace réservé du numéro de diapositive 3"/>
          <p:cNvSpPr>
            <a:spLocks noGrp="1"/>
          </p:cNvSpPr>
          <p:nvPr>
            <p:ph type="sldNum" sz="quarter" idx="10"/>
          </p:nvPr>
        </p:nvSpPr>
        <p:spPr/>
        <p:txBody>
          <a:bodyPr/>
          <a:lstStyle/>
          <a:p>
            <a:fld id="{024C0918-2127-494D-BCD3-BC383FA1C45B}" type="slidenum">
              <a:rPr lang="fr-FR" smtClean="0"/>
              <a:pPr/>
              <a:t>9</a:t>
            </a:fld>
            <a:endParaRPr lang="fr-FR" dirty="0"/>
          </a:p>
        </p:txBody>
      </p:sp>
    </p:spTree>
    <p:extLst>
      <p:ext uri="{BB962C8B-B14F-4D97-AF65-F5344CB8AC3E}">
        <p14:creationId xmlns:p14="http://schemas.microsoft.com/office/powerpoint/2010/main" val="343047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4C0918-2127-494D-BCD3-BC383FA1C45B}" type="slidenum">
              <a:rPr lang="fr-FR" smtClean="0"/>
              <a:pPr/>
              <a:t>10</a:t>
            </a:fld>
            <a:endParaRPr lang="fr-FR" dirty="0"/>
          </a:p>
        </p:txBody>
      </p:sp>
    </p:spTree>
    <p:extLst>
      <p:ext uri="{BB962C8B-B14F-4D97-AF65-F5344CB8AC3E}">
        <p14:creationId xmlns:p14="http://schemas.microsoft.com/office/powerpoint/2010/main" val="104425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4C0918-2127-494D-BCD3-BC383FA1C45B}" type="slidenum">
              <a:rPr lang="fr-FR" smtClean="0"/>
              <a:pPr/>
              <a:t>11</a:t>
            </a:fld>
            <a:endParaRPr lang="fr-FR" dirty="0"/>
          </a:p>
        </p:txBody>
      </p:sp>
    </p:spTree>
    <p:extLst>
      <p:ext uri="{BB962C8B-B14F-4D97-AF65-F5344CB8AC3E}">
        <p14:creationId xmlns:p14="http://schemas.microsoft.com/office/powerpoint/2010/main" val="56612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271522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1810254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accent1"/>
                </a:solidFill>
              </a:rPr>
              <a:t>WGCV</a:t>
            </a:r>
            <a:r>
              <a:rPr lang="en-GB" sz="1400" b="1" i="0" u="none" strike="noStrike" cap="none">
                <a:solidFill>
                  <a:schemeClr val="accent1"/>
                </a:solidFill>
                <a:latin typeface="Arial"/>
                <a:ea typeface="Arial"/>
                <a:cs typeface="Arial"/>
                <a:sym typeface="Arial"/>
              </a:rPr>
              <a:t>-</a:t>
            </a:r>
            <a:r>
              <a:rPr lang="en-GB" b="1">
                <a:solidFill>
                  <a:schemeClr val="accent1"/>
                </a:solidFill>
              </a:rPr>
              <a:t>53</a:t>
            </a:r>
            <a:r>
              <a:rPr lang="en-GB" sz="1400" b="1" i="0" u="none" strike="noStrike" cap="none">
                <a:solidFill>
                  <a:schemeClr val="accent1"/>
                </a:solidFill>
                <a:latin typeface="Arial"/>
                <a:ea typeface="Arial"/>
                <a:cs typeface="Arial"/>
                <a:sym typeface="Arial"/>
              </a:rPr>
              <a:t>, </a:t>
            </a:r>
            <a:r>
              <a:rPr lang="en-GB" b="1">
                <a:solidFill>
                  <a:schemeClr val="accent1"/>
                </a:solidFill>
              </a:rPr>
              <a:t>5-8 March 2024</a:t>
            </a:r>
            <a:endParaRPr b="1">
              <a:solidFill>
                <a:schemeClr val="accent1"/>
              </a:solidFill>
            </a:endParaRPr>
          </a:p>
          <a:p>
            <a:pPr marL="0" marR="0" lvl="0" indent="0" algn="l" rtl="0">
              <a:spcBef>
                <a:spcPts val="0"/>
              </a:spcBef>
              <a:spcAft>
                <a:spcPts val="0"/>
              </a:spcAft>
              <a:buClr>
                <a:schemeClr val="dk1"/>
              </a:buClr>
              <a:buSzPts val="1100"/>
              <a:buFont typeface="Arial"/>
              <a:buNone/>
            </a:pPr>
            <a:endParaRPr b="1">
              <a:solidFill>
                <a:schemeClr val="accent1"/>
              </a:solidFill>
            </a:endParaRPr>
          </a:p>
          <a:p>
            <a:pPr marL="0" marR="0" lvl="0" indent="0" algn="l" rtl="0">
              <a:spcBef>
                <a:spcPts val="0"/>
              </a:spcBef>
              <a:spcAft>
                <a:spcPts val="0"/>
              </a:spcAft>
              <a:buNone/>
            </a:pPr>
            <a:endParaRPr b="1">
              <a:solidFill>
                <a:schemeClr val="accent1"/>
              </a:solidFill>
            </a:endParaRPr>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WGCV-53, 5-8 March 2024</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WGCV-53, 5-8 March 2024</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WGCV-53, 5-8 March 2024</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81D8DD-5FCB-450D-95F1-48BC8C3A6903}"/>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A37A78DC-7637-4109-BBDD-413DC606863F}"/>
              </a:ext>
            </a:extLst>
          </p:cNvPr>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texte 7">
            <a:extLst>
              <a:ext uri="{FF2B5EF4-FFF2-40B4-BE49-F238E27FC236}">
                <a16:creationId xmlns:a16="http://schemas.microsoft.com/office/drawing/2014/main" id="{D6202B63-E625-4774-AFF8-E26F52A8CE9E}"/>
              </a:ext>
            </a:extLst>
          </p:cNvPr>
          <p:cNvSpPr>
            <a:spLocks noGrp="1"/>
          </p:cNvSpPr>
          <p:nvPr>
            <p:ph type="body" sz="quarter" idx="13" hasCustomPrompt="1"/>
          </p:nvPr>
        </p:nvSpPr>
        <p:spPr>
          <a:xfrm>
            <a:off x="360000" y="161925"/>
            <a:ext cx="8601075" cy="276225"/>
          </a:xfrm>
        </p:spPr>
        <p:txBody>
          <a:bodyPr anchor="ctr" anchorCtr="0">
            <a:noAutofit/>
          </a:bodyPr>
          <a:lstStyle>
            <a:lvl1pPr>
              <a:defRPr sz="1400" cap="all" baseline="0">
                <a:solidFill>
                  <a:schemeClr val="accent1"/>
                </a:solidFill>
                <a:latin typeface="+mn-lt"/>
                <a:cs typeface="Arial" panose="020B0604020202020204" pitchFamily="34" charset="0"/>
              </a:defRPr>
            </a:lvl1pPr>
          </a:lstStyle>
          <a:p>
            <a:pPr lvl="0"/>
            <a:r>
              <a:rPr lang="fr-FR" dirty="0"/>
              <a:t>Indiquez l’objet de la présentation - Date</a:t>
            </a:r>
          </a:p>
        </p:txBody>
      </p:sp>
      <p:sp>
        <p:nvSpPr>
          <p:cNvPr id="8" name="Espace réservé du numéro de diapositive 5">
            <a:extLst>
              <a:ext uri="{FF2B5EF4-FFF2-40B4-BE49-F238E27FC236}">
                <a16:creationId xmlns:a16="http://schemas.microsoft.com/office/drawing/2014/main" id="{629C28CA-FCF4-455C-AB4E-BD49AF7A81B7}"/>
              </a:ext>
            </a:extLst>
          </p:cNvPr>
          <p:cNvSpPr>
            <a:spLocks noGrp="1"/>
          </p:cNvSpPr>
          <p:nvPr>
            <p:ph type="sldNum" sz="quarter" idx="4"/>
          </p:nvPr>
        </p:nvSpPr>
        <p:spPr>
          <a:xfrm>
            <a:off x="11035546" y="6626632"/>
            <a:ext cx="242053" cy="184666"/>
          </a:xfrm>
          <a:prstGeom prst="rect">
            <a:avLst/>
          </a:prstGeom>
        </p:spPr>
        <p:txBody>
          <a:bodyPr vert="horz" wrap="none" lIns="0" tIns="0" rIns="0" bIns="0" rtlCol="0" anchor="ctr">
            <a:spAutoFit/>
          </a:bodyPr>
          <a:lstStyle>
            <a:lvl1pPr algn="r">
              <a:defRPr sz="1200">
                <a:solidFill>
                  <a:schemeClr val="bg1"/>
                </a:solidFill>
              </a:defRPr>
            </a:lvl1pPr>
          </a:lstStyle>
          <a:p>
            <a:fld id="{1F15C832-BA88-44B2-B74D-EBDA7A9ACE5F}" type="slidenum">
              <a:rPr lang="fr-FR" smtClean="0"/>
              <a:pPr/>
              <a:t>‹#›</a:t>
            </a:fld>
            <a:endParaRPr lang="fr-FR" dirty="0"/>
          </a:p>
        </p:txBody>
      </p:sp>
    </p:spTree>
    <p:extLst>
      <p:ext uri="{BB962C8B-B14F-4D97-AF65-F5344CB8AC3E}">
        <p14:creationId xmlns:p14="http://schemas.microsoft.com/office/powerpoint/2010/main" val="322931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8">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9">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7500" dirty="0"/>
              <a:t>WGCV-53</a:t>
            </a:r>
            <a:endParaRPr sz="7500" dirty="0"/>
          </a:p>
          <a:p>
            <a:pPr marL="0" lvl="0" indent="0" algn="l" rtl="0">
              <a:lnSpc>
                <a:spcPct val="90000"/>
              </a:lnSpc>
              <a:spcBef>
                <a:spcPts val="0"/>
              </a:spcBef>
              <a:spcAft>
                <a:spcPts val="0"/>
              </a:spcAft>
              <a:buClr>
                <a:schemeClr val="lt1"/>
              </a:buClr>
              <a:buSzPts val="8000"/>
              <a:buFont typeface="Arial"/>
              <a:buNone/>
            </a:pPr>
            <a:r>
              <a:rPr lang="en-GB" sz="4000" i="1" dirty="0" err="1"/>
              <a:t>TIRCalNet</a:t>
            </a:r>
            <a:endParaRPr sz="4000" i="1" dirty="0"/>
          </a:p>
        </p:txBody>
      </p:sp>
      <p:sp>
        <p:nvSpPr>
          <p:cNvPr id="67" name="Google Shape;67;p7"/>
          <p:cNvSpPr/>
          <p:nvPr/>
        </p:nvSpPr>
        <p:spPr>
          <a:xfrm>
            <a:off x="7359057" y="3741054"/>
            <a:ext cx="4832943" cy="2605318"/>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endParaRPr sz="2200" b="1" dirty="0">
              <a:solidFill>
                <a:schemeClr val="accent1"/>
              </a:solidFill>
            </a:endParaRPr>
          </a:p>
          <a:p>
            <a:pPr marL="0" marR="0" lvl="0" indent="0" algn="r" rtl="0">
              <a:lnSpc>
                <a:spcPct val="150000"/>
              </a:lnSpc>
              <a:spcBef>
                <a:spcPts val="0"/>
              </a:spcBef>
              <a:spcAft>
                <a:spcPts val="0"/>
              </a:spcAft>
              <a:buNone/>
            </a:pPr>
            <a:r>
              <a:rPr lang="en-GB" sz="1800" b="1" i="0" u="none" strike="noStrike" cap="none" dirty="0">
                <a:solidFill>
                  <a:schemeClr val="accent1"/>
                </a:solidFill>
                <a:latin typeface="Arial"/>
                <a:ea typeface="Arial"/>
                <a:cs typeface="Arial"/>
                <a:sym typeface="Arial"/>
              </a:rPr>
              <a:t>Philippe </a:t>
            </a:r>
            <a:r>
              <a:rPr lang="en-GB" sz="1800" b="1" i="0" u="none" strike="noStrike" cap="none" dirty="0" err="1">
                <a:solidFill>
                  <a:schemeClr val="accent1"/>
                </a:solidFill>
                <a:latin typeface="Arial"/>
                <a:ea typeface="Arial"/>
                <a:cs typeface="Arial"/>
                <a:sym typeface="Arial"/>
              </a:rPr>
              <a:t>Goryl</a:t>
            </a:r>
            <a:r>
              <a:rPr lang="en-GB" sz="1800" b="1" i="0" u="none" strike="noStrike" cap="none" dirty="0">
                <a:solidFill>
                  <a:schemeClr val="accent1"/>
                </a:solidFill>
                <a:latin typeface="Arial"/>
                <a:ea typeface="Arial"/>
                <a:cs typeface="Arial"/>
                <a:sym typeface="Arial"/>
              </a:rPr>
              <a:t>, ESA/ESRIN,</a:t>
            </a:r>
          </a:p>
          <a:p>
            <a:pPr marL="0" marR="0" lvl="0" indent="0" algn="r" rtl="0">
              <a:lnSpc>
                <a:spcPct val="150000"/>
              </a:lnSpc>
              <a:spcBef>
                <a:spcPts val="0"/>
              </a:spcBef>
              <a:spcAft>
                <a:spcPts val="0"/>
              </a:spcAft>
              <a:buNone/>
            </a:pPr>
            <a:r>
              <a:rPr lang="en-GB" sz="1800" b="1" dirty="0" err="1">
                <a:solidFill>
                  <a:schemeClr val="accent1"/>
                </a:solidFill>
              </a:rPr>
              <a:t>Aimé</a:t>
            </a:r>
            <a:r>
              <a:rPr lang="en-GB" sz="1800" b="1" dirty="0">
                <a:solidFill>
                  <a:schemeClr val="accent1"/>
                </a:solidFill>
              </a:rPr>
              <a:t> </a:t>
            </a:r>
            <a:r>
              <a:rPr lang="en-GB" sz="1800" b="1" dirty="0" err="1">
                <a:solidFill>
                  <a:schemeClr val="accent1"/>
                </a:solidFill>
              </a:rPr>
              <a:t>Meygret</a:t>
            </a:r>
            <a:r>
              <a:rPr lang="en-GB" sz="1800" b="1" dirty="0">
                <a:solidFill>
                  <a:schemeClr val="accent1"/>
                </a:solidFill>
              </a:rPr>
              <a:t>, CNES,</a:t>
            </a:r>
          </a:p>
          <a:p>
            <a:pPr marL="0" marR="0" lvl="0" indent="0" algn="r" rtl="0">
              <a:lnSpc>
                <a:spcPct val="150000"/>
              </a:lnSpc>
              <a:spcBef>
                <a:spcPts val="0"/>
              </a:spcBef>
              <a:spcAft>
                <a:spcPts val="0"/>
              </a:spcAft>
              <a:buNone/>
            </a:pPr>
            <a:r>
              <a:rPr lang="en-GB" sz="1800" b="1" dirty="0">
                <a:solidFill>
                  <a:schemeClr val="accent1"/>
                </a:solidFill>
              </a:rPr>
              <a:t> Steffen </a:t>
            </a:r>
            <a:r>
              <a:rPr lang="en-GB" sz="1800" b="1" dirty="0" err="1">
                <a:solidFill>
                  <a:schemeClr val="accent1"/>
                </a:solidFill>
              </a:rPr>
              <a:t>Dransfeld</a:t>
            </a:r>
            <a:r>
              <a:rPr lang="en-GB" sz="1800" b="1" dirty="0">
                <a:solidFill>
                  <a:schemeClr val="accent1"/>
                </a:solidFill>
              </a:rPr>
              <a:t>, ESA/ESRIN</a:t>
            </a:r>
            <a:endParaRPr sz="1800" dirty="0"/>
          </a:p>
          <a:p>
            <a:pPr marL="0" marR="0" lvl="0" indent="0" algn="r" rtl="0">
              <a:lnSpc>
                <a:spcPct val="150000"/>
              </a:lnSpc>
              <a:spcBef>
                <a:spcPts val="0"/>
              </a:spcBef>
              <a:spcAft>
                <a:spcPts val="0"/>
              </a:spcAft>
              <a:buNone/>
            </a:pPr>
            <a:r>
              <a:rPr lang="en-GB" sz="1800" b="1" i="0" u="none" strike="noStrike" cap="none" dirty="0">
                <a:solidFill>
                  <a:schemeClr val="accent1"/>
                </a:solidFill>
                <a:latin typeface="Arial"/>
                <a:ea typeface="Arial"/>
                <a:cs typeface="Arial"/>
                <a:sym typeface="Arial"/>
              </a:rPr>
              <a:t>Agenda Item 2.4</a:t>
            </a:r>
            <a:endParaRPr sz="1800" dirty="0"/>
          </a:p>
          <a:p>
            <a:pPr marL="0" marR="0" lvl="0" indent="0" algn="r" rtl="0">
              <a:lnSpc>
                <a:spcPct val="150000"/>
              </a:lnSpc>
              <a:spcBef>
                <a:spcPts val="0"/>
              </a:spcBef>
              <a:spcAft>
                <a:spcPts val="0"/>
              </a:spcAft>
              <a:buNone/>
            </a:pPr>
            <a:r>
              <a:rPr lang="en-GB" sz="1800" b="1" dirty="0">
                <a:solidFill>
                  <a:schemeClr val="accent1"/>
                </a:solidFill>
              </a:rPr>
              <a:t>WGCV-53, Córdoba, Argentina</a:t>
            </a:r>
            <a:endParaRPr sz="18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GB" sz="1800" b="1" dirty="0">
                <a:solidFill>
                  <a:schemeClr val="accent1"/>
                </a:solidFill>
              </a:rPr>
              <a:t>5th - 8th March 2024</a:t>
            </a:r>
            <a:endParaRPr sz="1800" b="1" i="0" u="none" strike="noStrike" cap="none" dirty="0">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1"/>
          <p:cNvSpPr>
            <a:spLocks noGrp="1"/>
          </p:cNvSpPr>
          <p:nvPr>
            <p:ph idx="1"/>
          </p:nvPr>
        </p:nvSpPr>
        <p:spPr>
          <a:xfrm>
            <a:off x="359999" y="1067592"/>
            <a:ext cx="11472001" cy="4351338"/>
          </a:xfrm>
        </p:spPr>
        <p:txBody>
          <a:bodyPr/>
          <a:lstStyle/>
          <a:p>
            <a:pPr marL="285750" lvl="1" indent="-285750">
              <a:buFont typeface="Arial" panose="020B0604020202020204" pitchFamily="34" charset="0"/>
              <a:buChar char="•"/>
            </a:pPr>
            <a:r>
              <a:rPr lang="fr-FR" sz="1800" b="1" dirty="0" err="1"/>
              <a:t>Uncertainty</a:t>
            </a:r>
            <a:r>
              <a:rPr lang="fr-FR" sz="1800" b="1" dirty="0"/>
              <a:t> on </a:t>
            </a:r>
            <a:r>
              <a:rPr lang="fr-FR" sz="1800" b="1" dirty="0" err="1"/>
              <a:t>emissivity</a:t>
            </a:r>
            <a:r>
              <a:rPr lang="fr-FR" sz="1800" b="1" dirty="0"/>
              <a:t> at IASI spectral </a:t>
            </a:r>
            <a:r>
              <a:rPr lang="fr-FR" sz="1800" b="1" dirty="0" err="1"/>
              <a:t>resolution</a:t>
            </a:r>
            <a:r>
              <a:rPr lang="fr-FR" sz="1800" b="1" dirty="0"/>
              <a:t> : </a:t>
            </a:r>
            <a:r>
              <a:rPr lang="fr-FR" sz="1800" b="1" dirty="0" err="1"/>
              <a:t>std</a:t>
            </a:r>
            <a:r>
              <a:rPr lang="fr-FR" sz="1800" b="1" dirty="0"/>
              <a:t> 0.015 (+ </a:t>
            </a:r>
            <a:r>
              <a:rPr lang="fr-FR" sz="1800" b="1" dirty="0" err="1"/>
              <a:t>std</a:t>
            </a:r>
            <a:r>
              <a:rPr lang="fr-FR" sz="1800" b="1" dirty="0"/>
              <a:t> 0.01 on </a:t>
            </a:r>
            <a:r>
              <a:rPr lang="fr-FR" sz="1800" b="1" dirty="0" err="1"/>
              <a:t>mean</a:t>
            </a:r>
            <a:r>
              <a:rPr lang="fr-FR" sz="1800" b="1" dirty="0"/>
              <a:t> </a:t>
            </a:r>
            <a:r>
              <a:rPr lang="fr-FR" sz="1800" b="1" dirty="0" err="1"/>
              <a:t>emissivity</a:t>
            </a:r>
            <a:r>
              <a:rPr lang="fr-FR" sz="1800" b="1" dirty="0"/>
              <a:t>)</a:t>
            </a:r>
          </a:p>
          <a:p>
            <a:pPr marL="285750" lvl="1" indent="-285750">
              <a:buFont typeface="Arial" panose="020B0604020202020204" pitchFamily="34" charset="0"/>
              <a:buChar char="•"/>
            </a:pPr>
            <a:r>
              <a:rPr lang="fr-FR" sz="1800" b="1" dirty="0" err="1"/>
              <a:t>Emissivity</a:t>
            </a:r>
            <a:r>
              <a:rPr lang="fr-FR" sz="1800" b="1" dirty="0"/>
              <a:t> </a:t>
            </a:r>
            <a:r>
              <a:rPr lang="fr-FR" sz="1800" b="1" dirty="0" err="1"/>
              <a:t>spectrum</a:t>
            </a:r>
            <a:r>
              <a:rPr lang="fr-FR" sz="1800" b="1" dirty="0"/>
              <a:t> : </a:t>
            </a:r>
            <a:r>
              <a:rPr lang="fr-FR" sz="1800" b="1" dirty="0" err="1"/>
              <a:t>Tap</a:t>
            </a:r>
            <a:r>
              <a:rPr lang="fr-FR" sz="1800" b="1" dirty="0"/>
              <a:t> Water (JHU)</a:t>
            </a:r>
          </a:p>
          <a:p>
            <a:pPr marL="285750" lvl="1" indent="-285750">
              <a:buFont typeface="Arial" panose="020B0604020202020204" pitchFamily="34" charset="0"/>
              <a:buChar char="•"/>
            </a:pPr>
            <a:r>
              <a:rPr lang="fr-FR" sz="1800" b="1" dirty="0"/>
              <a:t>KT15 </a:t>
            </a:r>
            <a:r>
              <a:rPr lang="fr-FR" sz="1800" b="1" dirty="0" err="1"/>
              <a:t>radiometer</a:t>
            </a: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lvl="1"/>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r>
              <a:rPr lang="fr-FR" sz="1800" b="1" dirty="0"/>
              <a:t>0.5 K objective </a:t>
            </a:r>
            <a:r>
              <a:rPr lang="fr-FR" sz="1800" b="1" dirty="0" err="1"/>
              <a:t>marginally</a:t>
            </a:r>
            <a:r>
              <a:rPr lang="fr-FR" sz="1800" b="1" dirty="0"/>
              <a:t> </a:t>
            </a:r>
            <a:r>
              <a:rPr lang="fr-FR" sz="1800" b="1" dirty="0" err="1"/>
              <a:t>reached</a:t>
            </a:r>
            <a:r>
              <a:rPr lang="fr-FR" sz="1800" b="1" dirty="0"/>
              <a:t> for Lake Constance</a:t>
            </a:r>
          </a:p>
        </p:txBody>
      </p:sp>
      <p:sp>
        <p:nvSpPr>
          <p:cNvPr id="2" name="Titre 1"/>
          <p:cNvSpPr>
            <a:spLocks noGrp="1"/>
          </p:cNvSpPr>
          <p:nvPr>
            <p:ph type="title"/>
          </p:nvPr>
        </p:nvSpPr>
        <p:spPr/>
        <p:txBody>
          <a:bodyPr/>
          <a:lstStyle/>
          <a:p>
            <a:endParaRPr lang="fr-FR" dirty="0"/>
          </a:p>
        </p:txBody>
      </p:sp>
      <p:sp>
        <p:nvSpPr>
          <p:cNvPr id="5" name="Espace réservé du numéro de diapositive 4"/>
          <p:cNvSpPr>
            <a:spLocks noGrp="1"/>
          </p:cNvSpPr>
          <p:nvPr>
            <p:ph type="sldNum" sz="quarter" idx="4"/>
          </p:nvPr>
        </p:nvSpPr>
        <p:spPr/>
        <p:txBody>
          <a:bodyPr/>
          <a:lstStyle/>
          <a:p>
            <a:fld id="{1F15C832-BA88-44B2-B74D-EBDA7A9ACE5F}" type="slidenum">
              <a:rPr lang="fr-FR" smtClean="0"/>
              <a:pPr/>
              <a:t>10</a:t>
            </a:fld>
            <a:endParaRPr lang="fr-FR" dirty="0"/>
          </a:p>
        </p:txBody>
      </p:sp>
      <p:grpSp>
        <p:nvGrpSpPr>
          <p:cNvPr id="7" name="Groupe 6"/>
          <p:cNvGrpSpPr/>
          <p:nvPr/>
        </p:nvGrpSpPr>
        <p:grpSpPr>
          <a:xfrm>
            <a:off x="409060" y="2158797"/>
            <a:ext cx="11232333" cy="2983474"/>
            <a:chOff x="394965" y="1913766"/>
            <a:chExt cx="11279818" cy="2863845"/>
          </a:xfrm>
        </p:grpSpPr>
        <p:pic>
          <p:nvPicPr>
            <p:cNvPr id="11" name="Image 10"/>
            <p:cNvPicPr>
              <a:picLocks noChangeAspect="1"/>
            </p:cNvPicPr>
            <p:nvPr/>
          </p:nvPicPr>
          <p:blipFill>
            <a:blip r:embed="rId3">
              <a:clrChange>
                <a:clrFrom>
                  <a:srgbClr val="FFFFFF"/>
                </a:clrFrom>
                <a:clrTo>
                  <a:srgbClr val="FFFFFF">
                    <a:alpha val="0"/>
                  </a:srgbClr>
                </a:clrTo>
              </a:clrChange>
            </a:blip>
            <a:stretch>
              <a:fillRect/>
            </a:stretch>
          </p:blipFill>
          <p:spPr>
            <a:xfrm>
              <a:off x="394965" y="2187134"/>
              <a:ext cx="5666423" cy="2563178"/>
            </a:xfrm>
            <a:prstGeom prst="rect">
              <a:avLst/>
            </a:prstGeom>
          </p:spPr>
        </p:pic>
        <p:pic>
          <p:nvPicPr>
            <p:cNvPr id="14" name="Image 13"/>
            <p:cNvPicPr>
              <a:picLocks noChangeAspect="1"/>
            </p:cNvPicPr>
            <p:nvPr/>
          </p:nvPicPr>
          <p:blipFill>
            <a:blip r:embed="rId4">
              <a:clrChange>
                <a:clrFrom>
                  <a:srgbClr val="FFFFFF"/>
                </a:clrFrom>
                <a:clrTo>
                  <a:srgbClr val="FFFFFF">
                    <a:alpha val="0"/>
                  </a:srgbClr>
                </a:clrTo>
              </a:clrChange>
            </a:blip>
            <a:stretch>
              <a:fillRect/>
            </a:stretch>
          </p:blipFill>
          <p:spPr>
            <a:xfrm>
              <a:off x="6016933" y="2162998"/>
              <a:ext cx="5657850" cy="2614613"/>
            </a:xfrm>
            <a:prstGeom prst="rect">
              <a:avLst/>
            </a:prstGeom>
          </p:spPr>
        </p:pic>
        <p:sp>
          <p:nvSpPr>
            <p:cNvPr id="18" name="ZoneTexte 17"/>
            <p:cNvSpPr txBox="1"/>
            <p:nvPr/>
          </p:nvSpPr>
          <p:spPr>
            <a:xfrm>
              <a:off x="1669736" y="1913766"/>
              <a:ext cx="2326278" cy="369332"/>
            </a:xfrm>
            <a:prstGeom prst="rect">
              <a:avLst/>
            </a:prstGeom>
            <a:noFill/>
          </p:spPr>
          <p:txBody>
            <a:bodyPr wrap="none" rtlCol="0">
              <a:spAutoFit/>
            </a:bodyPr>
            <a:lstStyle/>
            <a:p>
              <a:r>
                <a:rPr lang="fr-FR" dirty="0" err="1"/>
                <a:t>Driest</a:t>
              </a:r>
              <a:r>
                <a:rPr lang="fr-FR" dirty="0"/>
                <a:t> </a:t>
              </a:r>
              <a:r>
                <a:rPr lang="fr-FR" dirty="0" err="1"/>
                <a:t>month</a:t>
              </a:r>
              <a:r>
                <a:rPr lang="fr-FR" dirty="0"/>
                <a:t> : March</a:t>
              </a:r>
            </a:p>
          </p:txBody>
        </p:sp>
        <p:sp>
          <p:nvSpPr>
            <p:cNvPr id="19" name="ZoneTexte 18"/>
            <p:cNvSpPr txBox="1"/>
            <p:nvPr/>
          </p:nvSpPr>
          <p:spPr>
            <a:xfrm>
              <a:off x="7084960" y="1913766"/>
              <a:ext cx="2360583" cy="369332"/>
            </a:xfrm>
            <a:prstGeom prst="rect">
              <a:avLst/>
            </a:prstGeom>
            <a:noFill/>
          </p:spPr>
          <p:txBody>
            <a:bodyPr wrap="none" rtlCol="0">
              <a:spAutoFit/>
            </a:bodyPr>
            <a:lstStyle/>
            <a:p>
              <a:r>
                <a:rPr lang="fr-FR" dirty="0" err="1"/>
                <a:t>Wettest</a:t>
              </a:r>
              <a:r>
                <a:rPr lang="fr-FR" dirty="0"/>
                <a:t> </a:t>
              </a:r>
              <a:r>
                <a:rPr lang="fr-FR" dirty="0" err="1"/>
                <a:t>month</a:t>
              </a:r>
              <a:r>
                <a:rPr lang="fr-FR" dirty="0"/>
                <a:t> : </a:t>
              </a:r>
              <a:r>
                <a:rPr lang="fr-FR" dirty="0" err="1"/>
                <a:t>June</a:t>
              </a:r>
              <a:endParaRPr lang="fr-FR" dirty="0"/>
            </a:p>
          </p:txBody>
        </p:sp>
      </p:grpSp>
      <p:sp>
        <p:nvSpPr>
          <p:cNvPr id="3" name="Espace réservé du texte 2"/>
          <p:cNvSpPr>
            <a:spLocks noGrp="1"/>
          </p:cNvSpPr>
          <p:nvPr>
            <p:ph type="body" sz="quarter" idx="13"/>
          </p:nvPr>
        </p:nvSpPr>
        <p:spPr/>
        <p:txBody>
          <a:bodyPr/>
          <a:lstStyle/>
          <a:p>
            <a:endParaRPr lang="fr-FR"/>
          </a:p>
        </p:txBody>
      </p:sp>
      <p:sp>
        <p:nvSpPr>
          <p:cNvPr id="15" name="Titre 1">
            <a:extLst>
              <a:ext uri="{FF2B5EF4-FFF2-40B4-BE49-F238E27FC236}">
                <a16:creationId xmlns:a16="http://schemas.microsoft.com/office/drawing/2014/main" id="{02B79845-2B3B-C2FF-13A8-58CDE254E2B2}"/>
              </a:ext>
            </a:extLst>
          </p:cNvPr>
          <p:cNvSpPr txBox="1">
            <a:spLocks/>
          </p:cNvSpPr>
          <p:nvPr/>
        </p:nvSpPr>
        <p:spPr>
          <a:xfrm>
            <a:off x="359999" y="212367"/>
            <a:ext cx="11472001" cy="8159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err="1"/>
              <a:t>Uncertainty</a:t>
            </a:r>
            <a:r>
              <a:rPr lang="fr-FR" dirty="0"/>
              <a:t> budget : Lake Constance</a:t>
            </a:r>
          </a:p>
        </p:txBody>
      </p:sp>
    </p:spTree>
    <p:extLst>
      <p:ext uri="{BB962C8B-B14F-4D97-AF65-F5344CB8AC3E}">
        <p14:creationId xmlns:p14="http://schemas.microsoft.com/office/powerpoint/2010/main" val="170038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1"/>
          <p:cNvSpPr>
            <a:spLocks noGrp="1"/>
          </p:cNvSpPr>
          <p:nvPr>
            <p:ph idx="1"/>
          </p:nvPr>
        </p:nvSpPr>
        <p:spPr>
          <a:xfrm>
            <a:off x="359999" y="1136418"/>
            <a:ext cx="11472001" cy="4351338"/>
          </a:xfrm>
        </p:spPr>
        <p:txBody>
          <a:bodyPr/>
          <a:lstStyle/>
          <a:p>
            <a:pPr marL="285750" lvl="1" indent="-285750">
              <a:buFont typeface="Arial" panose="020B0604020202020204" pitchFamily="34" charset="0"/>
              <a:buChar char="•"/>
            </a:pPr>
            <a:r>
              <a:rPr lang="fr-FR" sz="1800" b="1" dirty="0" err="1"/>
              <a:t>Uncertainty</a:t>
            </a:r>
            <a:r>
              <a:rPr lang="fr-FR" sz="1800" b="1" dirty="0"/>
              <a:t> on </a:t>
            </a:r>
            <a:r>
              <a:rPr lang="fr-FR" sz="1800" b="1" dirty="0" err="1"/>
              <a:t>emissivity</a:t>
            </a:r>
            <a:r>
              <a:rPr lang="fr-FR" sz="1800" b="1" dirty="0"/>
              <a:t> at IASI spectral </a:t>
            </a:r>
            <a:r>
              <a:rPr lang="fr-FR" sz="1800" b="1" dirty="0" err="1"/>
              <a:t>resolution</a:t>
            </a:r>
            <a:r>
              <a:rPr lang="fr-FR" sz="1800" b="1" dirty="0"/>
              <a:t> : </a:t>
            </a:r>
            <a:r>
              <a:rPr lang="fr-FR" sz="1800" b="1" dirty="0" err="1"/>
              <a:t>std</a:t>
            </a:r>
            <a:r>
              <a:rPr lang="fr-FR" sz="1800" b="1" dirty="0"/>
              <a:t> 0.015 (+ </a:t>
            </a:r>
            <a:r>
              <a:rPr lang="fr-FR" sz="1800" b="1" dirty="0" err="1"/>
              <a:t>std</a:t>
            </a:r>
            <a:r>
              <a:rPr lang="fr-FR" sz="1800" b="1" dirty="0"/>
              <a:t> 0.01 on </a:t>
            </a:r>
            <a:r>
              <a:rPr lang="fr-FR" sz="1800" b="1" dirty="0" err="1"/>
              <a:t>mean</a:t>
            </a:r>
            <a:r>
              <a:rPr lang="fr-FR" sz="1800" b="1" dirty="0"/>
              <a:t> </a:t>
            </a:r>
            <a:r>
              <a:rPr lang="fr-FR" sz="1800" b="1" dirty="0" err="1"/>
              <a:t>emissivity</a:t>
            </a:r>
            <a:r>
              <a:rPr lang="fr-FR" sz="1800" b="1" dirty="0"/>
              <a:t>)</a:t>
            </a:r>
          </a:p>
          <a:p>
            <a:pPr marL="285750" lvl="1" indent="-285750">
              <a:buFont typeface="Arial" panose="020B0604020202020204" pitchFamily="34" charset="0"/>
              <a:buChar char="•"/>
            </a:pPr>
            <a:r>
              <a:rPr lang="fr-FR" sz="1800" b="1" dirty="0" err="1"/>
              <a:t>Emissivity</a:t>
            </a:r>
            <a:r>
              <a:rPr lang="fr-FR" sz="1800" b="1" dirty="0"/>
              <a:t> </a:t>
            </a:r>
            <a:r>
              <a:rPr lang="fr-FR" sz="1800" b="1" dirty="0" err="1"/>
              <a:t>spectrum</a:t>
            </a:r>
            <a:r>
              <a:rPr lang="fr-FR" sz="1800" b="1" dirty="0"/>
              <a:t> : </a:t>
            </a:r>
            <a:r>
              <a:rPr lang="fr-FR" sz="1800" b="1" dirty="0" err="1"/>
              <a:t>Tap</a:t>
            </a:r>
            <a:r>
              <a:rPr lang="fr-FR" sz="1800" b="1" dirty="0"/>
              <a:t> Water (JHU)</a:t>
            </a:r>
          </a:p>
          <a:p>
            <a:pPr marL="285750" lvl="1" indent="-285750">
              <a:buFont typeface="Arial" panose="020B0604020202020204" pitchFamily="34" charset="0"/>
              <a:buChar char="•"/>
            </a:pPr>
            <a:r>
              <a:rPr lang="fr-FR" sz="1800" b="1" dirty="0"/>
              <a:t>JPL </a:t>
            </a:r>
            <a:r>
              <a:rPr lang="fr-FR" sz="1800" b="1" dirty="0" err="1"/>
              <a:t>radiometer</a:t>
            </a: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lvl="1"/>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r>
              <a:rPr lang="fr-FR" sz="1800" b="1" dirty="0"/>
              <a:t>ECMWF surface </a:t>
            </a:r>
            <a:r>
              <a:rPr lang="fr-FR" sz="1800" b="1" dirty="0" err="1"/>
              <a:t>temperature</a:t>
            </a:r>
            <a:r>
              <a:rPr lang="fr-FR" sz="1800" b="1" dirty="0"/>
              <a:t> for Lake </a:t>
            </a:r>
            <a:r>
              <a:rPr lang="fr-FR" sz="1800" b="1" dirty="0" err="1"/>
              <a:t>Tahoe</a:t>
            </a:r>
            <a:r>
              <a:rPr lang="fr-FR" sz="1800" b="1" dirty="0"/>
              <a:t> to </a:t>
            </a:r>
            <a:r>
              <a:rPr lang="fr-FR" sz="1800" b="1" dirty="0" err="1"/>
              <a:t>be</a:t>
            </a:r>
            <a:r>
              <a:rPr lang="fr-FR" sz="1800" b="1" dirty="0"/>
              <a:t> </a:t>
            </a:r>
            <a:r>
              <a:rPr lang="fr-FR" sz="1800" b="1" dirty="0" err="1"/>
              <a:t>consolidated</a:t>
            </a:r>
            <a:r>
              <a:rPr lang="fr-FR" sz="1800" b="1" dirty="0"/>
              <a:t> for </a:t>
            </a:r>
            <a:r>
              <a:rPr lang="fr-FR" sz="1800" b="1" dirty="0" err="1"/>
              <a:t>this</a:t>
            </a:r>
            <a:r>
              <a:rPr lang="fr-FR" sz="1800" b="1" dirty="0"/>
              <a:t> case (</a:t>
            </a:r>
            <a:r>
              <a:rPr lang="fr-FR" sz="1800" b="1" dirty="0" err="1"/>
              <a:t>higher</a:t>
            </a:r>
            <a:r>
              <a:rPr lang="fr-FR" sz="1800" b="1" dirty="0"/>
              <a:t> </a:t>
            </a:r>
            <a:r>
              <a:rPr lang="fr-FR" sz="1800" b="1" dirty="0" err="1"/>
              <a:t>than</a:t>
            </a:r>
            <a:r>
              <a:rPr lang="fr-FR" sz="1800" b="1" dirty="0"/>
              <a:t> </a:t>
            </a:r>
            <a:r>
              <a:rPr lang="fr-FR" sz="1800" b="1" dirty="0" err="1"/>
              <a:t>expected</a:t>
            </a:r>
            <a:r>
              <a:rPr lang="fr-FR" sz="1800" b="1" dirty="0"/>
              <a:t>)</a:t>
            </a:r>
          </a:p>
          <a:p>
            <a:pPr lvl="1"/>
            <a:r>
              <a:rPr lang="fr-FR" sz="1800" b="1" dirty="0">
                <a:sym typeface="Symbol" panose="05050102010706020507" pitchFamily="18" charset="2"/>
              </a:rPr>
              <a:t> A </a:t>
            </a:r>
            <a:r>
              <a:rPr lang="fr-FR" sz="1800" b="1" dirty="0" err="1"/>
              <a:t>better</a:t>
            </a:r>
            <a:r>
              <a:rPr lang="fr-FR" sz="1800" b="1" dirty="0"/>
              <a:t> performance </a:t>
            </a:r>
            <a:r>
              <a:rPr lang="fr-FR" sz="1800" b="1" dirty="0" err="1"/>
              <a:t>is</a:t>
            </a:r>
            <a:r>
              <a:rPr lang="fr-FR" sz="1800" b="1" dirty="0"/>
              <a:t> </a:t>
            </a:r>
            <a:r>
              <a:rPr lang="fr-FR" sz="1800" b="1" dirty="0" err="1"/>
              <a:t>expected</a:t>
            </a:r>
            <a:r>
              <a:rPr lang="fr-FR" sz="1800" b="1" dirty="0"/>
              <a:t>…</a:t>
            </a:r>
          </a:p>
        </p:txBody>
      </p:sp>
      <p:sp>
        <p:nvSpPr>
          <p:cNvPr id="2" name="Titre 1"/>
          <p:cNvSpPr>
            <a:spLocks noGrp="1"/>
          </p:cNvSpPr>
          <p:nvPr>
            <p:ph type="title"/>
          </p:nvPr>
        </p:nvSpPr>
        <p:spPr/>
        <p:txBody>
          <a:bodyPr/>
          <a:lstStyle/>
          <a:p>
            <a:endParaRPr lang="fr-FR" dirty="0"/>
          </a:p>
        </p:txBody>
      </p:sp>
      <p:sp>
        <p:nvSpPr>
          <p:cNvPr id="5" name="Espace réservé du numéro de diapositive 4"/>
          <p:cNvSpPr>
            <a:spLocks noGrp="1"/>
          </p:cNvSpPr>
          <p:nvPr>
            <p:ph type="sldNum" sz="quarter" idx="4"/>
          </p:nvPr>
        </p:nvSpPr>
        <p:spPr/>
        <p:txBody>
          <a:bodyPr/>
          <a:lstStyle/>
          <a:p>
            <a:fld id="{1F15C832-BA88-44B2-B74D-EBDA7A9ACE5F}" type="slidenum">
              <a:rPr lang="fr-FR" smtClean="0"/>
              <a:pPr/>
              <a:t>11</a:t>
            </a:fld>
            <a:endParaRPr lang="fr-FR" dirty="0"/>
          </a:p>
        </p:txBody>
      </p:sp>
      <p:grpSp>
        <p:nvGrpSpPr>
          <p:cNvPr id="7" name="Groupe 6"/>
          <p:cNvGrpSpPr/>
          <p:nvPr/>
        </p:nvGrpSpPr>
        <p:grpSpPr>
          <a:xfrm>
            <a:off x="448489" y="2275296"/>
            <a:ext cx="11046927" cy="3180117"/>
            <a:chOff x="438813" y="1913766"/>
            <a:chExt cx="11243410" cy="2880483"/>
          </a:xfrm>
        </p:grpSpPr>
        <p:pic>
          <p:nvPicPr>
            <p:cNvPr id="12" name="Image 11"/>
            <p:cNvPicPr>
              <a:picLocks noChangeAspect="1"/>
            </p:cNvPicPr>
            <p:nvPr/>
          </p:nvPicPr>
          <p:blipFill>
            <a:blip r:embed="rId3">
              <a:clrChange>
                <a:clrFrom>
                  <a:srgbClr val="FFFFFF"/>
                </a:clrFrom>
                <a:clrTo>
                  <a:srgbClr val="FFFFFF">
                    <a:alpha val="0"/>
                  </a:srgbClr>
                </a:clrTo>
              </a:clrChange>
            </a:blip>
            <a:stretch>
              <a:fillRect/>
            </a:stretch>
          </p:blipFill>
          <p:spPr>
            <a:xfrm>
              <a:off x="438813" y="2170772"/>
              <a:ext cx="5623560" cy="2606040"/>
            </a:xfrm>
            <a:prstGeom prst="rect">
              <a:avLst/>
            </a:prstGeom>
          </p:spPr>
        </p:pic>
        <p:pic>
          <p:nvPicPr>
            <p:cNvPr id="14" name="Image 13"/>
            <p:cNvPicPr>
              <a:picLocks noChangeAspect="1"/>
            </p:cNvPicPr>
            <p:nvPr/>
          </p:nvPicPr>
          <p:blipFill>
            <a:blip r:embed="rId4">
              <a:clrChange>
                <a:clrFrom>
                  <a:srgbClr val="FFFFFF"/>
                </a:clrFrom>
                <a:clrTo>
                  <a:srgbClr val="FFFFFF">
                    <a:alpha val="0"/>
                  </a:srgbClr>
                </a:clrTo>
              </a:clrChange>
            </a:blip>
            <a:stretch>
              <a:fillRect/>
            </a:stretch>
          </p:blipFill>
          <p:spPr>
            <a:xfrm>
              <a:off x="6058663" y="2171064"/>
              <a:ext cx="5623560" cy="2623185"/>
            </a:xfrm>
            <a:prstGeom prst="rect">
              <a:avLst/>
            </a:prstGeom>
          </p:spPr>
        </p:pic>
        <p:sp>
          <p:nvSpPr>
            <p:cNvPr id="18" name="ZoneTexte 17"/>
            <p:cNvSpPr txBox="1"/>
            <p:nvPr/>
          </p:nvSpPr>
          <p:spPr>
            <a:xfrm>
              <a:off x="1669736" y="1913766"/>
              <a:ext cx="2608406" cy="369332"/>
            </a:xfrm>
            <a:prstGeom prst="rect">
              <a:avLst/>
            </a:prstGeom>
            <a:noFill/>
          </p:spPr>
          <p:txBody>
            <a:bodyPr wrap="none" rtlCol="0">
              <a:spAutoFit/>
            </a:bodyPr>
            <a:lstStyle/>
            <a:p>
              <a:r>
                <a:rPr lang="fr-FR" dirty="0" err="1"/>
                <a:t>Driest</a:t>
              </a:r>
              <a:r>
                <a:rPr lang="fr-FR" dirty="0"/>
                <a:t> </a:t>
              </a:r>
              <a:r>
                <a:rPr lang="fr-FR" dirty="0" err="1"/>
                <a:t>month</a:t>
              </a:r>
              <a:r>
                <a:rPr lang="fr-FR" dirty="0"/>
                <a:t> : </a:t>
              </a:r>
              <a:r>
                <a:rPr lang="fr-FR" dirty="0" err="1"/>
                <a:t>February</a:t>
              </a:r>
              <a:endParaRPr lang="fr-FR" dirty="0"/>
            </a:p>
          </p:txBody>
        </p:sp>
        <p:sp>
          <p:nvSpPr>
            <p:cNvPr id="19" name="ZoneTexte 18"/>
            <p:cNvSpPr txBox="1"/>
            <p:nvPr/>
          </p:nvSpPr>
          <p:spPr>
            <a:xfrm>
              <a:off x="7084960" y="1913766"/>
              <a:ext cx="2988960" cy="369332"/>
            </a:xfrm>
            <a:prstGeom prst="rect">
              <a:avLst/>
            </a:prstGeom>
            <a:noFill/>
          </p:spPr>
          <p:txBody>
            <a:bodyPr wrap="none" rtlCol="0">
              <a:spAutoFit/>
            </a:bodyPr>
            <a:lstStyle/>
            <a:p>
              <a:r>
                <a:rPr lang="fr-FR" dirty="0" err="1"/>
                <a:t>Wettest</a:t>
              </a:r>
              <a:r>
                <a:rPr lang="fr-FR" dirty="0"/>
                <a:t> </a:t>
              </a:r>
              <a:r>
                <a:rPr lang="fr-FR" dirty="0" err="1"/>
                <a:t>month</a:t>
              </a:r>
              <a:r>
                <a:rPr lang="fr-FR" dirty="0"/>
                <a:t> : </a:t>
              </a:r>
              <a:r>
                <a:rPr lang="fr-FR" dirty="0" err="1"/>
                <a:t>September</a:t>
              </a:r>
              <a:endParaRPr lang="fr-FR" dirty="0"/>
            </a:p>
          </p:txBody>
        </p:sp>
      </p:grpSp>
      <p:sp>
        <p:nvSpPr>
          <p:cNvPr id="3" name="Espace réservé du texte 2"/>
          <p:cNvSpPr>
            <a:spLocks noGrp="1"/>
          </p:cNvSpPr>
          <p:nvPr>
            <p:ph type="body" sz="quarter" idx="13"/>
          </p:nvPr>
        </p:nvSpPr>
        <p:spPr/>
        <p:txBody>
          <a:bodyPr/>
          <a:lstStyle/>
          <a:p>
            <a:endParaRPr lang="fr-FR"/>
          </a:p>
        </p:txBody>
      </p:sp>
      <p:sp>
        <p:nvSpPr>
          <p:cNvPr id="15" name="Titre 1">
            <a:extLst>
              <a:ext uri="{FF2B5EF4-FFF2-40B4-BE49-F238E27FC236}">
                <a16:creationId xmlns:a16="http://schemas.microsoft.com/office/drawing/2014/main" id="{02B79845-2B3B-C2FF-13A8-58CDE254E2B2}"/>
              </a:ext>
            </a:extLst>
          </p:cNvPr>
          <p:cNvSpPr txBox="1">
            <a:spLocks/>
          </p:cNvSpPr>
          <p:nvPr/>
        </p:nvSpPr>
        <p:spPr>
          <a:xfrm>
            <a:off x="359999" y="212367"/>
            <a:ext cx="11472001" cy="8159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err="1"/>
              <a:t>Uncertainty</a:t>
            </a:r>
            <a:r>
              <a:rPr lang="fr-FR" dirty="0"/>
              <a:t> budget : Lake </a:t>
            </a:r>
            <a:r>
              <a:rPr lang="fr-FR" dirty="0" err="1"/>
              <a:t>Tahoe</a:t>
            </a:r>
            <a:endParaRPr lang="fr-FR" dirty="0"/>
          </a:p>
        </p:txBody>
      </p:sp>
    </p:spTree>
    <p:extLst>
      <p:ext uri="{BB962C8B-B14F-4D97-AF65-F5344CB8AC3E}">
        <p14:creationId xmlns:p14="http://schemas.microsoft.com/office/powerpoint/2010/main" val="285809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E6FBAB-8570-A2CE-3988-6DC516849804}"/>
              </a:ext>
            </a:extLst>
          </p:cNvPr>
          <p:cNvSpPr>
            <a:spLocks noGrp="1"/>
          </p:cNvSpPr>
          <p:nvPr>
            <p:ph type="body" idx="1"/>
          </p:nvPr>
        </p:nvSpPr>
        <p:spPr>
          <a:xfrm>
            <a:off x="118324" y="1073735"/>
            <a:ext cx="10068724" cy="4662871"/>
          </a:xfrm>
        </p:spPr>
        <p:txBody>
          <a:bodyPr/>
          <a:lstStyle/>
          <a:p>
            <a:pPr>
              <a:buFont typeface="Arial" panose="020B0604020202020204" pitchFamily="34" charset="0"/>
              <a:buChar char="•"/>
            </a:pPr>
            <a:r>
              <a:rPr lang="fr-FR" sz="1800" b="1" dirty="0">
                <a:solidFill>
                  <a:schemeClr val="tx1"/>
                </a:solidFill>
              </a:rPr>
              <a:t>Confirm</a:t>
            </a:r>
            <a:r>
              <a:rPr lang="fr-FR" sz="1800" b="1" dirty="0"/>
              <a:t>ation </a:t>
            </a:r>
            <a:r>
              <a:rPr lang="fr-FR" sz="1800" b="1" dirty="0" err="1"/>
              <a:t>that</a:t>
            </a:r>
            <a:r>
              <a:rPr lang="fr-FR" sz="1800" b="1" dirty="0"/>
              <a:t> </a:t>
            </a:r>
            <a:r>
              <a:rPr lang="en-IT" sz="1800" b="1" dirty="0"/>
              <a:t>the main impact on TOA Brightness Temperature is the uncertainty on the ground emissivity. Uncertainties on the atmospheric profiles is an issue but of lesser impact.</a:t>
            </a:r>
          </a:p>
          <a:p>
            <a:pPr>
              <a:buFont typeface="Arial" panose="020B0604020202020204" pitchFamily="34" charset="0"/>
              <a:buChar char="•"/>
            </a:pPr>
            <a:r>
              <a:rPr lang="fr-FR" sz="1800" b="1" dirty="0" err="1"/>
              <a:t>Atmosphere</a:t>
            </a:r>
            <a:r>
              <a:rPr lang="fr-FR" sz="1800" b="1" dirty="0"/>
              <a:t> (</a:t>
            </a:r>
            <a:r>
              <a:rPr lang="fr-FR" sz="1800" b="1" dirty="0" err="1"/>
              <a:t>L_atm_up</a:t>
            </a:r>
            <a:r>
              <a:rPr lang="fr-FR" sz="1800" b="1" dirty="0"/>
              <a:t> ) tends to </a:t>
            </a:r>
            <a:r>
              <a:rPr lang="fr-FR" sz="1800" b="1" dirty="0" err="1"/>
              <a:t>compensate</a:t>
            </a:r>
            <a:r>
              <a:rPr lang="fr-FR" sz="1800" b="1" dirty="0"/>
              <a:t> </a:t>
            </a:r>
            <a:r>
              <a:rPr lang="fr-FR" sz="1800" b="1" dirty="0" err="1"/>
              <a:t>errors</a:t>
            </a:r>
            <a:r>
              <a:rPr lang="fr-FR" sz="1800" b="1" dirty="0"/>
              <a:t> on surface </a:t>
            </a:r>
            <a:r>
              <a:rPr lang="fr-FR" sz="1800" b="1" dirty="0" err="1"/>
              <a:t>emissivity</a:t>
            </a:r>
            <a:r>
              <a:rPr lang="fr-FR" sz="1800" b="1" dirty="0"/>
              <a:t>: </a:t>
            </a:r>
            <a:r>
              <a:rPr lang="fr-FR" sz="1800" b="1" dirty="0" err="1"/>
              <a:t>lower</a:t>
            </a:r>
            <a:r>
              <a:rPr lang="fr-FR" sz="1800" b="1" dirty="0"/>
              <a:t> </a:t>
            </a:r>
            <a:r>
              <a:rPr lang="fr-FR" sz="1800" b="1" dirty="0" err="1"/>
              <a:t>errors</a:t>
            </a:r>
            <a:r>
              <a:rPr lang="fr-FR" sz="1800" b="1" dirty="0"/>
              <a:t> for Lake Constance </a:t>
            </a:r>
            <a:r>
              <a:rPr lang="fr-FR" sz="1800" b="1" dirty="0" err="1"/>
              <a:t>than</a:t>
            </a:r>
            <a:r>
              <a:rPr lang="fr-FR" sz="1800" b="1" dirty="0"/>
              <a:t> Lake </a:t>
            </a:r>
            <a:r>
              <a:rPr lang="fr-FR" sz="1800" b="1" dirty="0" err="1"/>
              <a:t>Tahoe</a:t>
            </a:r>
            <a:endParaRPr lang="fr-FR" sz="1800" b="1" dirty="0"/>
          </a:p>
          <a:p>
            <a:pPr>
              <a:buFont typeface="Arial" panose="020B0604020202020204" pitchFamily="34" charset="0"/>
              <a:buChar char="•"/>
            </a:pPr>
            <a:r>
              <a:rPr lang="fr-FR" sz="1800" b="1" dirty="0" err="1"/>
              <a:t>Emissivity</a:t>
            </a:r>
            <a:r>
              <a:rPr lang="fr-FR" sz="1800" b="1" dirty="0"/>
              <a:t> and </a:t>
            </a:r>
            <a:r>
              <a:rPr lang="fr-FR" sz="1800" b="1" dirty="0" err="1"/>
              <a:t>atmosphere</a:t>
            </a:r>
            <a:r>
              <a:rPr lang="fr-FR" sz="1800" b="1" dirty="0"/>
              <a:t> </a:t>
            </a:r>
            <a:r>
              <a:rPr lang="fr-FR" sz="1800" b="1" dirty="0" err="1"/>
              <a:t>errors</a:t>
            </a:r>
            <a:r>
              <a:rPr lang="fr-FR" sz="1800" b="1" dirty="0"/>
              <a:t> </a:t>
            </a:r>
            <a:r>
              <a:rPr lang="fr-FR" sz="1800" b="1" dirty="0" err="1"/>
              <a:t>hypothesis</a:t>
            </a:r>
            <a:r>
              <a:rPr lang="fr-FR" sz="1800" b="1" dirty="0"/>
              <a:t> have to </a:t>
            </a:r>
            <a:r>
              <a:rPr lang="fr-FR" sz="1800" b="1" dirty="0" err="1"/>
              <a:t>be</a:t>
            </a:r>
            <a:r>
              <a:rPr lang="fr-FR" sz="1800" b="1" dirty="0"/>
              <a:t> </a:t>
            </a:r>
            <a:r>
              <a:rPr lang="fr-FR" sz="1800" b="1" dirty="0" err="1"/>
              <a:t>consolidated</a:t>
            </a:r>
            <a:endParaRPr lang="fr-FR" sz="1800" b="1" dirty="0"/>
          </a:p>
          <a:p>
            <a:pPr>
              <a:buFont typeface="Arial" panose="020B0604020202020204" pitchFamily="34" charset="0"/>
              <a:buChar char="•"/>
            </a:pPr>
            <a:endParaRPr lang="en-IT" sz="1800" b="1" dirty="0"/>
          </a:p>
        </p:txBody>
      </p:sp>
      <p:sp>
        <p:nvSpPr>
          <p:cNvPr id="3" name="Title 2">
            <a:extLst>
              <a:ext uri="{FF2B5EF4-FFF2-40B4-BE49-F238E27FC236}">
                <a16:creationId xmlns:a16="http://schemas.microsoft.com/office/drawing/2014/main" id="{ED82ABD5-6DCA-01C6-6334-3B67BA776623}"/>
              </a:ext>
            </a:extLst>
          </p:cNvPr>
          <p:cNvSpPr>
            <a:spLocks noGrp="1"/>
          </p:cNvSpPr>
          <p:nvPr>
            <p:ph type="title"/>
          </p:nvPr>
        </p:nvSpPr>
        <p:spPr/>
        <p:txBody>
          <a:bodyPr/>
          <a:lstStyle/>
          <a:p>
            <a:r>
              <a:rPr lang="en-IT" dirty="0"/>
              <a:t>CNES study</a:t>
            </a:r>
            <a:r>
              <a:rPr lang="fr-FR" dirty="0"/>
              <a:t> - </a:t>
            </a:r>
            <a:r>
              <a:rPr lang="fr-FR" dirty="0" err="1"/>
              <a:t>synthesis</a:t>
            </a:r>
            <a:endParaRPr lang="en-IT" dirty="0"/>
          </a:p>
        </p:txBody>
      </p:sp>
      <p:sp>
        <p:nvSpPr>
          <p:cNvPr id="5" name="Espace réservé du numéro de diapositive 4">
            <a:extLst>
              <a:ext uri="{FF2B5EF4-FFF2-40B4-BE49-F238E27FC236}">
                <a16:creationId xmlns:a16="http://schemas.microsoft.com/office/drawing/2014/main" id="{D62DB2C0-6320-9D97-77A2-96F96DF897C9}"/>
              </a:ext>
            </a:extLst>
          </p:cNvPr>
          <p:cNvSpPr txBox="1">
            <a:spLocks/>
          </p:cNvSpPr>
          <p:nvPr/>
        </p:nvSpPr>
        <p:spPr>
          <a:xfrm>
            <a:off x="12613182" y="6595101"/>
            <a:ext cx="242053" cy="18466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F15C832-BA88-44B2-B74D-EBDA7A9ACE5F}" type="slidenum">
              <a:rPr lang="fr-FR" smtClean="0"/>
              <a:pPr/>
              <a:t>12</a:t>
            </a:fld>
            <a:endParaRPr lang="fr-FR" dirty="0"/>
          </a:p>
        </p:txBody>
      </p:sp>
      <p:grpSp>
        <p:nvGrpSpPr>
          <p:cNvPr id="25" name="Groupe 24"/>
          <p:cNvGrpSpPr/>
          <p:nvPr/>
        </p:nvGrpSpPr>
        <p:grpSpPr>
          <a:xfrm>
            <a:off x="6479458" y="3077498"/>
            <a:ext cx="3313472" cy="3379543"/>
            <a:chOff x="6488321" y="1590691"/>
            <a:chExt cx="5223405" cy="4738531"/>
          </a:xfrm>
        </p:grpSpPr>
        <p:pic>
          <p:nvPicPr>
            <p:cNvPr id="22" name="Image 21"/>
            <p:cNvPicPr>
              <a:picLocks noChangeAspect="1"/>
            </p:cNvPicPr>
            <p:nvPr/>
          </p:nvPicPr>
          <p:blipFill>
            <a:blip r:embed="rId2"/>
            <a:stretch>
              <a:fillRect/>
            </a:stretch>
          </p:blipFill>
          <p:spPr>
            <a:xfrm>
              <a:off x="7518113" y="4324447"/>
              <a:ext cx="2565697" cy="2004775"/>
            </a:xfrm>
            <a:prstGeom prst="rect">
              <a:avLst/>
            </a:prstGeom>
          </p:spPr>
        </p:pic>
        <p:pic>
          <p:nvPicPr>
            <p:cNvPr id="23" name="Image 22"/>
            <p:cNvPicPr>
              <a:picLocks noChangeAspect="1"/>
            </p:cNvPicPr>
            <p:nvPr/>
          </p:nvPicPr>
          <p:blipFill>
            <a:blip r:embed="rId3">
              <a:clrChange>
                <a:clrFrom>
                  <a:srgbClr val="FFFFFF"/>
                </a:clrFrom>
                <a:clrTo>
                  <a:srgbClr val="FFFFFF">
                    <a:alpha val="0"/>
                  </a:srgbClr>
                </a:clrTo>
              </a:clrChange>
            </a:blip>
            <a:stretch>
              <a:fillRect/>
            </a:stretch>
          </p:blipFill>
          <p:spPr>
            <a:xfrm>
              <a:off x="6488321" y="1966594"/>
              <a:ext cx="5223405" cy="2426879"/>
            </a:xfrm>
            <a:prstGeom prst="rect">
              <a:avLst/>
            </a:prstGeom>
          </p:spPr>
        </p:pic>
        <p:sp>
          <p:nvSpPr>
            <p:cNvPr id="24" name="ZoneTexte 23"/>
            <p:cNvSpPr txBox="1"/>
            <p:nvPr/>
          </p:nvSpPr>
          <p:spPr>
            <a:xfrm>
              <a:off x="7441590" y="1590691"/>
              <a:ext cx="3938157" cy="364697"/>
            </a:xfrm>
            <a:prstGeom prst="rect">
              <a:avLst/>
            </a:prstGeom>
            <a:noFill/>
          </p:spPr>
          <p:txBody>
            <a:bodyPr wrap="none" rtlCol="0">
              <a:spAutoFit/>
            </a:bodyPr>
            <a:lstStyle/>
            <a:p>
              <a:r>
                <a:rPr lang="fr-FR" dirty="0"/>
                <a:t>Lake </a:t>
              </a:r>
              <a:r>
                <a:rPr lang="fr-FR" dirty="0" err="1"/>
                <a:t>Tahoe</a:t>
              </a:r>
              <a:r>
                <a:rPr lang="fr-FR" dirty="0"/>
                <a:t>, </a:t>
              </a:r>
              <a:r>
                <a:rPr lang="fr-FR" dirty="0" err="1"/>
                <a:t>wettest</a:t>
              </a:r>
              <a:r>
                <a:rPr lang="fr-FR" dirty="0"/>
                <a:t> </a:t>
              </a:r>
              <a:r>
                <a:rPr lang="fr-FR" dirty="0" err="1"/>
                <a:t>month</a:t>
              </a:r>
              <a:r>
                <a:rPr lang="fr-FR" dirty="0"/>
                <a:t> : </a:t>
              </a:r>
              <a:r>
                <a:rPr lang="fr-FR" dirty="0" err="1"/>
                <a:t>September</a:t>
              </a:r>
              <a:endParaRPr lang="fr-FR" dirty="0"/>
            </a:p>
          </p:txBody>
        </p:sp>
      </p:grpSp>
      <p:grpSp>
        <p:nvGrpSpPr>
          <p:cNvPr id="32" name="Groupe 31"/>
          <p:cNvGrpSpPr/>
          <p:nvPr/>
        </p:nvGrpSpPr>
        <p:grpSpPr>
          <a:xfrm>
            <a:off x="823642" y="3077499"/>
            <a:ext cx="3856514" cy="3306660"/>
            <a:chOff x="6016933" y="1762006"/>
            <a:chExt cx="5657850" cy="5103934"/>
          </a:xfrm>
        </p:grpSpPr>
        <p:pic>
          <p:nvPicPr>
            <p:cNvPr id="29" name="Image 28"/>
            <p:cNvPicPr>
              <a:picLocks noChangeAspect="1"/>
            </p:cNvPicPr>
            <p:nvPr/>
          </p:nvPicPr>
          <p:blipFill>
            <a:blip r:embed="rId4"/>
            <a:stretch>
              <a:fillRect/>
            </a:stretch>
          </p:blipFill>
          <p:spPr>
            <a:xfrm>
              <a:off x="7239144" y="4713290"/>
              <a:ext cx="2686050" cy="2152650"/>
            </a:xfrm>
            <a:prstGeom prst="rect">
              <a:avLst/>
            </a:prstGeom>
          </p:spPr>
        </p:pic>
        <p:pic>
          <p:nvPicPr>
            <p:cNvPr id="30" name="Image 29"/>
            <p:cNvPicPr>
              <a:picLocks noChangeAspect="1"/>
            </p:cNvPicPr>
            <p:nvPr/>
          </p:nvPicPr>
          <p:blipFill>
            <a:blip r:embed="rId5">
              <a:clrChange>
                <a:clrFrom>
                  <a:srgbClr val="FFFFFF"/>
                </a:clrFrom>
                <a:clrTo>
                  <a:srgbClr val="FFFFFF">
                    <a:alpha val="0"/>
                  </a:srgbClr>
                </a:clrTo>
              </a:clrChange>
            </a:blip>
            <a:stretch>
              <a:fillRect/>
            </a:stretch>
          </p:blipFill>
          <p:spPr>
            <a:xfrm>
              <a:off x="6016933" y="2162998"/>
              <a:ext cx="5657850" cy="2614613"/>
            </a:xfrm>
            <a:prstGeom prst="rect">
              <a:avLst/>
            </a:prstGeom>
          </p:spPr>
        </p:pic>
        <p:sp>
          <p:nvSpPr>
            <p:cNvPr id="31" name="ZoneTexte 30"/>
            <p:cNvSpPr txBox="1"/>
            <p:nvPr/>
          </p:nvSpPr>
          <p:spPr>
            <a:xfrm>
              <a:off x="7185932" y="1762006"/>
              <a:ext cx="2360583" cy="369332"/>
            </a:xfrm>
            <a:prstGeom prst="rect">
              <a:avLst/>
            </a:prstGeom>
            <a:noFill/>
          </p:spPr>
          <p:txBody>
            <a:bodyPr wrap="none" rtlCol="0">
              <a:spAutoFit/>
            </a:bodyPr>
            <a:lstStyle/>
            <a:p>
              <a:r>
                <a:rPr lang="fr-FR" dirty="0" err="1"/>
                <a:t>Wettest</a:t>
              </a:r>
              <a:r>
                <a:rPr lang="fr-FR" dirty="0"/>
                <a:t> </a:t>
              </a:r>
              <a:r>
                <a:rPr lang="fr-FR" dirty="0" err="1"/>
                <a:t>month</a:t>
              </a:r>
              <a:r>
                <a:rPr lang="fr-FR" dirty="0"/>
                <a:t> : </a:t>
              </a:r>
              <a:r>
                <a:rPr lang="fr-FR" dirty="0" err="1"/>
                <a:t>June</a:t>
              </a:r>
              <a:endParaRPr lang="fr-FR" dirty="0"/>
            </a:p>
          </p:txBody>
        </p:sp>
      </p:grpSp>
      <p:sp>
        <p:nvSpPr>
          <p:cNvPr id="44" name="Forme libre 43"/>
          <p:cNvSpPr/>
          <p:nvPr/>
        </p:nvSpPr>
        <p:spPr>
          <a:xfrm>
            <a:off x="118324" y="2349909"/>
            <a:ext cx="1897289" cy="3008671"/>
          </a:xfrm>
          <a:custGeom>
            <a:avLst/>
            <a:gdLst>
              <a:gd name="connsiteX0" fmla="*/ 137669 w 1976551"/>
              <a:gd name="connsiteY0" fmla="*/ 0 h 3215148"/>
              <a:gd name="connsiteX1" fmla="*/ 18 w 1976551"/>
              <a:gd name="connsiteY1" fmla="*/ 776748 h 3215148"/>
              <a:gd name="connsiteX2" fmla="*/ 127837 w 1976551"/>
              <a:gd name="connsiteY2" fmla="*/ 1514168 h 3215148"/>
              <a:gd name="connsiteX3" fmla="*/ 127837 w 1976551"/>
              <a:gd name="connsiteY3" fmla="*/ 2379406 h 3215148"/>
              <a:gd name="connsiteX4" fmla="*/ 1858315 w 1976551"/>
              <a:gd name="connsiteY4" fmla="*/ 3126658 h 3215148"/>
              <a:gd name="connsiteX5" fmla="*/ 1838650 w 1976551"/>
              <a:gd name="connsiteY5" fmla="*/ 3038168 h 3215148"/>
              <a:gd name="connsiteX6" fmla="*/ 1976302 w 1976551"/>
              <a:gd name="connsiteY6" fmla="*/ 3165987 h 3215148"/>
              <a:gd name="connsiteX7" fmla="*/ 1799321 w 1976551"/>
              <a:gd name="connsiteY7" fmla="*/ 3215148 h 321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6551" h="3215148">
                <a:moveTo>
                  <a:pt x="137669" y="0"/>
                </a:moveTo>
                <a:cubicBezTo>
                  <a:pt x="69663" y="262193"/>
                  <a:pt x="1657" y="524387"/>
                  <a:pt x="18" y="776748"/>
                </a:cubicBezTo>
                <a:cubicBezTo>
                  <a:pt x="-1621" y="1029109"/>
                  <a:pt x="106534" y="1247058"/>
                  <a:pt x="127837" y="1514168"/>
                </a:cubicBezTo>
                <a:cubicBezTo>
                  <a:pt x="149140" y="1781278"/>
                  <a:pt x="-160576" y="2110658"/>
                  <a:pt x="127837" y="2379406"/>
                </a:cubicBezTo>
                <a:cubicBezTo>
                  <a:pt x="416250" y="2648154"/>
                  <a:pt x="1573180" y="3016864"/>
                  <a:pt x="1858315" y="3126658"/>
                </a:cubicBezTo>
                <a:cubicBezTo>
                  <a:pt x="2143450" y="3236452"/>
                  <a:pt x="1818985" y="3031613"/>
                  <a:pt x="1838650" y="3038168"/>
                </a:cubicBezTo>
                <a:cubicBezTo>
                  <a:pt x="1858315" y="3044723"/>
                  <a:pt x="1982857" y="3136490"/>
                  <a:pt x="1976302" y="3165987"/>
                </a:cubicBezTo>
                <a:cubicBezTo>
                  <a:pt x="1969747" y="3195484"/>
                  <a:pt x="1884534" y="3205316"/>
                  <a:pt x="1799321" y="3215148"/>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84466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D82ABD5-6DCA-01C6-6334-3B67BA776623}"/>
              </a:ext>
            </a:extLst>
          </p:cNvPr>
          <p:cNvSpPr>
            <a:spLocks noGrp="1"/>
          </p:cNvSpPr>
          <p:nvPr>
            <p:ph type="title"/>
          </p:nvPr>
        </p:nvSpPr>
        <p:spPr/>
        <p:txBody>
          <a:bodyPr/>
          <a:lstStyle/>
          <a:p>
            <a:r>
              <a:rPr lang="en-IT" dirty="0"/>
              <a:t>CNES study</a:t>
            </a:r>
            <a:r>
              <a:rPr lang="fr-FR" dirty="0"/>
              <a:t> – </a:t>
            </a:r>
            <a:r>
              <a:rPr lang="fr-FR" dirty="0" err="1"/>
              <a:t>next</a:t>
            </a:r>
            <a:r>
              <a:rPr lang="fr-FR" dirty="0"/>
              <a:t> </a:t>
            </a:r>
            <a:r>
              <a:rPr lang="fr-FR" dirty="0" err="1"/>
              <a:t>steps</a:t>
            </a:r>
            <a:endParaRPr lang="en-IT" dirty="0"/>
          </a:p>
        </p:txBody>
      </p:sp>
      <p:sp>
        <p:nvSpPr>
          <p:cNvPr id="6" name="Text Placeholder 1">
            <a:extLst>
              <a:ext uri="{FF2B5EF4-FFF2-40B4-BE49-F238E27FC236}">
                <a16:creationId xmlns:a16="http://schemas.microsoft.com/office/drawing/2014/main" id="{08E6FBAB-8570-A2CE-3988-6DC516849804}"/>
              </a:ext>
            </a:extLst>
          </p:cNvPr>
          <p:cNvSpPr>
            <a:spLocks noGrp="1"/>
          </p:cNvSpPr>
          <p:nvPr>
            <p:ph type="body" idx="1"/>
          </p:nvPr>
        </p:nvSpPr>
        <p:spPr>
          <a:xfrm>
            <a:off x="176048" y="1172058"/>
            <a:ext cx="10068724" cy="4662871"/>
          </a:xfrm>
        </p:spPr>
        <p:txBody>
          <a:bodyPr/>
          <a:lstStyle/>
          <a:p>
            <a:pPr>
              <a:buFont typeface="Arial" panose="020B0604020202020204" pitchFamily="34" charset="0"/>
              <a:buChar char="•"/>
            </a:pPr>
            <a:r>
              <a:rPr lang="fr-FR" sz="2000" b="1" dirty="0">
                <a:solidFill>
                  <a:schemeClr val="tx1"/>
                </a:solidFill>
              </a:rPr>
              <a:t>To </a:t>
            </a:r>
            <a:r>
              <a:rPr lang="fr-FR" sz="2000" b="1" dirty="0" err="1">
                <a:solidFill>
                  <a:schemeClr val="tx1"/>
                </a:solidFill>
              </a:rPr>
              <a:t>improve</a:t>
            </a:r>
            <a:r>
              <a:rPr lang="fr-FR" sz="2000" b="1" dirty="0">
                <a:solidFill>
                  <a:schemeClr val="tx1"/>
                </a:solidFill>
              </a:rPr>
              <a:t> the surface </a:t>
            </a:r>
            <a:r>
              <a:rPr lang="fr-FR" sz="2000" b="1" dirty="0" err="1">
                <a:solidFill>
                  <a:schemeClr val="tx1"/>
                </a:solidFill>
              </a:rPr>
              <a:t>emissivity</a:t>
            </a:r>
            <a:r>
              <a:rPr lang="fr-FR" sz="2000" b="1" dirty="0">
                <a:solidFill>
                  <a:schemeClr val="tx1"/>
                </a:solidFill>
              </a:rPr>
              <a:t> </a:t>
            </a:r>
            <a:r>
              <a:rPr lang="fr-FR" sz="2000" b="1" dirty="0" err="1">
                <a:solidFill>
                  <a:schemeClr val="tx1"/>
                </a:solidFill>
              </a:rPr>
              <a:t>caracterization</a:t>
            </a:r>
            <a:r>
              <a:rPr lang="fr-FR" sz="2000" b="1" dirty="0">
                <a:solidFill>
                  <a:schemeClr val="tx1"/>
                </a:solidFill>
              </a:rPr>
              <a:t> :</a:t>
            </a:r>
          </a:p>
          <a:p>
            <a:pPr marL="50800" indent="0">
              <a:buNone/>
            </a:pPr>
            <a:r>
              <a:rPr lang="fr-FR" sz="2000" b="1" dirty="0">
                <a:solidFill>
                  <a:schemeClr val="tx1"/>
                </a:solidFill>
              </a:rPr>
              <a:t>	- </a:t>
            </a:r>
            <a:r>
              <a:rPr lang="fr-FR" sz="2000" b="1" dirty="0" err="1">
                <a:solidFill>
                  <a:schemeClr val="tx1"/>
                </a:solidFill>
              </a:rPr>
              <a:t>Deploying</a:t>
            </a:r>
            <a:r>
              <a:rPr lang="fr-FR" sz="2000" b="1" dirty="0">
                <a:solidFill>
                  <a:schemeClr val="tx1"/>
                </a:solidFill>
              </a:rPr>
              <a:t> and </a:t>
            </a:r>
            <a:r>
              <a:rPr lang="fr-FR" sz="2000" b="1" dirty="0" err="1">
                <a:solidFill>
                  <a:schemeClr val="tx1"/>
                </a:solidFill>
              </a:rPr>
              <a:t>comparing</a:t>
            </a:r>
            <a:r>
              <a:rPr lang="fr-FR" sz="2000" b="1" dirty="0">
                <a:solidFill>
                  <a:schemeClr val="tx1"/>
                </a:solidFill>
              </a:rPr>
              <a:t> </a:t>
            </a:r>
            <a:r>
              <a:rPr lang="fr-FR" sz="2000" b="1" dirty="0" err="1">
                <a:solidFill>
                  <a:schemeClr val="tx1"/>
                </a:solidFill>
              </a:rPr>
              <a:t>dedicated</a:t>
            </a:r>
            <a:r>
              <a:rPr lang="fr-FR" sz="2000" b="1" dirty="0">
                <a:solidFill>
                  <a:schemeClr val="tx1"/>
                </a:solidFill>
              </a:rPr>
              <a:t> instrumentation for </a:t>
            </a:r>
            <a:r>
              <a:rPr lang="fr-FR" sz="2000" b="1" dirty="0" err="1">
                <a:solidFill>
                  <a:schemeClr val="tx1"/>
                </a:solidFill>
              </a:rPr>
              <a:t>Temperature</a:t>
            </a:r>
            <a:r>
              <a:rPr lang="fr-FR" sz="2000" b="1" dirty="0">
                <a:solidFill>
                  <a:schemeClr val="tx1"/>
                </a:solidFill>
              </a:rPr>
              <a:t>/</a:t>
            </a:r>
            <a:r>
              <a:rPr lang="fr-FR" sz="2000" b="1" dirty="0" err="1">
                <a:solidFill>
                  <a:schemeClr val="tx1"/>
                </a:solidFill>
              </a:rPr>
              <a:t>Emissivity</a:t>
            </a:r>
            <a:r>
              <a:rPr lang="fr-FR" sz="2000" b="1" dirty="0">
                <a:solidFill>
                  <a:schemeClr val="tx1"/>
                </a:solidFill>
              </a:rPr>
              <a:t> </a:t>
            </a:r>
            <a:r>
              <a:rPr lang="fr-FR" sz="2000" b="1" dirty="0" err="1">
                <a:solidFill>
                  <a:schemeClr val="tx1"/>
                </a:solidFill>
              </a:rPr>
              <a:t>separation</a:t>
            </a:r>
            <a:r>
              <a:rPr lang="fr-FR" sz="2000" b="1" dirty="0">
                <a:solidFill>
                  <a:schemeClr val="tx1"/>
                </a:solidFill>
              </a:rPr>
              <a:t>:</a:t>
            </a:r>
          </a:p>
          <a:p>
            <a:pPr marL="50800" indent="0">
              <a:buNone/>
            </a:pPr>
            <a:r>
              <a:rPr lang="fr-FR" sz="2000" b="1" dirty="0">
                <a:solidFill>
                  <a:schemeClr val="tx1"/>
                </a:solidFill>
              </a:rPr>
              <a:t>		- CIMEL CE312 (6 spectral bands)</a:t>
            </a:r>
          </a:p>
          <a:p>
            <a:pPr marL="50800" indent="0">
              <a:buNone/>
            </a:pPr>
            <a:r>
              <a:rPr lang="fr-FR" sz="2000" b="1" dirty="0">
                <a:solidFill>
                  <a:schemeClr val="tx1"/>
                </a:solidFill>
              </a:rPr>
              <a:t>		- 4 KT 15 (</a:t>
            </a:r>
            <a:r>
              <a:rPr lang="fr-FR" sz="2000" b="1" dirty="0" err="1">
                <a:solidFill>
                  <a:schemeClr val="tx1"/>
                </a:solidFill>
              </a:rPr>
              <a:t>with</a:t>
            </a:r>
            <a:r>
              <a:rPr lang="fr-FR" sz="2000" b="1" dirty="0">
                <a:solidFill>
                  <a:schemeClr val="tx1"/>
                </a:solidFill>
              </a:rPr>
              <a:t> TRISHNA </a:t>
            </a:r>
            <a:r>
              <a:rPr lang="fr-FR" sz="2000" b="1" dirty="0" err="1">
                <a:solidFill>
                  <a:schemeClr val="tx1"/>
                </a:solidFill>
              </a:rPr>
              <a:t>like</a:t>
            </a:r>
            <a:r>
              <a:rPr lang="fr-FR" sz="2000" b="1" dirty="0">
                <a:solidFill>
                  <a:schemeClr val="tx1"/>
                </a:solidFill>
              </a:rPr>
              <a:t> bands)</a:t>
            </a:r>
          </a:p>
          <a:p>
            <a:pPr marL="50800" indent="0">
              <a:buNone/>
            </a:pPr>
            <a:r>
              <a:rPr lang="fr-FR" sz="2000" b="1" dirty="0">
                <a:solidFill>
                  <a:schemeClr val="tx1"/>
                </a:solidFill>
              </a:rPr>
              <a:t>	- </a:t>
            </a:r>
            <a:r>
              <a:rPr lang="fr-FR" sz="2000" b="1" dirty="0" err="1">
                <a:solidFill>
                  <a:schemeClr val="tx1"/>
                </a:solidFill>
              </a:rPr>
              <a:t>Emissivity</a:t>
            </a:r>
            <a:r>
              <a:rPr lang="fr-FR" sz="2000" b="1" dirty="0">
                <a:solidFill>
                  <a:schemeClr val="tx1"/>
                </a:solidFill>
              </a:rPr>
              <a:t> box </a:t>
            </a:r>
            <a:r>
              <a:rPr lang="fr-FR" sz="2000" b="1" dirty="0" err="1">
                <a:solidFill>
                  <a:schemeClr val="tx1"/>
                </a:solidFill>
              </a:rPr>
              <a:t>under</a:t>
            </a:r>
            <a:r>
              <a:rPr lang="fr-FR" sz="2000" b="1" dirty="0">
                <a:solidFill>
                  <a:schemeClr val="tx1"/>
                </a:solidFill>
              </a:rPr>
              <a:t> construction</a:t>
            </a:r>
          </a:p>
          <a:p>
            <a:pPr>
              <a:buFont typeface="Arial" panose="020B0604020202020204" pitchFamily="34" charset="0"/>
              <a:buChar char="•"/>
            </a:pPr>
            <a:r>
              <a:rPr lang="fr-FR" sz="2000" b="1" dirty="0" err="1"/>
              <a:t>Assess</a:t>
            </a:r>
            <a:r>
              <a:rPr lang="fr-FR" sz="2000" b="1" dirty="0"/>
              <a:t> the performances of a radiance </a:t>
            </a:r>
            <a:r>
              <a:rPr lang="fr-FR" sz="2000" b="1" dirty="0" err="1"/>
              <a:t>based</a:t>
            </a:r>
            <a:r>
              <a:rPr lang="fr-FR" sz="2000" b="1" dirty="0"/>
              <a:t> </a:t>
            </a:r>
            <a:r>
              <a:rPr lang="fr-FR" sz="2000" b="1" dirty="0" err="1"/>
              <a:t>method</a:t>
            </a:r>
            <a:r>
              <a:rPr lang="fr-FR" sz="2000" b="1" dirty="0"/>
              <a:t> (</a:t>
            </a:r>
            <a:r>
              <a:rPr lang="fr-FR" sz="2000" b="1" dirty="0" err="1"/>
              <a:t>that</a:t>
            </a:r>
            <a:r>
              <a:rPr lang="fr-FR" sz="2000" b="1" dirty="0"/>
              <a:t> </a:t>
            </a:r>
            <a:r>
              <a:rPr lang="fr-FR" sz="2000" b="1" dirty="0" err="1"/>
              <a:t>is</a:t>
            </a:r>
            <a:r>
              <a:rPr lang="fr-FR" sz="2000" b="1" dirty="0"/>
              <a:t> </a:t>
            </a:r>
            <a:r>
              <a:rPr lang="fr-FR" sz="2000" b="1" dirty="0" err="1"/>
              <a:t>pushing</a:t>
            </a:r>
            <a:r>
              <a:rPr lang="fr-FR" sz="2000" b="1" dirty="0"/>
              <a:t> TOA the BOA surface radiance </a:t>
            </a:r>
            <a:r>
              <a:rPr lang="fr-FR" sz="2000" b="1" dirty="0" err="1"/>
              <a:t>measured</a:t>
            </a:r>
            <a:r>
              <a:rPr lang="fr-FR" sz="2000" b="1" dirty="0"/>
              <a:t> by in situ </a:t>
            </a:r>
            <a:r>
              <a:rPr lang="fr-FR" sz="2000" b="1" dirty="0" err="1"/>
              <a:t>radiometers</a:t>
            </a:r>
            <a:r>
              <a:rPr lang="fr-FR" sz="2000" b="1" dirty="0"/>
              <a:t> </a:t>
            </a:r>
            <a:r>
              <a:rPr lang="fr-FR" sz="2000" b="1" dirty="0" err="1"/>
              <a:t>without</a:t>
            </a:r>
            <a:r>
              <a:rPr lang="fr-FR" sz="2000" b="1" dirty="0"/>
              <a:t> </a:t>
            </a:r>
            <a:r>
              <a:rPr lang="fr-FR" sz="2000" b="1" dirty="0" err="1"/>
              <a:t>retrieving</a:t>
            </a:r>
            <a:r>
              <a:rPr lang="fr-FR" sz="2000" b="1" dirty="0"/>
              <a:t> </a:t>
            </a:r>
            <a:r>
              <a:rPr lang="fr-FR" sz="2000" b="1" dirty="0" err="1"/>
              <a:t>Temperature</a:t>
            </a:r>
            <a:r>
              <a:rPr lang="fr-FR" sz="2000" b="1" dirty="0"/>
              <a:t> and </a:t>
            </a:r>
            <a:r>
              <a:rPr lang="fr-FR" sz="2000" b="1" dirty="0" err="1"/>
              <a:t>Emissivity</a:t>
            </a:r>
            <a:r>
              <a:rPr lang="fr-FR" sz="2000" b="1" dirty="0"/>
              <a:t>)</a:t>
            </a:r>
          </a:p>
          <a:p>
            <a:pPr>
              <a:buFont typeface="Arial" panose="020B0604020202020204" pitchFamily="34" charset="0"/>
              <a:buChar char="•"/>
            </a:pPr>
            <a:r>
              <a:rPr lang="fr-FR" sz="2000" b="1" dirty="0"/>
              <a:t>Delivery: </a:t>
            </a:r>
            <a:r>
              <a:rPr lang="fr-FR" sz="2000" b="1" dirty="0" err="1"/>
              <a:t>Error</a:t>
            </a:r>
            <a:r>
              <a:rPr lang="fr-FR" sz="2000" b="1" dirty="0"/>
              <a:t> budget </a:t>
            </a:r>
            <a:r>
              <a:rPr lang="fr-FR" sz="2000" b="1" dirty="0" err="1"/>
              <a:t>technical</a:t>
            </a:r>
            <a:r>
              <a:rPr lang="fr-FR" sz="2000" b="1" dirty="0"/>
              <a:t> note + code (</a:t>
            </a:r>
            <a:r>
              <a:rPr lang="fr-FR" sz="2000" b="1" dirty="0" err="1"/>
              <a:t>beginning</a:t>
            </a:r>
            <a:r>
              <a:rPr lang="fr-FR" sz="2000" b="1" dirty="0"/>
              <a:t> of </a:t>
            </a:r>
            <a:r>
              <a:rPr lang="fr-FR" sz="2000" b="1" dirty="0" err="1"/>
              <a:t>march</a:t>
            </a:r>
            <a:r>
              <a:rPr lang="fr-FR" sz="2000" b="1" dirty="0"/>
              <a:t>)</a:t>
            </a:r>
            <a:endParaRPr lang="en-IT" sz="2000" b="1" dirty="0"/>
          </a:p>
        </p:txBody>
      </p:sp>
      <p:pic>
        <p:nvPicPr>
          <p:cNvPr id="7" name="Espace réservé du contenu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9970002" y="1446828"/>
            <a:ext cx="2198156" cy="1648617"/>
          </a:xfrm>
          <a:prstGeom prst="rect">
            <a:avLst/>
          </a:prstGeom>
        </p:spPr>
      </p:pic>
      <p:pic>
        <p:nvPicPr>
          <p:cNvPr id="8" name="Imag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9963978" y="4182881"/>
            <a:ext cx="2246353" cy="1684765"/>
          </a:xfrm>
          <a:prstGeom prst="rect">
            <a:avLst/>
          </a:prstGeom>
        </p:spPr>
      </p:pic>
    </p:spTree>
    <p:extLst>
      <p:ext uri="{BB962C8B-B14F-4D97-AF65-F5344CB8AC3E}">
        <p14:creationId xmlns:p14="http://schemas.microsoft.com/office/powerpoint/2010/main" val="204757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64A19C-75A5-5EC4-359E-91B57FBFD4B4}"/>
              </a:ext>
            </a:extLst>
          </p:cNvPr>
          <p:cNvSpPr>
            <a:spLocks noGrp="1"/>
          </p:cNvSpPr>
          <p:nvPr>
            <p:ph type="body" idx="1"/>
          </p:nvPr>
        </p:nvSpPr>
        <p:spPr/>
        <p:txBody>
          <a:bodyPr/>
          <a:lstStyle/>
          <a:p>
            <a:pPr marL="50800" indent="0">
              <a:buNone/>
            </a:pPr>
            <a:r>
              <a:rPr lang="en-IT" sz="1800" b="1" dirty="0"/>
              <a:t>ESA have started a TIRCALNet Preparation Study end of 2023: </a:t>
            </a:r>
          </a:p>
          <a:p>
            <a:pPr marL="50800" indent="0">
              <a:buNone/>
            </a:pPr>
            <a:endParaRPr lang="en-IT" sz="1800" dirty="0"/>
          </a:p>
          <a:p>
            <a:pPr>
              <a:buFont typeface="Arial" panose="020B0604020202020204" pitchFamily="34" charset="0"/>
              <a:buChar char="•"/>
            </a:pPr>
            <a:r>
              <a:rPr lang="en-IT" sz="1800" dirty="0"/>
              <a:t>Transfer of CNES La Crau uncertainty budget template to other sites (e.g. from ESA LAW project) and perform similar simulations to gain an understanding how site environment may influence the uncertainty.</a:t>
            </a:r>
          </a:p>
          <a:p>
            <a:pPr>
              <a:buFont typeface="Arial" panose="020B0604020202020204" pitchFamily="34" charset="0"/>
              <a:buChar char="•"/>
            </a:pPr>
            <a:r>
              <a:rPr lang="en-IT" sz="1800" dirty="0"/>
              <a:t>Develop a full site uncertainty budget template inclusive of atmospheric, forward propagation, instrumentation and site environment uncertainties</a:t>
            </a:r>
          </a:p>
          <a:p>
            <a:pPr>
              <a:buFont typeface="Arial" panose="020B0604020202020204" pitchFamily="34" charset="0"/>
              <a:buChar char="•"/>
            </a:pPr>
            <a:r>
              <a:rPr lang="en-IT" sz="1800" dirty="0"/>
              <a:t>Development of a site measurement and forward propagation protocol to minimise uncertainties at TOA</a:t>
            </a:r>
          </a:p>
          <a:p>
            <a:pPr>
              <a:buFont typeface="Arial" panose="020B0604020202020204" pitchFamily="34" charset="0"/>
              <a:buChar char="•"/>
            </a:pPr>
            <a:r>
              <a:rPr lang="en-IT" sz="1800" dirty="0"/>
              <a:t>Analysis of site characteristics (surface, cloud cover, etc.) to find possible candidate sites (e.g. Lake Tahoe, A</a:t>
            </a:r>
            <a:r>
              <a:rPr lang="en-GB" sz="1800" dirty="0"/>
              <a:t>c</a:t>
            </a:r>
            <a:r>
              <a:rPr lang="en-IT" sz="1800" dirty="0"/>
              <a:t>qua Alta platform, Russel Ranch</a:t>
            </a:r>
          </a:p>
          <a:p>
            <a:pPr>
              <a:buFont typeface="Arial" panose="020B0604020202020204" pitchFamily="34" charset="0"/>
              <a:buChar char="•"/>
            </a:pPr>
            <a:r>
              <a:rPr lang="en-IT" sz="1800" dirty="0"/>
              <a:t>Develop a roadmap to equip and operate sites</a:t>
            </a:r>
          </a:p>
          <a:p>
            <a:pPr>
              <a:buFont typeface="Arial" panose="020B0604020202020204" pitchFamily="34" charset="0"/>
              <a:buChar char="•"/>
            </a:pPr>
            <a:r>
              <a:rPr lang="en-IT" sz="1800" dirty="0"/>
              <a:t>Discussions with partnering agencies on how to collaborate and set up and operate networks (funding for  instrumentation, site operation, data analysis, supporting studies, etc.)</a:t>
            </a:r>
          </a:p>
        </p:txBody>
      </p:sp>
      <p:sp>
        <p:nvSpPr>
          <p:cNvPr id="3" name="Title 2">
            <a:extLst>
              <a:ext uri="{FF2B5EF4-FFF2-40B4-BE49-F238E27FC236}">
                <a16:creationId xmlns:a16="http://schemas.microsoft.com/office/drawing/2014/main" id="{AE9809B4-0273-74EF-BD61-994C1414535F}"/>
              </a:ext>
            </a:extLst>
          </p:cNvPr>
          <p:cNvSpPr>
            <a:spLocks noGrp="1"/>
          </p:cNvSpPr>
          <p:nvPr>
            <p:ph type="title"/>
          </p:nvPr>
        </p:nvSpPr>
        <p:spPr/>
        <p:txBody>
          <a:bodyPr/>
          <a:lstStyle/>
          <a:p>
            <a:r>
              <a:rPr lang="en-IT" dirty="0"/>
              <a:t>Next steps towards other sites</a:t>
            </a:r>
          </a:p>
        </p:txBody>
      </p:sp>
    </p:spTree>
    <p:extLst>
      <p:ext uri="{BB962C8B-B14F-4D97-AF65-F5344CB8AC3E}">
        <p14:creationId xmlns:p14="http://schemas.microsoft.com/office/powerpoint/2010/main" val="4277836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FB833-FD5E-3145-59DE-383E6C319400}"/>
              </a:ext>
            </a:extLst>
          </p:cNvPr>
          <p:cNvSpPr>
            <a:spLocks noGrp="1"/>
          </p:cNvSpPr>
          <p:nvPr>
            <p:ph type="title"/>
          </p:nvPr>
        </p:nvSpPr>
        <p:spPr/>
        <p:txBody>
          <a:bodyPr/>
          <a:lstStyle/>
          <a:p>
            <a:r>
              <a:rPr lang="en-IT" dirty="0"/>
              <a:t>Internation Working Group</a:t>
            </a:r>
          </a:p>
        </p:txBody>
      </p:sp>
      <p:sp>
        <p:nvSpPr>
          <p:cNvPr id="6" name="Text Placeholder 1">
            <a:extLst>
              <a:ext uri="{FF2B5EF4-FFF2-40B4-BE49-F238E27FC236}">
                <a16:creationId xmlns:a16="http://schemas.microsoft.com/office/drawing/2014/main" id="{F28D2B30-E7D6-6A55-AB07-6432EDEB45FA}"/>
              </a:ext>
            </a:extLst>
          </p:cNvPr>
          <p:cNvSpPr txBox="1">
            <a:spLocks/>
          </p:cNvSpPr>
          <p:nvPr/>
        </p:nvSpPr>
        <p:spPr>
          <a:xfrm>
            <a:off x="220324" y="1205242"/>
            <a:ext cx="11495400" cy="4662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T" sz="1800" dirty="0"/>
          </a:p>
        </p:txBody>
      </p:sp>
      <p:pic>
        <p:nvPicPr>
          <p:cNvPr id="7" name="Picture 6" descr="A satellite in space over the earth&#10;&#10;Description automatically generated">
            <a:extLst>
              <a:ext uri="{FF2B5EF4-FFF2-40B4-BE49-F238E27FC236}">
                <a16:creationId xmlns:a16="http://schemas.microsoft.com/office/drawing/2014/main" id="{0C83069E-2696-E476-3ECA-3C51D7C09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774" y="1057384"/>
            <a:ext cx="2572025" cy="1804930"/>
          </a:xfrm>
          <a:prstGeom prst="rect">
            <a:avLst/>
          </a:prstGeom>
        </p:spPr>
      </p:pic>
      <p:pic>
        <p:nvPicPr>
          <p:cNvPr id="8" name="Picture 7" descr="A satellite in space with earth in the background&#10;&#10;Description automatically generated">
            <a:extLst>
              <a:ext uri="{FF2B5EF4-FFF2-40B4-BE49-F238E27FC236}">
                <a16:creationId xmlns:a16="http://schemas.microsoft.com/office/drawing/2014/main" id="{3F9B8A61-09B0-2291-AEC6-1620E05DD3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5807" y="2866432"/>
            <a:ext cx="2389135" cy="1804930"/>
          </a:xfrm>
          <a:prstGeom prst="rect">
            <a:avLst/>
          </a:prstGeom>
        </p:spPr>
      </p:pic>
      <p:pic>
        <p:nvPicPr>
          <p:cNvPr id="9" name="Picture 8" descr="A satellite in space above earth&#10;&#10;Description automatically generated">
            <a:extLst>
              <a:ext uri="{FF2B5EF4-FFF2-40B4-BE49-F238E27FC236}">
                <a16:creationId xmlns:a16="http://schemas.microsoft.com/office/drawing/2014/main" id="{AF6AAA13-FF13-AC11-F590-7A9F0D21EA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4555" y="4671362"/>
            <a:ext cx="2607121" cy="1804930"/>
          </a:xfrm>
          <a:prstGeom prst="rect">
            <a:avLst/>
          </a:prstGeom>
        </p:spPr>
      </p:pic>
      <p:sp>
        <p:nvSpPr>
          <p:cNvPr id="10" name="TextBox 9">
            <a:extLst>
              <a:ext uri="{FF2B5EF4-FFF2-40B4-BE49-F238E27FC236}">
                <a16:creationId xmlns:a16="http://schemas.microsoft.com/office/drawing/2014/main" id="{C93FD6D1-48A1-CA4A-8DD6-B848FD85A95A}"/>
              </a:ext>
            </a:extLst>
          </p:cNvPr>
          <p:cNvSpPr txBox="1"/>
          <p:nvPr/>
        </p:nvSpPr>
        <p:spPr>
          <a:xfrm>
            <a:off x="176048" y="1205242"/>
            <a:ext cx="6792311" cy="5755422"/>
          </a:xfrm>
          <a:prstGeom prst="rect">
            <a:avLst/>
          </a:prstGeom>
          <a:noFill/>
        </p:spPr>
        <p:txBody>
          <a:bodyPr wrap="square" rtlCol="0">
            <a:spAutoFit/>
          </a:bodyPr>
          <a:lstStyle/>
          <a:p>
            <a:r>
              <a:rPr lang="en-IT" sz="1600" b="1" dirty="0"/>
              <a:t>The study aims to create and provide input to an International Working Group aiming to set up TIRCALNet</a:t>
            </a:r>
          </a:p>
          <a:p>
            <a:endParaRPr lang="en-IT" sz="1600" dirty="0"/>
          </a:p>
          <a:p>
            <a:r>
              <a:rPr lang="en-GB" sz="1600" b="1" dirty="0"/>
              <a:t>JPL-NASA</a:t>
            </a:r>
          </a:p>
          <a:p>
            <a:pPr marL="285750" indent="-285750">
              <a:buFont typeface="Arial" panose="020B0604020202020204" pitchFamily="34" charset="0"/>
              <a:buChar char="•"/>
            </a:pPr>
            <a:r>
              <a:rPr lang="en-GB" sz="1600" dirty="0"/>
              <a:t>Operating Lake Tahoe and Salton Sea Calibration sites</a:t>
            </a:r>
          </a:p>
          <a:p>
            <a:pPr marL="285750" indent="-285750">
              <a:buFont typeface="Arial" panose="020B0604020202020204" pitchFamily="34" charset="0"/>
              <a:buChar char="•"/>
            </a:pPr>
            <a:r>
              <a:rPr lang="en-GB" sz="1600" dirty="0"/>
              <a:t>Long data record since 1998</a:t>
            </a:r>
          </a:p>
          <a:p>
            <a:pPr marL="285750" indent="-285750">
              <a:buFont typeface="Arial" panose="020B0604020202020204" pitchFamily="34" charset="0"/>
              <a:buChar char="•"/>
            </a:pPr>
            <a:r>
              <a:rPr lang="en-GB" sz="1600" dirty="0"/>
              <a:t>Providing operational Cal/Val for several TIR missions and preparing for SBG-TIR</a:t>
            </a:r>
          </a:p>
          <a:p>
            <a:r>
              <a:rPr lang="en-GB" sz="1600" b="1" dirty="0"/>
              <a:t>CNES</a:t>
            </a:r>
          </a:p>
          <a:p>
            <a:pPr marL="285750" indent="-285750">
              <a:buFont typeface="Arial" panose="020B0604020202020204" pitchFamily="34" charset="0"/>
              <a:buChar char="•"/>
            </a:pPr>
            <a:r>
              <a:rPr lang="en-GB" sz="1600" dirty="0"/>
              <a:t>Operating La </a:t>
            </a:r>
            <a:r>
              <a:rPr lang="en-GB" sz="1600" dirty="0" err="1"/>
              <a:t>Crau</a:t>
            </a:r>
            <a:r>
              <a:rPr lang="en-GB" sz="1600" dirty="0"/>
              <a:t> calibration site</a:t>
            </a:r>
          </a:p>
          <a:p>
            <a:pPr marL="285750" indent="-285750">
              <a:buFont typeface="Arial" panose="020B0604020202020204" pitchFamily="34" charset="0"/>
              <a:buChar char="•"/>
            </a:pPr>
            <a:r>
              <a:rPr lang="en-GB" sz="1600" dirty="0"/>
              <a:t>Ramping up Cal/Val facility for TRISHNA mission</a:t>
            </a:r>
          </a:p>
          <a:p>
            <a:r>
              <a:rPr lang="en-GB" sz="1600" b="1" dirty="0"/>
              <a:t>ESA</a:t>
            </a:r>
          </a:p>
          <a:p>
            <a:pPr marL="285750" indent="-285750">
              <a:buFont typeface="Arial" panose="020B0604020202020204" pitchFamily="34" charset="0"/>
              <a:buChar char="•"/>
            </a:pPr>
            <a:r>
              <a:rPr lang="en-GB" sz="1600" dirty="0"/>
              <a:t>Sentinel-3 LST operator, CCI-LST, FRM4STS</a:t>
            </a:r>
          </a:p>
          <a:p>
            <a:pPr marL="285750" indent="-285750">
              <a:buFont typeface="Arial" panose="020B0604020202020204" pitchFamily="34" charset="0"/>
              <a:buChar char="•"/>
            </a:pPr>
            <a:r>
              <a:rPr lang="en-GB" sz="1600" dirty="0"/>
              <a:t>LSTM Cal/Val preparation</a:t>
            </a:r>
          </a:p>
          <a:p>
            <a:pPr marL="285750" indent="-285750">
              <a:buFont typeface="Arial" panose="020B0604020202020204" pitchFamily="34" charset="0"/>
              <a:buChar char="•"/>
            </a:pPr>
            <a:r>
              <a:rPr lang="en-GB" sz="1600" dirty="0"/>
              <a:t>Support to new space companies</a:t>
            </a:r>
          </a:p>
          <a:p>
            <a:r>
              <a:rPr lang="en-GB" sz="1600" b="1" dirty="0"/>
              <a:t>CSIRO</a:t>
            </a:r>
          </a:p>
          <a:p>
            <a:pPr marL="285750" indent="-285750">
              <a:buFont typeface="Arial" panose="020B0604020202020204" pitchFamily="34" charset="0"/>
              <a:buChar char="•"/>
            </a:pPr>
            <a:r>
              <a:rPr lang="en-GB" sz="1600" dirty="0"/>
              <a:t>Interest to assess and set up a site at Pinnacles Desert</a:t>
            </a:r>
          </a:p>
          <a:p>
            <a:r>
              <a:rPr lang="en-GB" sz="1600" b="1" dirty="0"/>
              <a:t>INGV</a:t>
            </a:r>
          </a:p>
          <a:p>
            <a:pPr marL="285750" indent="-285750">
              <a:buFont typeface="Arial" panose="020B0604020202020204" pitchFamily="34" charset="0"/>
              <a:buChar char="•"/>
            </a:pPr>
            <a:r>
              <a:rPr lang="en-GB" sz="1600" dirty="0"/>
              <a:t>Operating a radiometer at </a:t>
            </a:r>
            <a:r>
              <a:rPr lang="en-GB" sz="1600" dirty="0" err="1"/>
              <a:t>Acqua</a:t>
            </a:r>
            <a:r>
              <a:rPr lang="en-GB" sz="1600" dirty="0"/>
              <a:t>-Alta platform in Venice lagoon</a:t>
            </a:r>
          </a:p>
          <a:p>
            <a:pPr marL="285750" indent="-285750">
              <a:buFont typeface="Arial" panose="020B0604020202020204" pitchFamily="34" charset="0"/>
              <a:buChar char="•"/>
            </a:pPr>
            <a:r>
              <a:rPr lang="en-GB" sz="1600" dirty="0"/>
              <a:t>Preparations for SBG-TIR mission Cal/Val</a:t>
            </a:r>
          </a:p>
          <a:p>
            <a:pPr marL="285750" indent="-285750">
              <a:buFont typeface="Arial" panose="020B0604020202020204" pitchFamily="34" charset="0"/>
              <a:buChar char="•"/>
            </a:pPr>
            <a:endParaRPr lang="en-GB" sz="1600" dirty="0"/>
          </a:p>
          <a:p>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547694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61D8D9-8A3A-A57B-83F7-722C9DA9A7F1}"/>
              </a:ext>
            </a:extLst>
          </p:cNvPr>
          <p:cNvSpPr>
            <a:spLocks noGrp="1"/>
          </p:cNvSpPr>
          <p:nvPr>
            <p:ph type="title"/>
          </p:nvPr>
        </p:nvSpPr>
        <p:spPr/>
        <p:txBody>
          <a:bodyPr/>
          <a:lstStyle/>
          <a:p>
            <a:r>
              <a:rPr lang="en-IT" dirty="0"/>
              <a:t>Link to other Projects &amp; Networks</a:t>
            </a:r>
          </a:p>
        </p:txBody>
      </p:sp>
      <p:sp>
        <p:nvSpPr>
          <p:cNvPr id="4" name="Text Placeholder 1">
            <a:extLst>
              <a:ext uri="{FF2B5EF4-FFF2-40B4-BE49-F238E27FC236}">
                <a16:creationId xmlns:a16="http://schemas.microsoft.com/office/drawing/2014/main" id="{910232BA-037F-3350-C910-7339AC2EB671}"/>
              </a:ext>
            </a:extLst>
          </p:cNvPr>
          <p:cNvSpPr txBox="1">
            <a:spLocks/>
          </p:cNvSpPr>
          <p:nvPr/>
        </p:nvSpPr>
        <p:spPr>
          <a:xfrm>
            <a:off x="220324" y="1205242"/>
            <a:ext cx="11495400" cy="4662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T" sz="1800" dirty="0"/>
          </a:p>
        </p:txBody>
      </p:sp>
      <p:sp>
        <p:nvSpPr>
          <p:cNvPr id="5" name="TextBox 4">
            <a:extLst>
              <a:ext uri="{FF2B5EF4-FFF2-40B4-BE49-F238E27FC236}">
                <a16:creationId xmlns:a16="http://schemas.microsoft.com/office/drawing/2014/main" id="{55707524-2F32-1D87-69CB-C5EAEFF60316}"/>
              </a:ext>
            </a:extLst>
          </p:cNvPr>
          <p:cNvSpPr txBox="1"/>
          <p:nvPr/>
        </p:nvSpPr>
        <p:spPr>
          <a:xfrm>
            <a:off x="220325" y="1205242"/>
            <a:ext cx="7039120" cy="4770537"/>
          </a:xfrm>
          <a:prstGeom prst="rect">
            <a:avLst/>
          </a:prstGeom>
          <a:noFill/>
        </p:spPr>
        <p:txBody>
          <a:bodyPr wrap="square" rtlCol="0">
            <a:spAutoFit/>
          </a:bodyPr>
          <a:lstStyle/>
          <a:p>
            <a:endParaRPr lang="en-IT" sz="1600" dirty="0"/>
          </a:p>
          <a:p>
            <a:r>
              <a:rPr lang="en-GB" sz="1600" b="1" dirty="0" err="1"/>
              <a:t>ASTeRN</a:t>
            </a:r>
            <a:r>
              <a:rPr lang="en-GB" sz="1600" b="1" dirty="0"/>
              <a:t>: Advanced Surface Temperature Radiometer and global Network</a:t>
            </a:r>
          </a:p>
          <a:p>
            <a:pPr marL="285750" indent="-285750">
              <a:buFont typeface="Arial" panose="020B0604020202020204" pitchFamily="34" charset="0"/>
              <a:buChar char="•"/>
            </a:pPr>
            <a:r>
              <a:rPr lang="en-GB" sz="1600" dirty="0"/>
              <a:t>Network consisting of 6 new sites for LST led by RAL SPACE</a:t>
            </a:r>
          </a:p>
          <a:p>
            <a:pPr marL="285750" indent="-285750">
              <a:buFont typeface="Arial" panose="020B0604020202020204" pitchFamily="34" charset="0"/>
              <a:buChar char="•"/>
            </a:pPr>
            <a:r>
              <a:rPr lang="en-GB" sz="1600" dirty="0"/>
              <a:t>Deployments starting in 2024</a:t>
            </a:r>
          </a:p>
          <a:p>
            <a:pPr marL="285750" indent="-285750">
              <a:buFont typeface="Arial" panose="020B0604020202020204" pitchFamily="34" charset="0"/>
              <a:buChar char="•"/>
            </a:pPr>
            <a:endParaRPr lang="en-GB" sz="1600" dirty="0"/>
          </a:p>
          <a:p>
            <a:r>
              <a:rPr lang="en-GB" sz="1600" b="1" dirty="0"/>
              <a:t>SLSTR and LSTM L2 Processor Development and associated Cal/Val expertise at University of Leicester</a:t>
            </a:r>
          </a:p>
          <a:p>
            <a:endParaRPr lang="en-GB" sz="1600" dirty="0"/>
          </a:p>
          <a:p>
            <a:r>
              <a:rPr lang="en-GB" sz="1600" b="1" dirty="0"/>
              <a:t>LST-CCI involving both University of Leicester and KIT</a:t>
            </a:r>
          </a:p>
          <a:p>
            <a:pPr marL="285750" indent="-285750">
              <a:buFont typeface="Arial" panose="020B0604020202020204" pitchFamily="34" charset="0"/>
              <a:buChar char="•"/>
            </a:pPr>
            <a:r>
              <a:rPr lang="en-GB" sz="1600" dirty="0"/>
              <a:t>Provides the needs for stability criteria at L1 for climate datasets</a:t>
            </a:r>
          </a:p>
          <a:p>
            <a:pPr marL="285750" indent="-285750">
              <a:buFont typeface="Arial" panose="020B0604020202020204" pitchFamily="34" charset="0"/>
              <a:buChar char="•"/>
            </a:pPr>
            <a:r>
              <a:rPr lang="en-GB" sz="1600" dirty="0"/>
              <a:t>Strong driver for a network and </a:t>
            </a:r>
            <a:r>
              <a:rPr lang="en-GB" sz="1600" dirty="0" err="1"/>
              <a:t>longterm</a:t>
            </a:r>
            <a:r>
              <a:rPr lang="en-GB" sz="1600" dirty="0"/>
              <a:t> operation scheme</a:t>
            </a:r>
          </a:p>
          <a:p>
            <a:endParaRPr lang="en-GB" sz="1600" dirty="0"/>
          </a:p>
          <a:p>
            <a:r>
              <a:rPr lang="en-GB" sz="1600" b="1" dirty="0"/>
              <a:t>FRM4STS project led by KIT</a:t>
            </a:r>
          </a:p>
          <a:p>
            <a:pPr marL="285750" indent="-285750">
              <a:buFont typeface="Arial" panose="020B0604020202020204" pitchFamily="34" charset="0"/>
              <a:buChar char="•"/>
            </a:pPr>
            <a:r>
              <a:rPr lang="en-GB" sz="1600" dirty="0"/>
              <a:t>Field radiometer intercomparison exercises (FICE)</a:t>
            </a:r>
          </a:p>
          <a:p>
            <a:pPr marL="285750" indent="-285750">
              <a:buFont typeface="Arial" panose="020B0604020202020204" pitchFamily="34" charset="0"/>
              <a:buChar char="•"/>
            </a:pPr>
            <a:r>
              <a:rPr lang="en-GB" sz="1600" dirty="0"/>
              <a:t>In situ and lab-based emissivity characterisations</a:t>
            </a:r>
          </a:p>
          <a:p>
            <a:pPr marL="285750" indent="-285750">
              <a:buFont typeface="Arial" panose="020B0604020202020204" pitchFamily="34" charset="0"/>
              <a:buChar char="•"/>
            </a:pPr>
            <a:endParaRPr lang="en-GB" sz="1600" dirty="0"/>
          </a:p>
          <a:p>
            <a:endParaRPr lang="en-GB" sz="1600" dirty="0"/>
          </a:p>
          <a:p>
            <a:pPr marL="285750" indent="-285750">
              <a:buFont typeface="Arial" panose="020B0604020202020204" pitchFamily="34" charset="0"/>
              <a:buChar char="•"/>
            </a:pPr>
            <a:endParaRPr lang="en-GB" sz="1600" dirty="0"/>
          </a:p>
        </p:txBody>
      </p:sp>
      <p:pic>
        <p:nvPicPr>
          <p:cNvPr id="6" name="Picture 5" descr="A long shot of a pole&#10;&#10;Description automatically generated">
            <a:extLst>
              <a:ext uri="{FF2B5EF4-FFF2-40B4-BE49-F238E27FC236}">
                <a16:creationId xmlns:a16="http://schemas.microsoft.com/office/drawing/2014/main" id="{7889AB6A-FC47-54EC-97F3-87316FDED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3997" y="4326838"/>
            <a:ext cx="3206446" cy="2030032"/>
          </a:xfrm>
          <a:prstGeom prst="rect">
            <a:avLst/>
          </a:prstGeom>
        </p:spPr>
      </p:pic>
      <p:pic>
        <p:nvPicPr>
          <p:cNvPr id="7" name="Picture 2">
            <a:extLst>
              <a:ext uri="{FF2B5EF4-FFF2-40B4-BE49-F238E27FC236}">
                <a16:creationId xmlns:a16="http://schemas.microsoft.com/office/drawing/2014/main" id="{2663D882-9E12-67DA-654F-0748E425F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6433" y="1693999"/>
            <a:ext cx="4191620" cy="2352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301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36D750-9338-A3CA-53DA-CE5F9B10B65E}"/>
              </a:ext>
            </a:extLst>
          </p:cNvPr>
          <p:cNvSpPr>
            <a:spLocks noGrp="1"/>
          </p:cNvSpPr>
          <p:nvPr>
            <p:ph type="title"/>
          </p:nvPr>
        </p:nvSpPr>
        <p:spPr/>
        <p:txBody>
          <a:bodyPr/>
          <a:lstStyle/>
          <a:p>
            <a:r>
              <a:rPr lang="en-IT" dirty="0"/>
              <a:t>Outlook for TIRCALNet</a:t>
            </a:r>
          </a:p>
        </p:txBody>
      </p:sp>
      <p:sp>
        <p:nvSpPr>
          <p:cNvPr id="4" name="Text Placeholder 1">
            <a:extLst>
              <a:ext uri="{FF2B5EF4-FFF2-40B4-BE49-F238E27FC236}">
                <a16:creationId xmlns:a16="http://schemas.microsoft.com/office/drawing/2014/main" id="{EFF90EEF-51D0-B2DE-02A9-8CF36FF90738}"/>
              </a:ext>
            </a:extLst>
          </p:cNvPr>
          <p:cNvSpPr txBox="1">
            <a:spLocks/>
          </p:cNvSpPr>
          <p:nvPr/>
        </p:nvSpPr>
        <p:spPr>
          <a:xfrm>
            <a:off x="220324" y="1205242"/>
            <a:ext cx="10971136" cy="4662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T" sz="1900" dirty="0"/>
          </a:p>
          <a:p>
            <a:r>
              <a:rPr lang="en-IT" sz="1900" dirty="0"/>
              <a:t>Current ESA preparatory </a:t>
            </a:r>
            <a:r>
              <a:rPr lang="en-IT" sz="1900"/>
              <a:t>study started </a:t>
            </a:r>
            <a:r>
              <a:rPr lang="en-IT" sz="1900" dirty="0"/>
              <a:t>and going on for 18 Months</a:t>
            </a:r>
          </a:p>
          <a:p>
            <a:r>
              <a:rPr lang="en-IT" sz="1900" dirty="0"/>
              <a:t>Main project output will be a site prototype design and a roadmap towards an operational network that provides much needed TIR ToA anchoring points for radiometry cal/val</a:t>
            </a:r>
          </a:p>
          <a:p>
            <a:r>
              <a:rPr lang="en-IT" sz="1900" dirty="0"/>
              <a:t>The Working Group will then have to establish similar to Radcalnet a framework to equip sites as needed and start operating them.</a:t>
            </a:r>
          </a:p>
          <a:p>
            <a:r>
              <a:rPr lang="en-IT" sz="1900" dirty="0"/>
              <a:t>Still early to say when but at some stage beta-users from TIR mission operating entities will need to be included in the data uptake and assessment as this is </a:t>
            </a:r>
            <a:r>
              <a:rPr lang="en-IT" sz="1900" b="1" dirty="0"/>
              <a:t>ultimately a support to ensuring well calibrated thermal data</a:t>
            </a:r>
            <a:r>
              <a:rPr lang="en-IT" sz="1900" dirty="0"/>
              <a:t> !</a:t>
            </a:r>
          </a:p>
          <a:p>
            <a:endParaRPr lang="en-IT" sz="1900" dirty="0"/>
          </a:p>
          <a:p>
            <a:pPr marL="0" indent="0" algn="ctr">
              <a:buNone/>
            </a:pPr>
            <a:r>
              <a:rPr lang="en-IT" sz="2400" b="1" dirty="0"/>
              <a:t>Thank you very much for your attention !</a:t>
            </a:r>
          </a:p>
          <a:p>
            <a:pPr marL="0" indent="0">
              <a:buNone/>
            </a:pPr>
            <a:endParaRPr lang="en-IT" sz="1900" dirty="0"/>
          </a:p>
        </p:txBody>
      </p:sp>
    </p:spTree>
    <p:extLst>
      <p:ext uri="{BB962C8B-B14F-4D97-AF65-F5344CB8AC3E}">
        <p14:creationId xmlns:p14="http://schemas.microsoft.com/office/powerpoint/2010/main" val="185366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Font typeface="Noto Sans Symbols"/>
              <a:buNone/>
            </a:pPr>
            <a:r>
              <a:rPr lang="en-US" sz="1800" dirty="0"/>
              <a:t>As per CNES WGCV presentation last year:</a:t>
            </a:r>
          </a:p>
          <a:p>
            <a:pPr marL="228600" lvl="0" indent="-50800" algn="l" rtl="0">
              <a:lnSpc>
                <a:spcPct val="90000"/>
              </a:lnSpc>
              <a:spcBef>
                <a:spcPts val="0"/>
              </a:spcBef>
              <a:spcAft>
                <a:spcPts val="0"/>
              </a:spcAft>
              <a:buClr>
                <a:schemeClr val="dk1"/>
              </a:buClr>
              <a:buSzPts val="2800"/>
              <a:buFont typeface="Noto Sans Symbols"/>
              <a:buNone/>
            </a:pPr>
            <a:endParaRPr lang="en-US" sz="1800" dirty="0"/>
          </a:p>
          <a:p>
            <a:pPr marL="635000" indent="-457200">
              <a:spcBef>
                <a:spcPts val="0"/>
              </a:spcBef>
              <a:buFont typeface="Arial" panose="020B0604020202020204" pitchFamily="34" charset="0"/>
              <a:buChar char="•"/>
            </a:pPr>
            <a:r>
              <a:rPr lang="en-US" sz="1800" dirty="0"/>
              <a:t>Several TIR missions operational: ECOSTRESS, ASTER, LANDSAT-8&amp;9, MODIS, VIIRS, SLSTR, SEVIRI…</a:t>
            </a:r>
          </a:p>
          <a:p>
            <a:pPr marL="635000" indent="-457200">
              <a:spcBef>
                <a:spcPts val="0"/>
              </a:spcBef>
              <a:buFont typeface="Arial" panose="020B0604020202020204" pitchFamily="34" charset="0"/>
              <a:buChar char="•"/>
            </a:pPr>
            <a:endParaRPr lang="en-US" sz="1800" dirty="0"/>
          </a:p>
          <a:p>
            <a:pPr marL="635000" indent="-457200">
              <a:spcBef>
                <a:spcPts val="0"/>
              </a:spcBef>
              <a:buFont typeface="Arial" panose="020B0604020202020204" pitchFamily="34" charset="0"/>
              <a:buChar char="•"/>
            </a:pPr>
            <a:r>
              <a:rPr lang="en-US" sz="1800" dirty="0"/>
              <a:t>TIR future missions with higher resolution: TRISHNA, LSTM, SBG</a:t>
            </a:r>
          </a:p>
          <a:p>
            <a:pPr marL="635000" indent="-457200">
              <a:spcBef>
                <a:spcPts val="0"/>
              </a:spcBef>
              <a:buFont typeface="Arial" panose="020B0604020202020204" pitchFamily="34" charset="0"/>
              <a:buChar char="•"/>
            </a:pPr>
            <a:endParaRPr lang="en-US" sz="1800" dirty="0"/>
          </a:p>
          <a:p>
            <a:pPr marL="635000" indent="-457200">
              <a:spcBef>
                <a:spcPts val="0"/>
              </a:spcBef>
              <a:buFont typeface="Arial" panose="020B0604020202020204" pitchFamily="34" charset="0"/>
              <a:buChar char="•"/>
            </a:pPr>
            <a:r>
              <a:rPr lang="en-US" sz="1800" dirty="0"/>
              <a:t>More and more demanding LST accuracy requirements better than 0.1 K for climate studies</a:t>
            </a:r>
          </a:p>
          <a:p>
            <a:pPr marL="635000" indent="-457200">
              <a:spcBef>
                <a:spcPts val="0"/>
              </a:spcBef>
              <a:buFont typeface="Arial" panose="020B0604020202020204" pitchFamily="34" charset="0"/>
              <a:buChar char="•"/>
            </a:pPr>
            <a:endParaRPr lang="en-US" sz="1800" dirty="0"/>
          </a:p>
          <a:p>
            <a:pPr marL="635000" indent="-457200">
              <a:spcBef>
                <a:spcPts val="0"/>
              </a:spcBef>
              <a:buFont typeface="Arial" panose="020B0604020202020204" pitchFamily="34" charset="0"/>
              <a:buChar char="•"/>
            </a:pPr>
            <a:r>
              <a:rPr lang="en-US" sz="1800" dirty="0"/>
              <a:t>Importance of vicarious calibration for the validation of on-board calibration systems (black bodies) or direct calibration</a:t>
            </a:r>
          </a:p>
          <a:p>
            <a:pPr marL="635000" indent="-457200">
              <a:spcBef>
                <a:spcPts val="0"/>
              </a:spcBef>
              <a:buFont typeface="Arial" panose="020B0604020202020204" pitchFamily="34" charset="0"/>
              <a:buChar char="•"/>
            </a:pPr>
            <a:endParaRPr lang="en-US" sz="1800" dirty="0"/>
          </a:p>
          <a:p>
            <a:pPr marL="635000" indent="-457200">
              <a:spcBef>
                <a:spcPts val="0"/>
              </a:spcBef>
              <a:buFont typeface="Arial" panose="020B0604020202020204" pitchFamily="34" charset="0"/>
              <a:buChar char="•"/>
            </a:pPr>
            <a:r>
              <a:rPr lang="en-US" sz="1800" dirty="0"/>
              <a:t>L2 products (temperature &amp; emissivity) validation need</a:t>
            </a:r>
          </a:p>
          <a:p>
            <a:pPr marL="177800" indent="0">
              <a:spcBef>
                <a:spcPts val="0"/>
              </a:spcBef>
              <a:buNone/>
            </a:pPr>
            <a:endParaRPr lang="en-US" sz="1800" dirty="0"/>
          </a:p>
          <a:p>
            <a:pPr marL="177800" indent="0">
              <a:spcBef>
                <a:spcPts val="0"/>
              </a:spcBef>
              <a:buNone/>
            </a:pPr>
            <a:r>
              <a:rPr lang="en-US" sz="1800" dirty="0"/>
              <a:t>In addition numerous new space TIR companies are about to be launched: </a:t>
            </a:r>
            <a:r>
              <a:rPr lang="en-US" sz="1800" dirty="0" err="1"/>
              <a:t>ConstellR</a:t>
            </a:r>
            <a:r>
              <a:rPr lang="en-US" sz="1800" dirty="0"/>
              <a:t>, </a:t>
            </a:r>
            <a:r>
              <a:rPr lang="en-US" sz="1800" dirty="0" err="1"/>
              <a:t>Ororatech</a:t>
            </a:r>
            <a:r>
              <a:rPr lang="en-US" sz="1800" dirty="0"/>
              <a:t>, </a:t>
            </a:r>
            <a:r>
              <a:rPr lang="en-US" sz="1800" dirty="0" err="1"/>
              <a:t>Aistech</a:t>
            </a:r>
            <a:r>
              <a:rPr lang="en-US" sz="1800" dirty="0"/>
              <a:t>,…</a:t>
            </a:r>
          </a:p>
        </p:txBody>
      </p:sp>
      <p:sp>
        <p:nvSpPr>
          <p:cNvPr id="87" name="Google Shape;87;p10"/>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en-US" dirty="0" err="1"/>
              <a:t>TIRCALNet</a:t>
            </a:r>
            <a:r>
              <a:rPr lang="en-US" dirty="0"/>
              <a:t> Context</a:t>
            </a:r>
            <a:endParaRPr dirty="0"/>
          </a:p>
        </p:txBody>
      </p:sp>
    </p:spTree>
    <p:extLst>
      <p:ext uri="{BB962C8B-B14F-4D97-AF65-F5344CB8AC3E}">
        <p14:creationId xmlns:p14="http://schemas.microsoft.com/office/powerpoint/2010/main" val="1103505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7EB7BD-B5AD-1E9D-EE70-F8A3C66A64A7}"/>
              </a:ext>
            </a:extLst>
          </p:cNvPr>
          <p:cNvSpPr>
            <a:spLocks noGrp="1"/>
          </p:cNvSpPr>
          <p:nvPr>
            <p:ph type="body" idx="1"/>
          </p:nvPr>
        </p:nvSpPr>
        <p:spPr>
          <a:xfrm>
            <a:off x="348300" y="1190671"/>
            <a:ext cx="11495400" cy="4662871"/>
          </a:xfrm>
        </p:spPr>
        <p:txBody>
          <a:bodyPr/>
          <a:lstStyle/>
          <a:p>
            <a:pPr algn="just">
              <a:lnSpc>
                <a:spcPct val="100000"/>
              </a:lnSpc>
              <a:spcBef>
                <a:spcPts val="0"/>
              </a:spcBef>
              <a:buFont typeface="Arial" panose="020B0604020202020204" pitchFamily="34" charset="0"/>
              <a:buChar char="•"/>
            </a:pPr>
            <a:r>
              <a:rPr lang="en-GB" sz="1800" dirty="0"/>
              <a:t>To collect surface temperature and emissivity, and atmospheric data necessary for the simulation of observations by TIR optical sensors and thus verify their radiometric calibration</a:t>
            </a:r>
          </a:p>
          <a:p>
            <a:pPr marL="50800" indent="0" algn="just">
              <a:lnSpc>
                <a:spcPct val="100000"/>
              </a:lnSpc>
              <a:spcBef>
                <a:spcPts val="0"/>
              </a:spcBef>
              <a:buNone/>
            </a:pPr>
            <a:endParaRPr lang="en-GB" sz="1800" dirty="0"/>
          </a:p>
          <a:p>
            <a:pPr algn="just">
              <a:lnSpc>
                <a:spcPct val="100000"/>
              </a:lnSpc>
              <a:spcBef>
                <a:spcPts val="0"/>
              </a:spcBef>
              <a:buFont typeface="Arial" panose="020B0604020202020204" pitchFamily="34" charset="0"/>
              <a:buChar char="•"/>
            </a:pPr>
            <a:r>
              <a:rPr lang="en-GB" sz="1800" dirty="0"/>
              <a:t>To increase the number of matchups between in-situ measurements and space sensor observations and reduce the overall uncertainties, and reduce the efforts of individual agencies</a:t>
            </a:r>
          </a:p>
          <a:p>
            <a:pPr algn="just">
              <a:lnSpc>
                <a:spcPct val="100000"/>
              </a:lnSpc>
              <a:spcBef>
                <a:spcPts val="0"/>
              </a:spcBef>
              <a:buFont typeface="Arial" panose="020B0604020202020204" pitchFamily="34" charset="0"/>
              <a:buChar char="•"/>
            </a:pPr>
            <a:endParaRPr lang="en-GB" sz="1800" dirty="0"/>
          </a:p>
          <a:p>
            <a:pPr algn="just">
              <a:lnSpc>
                <a:spcPct val="100000"/>
              </a:lnSpc>
              <a:spcBef>
                <a:spcPts val="0"/>
              </a:spcBef>
              <a:buFont typeface="Arial"/>
              <a:buChar char="•"/>
            </a:pPr>
            <a:r>
              <a:rPr lang="en-GB" sz="1800" dirty="0"/>
              <a:t>To ensure traceability of the space sensor radiometry to the “</a:t>
            </a:r>
            <a:r>
              <a:rPr lang="en-GB" sz="1800" dirty="0" err="1"/>
              <a:t>Système</a:t>
            </a:r>
            <a:r>
              <a:rPr lang="en-GB" sz="1800" dirty="0"/>
              <a:t> International” (SI)</a:t>
            </a:r>
          </a:p>
          <a:p>
            <a:pPr algn="just">
              <a:lnSpc>
                <a:spcPct val="100000"/>
              </a:lnSpc>
              <a:spcBef>
                <a:spcPts val="0"/>
              </a:spcBef>
              <a:buFont typeface="Arial"/>
              <a:buChar char="•"/>
            </a:pPr>
            <a:endParaRPr lang="en-GB" sz="1800" dirty="0"/>
          </a:p>
          <a:p>
            <a:pPr algn="just">
              <a:lnSpc>
                <a:spcPct val="100000"/>
              </a:lnSpc>
              <a:spcBef>
                <a:spcPts val="0"/>
              </a:spcBef>
              <a:buFont typeface="Arial"/>
              <a:buChar char="•"/>
            </a:pPr>
            <a:r>
              <a:rPr lang="en-GB" sz="1800" dirty="0"/>
              <a:t>To support the establishment of the Global Earth Observation System of Systems by providing measurements to verify the radiometric consistency between EO space sensors</a:t>
            </a:r>
          </a:p>
          <a:p>
            <a:pPr algn="just">
              <a:lnSpc>
                <a:spcPct val="100000"/>
              </a:lnSpc>
              <a:spcBef>
                <a:spcPts val="0"/>
              </a:spcBef>
              <a:buFont typeface="Arial"/>
              <a:buChar char="•"/>
            </a:pPr>
            <a:endParaRPr lang="en-GB" sz="1800" dirty="0"/>
          </a:p>
          <a:p>
            <a:pPr algn="just">
              <a:lnSpc>
                <a:spcPct val="100000"/>
              </a:lnSpc>
              <a:spcBef>
                <a:spcPts val="0"/>
              </a:spcBef>
              <a:buFont typeface="Arial"/>
              <a:buChar char="•"/>
            </a:pPr>
            <a:r>
              <a:rPr lang="en-GB" sz="1800" dirty="0"/>
              <a:t>The success and experience return from </a:t>
            </a:r>
            <a:r>
              <a:rPr lang="en-GB" sz="1800" dirty="0" err="1"/>
              <a:t>RadCalNet</a:t>
            </a:r>
            <a:r>
              <a:rPr lang="en-GB" sz="1800" dirty="0"/>
              <a:t> network dedicated to VNIR-SWIR optical sensors </a:t>
            </a:r>
            <a:r>
              <a:rPr lang="en-GB" sz="1800" dirty="0" err="1"/>
              <a:t>cal</a:t>
            </a:r>
            <a:r>
              <a:rPr lang="en-GB" sz="1800" dirty="0"/>
              <a:t>/</a:t>
            </a:r>
            <a:r>
              <a:rPr lang="en-GB" sz="1800" dirty="0" err="1"/>
              <a:t>val</a:t>
            </a:r>
            <a:endParaRPr lang="en-GB" sz="1800" dirty="0"/>
          </a:p>
          <a:p>
            <a:pPr marL="50800" indent="0" algn="just">
              <a:buNone/>
            </a:pPr>
            <a:endParaRPr lang="en-IT" sz="1800" dirty="0"/>
          </a:p>
        </p:txBody>
      </p:sp>
      <p:sp>
        <p:nvSpPr>
          <p:cNvPr id="3" name="Title 2">
            <a:extLst>
              <a:ext uri="{FF2B5EF4-FFF2-40B4-BE49-F238E27FC236}">
                <a16:creationId xmlns:a16="http://schemas.microsoft.com/office/drawing/2014/main" id="{8551D7E6-570A-8A87-A2F2-347A294B27EE}"/>
              </a:ext>
            </a:extLst>
          </p:cNvPr>
          <p:cNvSpPr>
            <a:spLocks noGrp="1"/>
          </p:cNvSpPr>
          <p:nvPr>
            <p:ph type="title"/>
          </p:nvPr>
        </p:nvSpPr>
        <p:spPr/>
        <p:txBody>
          <a:bodyPr/>
          <a:lstStyle/>
          <a:p>
            <a:r>
              <a:rPr lang="en-IT" dirty="0"/>
              <a:t>TIRCALNet Objectives</a:t>
            </a:r>
          </a:p>
        </p:txBody>
      </p:sp>
    </p:spTree>
    <p:extLst>
      <p:ext uri="{BB962C8B-B14F-4D97-AF65-F5344CB8AC3E}">
        <p14:creationId xmlns:p14="http://schemas.microsoft.com/office/powerpoint/2010/main" val="1637249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06F2A1-8089-8091-5EC3-AD49735ABD0C}"/>
              </a:ext>
            </a:extLst>
          </p:cNvPr>
          <p:cNvSpPr>
            <a:spLocks noGrp="1"/>
          </p:cNvSpPr>
          <p:nvPr>
            <p:ph type="body" idx="1"/>
          </p:nvPr>
        </p:nvSpPr>
        <p:spPr>
          <a:xfrm>
            <a:off x="176048" y="1097564"/>
            <a:ext cx="11495400" cy="4662871"/>
          </a:xfrm>
        </p:spPr>
        <p:txBody>
          <a:bodyPr/>
          <a:lstStyle/>
          <a:p>
            <a:pPr marL="285750" indent="-285750">
              <a:buFont typeface="Arial" panose="020B0604020202020204" pitchFamily="34" charset="0"/>
              <a:buChar char="•"/>
            </a:pPr>
            <a:r>
              <a:rPr lang="fr-FR" sz="1800" dirty="0">
                <a:latin typeface="Arial"/>
                <a:ea typeface="Arial"/>
                <a:cs typeface="Arial"/>
              </a:rPr>
              <a:t>Spatial </a:t>
            </a:r>
            <a:r>
              <a:rPr lang="en-US" sz="1800" dirty="0">
                <a:latin typeface="Arial"/>
                <a:ea typeface="Arial"/>
                <a:cs typeface="Arial"/>
              </a:rPr>
              <a:t>representativeness of the in situ reference measurements</a:t>
            </a:r>
          </a:p>
          <a:p>
            <a:pPr marL="285750" indent="-285750">
              <a:buFont typeface="Arial" panose="020B0604020202020204" pitchFamily="34" charset="0"/>
              <a:buChar char="•"/>
            </a:pPr>
            <a:r>
              <a:rPr lang="en-US" sz="1800" dirty="0">
                <a:latin typeface="Arial"/>
                <a:ea typeface="Arial"/>
                <a:cs typeface="Arial"/>
              </a:rPr>
              <a:t>Directional effects </a:t>
            </a:r>
          </a:p>
          <a:p>
            <a:pPr marL="285750" indent="-285750">
              <a:buFont typeface="Arial" panose="020B0604020202020204" pitchFamily="34" charset="0"/>
              <a:buChar char="•"/>
            </a:pPr>
            <a:r>
              <a:rPr lang="en-US" sz="1800" dirty="0">
                <a:latin typeface="Arial"/>
                <a:ea typeface="Arial"/>
                <a:cs typeface="Arial"/>
              </a:rPr>
              <a:t>Lack of emissivity measurements</a:t>
            </a:r>
          </a:p>
          <a:p>
            <a:pPr marL="285750" indent="-285750">
              <a:buFont typeface="Arial" panose="020B0604020202020204" pitchFamily="34" charset="0"/>
              <a:buChar char="•"/>
            </a:pPr>
            <a:r>
              <a:rPr lang="fr-FR" sz="1800" dirty="0">
                <a:latin typeface="Arial"/>
                <a:ea typeface="Arial"/>
                <a:cs typeface="Arial"/>
              </a:rPr>
              <a:t>Data </a:t>
            </a:r>
            <a:r>
              <a:rPr lang="fr-FR" sz="1800" dirty="0" err="1">
                <a:latin typeface="Arial"/>
                <a:ea typeface="Arial"/>
                <a:cs typeface="Arial"/>
              </a:rPr>
              <a:t>access</a:t>
            </a:r>
            <a:endParaRPr lang="fr-FR" sz="1800" dirty="0">
              <a:latin typeface="Arial"/>
              <a:ea typeface="Arial"/>
              <a:cs typeface="Arial"/>
            </a:endParaRPr>
          </a:p>
          <a:p>
            <a:pPr marL="285750" indent="-285750">
              <a:buFont typeface="Arial" panose="020B0604020202020204" pitchFamily="34" charset="0"/>
              <a:buChar char="•"/>
            </a:pPr>
            <a:r>
              <a:rPr lang="fr-FR" sz="1800" dirty="0">
                <a:latin typeface="Arial"/>
                <a:ea typeface="Arial"/>
                <a:cs typeface="Arial"/>
              </a:rPr>
              <a:t>Data </a:t>
            </a:r>
            <a:r>
              <a:rPr lang="fr-FR" sz="1800" dirty="0" err="1">
                <a:latin typeface="Arial"/>
                <a:ea typeface="Arial"/>
                <a:cs typeface="Arial"/>
              </a:rPr>
              <a:t>harmonization</a:t>
            </a:r>
            <a:r>
              <a:rPr lang="fr-FR" sz="1800" dirty="0">
                <a:latin typeface="Arial"/>
                <a:ea typeface="Arial"/>
                <a:cs typeface="Arial"/>
              </a:rPr>
              <a:t> </a:t>
            </a:r>
          </a:p>
          <a:p>
            <a:pPr marL="285750" indent="-285750">
              <a:buFont typeface="Arial" panose="020B0604020202020204" pitchFamily="34" charset="0"/>
              <a:buChar char="•"/>
            </a:pPr>
            <a:r>
              <a:rPr lang="fr-FR" sz="1800" dirty="0">
                <a:latin typeface="Arial"/>
                <a:ea typeface="Arial"/>
                <a:cs typeface="Arial"/>
              </a:rPr>
              <a:t>Do not </a:t>
            </a:r>
            <a:r>
              <a:rPr lang="fr-FR" sz="1800" dirty="0" err="1">
                <a:latin typeface="Arial"/>
                <a:ea typeface="Arial"/>
                <a:cs typeface="Arial"/>
              </a:rPr>
              <a:t>provide</a:t>
            </a:r>
            <a:r>
              <a:rPr lang="fr-FR" sz="1800" dirty="0">
                <a:latin typeface="Arial"/>
                <a:ea typeface="Arial"/>
                <a:cs typeface="Arial"/>
              </a:rPr>
              <a:t> TOA radiances</a:t>
            </a:r>
          </a:p>
          <a:p>
            <a:pPr marL="285750" indent="-285750">
              <a:buFont typeface="Arial" panose="020B0604020202020204" pitchFamily="34" charset="0"/>
              <a:buChar char="•"/>
            </a:pPr>
            <a:r>
              <a:rPr lang="en-US" sz="1800" dirty="0">
                <a:latin typeface="Arial"/>
                <a:ea typeface="Arial"/>
                <a:cs typeface="Arial"/>
              </a:rPr>
              <a:t>Data quality assurance (error budget traceable to SI)</a:t>
            </a:r>
          </a:p>
          <a:p>
            <a:pPr marL="285750" indent="-285750">
              <a:buFont typeface="Arial" panose="020B0604020202020204" pitchFamily="34" charset="0"/>
              <a:buChar char="•"/>
            </a:pPr>
            <a:r>
              <a:rPr lang="en-US" sz="1800" dirty="0">
                <a:latin typeface="Arial"/>
                <a:ea typeface="Arial"/>
                <a:cs typeface="Arial"/>
              </a:rPr>
              <a:t>In situ instruments calibration quality and traceability</a:t>
            </a:r>
          </a:p>
          <a:p>
            <a:pPr marL="285750" indent="-285750">
              <a:buFont typeface="Arial" panose="020B0604020202020204" pitchFamily="34" charset="0"/>
              <a:buChar char="•"/>
            </a:pPr>
            <a:r>
              <a:rPr lang="en-US" sz="1800" dirty="0">
                <a:latin typeface="Arial"/>
                <a:ea typeface="Arial"/>
                <a:cs typeface="Arial"/>
              </a:rPr>
              <a:t>Needs for the development of denser ground-based reference Network</a:t>
            </a:r>
            <a:endParaRPr lang="en-IT" sz="1800" dirty="0"/>
          </a:p>
        </p:txBody>
      </p:sp>
      <p:sp>
        <p:nvSpPr>
          <p:cNvPr id="3" name="Title 2">
            <a:extLst>
              <a:ext uri="{FF2B5EF4-FFF2-40B4-BE49-F238E27FC236}">
                <a16:creationId xmlns:a16="http://schemas.microsoft.com/office/drawing/2014/main" id="{98880034-253C-7050-A686-01226C95E839}"/>
              </a:ext>
            </a:extLst>
          </p:cNvPr>
          <p:cNvSpPr>
            <a:spLocks noGrp="1"/>
          </p:cNvSpPr>
          <p:nvPr>
            <p:ph type="title"/>
          </p:nvPr>
        </p:nvSpPr>
        <p:spPr/>
        <p:txBody>
          <a:bodyPr/>
          <a:lstStyle/>
          <a:p>
            <a:r>
              <a:rPr lang="en-IT" dirty="0"/>
              <a:t>Current Limitations of LST Sites</a:t>
            </a:r>
          </a:p>
        </p:txBody>
      </p:sp>
    </p:spTree>
    <p:extLst>
      <p:ext uri="{BB962C8B-B14F-4D97-AF65-F5344CB8AC3E}">
        <p14:creationId xmlns:p14="http://schemas.microsoft.com/office/powerpoint/2010/main" val="823654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3BA9C7-0B74-1E13-21BA-3FAF8F6D2C9B}"/>
              </a:ext>
            </a:extLst>
          </p:cNvPr>
          <p:cNvSpPr>
            <a:spLocks noGrp="1"/>
          </p:cNvSpPr>
          <p:nvPr>
            <p:ph type="body" idx="1"/>
          </p:nvPr>
        </p:nvSpPr>
        <p:spPr>
          <a:xfrm>
            <a:off x="176048" y="1201182"/>
            <a:ext cx="11495400" cy="4662871"/>
          </a:xfrm>
        </p:spPr>
        <p:txBody>
          <a:bodyPr/>
          <a:lstStyle/>
          <a:p>
            <a:pPr marL="50800" indent="0">
              <a:buNone/>
            </a:pPr>
            <a:r>
              <a:rPr lang="en-IT" sz="1800" dirty="0"/>
              <a:t>ESA and CNES defined after discussions with domain and agency (CNES, ESA &amp; NASA) experts that TIRCALNet should be able to provide TOA Brightness Temperature signals propagated from BOA measurements of ~ 0.5K uncertainty and a set of tasks were identified :</a:t>
            </a:r>
          </a:p>
          <a:p>
            <a:pPr>
              <a:buFont typeface="Arial" panose="020B0604020202020204" pitchFamily="34" charset="0"/>
              <a:buChar char="•"/>
            </a:pPr>
            <a:r>
              <a:rPr lang="en-IT" sz="1800" dirty="0"/>
              <a:t>Task 1 </a:t>
            </a:r>
            <a:r>
              <a:rPr lang="en-IT" sz="1800" dirty="0">
                <a:sym typeface="Wingdings" pitchFamily="2" charset="2"/>
              </a:rPr>
              <a:t> Identification of uncertainty contributors to TOA-derived BT</a:t>
            </a:r>
          </a:p>
          <a:p>
            <a:pPr>
              <a:buFont typeface="Arial" panose="020B0604020202020204" pitchFamily="34" charset="0"/>
              <a:buChar char="•"/>
            </a:pPr>
            <a:endParaRPr lang="en-IT" sz="1800" dirty="0">
              <a:sym typeface="Wingdings" pitchFamily="2" charset="2"/>
            </a:endParaRPr>
          </a:p>
          <a:p>
            <a:pPr>
              <a:buFont typeface="Arial" panose="020B0604020202020204" pitchFamily="34" charset="0"/>
              <a:buChar char="•"/>
            </a:pPr>
            <a:r>
              <a:rPr lang="en-IT" sz="1800" dirty="0">
                <a:sym typeface="Wingdings" pitchFamily="2" charset="2"/>
              </a:rPr>
              <a:t>Task 2  Sensitivity analysis of uncertainties on TOA BT estimation</a:t>
            </a:r>
          </a:p>
          <a:p>
            <a:pPr>
              <a:buFont typeface="Arial" panose="020B0604020202020204" pitchFamily="34" charset="0"/>
              <a:buChar char="•"/>
            </a:pPr>
            <a:endParaRPr lang="en-IT" sz="1800" dirty="0">
              <a:sym typeface="Wingdings" pitchFamily="2" charset="2"/>
            </a:endParaRPr>
          </a:p>
          <a:p>
            <a:pPr>
              <a:buFont typeface="Arial" panose="020B0604020202020204" pitchFamily="34" charset="0"/>
              <a:buChar char="•"/>
            </a:pPr>
            <a:r>
              <a:rPr lang="en-IT" sz="1800" dirty="0">
                <a:sym typeface="Wingdings" pitchFamily="2" charset="2"/>
              </a:rPr>
              <a:t>Task 3  Definition of best site characteristics, optimal instrumentation and forward propagation scheme</a:t>
            </a:r>
          </a:p>
          <a:p>
            <a:pPr>
              <a:buFont typeface="Arial" panose="020B0604020202020204" pitchFamily="34" charset="0"/>
              <a:buChar char="•"/>
            </a:pPr>
            <a:endParaRPr lang="en-IT" sz="1800" dirty="0">
              <a:sym typeface="Wingdings" pitchFamily="2" charset="2"/>
            </a:endParaRPr>
          </a:p>
          <a:p>
            <a:pPr>
              <a:buFont typeface="Arial" panose="020B0604020202020204" pitchFamily="34" charset="0"/>
              <a:buChar char="•"/>
            </a:pPr>
            <a:r>
              <a:rPr lang="en-IT" sz="1800" dirty="0">
                <a:sym typeface="Wingdings" pitchFamily="2" charset="2"/>
              </a:rPr>
              <a:t>Task 4  Selection of potential candidate sites based on Task 3</a:t>
            </a:r>
          </a:p>
          <a:p>
            <a:pPr>
              <a:buFont typeface="Arial" panose="020B0604020202020204" pitchFamily="34" charset="0"/>
              <a:buChar char="•"/>
            </a:pPr>
            <a:endParaRPr lang="en-IT" sz="1800" dirty="0">
              <a:sym typeface="Wingdings" pitchFamily="2" charset="2"/>
            </a:endParaRPr>
          </a:p>
          <a:p>
            <a:pPr>
              <a:buFont typeface="Arial" panose="020B0604020202020204" pitchFamily="34" charset="0"/>
              <a:buChar char="•"/>
            </a:pPr>
            <a:r>
              <a:rPr lang="en-IT" sz="1800" dirty="0">
                <a:sym typeface="Wingdings" pitchFamily="2" charset="2"/>
              </a:rPr>
              <a:t>Task 5  Interaction with Working Groups and network roadmap</a:t>
            </a:r>
            <a:endParaRPr lang="en-IT" sz="1800" dirty="0"/>
          </a:p>
        </p:txBody>
      </p:sp>
      <p:sp>
        <p:nvSpPr>
          <p:cNvPr id="3" name="Title 2">
            <a:extLst>
              <a:ext uri="{FF2B5EF4-FFF2-40B4-BE49-F238E27FC236}">
                <a16:creationId xmlns:a16="http://schemas.microsoft.com/office/drawing/2014/main" id="{0CB12602-5D23-7136-448C-E3B25247D48E}"/>
              </a:ext>
            </a:extLst>
          </p:cNvPr>
          <p:cNvSpPr>
            <a:spLocks noGrp="1"/>
          </p:cNvSpPr>
          <p:nvPr>
            <p:ph type="title"/>
          </p:nvPr>
        </p:nvSpPr>
        <p:spPr/>
        <p:txBody>
          <a:bodyPr/>
          <a:lstStyle/>
          <a:p>
            <a:r>
              <a:rPr lang="en-IT" dirty="0"/>
              <a:t>First activities for TIRCALNet</a:t>
            </a:r>
          </a:p>
        </p:txBody>
      </p:sp>
    </p:spTree>
    <p:extLst>
      <p:ext uri="{BB962C8B-B14F-4D97-AF65-F5344CB8AC3E}">
        <p14:creationId xmlns:p14="http://schemas.microsoft.com/office/powerpoint/2010/main" val="1174123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2B79845-2B3B-C2FF-13A8-58CDE254E2B2}"/>
              </a:ext>
            </a:extLst>
          </p:cNvPr>
          <p:cNvSpPr txBox="1">
            <a:spLocks/>
          </p:cNvSpPr>
          <p:nvPr/>
        </p:nvSpPr>
        <p:spPr>
          <a:xfrm>
            <a:off x="359999" y="165406"/>
            <a:ext cx="11472001" cy="8159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a:t>Site </a:t>
            </a:r>
            <a:r>
              <a:rPr lang="fr-FR" dirty="0" err="1"/>
              <a:t>Study</a:t>
            </a:r>
            <a:r>
              <a:rPr lang="fr-FR" dirty="0"/>
              <a:t> Objectives</a:t>
            </a:r>
          </a:p>
        </p:txBody>
      </p:sp>
      <p:sp>
        <p:nvSpPr>
          <p:cNvPr id="5" name="Espace réservé du numéro de diapositive 4">
            <a:extLst>
              <a:ext uri="{FF2B5EF4-FFF2-40B4-BE49-F238E27FC236}">
                <a16:creationId xmlns:a16="http://schemas.microsoft.com/office/drawing/2014/main" id="{C290A518-BCDD-7699-8CF8-526EE8F8F340}"/>
              </a:ext>
            </a:extLst>
          </p:cNvPr>
          <p:cNvSpPr txBox="1">
            <a:spLocks/>
          </p:cNvSpPr>
          <p:nvPr/>
        </p:nvSpPr>
        <p:spPr>
          <a:xfrm>
            <a:off x="11035546" y="6626632"/>
            <a:ext cx="242053" cy="18466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F15C832-BA88-44B2-B74D-EBDA7A9ACE5F}" type="slidenum">
              <a:rPr lang="fr-FR" smtClean="0"/>
              <a:pPr/>
              <a:t>6</a:t>
            </a:fld>
            <a:endParaRPr lang="fr-FR" dirty="0"/>
          </a:p>
        </p:txBody>
      </p:sp>
      <mc:AlternateContent xmlns:mc="http://schemas.openxmlformats.org/markup-compatibility/2006" xmlns:a14="http://schemas.microsoft.com/office/drawing/2010/main">
        <mc:Choice Requires="a14">
          <p:sp>
            <p:nvSpPr>
              <p:cNvPr id="6" name="Espace réservé du contenu 1">
                <a:extLst>
                  <a:ext uri="{FF2B5EF4-FFF2-40B4-BE49-F238E27FC236}">
                    <a16:creationId xmlns:a16="http://schemas.microsoft.com/office/drawing/2014/main" id="{0036990C-38F8-2145-AB1D-CD77C460B7A3}"/>
                  </a:ext>
                </a:extLst>
              </p:cNvPr>
              <p:cNvSpPr txBox="1">
                <a:spLocks/>
              </p:cNvSpPr>
              <p:nvPr/>
            </p:nvSpPr>
            <p:spPr>
              <a:xfrm>
                <a:off x="359999" y="1374774"/>
                <a:ext cx="7967923" cy="488837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a:buFont typeface="Arial" panose="020B0604020202020204" pitchFamily="34" charset="0"/>
                  <a:buChar char="•"/>
                </a:pPr>
                <a:r>
                  <a:rPr lang="fr-FR" sz="2000" dirty="0"/>
                  <a:t>TRISHNA, LSTM, SBG</a:t>
                </a:r>
              </a:p>
              <a:p>
                <a:pPr>
                  <a:buFont typeface="Arial" panose="020B0604020202020204" pitchFamily="34" charset="0"/>
                  <a:buChar char="•"/>
                </a:pPr>
                <a:r>
                  <a:rPr lang="fr-FR" sz="2000" dirty="0" err="1"/>
                  <a:t>Existing</a:t>
                </a:r>
                <a:r>
                  <a:rPr lang="fr-FR" sz="2000" dirty="0"/>
                  <a:t> network for LST</a:t>
                </a:r>
              </a:p>
              <a:p>
                <a:pPr>
                  <a:buFont typeface="Arial" panose="020B0604020202020204" pitchFamily="34" charset="0"/>
                  <a:buChar char="•"/>
                </a:pPr>
                <a:r>
                  <a:rPr lang="fr-FR" sz="2000" dirty="0" err="1"/>
                  <a:t>Need</a:t>
                </a:r>
                <a:r>
                  <a:rPr lang="fr-FR" sz="2000" dirty="0"/>
                  <a:t> for a </a:t>
                </a:r>
                <a:r>
                  <a:rPr lang="fr-FR" sz="2000" dirty="0" err="1"/>
                  <a:t>denser</a:t>
                </a:r>
                <a:r>
                  <a:rPr lang="fr-FR" sz="2000" dirty="0"/>
                  <a:t> network</a:t>
                </a:r>
              </a:p>
              <a:p>
                <a:pPr lvl="1">
                  <a:buFont typeface="Arial" panose="020B0604020202020204" pitchFamily="34" charset="0"/>
                  <a:buChar char="•"/>
                </a:pPr>
                <a:r>
                  <a:rPr lang="fr-FR" sz="1800" dirty="0" err="1"/>
                  <a:t>that</a:t>
                </a:r>
                <a:r>
                  <a:rPr lang="fr-FR" sz="1800" dirty="0"/>
                  <a:t> </a:t>
                </a:r>
                <a:r>
                  <a:rPr lang="fr-FR" sz="1800" dirty="0" err="1"/>
                  <a:t>provides</a:t>
                </a:r>
                <a:r>
                  <a:rPr lang="fr-FR" sz="1800" dirty="0"/>
                  <a:t> </a:t>
                </a:r>
                <a14:m>
                  <m:oMath xmlns:m="http://schemas.openxmlformats.org/officeDocument/2006/math">
                    <m:sSub>
                      <m:sSubPr>
                        <m:ctrlPr>
                          <a:rPr lang="fr-FR" sz="1800" i="1" smtClean="0">
                            <a:latin typeface="Cambria Math" panose="02040503050406030204" pitchFamily="18" charset="0"/>
                          </a:rPr>
                        </m:ctrlPr>
                      </m:sSubPr>
                      <m:e>
                        <m:r>
                          <a:rPr lang="fr-FR" sz="1800" i="1" smtClean="0">
                            <a:latin typeface="Cambria Math" panose="02040503050406030204" pitchFamily="18" charset="0"/>
                          </a:rPr>
                          <m:t>𝐿</m:t>
                        </m:r>
                      </m:e>
                      <m:sub>
                        <m:r>
                          <a:rPr lang="fr-FR" sz="1800" i="1" smtClean="0">
                            <a:latin typeface="Cambria Math" panose="02040503050406030204" pitchFamily="18" charset="0"/>
                          </a:rPr>
                          <m:t>𝑇𝑂𝐴</m:t>
                        </m:r>
                      </m:sub>
                    </m:sSub>
                  </m:oMath>
                </a14:m>
                <a:endParaRPr lang="fr-FR" sz="1800" dirty="0"/>
              </a:p>
              <a:p>
                <a:pPr lvl="1">
                  <a:buFont typeface="Arial" panose="020B0604020202020204" pitchFamily="34" charset="0"/>
                  <a:buChar char="•"/>
                </a:pPr>
                <a:r>
                  <a:rPr lang="fr-FR" sz="1800" dirty="0" err="1"/>
                  <a:t>with</a:t>
                </a:r>
                <a:r>
                  <a:rPr lang="fr-FR" sz="1800" dirty="0"/>
                  <a:t> </a:t>
                </a:r>
                <a:r>
                  <a:rPr lang="fr-FR" sz="1800" dirty="0" err="1"/>
                  <a:t>evaluated</a:t>
                </a:r>
                <a:r>
                  <a:rPr lang="fr-FR" sz="1800" dirty="0"/>
                  <a:t> </a:t>
                </a:r>
                <a:r>
                  <a:rPr lang="fr-FR" sz="1800" dirty="0" err="1"/>
                  <a:t>uncertainty</a:t>
                </a:r>
                <a:r>
                  <a:rPr lang="fr-FR" sz="1800" dirty="0"/>
                  <a:t> for </a:t>
                </a:r>
                <a:r>
                  <a:rPr lang="fr-FR" sz="1800" dirty="0" err="1"/>
                  <a:t>each</a:t>
                </a:r>
                <a:r>
                  <a:rPr lang="fr-FR" sz="1800" dirty="0"/>
                  <a:t> site</a:t>
                </a:r>
              </a:p>
              <a:p>
                <a:pPr lvl="1">
                  <a:buFont typeface="Arial" panose="020B0604020202020204" pitchFamily="34" charset="0"/>
                  <a:buChar char="•"/>
                </a:pPr>
                <a:r>
                  <a:rPr lang="fr-FR" sz="1800" dirty="0" err="1"/>
                  <a:t>with</a:t>
                </a:r>
                <a:r>
                  <a:rPr lang="fr-FR" sz="1800" dirty="0"/>
                  <a:t> a </a:t>
                </a:r>
                <a:r>
                  <a:rPr lang="fr-FR" sz="1800" dirty="0" err="1"/>
                  <a:t>demanding</a:t>
                </a:r>
                <a:r>
                  <a:rPr lang="fr-FR" sz="1800" dirty="0"/>
                  <a:t> </a:t>
                </a:r>
                <a:r>
                  <a:rPr lang="fr-FR" sz="1800" dirty="0" err="1"/>
                  <a:t>requirement</a:t>
                </a:r>
                <a:r>
                  <a:rPr lang="fr-FR" sz="1800" dirty="0"/>
                  <a:t> on TOA </a:t>
                </a:r>
                <a:br>
                  <a:rPr lang="fr-FR" sz="1800" dirty="0"/>
                </a:br>
                <a:r>
                  <a:rPr lang="fr-FR" sz="1800" dirty="0"/>
                  <a:t>radiance (0.5K)</a:t>
                </a:r>
              </a:p>
              <a:p>
                <a:pPr marL="295275" lvl="1" indent="-285750">
                  <a:buFont typeface="Arial" panose="020B0604020202020204" pitchFamily="34" charset="0"/>
                  <a:buChar char="•"/>
                </a:pPr>
                <a:endParaRPr lang="fr-FR" sz="1800" dirty="0"/>
              </a:p>
              <a:p>
                <a:pPr>
                  <a:buFont typeface="Arial" panose="020B0604020202020204" pitchFamily="34" charset="0"/>
                  <a:buChar char="•"/>
                </a:pPr>
                <a:r>
                  <a:rPr lang="fr-FR" sz="2000" dirty="0"/>
                  <a:t>Impact of </a:t>
                </a:r>
                <a:r>
                  <a:rPr lang="fr-FR" sz="2000" dirty="0" err="1"/>
                  <a:t>uncertainty</a:t>
                </a:r>
                <a:r>
                  <a:rPr lang="fr-FR" sz="2000" dirty="0"/>
                  <a:t> sources ?</a:t>
                </a:r>
              </a:p>
              <a:p>
                <a:pPr lvl="1">
                  <a:buFont typeface="Arial" panose="020B0604020202020204" pitchFamily="34" charset="0"/>
                  <a:buChar char="•"/>
                </a:pPr>
                <a:r>
                  <a:rPr lang="fr-FR" sz="1800" dirty="0" err="1"/>
                  <a:t>Atmosphere</a:t>
                </a:r>
                <a:endParaRPr lang="fr-FR" sz="1800" dirty="0"/>
              </a:p>
              <a:p>
                <a:pPr lvl="1">
                  <a:buFont typeface="Arial" panose="020B0604020202020204" pitchFamily="34" charset="0"/>
                  <a:buChar char="•"/>
                </a:pPr>
                <a:r>
                  <a:rPr lang="fr-FR" sz="1800" dirty="0" err="1"/>
                  <a:t>Emissivity</a:t>
                </a:r>
                <a:endParaRPr lang="fr-FR" sz="1800" dirty="0"/>
              </a:p>
              <a:p>
                <a:pPr lvl="1">
                  <a:buFont typeface="Arial" panose="020B0604020202020204" pitchFamily="34" charset="0"/>
                  <a:buChar char="•"/>
                </a:pPr>
                <a:r>
                  <a:rPr lang="fr-FR" sz="1800" dirty="0" err="1"/>
                  <a:t>Temperature</a:t>
                </a:r>
                <a:r>
                  <a:rPr lang="fr-FR" sz="1800" dirty="0"/>
                  <a:t> (</a:t>
                </a:r>
                <a:r>
                  <a:rPr lang="fr-FR" sz="1800" dirty="0" err="1"/>
                  <a:t>retrieved</a:t>
                </a:r>
                <a:r>
                  <a:rPr lang="fr-FR" sz="1800" dirty="0"/>
                  <a:t> </a:t>
                </a:r>
                <a:r>
                  <a:rPr lang="fr-FR" sz="1800" dirty="0" err="1"/>
                  <a:t>from</a:t>
                </a:r>
                <a:r>
                  <a:rPr lang="fr-FR" sz="1800" dirty="0"/>
                  <a:t> </a:t>
                </a:r>
                <a:r>
                  <a:rPr lang="fr-FR" sz="1800" dirty="0" err="1"/>
                  <a:t>radiometer</a:t>
                </a:r>
                <a:r>
                  <a:rPr lang="fr-FR" sz="1800" dirty="0"/>
                  <a:t> </a:t>
                </a:r>
                <a:r>
                  <a:rPr lang="fr-FR" sz="1800" dirty="0" err="1"/>
                  <a:t>measurements</a:t>
                </a:r>
                <a:r>
                  <a:rPr lang="fr-FR" sz="1800" dirty="0"/>
                  <a:t>)</a:t>
                </a:r>
                <a:br>
                  <a:rPr lang="fr-FR" sz="1800" dirty="0"/>
                </a:br>
                <a:endParaRPr lang="fr-FR" sz="1800" dirty="0"/>
              </a:p>
              <a:p>
                <a:pPr marL="9525" lvl="1" indent="0">
                  <a:buNone/>
                </a:pPr>
                <a:r>
                  <a:rPr lang="fr-FR" sz="1800" b="1" dirty="0">
                    <a:sym typeface="Symbol" panose="05050102010706020507" pitchFamily="18" charset="2"/>
                  </a:rPr>
                  <a:t></a:t>
                </a:r>
                <a:r>
                  <a:rPr lang="fr-FR" sz="1800" b="1" dirty="0">
                    <a:sym typeface="Wingdings" panose="05000000000000000000" pitchFamily="2" charset="2"/>
                  </a:rPr>
                  <a:t> </a:t>
                </a:r>
                <a:r>
                  <a:rPr lang="fr-FR" sz="1800" b="1" dirty="0" err="1">
                    <a:sym typeface="Wingdings" panose="05000000000000000000" pitchFamily="2" charset="2"/>
                  </a:rPr>
                  <a:t>Study</a:t>
                </a:r>
                <a:r>
                  <a:rPr lang="fr-FR" sz="1800" b="1" dirty="0">
                    <a:sym typeface="Wingdings" panose="05000000000000000000" pitchFamily="2" charset="2"/>
                  </a:rPr>
                  <a:t> on La Crau, </a:t>
                </a:r>
                <a:r>
                  <a:rPr lang="fr-FR" sz="1800" b="1" dirty="0" err="1">
                    <a:sym typeface="Wingdings" panose="05000000000000000000" pitchFamily="2" charset="2"/>
                  </a:rPr>
                  <a:t>Gobabeb</a:t>
                </a:r>
                <a:r>
                  <a:rPr lang="fr-FR" sz="1800" b="1" dirty="0">
                    <a:sym typeface="Wingdings" panose="05000000000000000000" pitchFamily="2" charset="2"/>
                  </a:rPr>
                  <a:t>, Lake </a:t>
                </a:r>
                <a:r>
                  <a:rPr lang="fr-FR" sz="1800" b="1" dirty="0" err="1">
                    <a:sym typeface="Wingdings" panose="05000000000000000000" pitchFamily="2" charset="2"/>
                  </a:rPr>
                  <a:t>Tahoe</a:t>
                </a:r>
                <a:r>
                  <a:rPr lang="fr-FR" sz="1800" b="1" dirty="0">
                    <a:sym typeface="Wingdings" panose="05000000000000000000" pitchFamily="2" charset="2"/>
                  </a:rPr>
                  <a:t> and Lake Constance site</a:t>
                </a:r>
                <a:endParaRPr lang="fr-FR" sz="1800" b="1" dirty="0"/>
              </a:p>
              <a:p>
                <a:pPr marL="9525" lvl="1" indent="0">
                  <a:buFont typeface="Noto Sans Symbols"/>
                  <a:buNone/>
                </a:pPr>
                <a:endParaRPr lang="fr-FR" sz="1800" dirty="0"/>
              </a:p>
            </p:txBody>
          </p:sp>
        </mc:Choice>
        <mc:Fallback xmlns="">
          <p:sp>
            <p:nvSpPr>
              <p:cNvPr id="6" name="Espace réservé du contenu 1">
                <a:extLst>
                  <a:ext uri="{FF2B5EF4-FFF2-40B4-BE49-F238E27FC236}">
                    <a16:creationId xmlns:a16="http://schemas.microsoft.com/office/drawing/2014/main" id="{0036990C-38F8-2145-AB1D-CD77C460B7A3}"/>
                  </a:ext>
                </a:extLst>
              </p:cNvPr>
              <p:cNvSpPr txBox="1">
                <a:spLocks noRot="1" noChangeAspect="1" noMove="1" noResize="1" noEditPoints="1" noAdjustHandles="1" noChangeArrowheads="1" noChangeShapeType="1" noTextEdit="1"/>
              </p:cNvSpPr>
              <p:nvPr/>
            </p:nvSpPr>
            <p:spPr>
              <a:xfrm>
                <a:off x="359999" y="1374774"/>
                <a:ext cx="7967923" cy="4888373"/>
              </a:xfrm>
              <a:prstGeom prst="rect">
                <a:avLst/>
              </a:prstGeom>
              <a:blipFill>
                <a:blip r:embed="rId2"/>
                <a:stretch>
                  <a:fillRect l="-765" t="-874"/>
                </a:stretch>
              </a:blipFill>
              <a:ln>
                <a:noFill/>
              </a:ln>
            </p:spPr>
            <p:txBody>
              <a:bodyPr/>
              <a:lstStyle/>
              <a:p>
                <a:r>
                  <a:rPr lang="fr-FR">
                    <a:noFill/>
                  </a:rPr>
                  <a:t> </a:t>
                </a:r>
              </a:p>
            </p:txBody>
          </p:sp>
        </mc:Fallback>
      </mc:AlternateContent>
      <p:pic>
        <p:nvPicPr>
          <p:cNvPr id="16" name="Image 15"/>
          <p:cNvPicPr/>
          <p:nvPr/>
        </p:nvPicPr>
        <p:blipFill rotWithShape="1">
          <a:blip r:embed="rId3" cstate="print">
            <a:extLst>
              <a:ext uri="{28A0092B-C50C-407E-A947-70E740481C1C}">
                <a14:useLocalDpi xmlns:a14="http://schemas.microsoft.com/office/drawing/2010/main" val="0"/>
              </a:ext>
            </a:extLst>
          </a:blip>
          <a:srcRect t="30850" b="26146"/>
          <a:stretch/>
        </p:blipFill>
        <p:spPr>
          <a:xfrm>
            <a:off x="6397466" y="1243492"/>
            <a:ext cx="5326380" cy="1717675"/>
          </a:xfrm>
          <a:prstGeom prst="roundRect">
            <a:avLst>
              <a:gd name="adj" fmla="val 0"/>
            </a:avLst>
          </a:prstGeom>
          <a:solidFill>
            <a:srgbClr val="FFFFFF">
              <a:shade val="85000"/>
            </a:srgbClr>
          </a:solidFill>
          <a:ln>
            <a:noFill/>
          </a:ln>
          <a:effectLst/>
        </p:spPr>
      </p:pic>
      <p:pic>
        <p:nvPicPr>
          <p:cNvPr id="17" name="Image 16">
            <a:extLst>
              <a:ext uri="{FF2B5EF4-FFF2-40B4-BE49-F238E27FC236}">
                <a16:creationId xmlns:a16="http://schemas.microsoft.com/office/drawing/2014/main" id="{51FDF5FA-A689-F878-1A22-63721A04ADB1}"/>
              </a:ext>
            </a:extLst>
          </p:cNvPr>
          <p:cNvPicPr>
            <a:picLocks noChangeAspect="1"/>
          </p:cNvPicPr>
          <p:nvPr/>
        </p:nvPicPr>
        <p:blipFill>
          <a:blip r:embed="rId4"/>
          <a:stretch>
            <a:fillRect/>
          </a:stretch>
        </p:blipFill>
        <p:spPr>
          <a:xfrm>
            <a:off x="7256248" y="3223352"/>
            <a:ext cx="4467598" cy="2137277"/>
          </a:xfrm>
          <a:prstGeom prst="rect">
            <a:avLst/>
          </a:prstGeom>
        </p:spPr>
      </p:pic>
    </p:spTree>
    <p:extLst>
      <p:ext uri="{BB962C8B-B14F-4D97-AF65-F5344CB8AC3E}">
        <p14:creationId xmlns:p14="http://schemas.microsoft.com/office/powerpoint/2010/main" val="265624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sz="quarter" idx="13"/>
          </p:nvPr>
        </p:nvSpPr>
        <p:spPr/>
        <p:txBody>
          <a:bodyPr/>
          <a:lstStyle/>
          <a:p>
            <a:r>
              <a:rPr lang="fr-FR" dirty="0"/>
              <a:t>TIR </a:t>
            </a:r>
            <a:r>
              <a:rPr lang="fr-FR" dirty="0" err="1"/>
              <a:t>instrumented</a:t>
            </a:r>
            <a:r>
              <a:rPr lang="fr-FR" dirty="0"/>
              <a:t> site</a:t>
            </a:r>
          </a:p>
        </p:txBody>
      </p:sp>
      <p:sp>
        <p:nvSpPr>
          <p:cNvPr id="5" name="Espace réservé du numéro de diapositive 4"/>
          <p:cNvSpPr>
            <a:spLocks noGrp="1"/>
          </p:cNvSpPr>
          <p:nvPr>
            <p:ph type="sldNum" sz="quarter" idx="4"/>
          </p:nvPr>
        </p:nvSpPr>
        <p:spPr/>
        <p:txBody>
          <a:bodyPr/>
          <a:lstStyle/>
          <a:p>
            <a:fld id="{1F15C832-BA88-44B2-B74D-EBDA7A9ACE5F}" type="slidenum">
              <a:rPr lang="fr-FR" smtClean="0"/>
              <a:pPr/>
              <a:t>7</a:t>
            </a:fld>
            <a:endParaRPr lang="fr-FR" dirty="0"/>
          </a:p>
        </p:txBody>
      </p:sp>
      <mc:AlternateContent xmlns:mc="http://schemas.openxmlformats.org/markup-compatibility/2006" xmlns:a14="http://schemas.microsoft.com/office/drawing/2010/main">
        <mc:Choice Requires="a14">
          <p:sp>
            <p:nvSpPr>
              <p:cNvPr id="17" name="Espace réservé du contenu 1"/>
              <p:cNvSpPr>
                <a:spLocks noGrp="1"/>
              </p:cNvSpPr>
              <p:nvPr>
                <p:ph idx="1"/>
              </p:nvPr>
            </p:nvSpPr>
            <p:spPr>
              <a:xfrm>
                <a:off x="360000" y="1117600"/>
                <a:ext cx="7481294" cy="5301989"/>
              </a:xfrm>
            </p:spPr>
            <p:txBody>
              <a:bodyPr>
                <a:normAutofit lnSpcReduction="10000"/>
              </a:bodyPr>
              <a:lstStyle/>
              <a:p>
                <a:pPr lvl="1"/>
                <a:r>
                  <a:rPr lang="fr-FR" sz="1600" b="1" dirty="0"/>
                  <a:t>Radiative </a:t>
                </a:r>
                <a:r>
                  <a:rPr lang="fr-FR" sz="1600" b="1" dirty="0" err="1"/>
                  <a:t>transfer</a:t>
                </a:r>
                <a:r>
                  <a:rPr lang="fr-FR" sz="1600" b="1" dirty="0"/>
                  <a:t> </a:t>
                </a:r>
                <a:r>
                  <a:rPr lang="fr-FR" sz="1600" b="1" dirty="0" err="1"/>
                  <a:t>equation</a:t>
                </a:r>
                <a:br>
                  <a:rPr lang="fr-FR" sz="1600" b="1" dirty="0"/>
                </a:br>
                <a14:m>
                  <m:oMathPara xmlns:m="http://schemas.openxmlformats.org/officeDocument/2006/math">
                    <m:oMathParaPr>
                      <m:jc m:val="centerGroup"/>
                    </m:oMathParaPr>
                    <m:oMath xmlns:m="http://schemas.openxmlformats.org/officeDocument/2006/math">
                      <m:sSub>
                        <m:sSubPr>
                          <m:ctrlPr>
                            <a:rPr lang="fr-FR" sz="1600" b="1" i="1" smtClean="0">
                              <a:latin typeface="Cambria Math" panose="02040503050406030204" pitchFamily="18" charset="0"/>
                            </a:rPr>
                          </m:ctrlPr>
                        </m:sSubPr>
                        <m:e>
                          <m:r>
                            <a:rPr lang="fr-FR" sz="1600" b="1" i="1" smtClean="0">
                              <a:latin typeface="Cambria Math" panose="02040503050406030204" pitchFamily="18" charset="0"/>
                            </a:rPr>
                            <m:t>𝑳</m:t>
                          </m:r>
                        </m:e>
                        <m:sub>
                          <m:r>
                            <a:rPr lang="fr-FR" sz="1600" b="1" i="1" smtClean="0">
                              <a:latin typeface="Cambria Math" panose="02040503050406030204" pitchFamily="18" charset="0"/>
                            </a:rPr>
                            <m:t>𝑻𝑶𝑨</m:t>
                          </m:r>
                        </m:sub>
                      </m:sSub>
                      <m:r>
                        <a:rPr lang="fr-FR" sz="1600" b="1" i="1" smtClean="0">
                          <a:latin typeface="Cambria Math" panose="02040503050406030204" pitchFamily="18" charset="0"/>
                        </a:rPr>
                        <m:t>=</m:t>
                      </m:r>
                      <m:sSubSup>
                        <m:sSubSupPr>
                          <m:ctrlPr>
                            <a:rPr lang="fr-FR" sz="1600" b="1" i="1" smtClean="0">
                              <a:latin typeface="Cambria Math" panose="02040503050406030204" pitchFamily="18" charset="0"/>
                            </a:rPr>
                          </m:ctrlPr>
                        </m:sSubSupPr>
                        <m:e>
                          <m:r>
                            <a:rPr lang="fr-FR" sz="1600" b="1" i="1" smtClean="0">
                              <a:latin typeface="Cambria Math" panose="02040503050406030204" pitchFamily="18" charset="0"/>
                            </a:rPr>
                            <m:t>𝑳</m:t>
                          </m:r>
                        </m:e>
                        <m:sub>
                          <m:r>
                            <a:rPr lang="fr-FR" sz="1600" b="1" i="1" smtClean="0">
                              <a:latin typeface="Cambria Math" panose="02040503050406030204" pitchFamily="18" charset="0"/>
                            </a:rPr>
                            <m:t>𝒂𝒕𝒎</m:t>
                          </m:r>
                        </m:sub>
                        <m:sup>
                          <m:r>
                            <a:rPr lang="fr-FR" sz="1600" b="1" i="1" smtClean="0">
                              <a:latin typeface="Cambria Math" panose="02040503050406030204" pitchFamily="18" charset="0"/>
                            </a:rPr>
                            <m:t>↑</m:t>
                          </m:r>
                        </m:sup>
                      </m:sSubSup>
                      <m:r>
                        <a:rPr lang="fr-FR" sz="1600" b="1" i="1" smtClean="0">
                          <a:latin typeface="Cambria Math" panose="02040503050406030204" pitchFamily="18" charset="0"/>
                        </a:rPr>
                        <m:t>+</m:t>
                      </m:r>
                      <m:sSup>
                        <m:sSupPr>
                          <m:ctrlPr>
                            <a:rPr lang="fr-FR" sz="1600" b="1" i="1" smtClean="0">
                              <a:latin typeface="Cambria Math" panose="02040503050406030204" pitchFamily="18" charset="0"/>
                            </a:rPr>
                          </m:ctrlPr>
                        </m:sSupPr>
                        <m:e>
                          <m:r>
                            <a:rPr lang="fr-FR" sz="1600" b="1" i="1" smtClean="0">
                              <a:latin typeface="Cambria Math" panose="02040503050406030204" pitchFamily="18" charset="0"/>
                            </a:rPr>
                            <m:t>𝝉</m:t>
                          </m:r>
                        </m:e>
                        <m:sup>
                          <m:r>
                            <a:rPr lang="fr-FR" sz="1600" b="1" i="1" smtClean="0">
                              <a:latin typeface="Cambria Math" panose="02040503050406030204" pitchFamily="18" charset="0"/>
                            </a:rPr>
                            <m:t>↑</m:t>
                          </m:r>
                        </m:sup>
                      </m:sSup>
                      <m:r>
                        <a:rPr lang="fr-FR" sz="1600" b="1" i="1" smtClean="0">
                          <a:latin typeface="Cambria Math" panose="02040503050406030204" pitchFamily="18" charset="0"/>
                        </a:rPr>
                        <m:t> </m:t>
                      </m:r>
                      <m:d>
                        <m:dPr>
                          <m:ctrlPr>
                            <a:rPr lang="fr-FR" sz="1600" b="1" i="1" smtClean="0">
                              <a:latin typeface="Cambria Math" panose="02040503050406030204" pitchFamily="18" charset="0"/>
                            </a:rPr>
                          </m:ctrlPr>
                        </m:dPr>
                        <m:e>
                          <m:r>
                            <a:rPr lang="fr-FR" sz="1600" b="1" i="1" smtClean="0">
                              <a:latin typeface="Cambria Math" panose="02040503050406030204" pitchFamily="18" charset="0"/>
                            </a:rPr>
                            <m:t> </m:t>
                          </m:r>
                          <m:r>
                            <a:rPr lang="fr-FR" sz="1600" b="1" i="1" smtClean="0">
                              <a:latin typeface="Cambria Math" panose="02040503050406030204" pitchFamily="18" charset="0"/>
                            </a:rPr>
                            <m:t>𝝐</m:t>
                          </m:r>
                          <m:r>
                            <a:rPr lang="fr-FR" sz="1600" b="1" i="1" smtClean="0">
                              <a:latin typeface="Cambria Math" panose="02040503050406030204" pitchFamily="18" charset="0"/>
                            </a:rPr>
                            <m:t> </m:t>
                          </m:r>
                          <m:sSub>
                            <m:sSubPr>
                              <m:ctrlPr>
                                <a:rPr lang="fr-FR" sz="1600" b="1" i="1" smtClean="0">
                                  <a:latin typeface="Cambria Math" panose="02040503050406030204" pitchFamily="18" charset="0"/>
                                </a:rPr>
                              </m:ctrlPr>
                            </m:sSubPr>
                            <m:e>
                              <m:r>
                                <a:rPr lang="fr-FR" sz="1600" b="1" i="1" smtClean="0">
                                  <a:latin typeface="Cambria Math" panose="02040503050406030204" pitchFamily="18" charset="0"/>
                                </a:rPr>
                                <m:t>𝑳</m:t>
                              </m:r>
                            </m:e>
                            <m:sub>
                              <m:r>
                                <a:rPr lang="fr-FR" sz="1600" b="1" i="1" smtClean="0">
                                  <a:latin typeface="Cambria Math" panose="02040503050406030204" pitchFamily="18" charset="0"/>
                                </a:rPr>
                                <m:t>𝑩𝑩</m:t>
                              </m:r>
                            </m:sub>
                          </m:sSub>
                          <m:d>
                            <m:dPr>
                              <m:ctrlPr>
                                <a:rPr lang="fr-FR" sz="1600" b="1" i="1" smtClean="0">
                                  <a:latin typeface="Cambria Math" panose="02040503050406030204" pitchFamily="18" charset="0"/>
                                </a:rPr>
                              </m:ctrlPr>
                            </m:dPr>
                            <m:e>
                              <m:sSub>
                                <m:sSubPr>
                                  <m:ctrlPr>
                                    <a:rPr lang="fr-FR" sz="1600" b="1" i="1" smtClean="0">
                                      <a:latin typeface="Cambria Math" panose="02040503050406030204" pitchFamily="18" charset="0"/>
                                    </a:rPr>
                                  </m:ctrlPr>
                                </m:sSubPr>
                                <m:e>
                                  <m:r>
                                    <a:rPr lang="fr-FR" sz="1600" b="1" i="1" smtClean="0">
                                      <a:latin typeface="Cambria Math" panose="02040503050406030204" pitchFamily="18" charset="0"/>
                                    </a:rPr>
                                    <m:t>𝑻</m:t>
                                  </m:r>
                                </m:e>
                                <m:sub>
                                  <m:r>
                                    <a:rPr lang="fr-FR" sz="1600" b="1" i="1" smtClean="0">
                                      <a:latin typeface="Cambria Math" panose="02040503050406030204" pitchFamily="18" charset="0"/>
                                    </a:rPr>
                                    <m:t>𝑺</m:t>
                                  </m:r>
                                </m:sub>
                              </m:sSub>
                            </m:e>
                          </m:d>
                          <m:r>
                            <a:rPr lang="fr-FR" sz="1600" b="1" i="1" smtClean="0">
                              <a:latin typeface="Cambria Math" panose="02040503050406030204" pitchFamily="18" charset="0"/>
                            </a:rPr>
                            <m:t>+</m:t>
                          </m:r>
                          <m:d>
                            <m:dPr>
                              <m:ctrlPr>
                                <a:rPr lang="fr-FR" sz="1600" b="1" i="1" smtClean="0">
                                  <a:latin typeface="Cambria Math" panose="02040503050406030204" pitchFamily="18" charset="0"/>
                                </a:rPr>
                              </m:ctrlPr>
                            </m:dPr>
                            <m:e>
                              <m:r>
                                <a:rPr lang="fr-FR" sz="1600" b="1" i="1" smtClean="0">
                                  <a:latin typeface="Cambria Math" panose="02040503050406030204" pitchFamily="18" charset="0"/>
                                </a:rPr>
                                <m:t>𝟏</m:t>
                              </m:r>
                              <m:r>
                                <a:rPr lang="fr-FR" sz="1600" b="1" i="1" smtClean="0">
                                  <a:latin typeface="Cambria Math" panose="02040503050406030204" pitchFamily="18" charset="0"/>
                                </a:rPr>
                                <m:t> −</m:t>
                              </m:r>
                              <m:r>
                                <a:rPr lang="fr-FR" sz="1600" b="1" i="1" smtClean="0">
                                  <a:latin typeface="Cambria Math" panose="02040503050406030204" pitchFamily="18" charset="0"/>
                                </a:rPr>
                                <m:t>𝝐</m:t>
                              </m:r>
                            </m:e>
                          </m:d>
                          <m:r>
                            <a:rPr lang="fr-FR" sz="1600" b="1" i="1" smtClean="0">
                              <a:latin typeface="Cambria Math" panose="02040503050406030204" pitchFamily="18" charset="0"/>
                            </a:rPr>
                            <m:t> </m:t>
                          </m:r>
                          <m:sSubSup>
                            <m:sSubSupPr>
                              <m:ctrlPr>
                                <a:rPr lang="fr-FR" sz="1600" b="1" i="1" smtClean="0">
                                  <a:latin typeface="Cambria Math" panose="02040503050406030204" pitchFamily="18" charset="0"/>
                                </a:rPr>
                              </m:ctrlPr>
                            </m:sSubSupPr>
                            <m:e>
                              <m:r>
                                <a:rPr lang="fr-FR" sz="1600" b="1" i="1" smtClean="0">
                                  <a:latin typeface="Cambria Math" panose="02040503050406030204" pitchFamily="18" charset="0"/>
                                </a:rPr>
                                <m:t>𝑳</m:t>
                              </m:r>
                            </m:e>
                            <m:sub>
                              <m:r>
                                <a:rPr lang="fr-FR" sz="1600" b="1" i="1" smtClean="0">
                                  <a:latin typeface="Cambria Math" panose="02040503050406030204" pitchFamily="18" charset="0"/>
                                </a:rPr>
                                <m:t>𝒂𝒕𝒎</m:t>
                              </m:r>
                            </m:sub>
                            <m:sup>
                              <m:r>
                                <a:rPr lang="fr-FR" sz="1600" b="1" i="1" smtClean="0">
                                  <a:latin typeface="Cambria Math" panose="02040503050406030204" pitchFamily="18" charset="0"/>
                                </a:rPr>
                                <m:t>↓</m:t>
                              </m:r>
                            </m:sup>
                          </m:sSubSup>
                          <m:r>
                            <a:rPr lang="fr-FR" sz="1600" b="1" i="1" smtClean="0">
                              <a:latin typeface="Cambria Math" panose="02040503050406030204" pitchFamily="18" charset="0"/>
                            </a:rPr>
                            <m:t> </m:t>
                          </m:r>
                        </m:e>
                      </m:d>
                    </m:oMath>
                  </m:oMathPara>
                </a14:m>
                <a:endParaRPr lang="fr-FR" sz="1600" b="1" dirty="0"/>
              </a:p>
              <a:p>
                <a:pPr lvl="1"/>
                <a:endParaRPr lang="fr-FR" sz="1600" b="1" dirty="0"/>
              </a:p>
              <a:p>
                <a:pPr lvl="1"/>
                <a:r>
                  <a:rPr lang="fr-FR" sz="1600" b="1" dirty="0" err="1"/>
                  <a:t>Assumptions</a:t>
                </a:r>
                <a:r>
                  <a:rPr lang="fr-FR" sz="1600" b="1" dirty="0"/>
                  <a:t>:</a:t>
                </a:r>
              </a:p>
              <a:p>
                <a:pPr marL="285750" lvl="2" indent="-285750">
                  <a:buFont typeface="Arial" panose="020B0604020202020204" pitchFamily="34" charset="0"/>
                  <a:buChar char="•"/>
                </a:pPr>
                <a:r>
                  <a:rPr lang="fr-FR" sz="1600" b="1" dirty="0" err="1"/>
                  <a:t>Lambertian</a:t>
                </a:r>
                <a:r>
                  <a:rPr lang="fr-FR" sz="1600" b="1" dirty="0"/>
                  <a:t> surface</a:t>
                </a:r>
              </a:p>
              <a:p>
                <a:pPr marL="285750" lvl="2" indent="-285750">
                  <a:buFont typeface="Arial" panose="020B0604020202020204" pitchFamily="34" charset="0"/>
                  <a:buChar char="•"/>
                </a:pPr>
                <a:r>
                  <a:rPr lang="fr-FR" sz="1600" b="1" dirty="0"/>
                  <a:t>Nadir satellite</a:t>
                </a:r>
              </a:p>
              <a:p>
                <a:pPr lvl="2"/>
                <a:endParaRPr lang="fr-FR" sz="1600" b="1" dirty="0"/>
              </a:p>
              <a:p>
                <a:pPr marL="285750" lvl="2" indent="-285750">
                  <a:buFont typeface="Arial" panose="020B0604020202020204" pitchFamily="34" charset="0"/>
                  <a:buChar char="•"/>
                </a:pPr>
                <a:r>
                  <a:rPr lang="fr-FR" sz="1600" b="1" dirty="0" err="1"/>
                  <a:t>Atmospheric</a:t>
                </a:r>
                <a:r>
                  <a:rPr lang="fr-FR" sz="1600" b="1" dirty="0"/>
                  <a:t> profiles (ECMWF) + </a:t>
                </a:r>
                <a:r>
                  <a:rPr lang="fr-FR" sz="1600" b="1" dirty="0">
                    <a:sym typeface="Wingdings" panose="05000000000000000000" pitchFamily="2" charset="2"/>
                  </a:rPr>
                  <a:t>RTTOV </a:t>
                </a:r>
                <a:r>
                  <a:rPr lang="fr-FR" sz="1600" b="1" dirty="0" err="1">
                    <a:sym typeface="Wingdings" panose="05000000000000000000" pitchFamily="2" charset="2"/>
                  </a:rPr>
                  <a:t>with</a:t>
                </a:r>
                <a:r>
                  <a:rPr lang="fr-FR" sz="1600" b="1" dirty="0">
                    <a:sym typeface="Wingdings" panose="05000000000000000000" pitchFamily="2" charset="2"/>
                  </a:rPr>
                  <a:t> IASI high </a:t>
                </a:r>
                <a:r>
                  <a:rPr lang="fr-FR" sz="1600" b="1" dirty="0" err="1">
                    <a:sym typeface="Wingdings" panose="05000000000000000000" pitchFamily="2" charset="2"/>
                  </a:rPr>
                  <a:t>resolution</a:t>
                </a:r>
                <a:r>
                  <a:rPr lang="fr-FR" sz="1600" b="1" dirty="0">
                    <a:sym typeface="Wingdings" panose="05000000000000000000" pitchFamily="2" charset="2"/>
                  </a:rPr>
                  <a:t> spectral bands: </a:t>
                </a:r>
                <a14:m>
                  <m:oMath xmlns:m="http://schemas.openxmlformats.org/officeDocument/2006/math">
                    <m:sSubSup>
                      <m:sSubSupPr>
                        <m:ctrlPr>
                          <a:rPr lang="fr-FR" sz="1600" b="1" i="1" smtClean="0">
                            <a:latin typeface="Cambria Math" panose="02040503050406030204" pitchFamily="18" charset="0"/>
                            <a:sym typeface="Wingdings" panose="05000000000000000000" pitchFamily="2" charset="2"/>
                          </a:rPr>
                        </m:ctrlPr>
                      </m:sSubSupPr>
                      <m:e>
                        <m:r>
                          <a:rPr lang="fr-FR" sz="1600" b="1" i="1" smtClean="0">
                            <a:latin typeface="Cambria Math" panose="02040503050406030204" pitchFamily="18" charset="0"/>
                            <a:sym typeface="Wingdings" panose="05000000000000000000" pitchFamily="2" charset="2"/>
                          </a:rPr>
                          <m:t>𝑳</m:t>
                        </m:r>
                      </m:e>
                      <m:sub>
                        <m:r>
                          <a:rPr lang="fr-FR" sz="1600" b="1" i="1" smtClean="0">
                            <a:latin typeface="Cambria Math" panose="02040503050406030204" pitchFamily="18" charset="0"/>
                            <a:sym typeface="Wingdings" panose="05000000000000000000" pitchFamily="2" charset="2"/>
                          </a:rPr>
                          <m:t>𝒂𝒕𝒎</m:t>
                        </m:r>
                      </m:sub>
                      <m:sup>
                        <m:r>
                          <a:rPr lang="fr-FR" sz="1600" b="1" i="1" smtClean="0">
                            <a:latin typeface="Cambria Math" panose="02040503050406030204" pitchFamily="18" charset="0"/>
                            <a:sym typeface="Wingdings" panose="05000000000000000000" pitchFamily="2" charset="2"/>
                          </a:rPr>
                          <m:t>↑</m:t>
                        </m:r>
                      </m:sup>
                    </m:sSubSup>
                    <m:d>
                      <m:dPr>
                        <m:ctrlPr>
                          <a:rPr lang="fr-FR" sz="1600" b="1" i="1" smtClean="0">
                            <a:latin typeface="Cambria Math" panose="02040503050406030204" pitchFamily="18" charset="0"/>
                            <a:sym typeface="Wingdings" panose="05000000000000000000" pitchFamily="2" charset="2"/>
                          </a:rPr>
                        </m:ctrlPr>
                      </m:dPr>
                      <m:e>
                        <m:r>
                          <a:rPr lang="fr-FR" sz="1600" b="1" i="1" smtClean="0">
                            <a:latin typeface="Cambria Math" panose="02040503050406030204" pitchFamily="18" charset="0"/>
                            <a:sym typeface="Wingdings" panose="05000000000000000000" pitchFamily="2" charset="2"/>
                          </a:rPr>
                          <m:t>𝝀</m:t>
                        </m:r>
                      </m:e>
                    </m:d>
                  </m:oMath>
                </a14:m>
                <a:r>
                  <a:rPr lang="fr-FR" sz="1600" b="1" dirty="0"/>
                  <a:t> , </a:t>
                </a:r>
                <a14:m>
                  <m:oMath xmlns:m="http://schemas.openxmlformats.org/officeDocument/2006/math">
                    <m:sSubSup>
                      <m:sSubSupPr>
                        <m:ctrlPr>
                          <a:rPr lang="fr-FR" sz="1600" b="1" i="1" smtClean="0">
                            <a:latin typeface="Cambria Math" panose="02040503050406030204" pitchFamily="18" charset="0"/>
                          </a:rPr>
                        </m:ctrlPr>
                      </m:sSubSupPr>
                      <m:e>
                        <m:r>
                          <a:rPr lang="fr-FR" sz="1600" b="1" i="1" smtClean="0">
                            <a:latin typeface="Cambria Math" panose="02040503050406030204" pitchFamily="18" charset="0"/>
                          </a:rPr>
                          <m:t>𝑳</m:t>
                        </m:r>
                      </m:e>
                      <m:sub>
                        <m:r>
                          <a:rPr lang="fr-FR" sz="1600" b="1" i="1" smtClean="0">
                            <a:latin typeface="Cambria Math" panose="02040503050406030204" pitchFamily="18" charset="0"/>
                          </a:rPr>
                          <m:t>𝒂𝒕𝒎</m:t>
                        </m:r>
                      </m:sub>
                      <m:sup>
                        <m:r>
                          <a:rPr lang="fr-FR" sz="1600" b="1" i="1" smtClean="0">
                            <a:latin typeface="Cambria Math" panose="02040503050406030204" pitchFamily="18" charset="0"/>
                          </a:rPr>
                          <m:t>↓</m:t>
                        </m:r>
                      </m:sup>
                    </m:sSubSup>
                    <m:d>
                      <m:dPr>
                        <m:ctrlPr>
                          <a:rPr lang="fr-FR" sz="1600" b="1" i="1">
                            <a:latin typeface="Cambria Math" panose="02040503050406030204" pitchFamily="18" charset="0"/>
                            <a:sym typeface="Wingdings" panose="05000000000000000000" pitchFamily="2" charset="2"/>
                          </a:rPr>
                        </m:ctrlPr>
                      </m:dPr>
                      <m:e>
                        <m:r>
                          <a:rPr lang="fr-FR" sz="1600" b="1" i="1">
                            <a:latin typeface="Cambria Math" panose="02040503050406030204" pitchFamily="18" charset="0"/>
                            <a:sym typeface="Wingdings" panose="05000000000000000000" pitchFamily="2" charset="2"/>
                          </a:rPr>
                          <m:t>𝝀</m:t>
                        </m:r>
                      </m:e>
                    </m:d>
                  </m:oMath>
                </a14:m>
                <a:r>
                  <a:rPr lang="fr-FR" sz="1600" b="1" dirty="0"/>
                  <a:t>, </a:t>
                </a:r>
                <a14:m>
                  <m:oMath xmlns:m="http://schemas.openxmlformats.org/officeDocument/2006/math">
                    <m:sSup>
                      <m:sSupPr>
                        <m:ctrlPr>
                          <a:rPr lang="fr-FR" sz="1600" b="1" i="1" smtClean="0">
                            <a:latin typeface="Cambria Math" panose="02040503050406030204" pitchFamily="18" charset="0"/>
                          </a:rPr>
                        </m:ctrlPr>
                      </m:sSupPr>
                      <m:e>
                        <m:r>
                          <a:rPr lang="fr-FR" sz="1600" b="1" i="1" smtClean="0">
                            <a:latin typeface="Cambria Math" panose="02040503050406030204" pitchFamily="18" charset="0"/>
                          </a:rPr>
                          <m:t>𝝉</m:t>
                        </m:r>
                      </m:e>
                      <m:sup>
                        <m:r>
                          <a:rPr lang="fr-FR" sz="1600" b="1" i="1" smtClean="0">
                            <a:latin typeface="Cambria Math" panose="02040503050406030204" pitchFamily="18" charset="0"/>
                          </a:rPr>
                          <m:t>↑</m:t>
                        </m:r>
                      </m:sup>
                    </m:sSup>
                    <m:d>
                      <m:dPr>
                        <m:ctrlPr>
                          <a:rPr lang="fr-FR" sz="1600" b="1" i="1">
                            <a:latin typeface="Cambria Math" panose="02040503050406030204" pitchFamily="18" charset="0"/>
                            <a:sym typeface="Wingdings" panose="05000000000000000000" pitchFamily="2" charset="2"/>
                          </a:rPr>
                        </m:ctrlPr>
                      </m:dPr>
                      <m:e>
                        <m:r>
                          <a:rPr lang="fr-FR" sz="1600" b="1" i="1">
                            <a:latin typeface="Cambria Math" panose="02040503050406030204" pitchFamily="18" charset="0"/>
                            <a:sym typeface="Wingdings" panose="05000000000000000000" pitchFamily="2" charset="2"/>
                          </a:rPr>
                          <m:t>𝝀</m:t>
                        </m:r>
                      </m:e>
                    </m:d>
                  </m:oMath>
                </a14:m>
                <a:endParaRPr lang="fr-FR" sz="1600" b="1" dirty="0">
                  <a:sym typeface="Wingdings" panose="05000000000000000000" pitchFamily="2" charset="2"/>
                </a:endParaRPr>
              </a:p>
              <a:p>
                <a:pPr marL="285750" lvl="2" indent="-285750">
                  <a:buFont typeface="Arial" panose="020B0604020202020204" pitchFamily="34" charset="0"/>
                  <a:buChar char="•"/>
                </a:pPr>
                <a:r>
                  <a:rPr lang="fr-FR" sz="1600" b="1" dirty="0"/>
                  <a:t>Surface </a:t>
                </a:r>
                <a:r>
                  <a:rPr lang="fr-FR" sz="1600" b="1" dirty="0" err="1"/>
                  <a:t>emissivity</a:t>
                </a:r>
                <a:r>
                  <a:rPr lang="fr-FR" sz="1600" b="1" dirty="0"/>
                  <a:t> </a:t>
                </a:r>
                <a14:m>
                  <m:oMath xmlns:m="http://schemas.openxmlformats.org/officeDocument/2006/math">
                    <m:r>
                      <a:rPr lang="fr-FR" sz="1600" b="1" i="1" smtClean="0">
                        <a:latin typeface="Cambria Math" panose="02040503050406030204" pitchFamily="18" charset="0"/>
                      </a:rPr>
                      <m:t>𝝐</m:t>
                    </m:r>
                    <m:d>
                      <m:dPr>
                        <m:ctrlPr>
                          <a:rPr lang="fr-FR" sz="1600" b="1" i="1">
                            <a:latin typeface="Cambria Math" panose="02040503050406030204" pitchFamily="18" charset="0"/>
                            <a:sym typeface="Wingdings" panose="05000000000000000000" pitchFamily="2" charset="2"/>
                          </a:rPr>
                        </m:ctrlPr>
                      </m:dPr>
                      <m:e>
                        <m:r>
                          <a:rPr lang="fr-FR" sz="1600" b="1" i="1">
                            <a:latin typeface="Cambria Math" panose="02040503050406030204" pitchFamily="18" charset="0"/>
                            <a:sym typeface="Wingdings" panose="05000000000000000000" pitchFamily="2" charset="2"/>
                          </a:rPr>
                          <m:t>𝝀</m:t>
                        </m:r>
                      </m:e>
                    </m:d>
                  </m:oMath>
                </a14:m>
                <a:r>
                  <a:rPr lang="fr-FR" sz="1600" b="1" dirty="0"/>
                  <a:t>:</a:t>
                </a:r>
              </a:p>
              <a:p>
                <a:pPr lvl="4"/>
                <a:r>
                  <a:rPr lang="fr-FR" sz="1600" b="1" dirty="0"/>
                  <a:t>	- La Crau: </a:t>
                </a:r>
                <a:r>
                  <a:rPr lang="fr-FR" sz="1600" b="1" dirty="0" err="1"/>
                  <a:t>Labed</a:t>
                </a:r>
                <a:r>
                  <a:rPr lang="fr-FR" sz="1600" b="1" dirty="0"/>
                  <a:t> 91 for </a:t>
                </a:r>
                <a:r>
                  <a:rPr lang="fr-FR" sz="1600" b="1" dirty="0" err="1"/>
                  <a:t>soil</a:t>
                </a:r>
                <a:endParaRPr lang="fr-FR" sz="1600" b="1" dirty="0"/>
              </a:p>
              <a:p>
                <a:pPr lvl="4"/>
                <a:r>
                  <a:rPr lang="fr-FR" sz="1600" b="1" dirty="0"/>
                  <a:t>	- </a:t>
                </a:r>
                <a:r>
                  <a:rPr lang="fr-FR" sz="1600" b="1" dirty="0" err="1"/>
                  <a:t>Gobabeb</a:t>
                </a:r>
                <a:r>
                  <a:rPr lang="fr-FR" sz="1600" b="1" dirty="0"/>
                  <a:t>: </a:t>
                </a:r>
                <a:r>
                  <a:rPr lang="fr-FR" sz="1600" dirty="0"/>
                  <a:t>MAST2 (ONERA </a:t>
                </a:r>
                <a:r>
                  <a:rPr lang="fr-FR" sz="1600" dirty="0" err="1"/>
                  <a:t>measurement</a:t>
                </a:r>
                <a:r>
                  <a:rPr lang="fr-FR" sz="1600" dirty="0"/>
                  <a:t>, FICE </a:t>
                </a:r>
                <a:r>
                  <a:rPr lang="fr-FR" sz="1600" dirty="0" err="1"/>
                  <a:t>campaign</a:t>
                </a:r>
                <a:r>
                  <a:rPr lang="fr-FR" sz="1600" dirty="0"/>
                  <a:t>)</a:t>
                </a:r>
              </a:p>
              <a:p>
                <a:pPr lvl="4"/>
                <a:r>
                  <a:rPr lang="fr-FR" sz="1600" b="1" dirty="0"/>
                  <a:t>	- Lake Constance: </a:t>
                </a:r>
                <a:r>
                  <a:rPr lang="fr-FR" sz="1600" dirty="0" err="1"/>
                  <a:t>Tap</a:t>
                </a:r>
                <a:r>
                  <a:rPr lang="fr-FR" sz="1600" dirty="0"/>
                  <a:t> Water (JHU)</a:t>
                </a:r>
              </a:p>
              <a:p>
                <a:pPr lvl="4"/>
                <a:r>
                  <a:rPr lang="fr-FR" sz="1600" b="1" dirty="0"/>
                  <a:t>	- Lake </a:t>
                </a:r>
                <a:r>
                  <a:rPr lang="fr-FR" sz="1600" b="1" dirty="0" err="1"/>
                  <a:t>Tahoe</a:t>
                </a:r>
                <a:r>
                  <a:rPr lang="fr-FR" sz="1600" b="1" dirty="0"/>
                  <a:t>: </a:t>
                </a:r>
                <a:r>
                  <a:rPr lang="fr-FR" sz="1600" dirty="0" err="1"/>
                  <a:t>Tap</a:t>
                </a:r>
                <a:r>
                  <a:rPr lang="fr-FR" sz="1600" dirty="0"/>
                  <a:t> Water (JHU)</a:t>
                </a:r>
                <a:endParaRPr lang="fr-FR" sz="1600" b="1" dirty="0"/>
              </a:p>
              <a:p>
                <a:pPr lvl="2"/>
                <a:endParaRPr lang="fr-FR" sz="1600" b="1" dirty="0"/>
              </a:p>
              <a:p>
                <a:pPr marL="285750" lvl="2" indent="-285750">
                  <a:buFont typeface="Arial" panose="020B0604020202020204" pitchFamily="34" charset="0"/>
                  <a:buChar char="•"/>
                </a:pPr>
                <a:r>
                  <a:rPr lang="fr-FR" sz="1600" b="1" dirty="0" err="1"/>
                  <a:t>Radiometer</a:t>
                </a:r>
                <a:r>
                  <a:rPr lang="fr-FR" sz="1600" b="1" dirty="0"/>
                  <a:t> </a:t>
                </a:r>
                <a:r>
                  <a:rPr lang="fr-FR" sz="1600" b="1" dirty="0" err="1"/>
                  <a:t>measurement</a:t>
                </a:r>
                <a:r>
                  <a:rPr lang="fr-FR" sz="1600" b="1" dirty="0"/>
                  <a:t> </a:t>
                </a:r>
                <a14:m>
                  <m:oMath xmlns:m="http://schemas.openxmlformats.org/officeDocument/2006/math">
                    <m:sSub>
                      <m:sSubPr>
                        <m:ctrlPr>
                          <a:rPr lang="fr-FR" sz="1600" b="1" i="1" smtClean="0">
                            <a:latin typeface="Cambria Math" panose="02040503050406030204" pitchFamily="18" charset="0"/>
                          </a:rPr>
                        </m:ctrlPr>
                      </m:sSubPr>
                      <m:e>
                        <m:r>
                          <a:rPr lang="fr-FR" sz="1600" b="1" i="1" smtClean="0">
                            <a:latin typeface="Cambria Math" panose="02040503050406030204" pitchFamily="18" charset="0"/>
                          </a:rPr>
                          <m:t>𝑳</m:t>
                        </m:r>
                      </m:e>
                      <m:sub>
                        <m:r>
                          <a:rPr lang="fr-FR" sz="1600" b="1" i="1" smtClean="0">
                            <a:latin typeface="Cambria Math" panose="02040503050406030204" pitchFamily="18" charset="0"/>
                          </a:rPr>
                          <m:t>𝒓𝒂𝒅𝒊𝒐𝒎𝒆𝒕𝒆𝒓</m:t>
                        </m:r>
                      </m:sub>
                    </m:sSub>
                  </m:oMath>
                </a14:m>
                <a:r>
                  <a:rPr lang="fr-FR" sz="1600" b="1" dirty="0"/>
                  <a:t> </a:t>
                </a:r>
                <a:r>
                  <a:rPr lang="fr-FR" sz="1600" b="1" dirty="0" err="1"/>
                  <a:t>simulated</a:t>
                </a:r>
                <a:r>
                  <a:rPr lang="fr-FR" sz="1600" b="1" dirty="0"/>
                  <a:t> for surface </a:t>
                </a:r>
                <a:r>
                  <a:rPr lang="fr-FR" sz="1600" b="1" dirty="0" err="1"/>
                  <a:t>temperature</a:t>
                </a:r>
                <a:r>
                  <a:rPr lang="fr-FR" sz="1600" b="1" dirty="0"/>
                  <a:t> </a:t>
                </a:r>
                <a:r>
                  <a:rPr lang="fr-FR" sz="1600" b="1" dirty="0" err="1"/>
                  <a:t>retrieval</a:t>
                </a:r>
                <a:endParaRPr lang="fr-FR" sz="1600" b="1" dirty="0"/>
              </a:p>
              <a:p>
                <a:pPr lvl="2"/>
                <a:r>
                  <a:rPr lang="fr-FR" sz="1600" b="1" dirty="0">
                    <a:sym typeface="Symbol" panose="05050102010706020507" pitchFamily="18" charset="2"/>
                  </a:rPr>
                  <a:t> </a:t>
                </a:r>
                <a:r>
                  <a:rPr lang="fr-FR" sz="1600" b="1" dirty="0" err="1"/>
                  <a:t>Derived</a:t>
                </a:r>
                <a:r>
                  <a:rPr lang="fr-FR" sz="1600" b="1" dirty="0"/>
                  <a:t> </a:t>
                </a:r>
                <a:r>
                  <a:rPr lang="fr-FR" sz="1600" b="1" dirty="0" err="1"/>
                  <a:t>quantities</a:t>
                </a:r>
                <a:r>
                  <a:rPr lang="fr-FR" sz="1600" b="1" dirty="0"/>
                  <a:t>: surface </a:t>
                </a:r>
                <a:r>
                  <a:rPr lang="fr-FR" sz="1600" b="1" dirty="0" err="1"/>
                  <a:t>temperature</a:t>
                </a:r>
                <a:r>
                  <a:rPr lang="fr-FR" sz="1600" b="1" dirty="0"/>
                  <a:t> </a:t>
                </a:r>
                <a14:m>
                  <m:oMath xmlns:m="http://schemas.openxmlformats.org/officeDocument/2006/math">
                    <m:sSub>
                      <m:sSubPr>
                        <m:ctrlPr>
                          <a:rPr lang="fr-FR" sz="1600" b="1" i="1" smtClean="0">
                            <a:latin typeface="Cambria Math" panose="02040503050406030204" pitchFamily="18" charset="0"/>
                          </a:rPr>
                        </m:ctrlPr>
                      </m:sSubPr>
                      <m:e>
                        <m:acc>
                          <m:accPr>
                            <m:chr m:val="̃"/>
                            <m:ctrlPr>
                              <a:rPr lang="fr-FR" sz="1600" b="1" i="1" smtClean="0">
                                <a:latin typeface="Cambria Math" panose="02040503050406030204" pitchFamily="18" charset="0"/>
                              </a:rPr>
                            </m:ctrlPr>
                          </m:accPr>
                          <m:e>
                            <m:r>
                              <a:rPr lang="fr-FR" sz="1600" b="1" i="1" smtClean="0">
                                <a:latin typeface="Cambria Math" panose="02040503050406030204" pitchFamily="18" charset="0"/>
                              </a:rPr>
                              <m:t>𝑻</m:t>
                            </m:r>
                          </m:e>
                        </m:acc>
                      </m:e>
                      <m:sub>
                        <m:r>
                          <a:rPr lang="fr-FR" sz="1600" b="1" i="1" smtClean="0">
                            <a:latin typeface="Cambria Math" panose="02040503050406030204" pitchFamily="18" charset="0"/>
                          </a:rPr>
                          <m:t>𝑺</m:t>
                        </m:r>
                      </m:sub>
                    </m:sSub>
                  </m:oMath>
                </a14:m>
                <a:r>
                  <a:rPr lang="fr-FR" sz="1600" b="1" dirty="0"/>
                  <a:t> + </a:t>
                </a:r>
                <a:r>
                  <a:rPr lang="fr-FR" sz="1600" b="1" dirty="0" err="1"/>
                  <a:t>uncertainty</a:t>
                </a:r>
                <a:endParaRPr lang="fr-FR" sz="1600" b="1" dirty="0"/>
              </a:p>
              <a:p>
                <a:pPr lvl="1"/>
                <a:endParaRPr lang="fr-FR" sz="1600" b="1" dirty="0"/>
              </a:p>
              <a:p>
                <a:pPr marL="9525" lvl="1" indent="0">
                  <a:buNone/>
                </a:pPr>
                <a:endParaRPr lang="fr-FR" sz="1600" b="1" dirty="0"/>
              </a:p>
              <a:p>
                <a:r>
                  <a:rPr lang="fr-FR" sz="2000" b="1" dirty="0">
                    <a:sym typeface="Symbol" panose="05050102010706020507" pitchFamily="18" charset="2"/>
                  </a:rPr>
                  <a:t></a:t>
                </a:r>
                <a:r>
                  <a:rPr lang="en-US" sz="1800" b="1" dirty="0">
                    <a:sym typeface="Wingdings" panose="05000000000000000000" pitchFamily="2" charset="2"/>
                  </a:rPr>
                  <a:t> </a:t>
                </a:r>
                <a:r>
                  <a:rPr lang="en-US" sz="1800" b="1" dirty="0">
                    <a:solidFill>
                      <a:srgbClr val="FF0000"/>
                    </a:solidFill>
                  </a:rPr>
                  <a:t>Emissivity uncertainties drive the overall TOA uncertainty.</a:t>
                </a:r>
              </a:p>
            </p:txBody>
          </p:sp>
        </mc:Choice>
        <mc:Fallback xmlns="">
          <p:sp>
            <p:nvSpPr>
              <p:cNvPr id="17" name="Espace réservé du contenu 1"/>
              <p:cNvSpPr>
                <a:spLocks noGrp="1" noRot="1" noChangeAspect="1" noMove="1" noResize="1" noEditPoints="1" noAdjustHandles="1" noChangeArrowheads="1" noChangeShapeType="1" noTextEdit="1"/>
              </p:cNvSpPr>
              <p:nvPr>
                <p:ph idx="1"/>
              </p:nvPr>
            </p:nvSpPr>
            <p:spPr>
              <a:xfrm>
                <a:off x="360000" y="1117600"/>
                <a:ext cx="7481294" cy="5301989"/>
              </a:xfrm>
              <a:blipFill>
                <a:blip r:embed="rId3"/>
                <a:stretch>
                  <a:fillRect/>
                </a:stretch>
              </a:blipFill>
            </p:spPr>
            <p:txBody>
              <a:bodyPr/>
              <a:lstStyle/>
              <a:p>
                <a:r>
                  <a:rPr lang="fr-FR">
                    <a:noFill/>
                  </a:rPr>
                  <a:t> </a:t>
                </a:r>
              </a:p>
            </p:txBody>
          </p:sp>
        </mc:Fallback>
      </mc:AlternateContent>
      <p:sp>
        <p:nvSpPr>
          <p:cNvPr id="21" name="Titre 1">
            <a:extLst>
              <a:ext uri="{FF2B5EF4-FFF2-40B4-BE49-F238E27FC236}">
                <a16:creationId xmlns:a16="http://schemas.microsoft.com/office/drawing/2014/main" id="{02B79845-2B3B-C2FF-13A8-58CDE254E2B2}"/>
              </a:ext>
            </a:extLst>
          </p:cNvPr>
          <p:cNvSpPr txBox="1">
            <a:spLocks/>
          </p:cNvSpPr>
          <p:nvPr/>
        </p:nvSpPr>
        <p:spPr>
          <a:xfrm>
            <a:off x="359999" y="165406"/>
            <a:ext cx="11472001" cy="8159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err="1"/>
              <a:t>Uncertainty</a:t>
            </a:r>
            <a:r>
              <a:rPr lang="fr-FR" dirty="0"/>
              <a:t> budget (</a:t>
            </a:r>
            <a:r>
              <a:rPr lang="fr-FR" dirty="0" err="1"/>
              <a:t>Tasks</a:t>
            </a:r>
            <a:r>
              <a:rPr lang="fr-FR" dirty="0"/>
              <a:t> 1 &amp; 2)</a:t>
            </a:r>
          </a:p>
        </p:txBody>
      </p:sp>
      <p:grpSp>
        <p:nvGrpSpPr>
          <p:cNvPr id="14" name="Groupe 13"/>
          <p:cNvGrpSpPr/>
          <p:nvPr/>
        </p:nvGrpSpPr>
        <p:grpSpPr>
          <a:xfrm>
            <a:off x="8470557" y="1190708"/>
            <a:ext cx="3325444" cy="5280560"/>
            <a:chOff x="7841294" y="1190708"/>
            <a:chExt cx="3325444" cy="5280560"/>
          </a:xfrm>
        </p:grpSpPr>
        <p:pic>
          <p:nvPicPr>
            <p:cNvPr id="16" name="Picture 121" descr="r69_9_pleiadesimagery_servic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610922">
              <a:off x="8420577" y="1190708"/>
              <a:ext cx="920751" cy="54927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e 11"/>
            <p:cNvGrpSpPr/>
            <p:nvPr/>
          </p:nvGrpSpPr>
          <p:grpSpPr>
            <a:xfrm>
              <a:off x="7841294" y="1759907"/>
              <a:ext cx="3325444" cy="4711361"/>
              <a:chOff x="7841294" y="1759907"/>
              <a:chExt cx="3325444" cy="4711361"/>
            </a:xfrm>
          </p:grpSpPr>
          <p:sp>
            <p:nvSpPr>
              <p:cNvPr id="20" name="Rectangle à coins arrondis 19"/>
              <p:cNvSpPr/>
              <p:nvPr/>
            </p:nvSpPr>
            <p:spPr>
              <a:xfrm>
                <a:off x="7841294" y="2254685"/>
                <a:ext cx="2448837" cy="3908806"/>
              </a:xfrm>
              <a:prstGeom prst="roundRect">
                <a:avLst>
                  <a:gd name="adj" fmla="val 10042"/>
                </a:avLst>
              </a:prstGeom>
              <a:solidFill>
                <a:srgbClr val="68DFE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 name="Groupe 6"/>
              <p:cNvGrpSpPr/>
              <p:nvPr/>
            </p:nvGrpSpPr>
            <p:grpSpPr>
              <a:xfrm>
                <a:off x="8880953" y="4678471"/>
                <a:ext cx="914402" cy="1485020"/>
                <a:chOff x="2232786" y="3324915"/>
                <a:chExt cx="1029013" cy="1057765"/>
              </a:xfrm>
            </p:grpSpPr>
            <p:sp>
              <p:nvSpPr>
                <p:cNvPr id="8" name="Rectangle 28"/>
                <p:cNvSpPr>
                  <a:spLocks noChangeArrowheads="1"/>
                </p:cNvSpPr>
                <p:nvPr/>
              </p:nvSpPr>
              <p:spPr bwMode="auto">
                <a:xfrm>
                  <a:off x="3179398" y="3446055"/>
                  <a:ext cx="36513" cy="936625"/>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 name="Rectangle 29"/>
                <p:cNvSpPr>
                  <a:spLocks noChangeArrowheads="1"/>
                </p:cNvSpPr>
                <p:nvPr/>
              </p:nvSpPr>
              <p:spPr bwMode="auto">
                <a:xfrm rot="18319712">
                  <a:off x="3109852" y="3370797"/>
                  <a:ext cx="197830" cy="10606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3" name="Line 37"/>
                <p:cNvSpPr>
                  <a:spLocks noChangeShapeType="1"/>
                </p:cNvSpPr>
                <p:nvPr/>
              </p:nvSpPr>
              <p:spPr bwMode="auto">
                <a:xfrm flipH="1">
                  <a:off x="2232786" y="3446055"/>
                  <a:ext cx="948198" cy="9366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sp>
            <p:nvSpPr>
              <p:cNvPr id="18" name="Line 37"/>
              <p:cNvSpPr>
                <a:spLocks noChangeShapeType="1"/>
              </p:cNvSpPr>
              <p:nvPr/>
            </p:nvSpPr>
            <p:spPr bwMode="auto">
              <a:xfrm>
                <a:off x="8880952" y="1759907"/>
                <a:ext cx="1" cy="440358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19" name="Rectangle 18"/>
              <p:cNvSpPr/>
              <p:nvPr/>
            </p:nvSpPr>
            <p:spPr>
              <a:xfrm>
                <a:off x="8047973" y="6163491"/>
                <a:ext cx="2073058" cy="45719"/>
              </a:xfrm>
              <a:prstGeom prst="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rgbClr val="00B050"/>
                  </a:solidFill>
                </a:endParaRPr>
              </a:p>
            </p:txBody>
          </p:sp>
          <mc:AlternateContent xmlns:mc="http://schemas.openxmlformats.org/markup-compatibility/2006" xmlns:a14="http://schemas.microsoft.com/office/drawing/2010/main">
            <mc:Choice Requires="a14">
              <p:sp>
                <p:nvSpPr>
                  <p:cNvPr id="3" name="ZoneTexte 2"/>
                  <p:cNvSpPr txBox="1"/>
                  <p:nvPr/>
                </p:nvSpPr>
                <p:spPr>
                  <a:xfrm>
                    <a:off x="8609413" y="6163491"/>
                    <a:ext cx="830612" cy="307777"/>
                  </a:xfrm>
                  <a:prstGeom prst="rect">
                    <a:avLst/>
                  </a:prstGeom>
                  <a:noFill/>
                </p:spPr>
                <p:txBody>
                  <a:bodyPr wrap="none" rtlCol="0">
                    <a:spAutoFit/>
                  </a:bodyPr>
                  <a:lstStyle/>
                  <a:p>
                    <a14:m>
                      <m:oMath xmlns:m="http://schemas.openxmlformats.org/officeDocument/2006/math">
                        <m:sSub>
                          <m:sSubPr>
                            <m:ctrlPr>
                              <a:rPr lang="fr-FR" i="1" smtClean="0">
                                <a:solidFill>
                                  <a:srgbClr val="00B050"/>
                                </a:solidFill>
                                <a:latin typeface="Cambria Math" panose="02040503050406030204" pitchFamily="18" charset="0"/>
                              </a:rPr>
                            </m:ctrlPr>
                          </m:sSubPr>
                          <m:e>
                            <m:r>
                              <a:rPr lang="fr-FR" b="0" i="1" smtClean="0">
                                <a:solidFill>
                                  <a:srgbClr val="00B050"/>
                                </a:solidFill>
                                <a:latin typeface="Cambria Math" panose="02040503050406030204" pitchFamily="18" charset="0"/>
                              </a:rPr>
                              <m:t>𝑇</m:t>
                            </m:r>
                          </m:e>
                          <m:sub>
                            <m:r>
                              <a:rPr lang="fr-FR" b="0" i="1" smtClean="0">
                                <a:solidFill>
                                  <a:srgbClr val="00B050"/>
                                </a:solidFill>
                                <a:latin typeface="Cambria Math" panose="02040503050406030204" pitchFamily="18" charset="0"/>
                              </a:rPr>
                              <m:t>𝑠</m:t>
                            </m:r>
                          </m:sub>
                        </m:sSub>
                      </m:oMath>
                    </a14:m>
                    <a:r>
                      <a:rPr lang="fr-FR" b="1" dirty="0">
                        <a:solidFill>
                          <a:srgbClr val="00B050"/>
                        </a:solidFill>
                      </a:rPr>
                      <a:t> , </a:t>
                    </a:r>
                    <a14:m>
                      <m:oMath xmlns:m="http://schemas.openxmlformats.org/officeDocument/2006/math">
                        <m:r>
                          <a:rPr lang="fr-FR" b="1" i="1" smtClean="0">
                            <a:solidFill>
                              <a:srgbClr val="00B050"/>
                            </a:solidFill>
                            <a:latin typeface="Cambria Math" panose="02040503050406030204" pitchFamily="18" charset="0"/>
                          </a:rPr>
                          <m:t>𝝐</m:t>
                        </m:r>
                        <m:d>
                          <m:dPr>
                            <m:ctrlPr>
                              <a:rPr lang="fr-FR" b="1" i="1" smtClean="0">
                                <a:solidFill>
                                  <a:srgbClr val="00B050"/>
                                </a:solidFill>
                                <a:latin typeface="Cambria Math" panose="02040503050406030204" pitchFamily="18" charset="0"/>
                              </a:rPr>
                            </m:ctrlPr>
                          </m:dPr>
                          <m:e>
                            <m:r>
                              <a:rPr lang="fr-FR" b="1" i="1" smtClean="0">
                                <a:solidFill>
                                  <a:srgbClr val="00B050"/>
                                </a:solidFill>
                                <a:latin typeface="Cambria Math" panose="02040503050406030204" pitchFamily="18" charset="0"/>
                              </a:rPr>
                              <m:t>𝝀</m:t>
                            </m:r>
                          </m:e>
                        </m:d>
                      </m:oMath>
                    </a14:m>
                    <a:endParaRPr lang="fr-FR" b="1" dirty="0">
                      <a:solidFill>
                        <a:schemeClr val="accent2"/>
                      </a:solidFill>
                    </a:endParaRPr>
                  </a:p>
                </p:txBody>
              </p:sp>
            </mc:Choice>
            <mc:Fallback xmlns="">
              <p:sp>
                <p:nvSpPr>
                  <p:cNvPr id="3" name="ZoneTexte 2"/>
                  <p:cNvSpPr txBox="1">
                    <a:spLocks noRot="1" noChangeAspect="1" noMove="1" noResize="1" noEditPoints="1" noAdjustHandles="1" noChangeArrowheads="1" noChangeShapeType="1" noTextEdit="1"/>
                  </p:cNvSpPr>
                  <p:nvPr/>
                </p:nvSpPr>
                <p:spPr>
                  <a:xfrm>
                    <a:off x="8609413" y="6163491"/>
                    <a:ext cx="830612" cy="307777"/>
                  </a:xfrm>
                  <a:prstGeom prst="rect">
                    <a:avLst/>
                  </a:prstGeom>
                  <a:blipFill>
                    <a:blip r:embed="rId5"/>
                    <a:stretch>
                      <a:fillRect t="-3922" b="-1960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p:cNvSpPr txBox="1"/>
                  <p:nvPr/>
                </p:nvSpPr>
                <p:spPr>
                  <a:xfrm>
                    <a:off x="8947898" y="3457947"/>
                    <a:ext cx="839652" cy="5480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fr-FR" b="1" i="1" smtClean="0">
                                  <a:solidFill>
                                    <a:schemeClr val="accent1"/>
                                  </a:solidFill>
                                  <a:latin typeface="Cambria Math" panose="02040503050406030204" pitchFamily="18" charset="0"/>
                                  <a:sym typeface="Wingdings" panose="05000000000000000000" pitchFamily="2" charset="2"/>
                                </a:rPr>
                              </m:ctrlPr>
                            </m:sSubSupPr>
                            <m:e>
                              <m:r>
                                <a:rPr lang="fr-FR" b="1" i="1">
                                  <a:solidFill>
                                    <a:schemeClr val="accent1"/>
                                  </a:solidFill>
                                  <a:latin typeface="Cambria Math" panose="02040503050406030204" pitchFamily="18" charset="0"/>
                                  <a:sym typeface="Wingdings" panose="05000000000000000000" pitchFamily="2" charset="2"/>
                                </a:rPr>
                                <m:t>𝑳</m:t>
                              </m:r>
                            </m:e>
                            <m:sub>
                              <m:r>
                                <a:rPr lang="fr-FR" b="1" i="1">
                                  <a:solidFill>
                                    <a:schemeClr val="accent1"/>
                                  </a:solidFill>
                                  <a:latin typeface="Cambria Math" panose="02040503050406030204" pitchFamily="18" charset="0"/>
                                  <a:sym typeface="Wingdings" panose="05000000000000000000" pitchFamily="2" charset="2"/>
                                </a:rPr>
                                <m:t>𝒂𝒕𝒎</m:t>
                              </m:r>
                            </m:sub>
                            <m:sup>
                              <m:r>
                                <a:rPr lang="fr-FR" b="1" i="1">
                                  <a:solidFill>
                                    <a:schemeClr val="accent1"/>
                                  </a:solidFill>
                                  <a:latin typeface="Cambria Math" panose="02040503050406030204" pitchFamily="18" charset="0"/>
                                  <a:sym typeface="Wingdings" panose="05000000000000000000" pitchFamily="2" charset="2"/>
                                </a:rPr>
                                <m:t>↑</m:t>
                              </m:r>
                            </m:sup>
                          </m:sSubSup>
                          <m:d>
                            <m:dPr>
                              <m:ctrlPr>
                                <a:rPr lang="fr-FR" b="1" i="1">
                                  <a:solidFill>
                                    <a:schemeClr val="accent1"/>
                                  </a:solidFill>
                                  <a:latin typeface="Cambria Math" panose="02040503050406030204" pitchFamily="18" charset="0"/>
                                  <a:sym typeface="Wingdings" panose="05000000000000000000" pitchFamily="2" charset="2"/>
                                </a:rPr>
                              </m:ctrlPr>
                            </m:dPr>
                            <m:e>
                              <m:r>
                                <a:rPr lang="fr-FR" b="1" i="1">
                                  <a:solidFill>
                                    <a:schemeClr val="accent1"/>
                                  </a:solidFill>
                                  <a:latin typeface="Cambria Math" panose="02040503050406030204" pitchFamily="18" charset="0"/>
                                  <a:sym typeface="Wingdings" panose="05000000000000000000" pitchFamily="2" charset="2"/>
                                </a:rPr>
                                <m:t>𝝀</m:t>
                              </m:r>
                            </m:e>
                          </m:d>
                        </m:oMath>
                        <m:oMath xmlns:m="http://schemas.openxmlformats.org/officeDocument/2006/math">
                          <m:sSup>
                            <m:sSupPr>
                              <m:ctrlPr>
                                <a:rPr lang="fr-FR" b="1" i="1">
                                  <a:solidFill>
                                    <a:schemeClr val="accent1"/>
                                  </a:solidFill>
                                  <a:latin typeface="Cambria Math" panose="02040503050406030204" pitchFamily="18" charset="0"/>
                                </a:rPr>
                              </m:ctrlPr>
                            </m:sSupPr>
                            <m:e>
                              <m:r>
                                <a:rPr lang="fr-FR" b="1" i="1">
                                  <a:solidFill>
                                    <a:schemeClr val="accent1"/>
                                  </a:solidFill>
                                  <a:latin typeface="Cambria Math" panose="02040503050406030204" pitchFamily="18" charset="0"/>
                                </a:rPr>
                                <m:t>𝝉</m:t>
                              </m:r>
                            </m:e>
                            <m:sup>
                              <m:r>
                                <a:rPr lang="fr-FR" b="1" i="1">
                                  <a:solidFill>
                                    <a:schemeClr val="accent1"/>
                                  </a:solidFill>
                                  <a:latin typeface="Cambria Math" panose="02040503050406030204" pitchFamily="18" charset="0"/>
                                </a:rPr>
                                <m:t>↑</m:t>
                              </m:r>
                            </m:sup>
                          </m:sSup>
                          <m:d>
                            <m:dPr>
                              <m:ctrlPr>
                                <a:rPr lang="fr-FR" b="1" i="1">
                                  <a:solidFill>
                                    <a:schemeClr val="accent1"/>
                                  </a:solidFill>
                                  <a:latin typeface="Cambria Math" panose="02040503050406030204" pitchFamily="18" charset="0"/>
                                  <a:sym typeface="Wingdings" panose="05000000000000000000" pitchFamily="2" charset="2"/>
                                </a:rPr>
                              </m:ctrlPr>
                            </m:dPr>
                            <m:e>
                              <m:r>
                                <a:rPr lang="fr-FR" b="1" i="1">
                                  <a:solidFill>
                                    <a:schemeClr val="accent1"/>
                                  </a:solidFill>
                                  <a:latin typeface="Cambria Math" panose="02040503050406030204" pitchFamily="18" charset="0"/>
                                  <a:sym typeface="Wingdings" panose="05000000000000000000" pitchFamily="2" charset="2"/>
                                </a:rPr>
                                <m:t>𝝀</m:t>
                              </m:r>
                            </m:e>
                          </m:d>
                        </m:oMath>
                      </m:oMathPara>
                    </a14:m>
                    <a:endParaRPr lang="fr-FR" b="1" dirty="0">
                      <a:solidFill>
                        <a:schemeClr val="accent1"/>
                      </a:solidFill>
                    </a:endParaRPr>
                  </a:p>
                </p:txBody>
              </p:sp>
            </mc:Choice>
            <mc:Fallback xmlns="">
              <p:sp>
                <p:nvSpPr>
                  <p:cNvPr id="6" name="ZoneTexte 5"/>
                  <p:cNvSpPr txBox="1">
                    <a:spLocks noRot="1" noChangeAspect="1" noMove="1" noResize="1" noEditPoints="1" noAdjustHandles="1" noChangeArrowheads="1" noChangeShapeType="1" noTextEdit="1"/>
                  </p:cNvSpPr>
                  <p:nvPr/>
                </p:nvSpPr>
                <p:spPr>
                  <a:xfrm>
                    <a:off x="8947898" y="3457947"/>
                    <a:ext cx="839652" cy="548035"/>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Texte 9"/>
                  <p:cNvSpPr txBox="1"/>
                  <p:nvPr/>
                </p:nvSpPr>
                <p:spPr>
                  <a:xfrm>
                    <a:off x="9814637" y="4588556"/>
                    <a:ext cx="13521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chemeClr val="accent3">
                                      <a:lumMod val="50000"/>
                                    </a:schemeClr>
                                  </a:solidFill>
                                  <a:latin typeface="Cambria Math" panose="02040503050406030204" pitchFamily="18" charset="0"/>
                                </a:rPr>
                              </m:ctrlPr>
                            </m:sSubPr>
                            <m:e>
                              <m:r>
                                <a:rPr lang="fr-FR" b="1" i="1" smtClean="0">
                                  <a:solidFill>
                                    <a:schemeClr val="accent3">
                                      <a:lumMod val="50000"/>
                                    </a:schemeClr>
                                  </a:solidFill>
                                  <a:latin typeface="Cambria Math" panose="02040503050406030204" pitchFamily="18" charset="0"/>
                                </a:rPr>
                                <m:t>𝑳</m:t>
                              </m:r>
                            </m:e>
                            <m:sub>
                              <m:r>
                                <a:rPr lang="fr-FR" b="1" i="1" smtClean="0">
                                  <a:solidFill>
                                    <a:schemeClr val="accent3">
                                      <a:lumMod val="50000"/>
                                    </a:schemeClr>
                                  </a:solidFill>
                                  <a:latin typeface="Cambria Math" panose="02040503050406030204" pitchFamily="18" charset="0"/>
                                </a:rPr>
                                <m:t>𝒓𝒂𝒅𝒊𝒐𝒎𝒆𝒕𝒆𝒓</m:t>
                              </m:r>
                            </m:sub>
                          </m:sSub>
                        </m:oMath>
                      </m:oMathPara>
                    </a14:m>
                    <a:endParaRPr lang="fr-FR" b="1" dirty="0">
                      <a:solidFill>
                        <a:schemeClr val="accent3">
                          <a:lumMod val="50000"/>
                        </a:schemeClr>
                      </a:solidFill>
                    </a:endParaRPr>
                  </a:p>
                </p:txBody>
              </p:sp>
            </mc:Choice>
            <mc:Fallback xmlns="">
              <p:sp>
                <p:nvSpPr>
                  <p:cNvPr id="10" name="ZoneTexte 9"/>
                  <p:cNvSpPr txBox="1">
                    <a:spLocks noRot="1" noChangeAspect="1" noMove="1" noResize="1" noEditPoints="1" noAdjustHandles="1" noChangeArrowheads="1" noChangeShapeType="1" noTextEdit="1"/>
                  </p:cNvSpPr>
                  <p:nvPr/>
                </p:nvSpPr>
                <p:spPr>
                  <a:xfrm>
                    <a:off x="9814637" y="4588556"/>
                    <a:ext cx="1352101" cy="369332"/>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8824586" y="1881616"/>
                    <a:ext cx="8572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latin typeface="Cambria Math" panose="02040503050406030204" pitchFamily="18" charset="0"/>
                                </a:rPr>
                              </m:ctrlPr>
                            </m:sSubPr>
                            <m:e>
                              <m:r>
                                <a:rPr lang="fr-FR" b="1" i="1" smtClean="0">
                                  <a:latin typeface="Cambria Math" panose="02040503050406030204" pitchFamily="18" charset="0"/>
                                </a:rPr>
                                <m:t>𝑳</m:t>
                              </m:r>
                            </m:e>
                            <m:sub>
                              <m:r>
                                <a:rPr lang="fr-FR" b="1" i="1" smtClean="0">
                                  <a:latin typeface="Cambria Math" panose="02040503050406030204" pitchFamily="18" charset="0"/>
                                </a:rPr>
                                <m:t>𝑻𝑶𝑨</m:t>
                              </m:r>
                            </m:sub>
                          </m:sSub>
                          <m:d>
                            <m:dPr>
                              <m:ctrlPr>
                                <a:rPr lang="fr-FR" b="1" i="1" smtClean="0">
                                  <a:latin typeface="Cambria Math" panose="02040503050406030204" pitchFamily="18" charset="0"/>
                                </a:rPr>
                              </m:ctrlPr>
                            </m:dPr>
                            <m:e>
                              <m:r>
                                <a:rPr lang="fr-FR" b="1" i="1" smtClean="0">
                                  <a:latin typeface="Cambria Math" panose="02040503050406030204" pitchFamily="18" charset="0"/>
                                </a:rPr>
                                <m:t>𝝀</m:t>
                              </m:r>
                            </m:e>
                          </m:d>
                        </m:oMath>
                      </m:oMathPara>
                    </a14:m>
                    <a:endParaRPr lang="fr-FR" b="1" dirty="0"/>
                  </a:p>
                </p:txBody>
              </p:sp>
            </mc:Choice>
            <mc:Fallback xmlns="">
              <p:sp>
                <p:nvSpPr>
                  <p:cNvPr id="11" name="ZoneTexte 10"/>
                  <p:cNvSpPr txBox="1">
                    <a:spLocks noRot="1" noChangeAspect="1" noMove="1" noResize="1" noEditPoints="1" noAdjustHandles="1" noChangeArrowheads="1" noChangeShapeType="1" noTextEdit="1"/>
                  </p:cNvSpPr>
                  <p:nvPr/>
                </p:nvSpPr>
                <p:spPr>
                  <a:xfrm>
                    <a:off x="8824586" y="1881616"/>
                    <a:ext cx="857286" cy="307777"/>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ZoneTexte 22"/>
                  <p:cNvSpPr txBox="1"/>
                  <p:nvPr/>
                </p:nvSpPr>
                <p:spPr>
                  <a:xfrm>
                    <a:off x="8026171" y="2851219"/>
                    <a:ext cx="921727" cy="536814"/>
                  </a:xfrm>
                  <a:prstGeom prst="rect">
                    <a:avLst/>
                  </a:prstGeom>
                  <a:noFill/>
                </p:spPr>
                <p:txBody>
                  <a:bodyPr wrap="none" rtlCol="0">
                    <a:spAutoFit/>
                  </a:bodyPr>
                  <a:lstStyle/>
                  <a:p>
                    <a:pPr/>
                    <a:br>
                      <a:rPr lang="fr-FR" b="1" i="1" dirty="0">
                        <a:solidFill>
                          <a:schemeClr val="accent1"/>
                        </a:solidFill>
                        <a:latin typeface="Cambria Math" panose="02040503050406030204" pitchFamily="18" charset="0"/>
                        <a:sym typeface="Wingdings" panose="05000000000000000000" pitchFamily="2" charset="2"/>
                      </a:rPr>
                    </a:br>
                    <a14:m>
                      <m:oMathPara xmlns:m="http://schemas.openxmlformats.org/officeDocument/2006/math">
                        <m:oMathParaPr>
                          <m:jc m:val="centerGroup"/>
                        </m:oMathParaPr>
                        <m:oMath xmlns:m="http://schemas.openxmlformats.org/officeDocument/2006/math">
                          <m:sSubSup>
                            <m:sSubSupPr>
                              <m:ctrlPr>
                                <a:rPr lang="fr-FR" b="1" i="1" smtClean="0">
                                  <a:solidFill>
                                    <a:schemeClr val="accent1"/>
                                  </a:solidFill>
                                  <a:latin typeface="Cambria Math" panose="02040503050406030204" pitchFamily="18" charset="0"/>
                                </a:rPr>
                              </m:ctrlPr>
                            </m:sSubSupPr>
                            <m:e>
                              <m:r>
                                <a:rPr lang="fr-FR" b="1" i="1">
                                  <a:solidFill>
                                    <a:schemeClr val="accent1"/>
                                  </a:solidFill>
                                  <a:latin typeface="Cambria Math" panose="02040503050406030204" pitchFamily="18" charset="0"/>
                                </a:rPr>
                                <m:t>𝑳</m:t>
                              </m:r>
                            </m:e>
                            <m:sub>
                              <m:r>
                                <a:rPr lang="fr-FR" b="1" i="1">
                                  <a:solidFill>
                                    <a:schemeClr val="accent1"/>
                                  </a:solidFill>
                                  <a:latin typeface="Cambria Math" panose="02040503050406030204" pitchFamily="18" charset="0"/>
                                </a:rPr>
                                <m:t>𝒂𝒕𝒎</m:t>
                              </m:r>
                            </m:sub>
                            <m:sup>
                              <m:r>
                                <a:rPr lang="fr-FR" b="1" i="1">
                                  <a:solidFill>
                                    <a:schemeClr val="accent1"/>
                                  </a:solidFill>
                                  <a:latin typeface="Cambria Math" panose="02040503050406030204" pitchFamily="18" charset="0"/>
                                </a:rPr>
                                <m:t>↓</m:t>
                              </m:r>
                            </m:sup>
                          </m:sSubSup>
                          <m:d>
                            <m:dPr>
                              <m:ctrlPr>
                                <a:rPr lang="fr-FR" b="1" i="1">
                                  <a:solidFill>
                                    <a:schemeClr val="accent1"/>
                                  </a:solidFill>
                                  <a:latin typeface="Cambria Math" panose="02040503050406030204" pitchFamily="18" charset="0"/>
                                  <a:sym typeface="Wingdings" panose="05000000000000000000" pitchFamily="2" charset="2"/>
                                </a:rPr>
                              </m:ctrlPr>
                            </m:dPr>
                            <m:e>
                              <m:r>
                                <a:rPr lang="fr-FR" b="1" i="1">
                                  <a:solidFill>
                                    <a:schemeClr val="accent1"/>
                                  </a:solidFill>
                                  <a:latin typeface="Cambria Math" panose="02040503050406030204" pitchFamily="18" charset="0"/>
                                  <a:sym typeface="Wingdings" panose="05000000000000000000" pitchFamily="2" charset="2"/>
                                </a:rPr>
                                <m:t>𝝀</m:t>
                              </m:r>
                            </m:e>
                          </m:d>
                        </m:oMath>
                      </m:oMathPara>
                    </a14:m>
                    <a:endParaRPr lang="fr-FR" b="1" dirty="0">
                      <a:solidFill>
                        <a:schemeClr val="accent1"/>
                      </a:solidFill>
                    </a:endParaRPr>
                  </a:p>
                </p:txBody>
              </p:sp>
            </mc:Choice>
            <mc:Fallback xmlns="">
              <p:sp>
                <p:nvSpPr>
                  <p:cNvPr id="23" name="ZoneTexte 22"/>
                  <p:cNvSpPr txBox="1">
                    <a:spLocks noRot="1" noChangeAspect="1" noMove="1" noResize="1" noEditPoints="1" noAdjustHandles="1" noChangeArrowheads="1" noChangeShapeType="1" noTextEdit="1"/>
                  </p:cNvSpPr>
                  <p:nvPr/>
                </p:nvSpPr>
                <p:spPr>
                  <a:xfrm>
                    <a:off x="8026171" y="2851219"/>
                    <a:ext cx="921727" cy="536814"/>
                  </a:xfrm>
                  <a:prstGeom prst="rect">
                    <a:avLst/>
                  </a:prstGeom>
                  <a:blipFill>
                    <a:blip r:embed="rId9"/>
                    <a:stretch>
                      <a:fillRect/>
                    </a:stretch>
                  </a:blipFill>
                </p:spPr>
                <p:txBody>
                  <a:bodyPr/>
                  <a:lstStyle/>
                  <a:p>
                    <a:r>
                      <a:rPr lang="fr-FR">
                        <a:noFill/>
                      </a:rPr>
                      <a:t> </a:t>
                    </a:r>
                  </a:p>
                </p:txBody>
              </p:sp>
            </mc:Fallback>
          </mc:AlternateContent>
        </p:grpSp>
      </p:grpSp>
    </p:spTree>
    <p:extLst>
      <p:ext uri="{BB962C8B-B14F-4D97-AF65-F5344CB8AC3E}">
        <p14:creationId xmlns:p14="http://schemas.microsoft.com/office/powerpoint/2010/main" val="416293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5" name="Espace réservé du numéro de diapositive 4"/>
          <p:cNvSpPr>
            <a:spLocks noGrp="1"/>
          </p:cNvSpPr>
          <p:nvPr>
            <p:ph type="sldNum" sz="quarter" idx="4"/>
          </p:nvPr>
        </p:nvSpPr>
        <p:spPr/>
        <p:txBody>
          <a:bodyPr/>
          <a:lstStyle/>
          <a:p>
            <a:fld id="{1F15C832-BA88-44B2-B74D-EBDA7A9ACE5F}" type="slidenum">
              <a:rPr lang="fr-FR" smtClean="0"/>
              <a:pPr/>
              <a:t>8</a:t>
            </a:fld>
            <a:endParaRPr lang="fr-FR" dirty="0"/>
          </a:p>
        </p:txBody>
      </p:sp>
      <p:sp>
        <p:nvSpPr>
          <p:cNvPr id="6" name="Espace réservé du contenu 1"/>
          <p:cNvSpPr>
            <a:spLocks noGrp="1"/>
          </p:cNvSpPr>
          <p:nvPr>
            <p:ph idx="1"/>
          </p:nvPr>
        </p:nvSpPr>
        <p:spPr>
          <a:xfrm>
            <a:off x="359999" y="1087260"/>
            <a:ext cx="11472001" cy="4351338"/>
          </a:xfrm>
        </p:spPr>
        <p:txBody>
          <a:bodyPr/>
          <a:lstStyle/>
          <a:p>
            <a:pPr marL="285750" lvl="1" indent="-285750">
              <a:buFont typeface="Arial" panose="020B0604020202020204" pitchFamily="34" charset="0"/>
              <a:buChar char="•"/>
            </a:pPr>
            <a:r>
              <a:rPr lang="fr-FR" sz="1800" b="1" dirty="0" err="1"/>
              <a:t>Uncertainty</a:t>
            </a:r>
            <a:r>
              <a:rPr lang="fr-FR" sz="1800" b="1" dirty="0"/>
              <a:t> on </a:t>
            </a:r>
            <a:r>
              <a:rPr lang="fr-FR" sz="1800" b="1" dirty="0" err="1"/>
              <a:t>emissivity</a:t>
            </a:r>
            <a:r>
              <a:rPr lang="fr-FR" sz="1800" b="1" dirty="0"/>
              <a:t> at IASI spectral </a:t>
            </a:r>
            <a:r>
              <a:rPr lang="fr-FR" sz="1800" b="1" dirty="0" err="1"/>
              <a:t>resolution</a:t>
            </a:r>
            <a:r>
              <a:rPr lang="fr-FR" sz="1800" b="1" dirty="0"/>
              <a:t> : </a:t>
            </a:r>
            <a:r>
              <a:rPr lang="fr-FR" sz="1800" b="1" dirty="0" err="1"/>
              <a:t>std</a:t>
            </a:r>
            <a:r>
              <a:rPr lang="fr-FR" sz="1800" b="1" dirty="0"/>
              <a:t> 0.02 (+ </a:t>
            </a:r>
            <a:r>
              <a:rPr lang="fr-FR" sz="1800" b="1" dirty="0" err="1"/>
              <a:t>std</a:t>
            </a:r>
            <a:r>
              <a:rPr lang="fr-FR" sz="1800" b="1" dirty="0"/>
              <a:t> 0.01 on </a:t>
            </a:r>
            <a:r>
              <a:rPr lang="fr-FR" sz="1800" b="1" dirty="0" err="1"/>
              <a:t>mean</a:t>
            </a:r>
            <a:r>
              <a:rPr lang="fr-FR" sz="1800" b="1" dirty="0"/>
              <a:t> </a:t>
            </a:r>
            <a:r>
              <a:rPr lang="fr-FR" sz="1800" b="1" dirty="0" err="1"/>
              <a:t>emissivity</a:t>
            </a:r>
            <a:r>
              <a:rPr lang="fr-FR" sz="1800" b="1" dirty="0"/>
              <a:t>)</a:t>
            </a:r>
          </a:p>
          <a:p>
            <a:pPr marL="285750" lvl="1" indent="-285750">
              <a:buFont typeface="Arial" panose="020B0604020202020204" pitchFamily="34" charset="0"/>
              <a:buChar char="•"/>
            </a:pPr>
            <a:r>
              <a:rPr lang="fr-FR" sz="1800" b="1" dirty="0" err="1"/>
              <a:t>Emissivity</a:t>
            </a:r>
            <a:r>
              <a:rPr lang="fr-FR" sz="1800" b="1" dirty="0"/>
              <a:t> </a:t>
            </a:r>
            <a:r>
              <a:rPr lang="fr-FR" sz="1800" b="1" dirty="0" err="1"/>
              <a:t>spectrum</a:t>
            </a:r>
            <a:r>
              <a:rPr lang="fr-FR" sz="1800" b="1" dirty="0"/>
              <a:t> : Labed&amp;Stoll91</a:t>
            </a:r>
          </a:p>
          <a:p>
            <a:pPr marL="285750" lvl="1" indent="-285750">
              <a:buFont typeface="Arial" panose="020B0604020202020204" pitchFamily="34" charset="0"/>
              <a:buChar char="•"/>
            </a:pPr>
            <a:r>
              <a:rPr lang="fr-FR" sz="1800" b="1" dirty="0"/>
              <a:t>JPL </a:t>
            </a:r>
            <a:r>
              <a:rPr lang="fr-FR" sz="1800" b="1" dirty="0" err="1"/>
              <a:t>radiometer</a:t>
            </a: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marL="285750" lvl="1" indent="-285750">
              <a:buFont typeface="Arial" panose="020B0604020202020204" pitchFamily="34" charset="0"/>
              <a:buChar char="•"/>
            </a:pPr>
            <a:endParaRPr lang="fr-FR" sz="1800" b="1" dirty="0"/>
          </a:p>
          <a:p>
            <a:pPr lvl="1"/>
            <a:endParaRPr lang="fr-FR" sz="1800" b="1" dirty="0"/>
          </a:p>
          <a:p>
            <a:pPr marL="285750" lvl="1" indent="-285750">
              <a:buFont typeface="Arial" panose="020B0604020202020204" pitchFamily="34" charset="0"/>
              <a:buChar char="•"/>
            </a:pPr>
            <a:r>
              <a:rPr lang="fr-FR" sz="1800" b="1" dirty="0" err="1"/>
              <a:t>Better</a:t>
            </a:r>
            <a:r>
              <a:rPr lang="fr-FR" sz="1800" b="1" dirty="0"/>
              <a:t> performance for </a:t>
            </a:r>
            <a:r>
              <a:rPr lang="fr-FR" sz="1800" b="1" dirty="0" err="1"/>
              <a:t>wet</a:t>
            </a:r>
            <a:r>
              <a:rPr lang="fr-FR" sz="1800" b="1" dirty="0"/>
              <a:t> </a:t>
            </a:r>
            <a:r>
              <a:rPr lang="fr-FR" sz="1800" b="1" dirty="0" err="1"/>
              <a:t>months</a:t>
            </a:r>
            <a:r>
              <a:rPr lang="fr-FR" sz="1800" b="1" dirty="0"/>
              <a:t> </a:t>
            </a:r>
            <a:r>
              <a:rPr lang="fr-FR" sz="1800" b="1" dirty="0" err="1"/>
              <a:t>because</a:t>
            </a:r>
            <a:r>
              <a:rPr lang="fr-FR" sz="1800" b="1" dirty="0"/>
              <a:t> of the </a:t>
            </a:r>
            <a:r>
              <a:rPr lang="fr-FR" sz="1800" b="1" dirty="0" err="1"/>
              <a:t>higher</a:t>
            </a:r>
            <a:r>
              <a:rPr lang="fr-FR" sz="1800" b="1" dirty="0"/>
              <a:t> </a:t>
            </a:r>
            <a:r>
              <a:rPr lang="fr-FR" sz="1800" b="1" dirty="0" err="1"/>
              <a:t>atmosphere</a:t>
            </a:r>
            <a:r>
              <a:rPr lang="fr-FR" sz="1800" b="1" dirty="0"/>
              <a:t> contribution (</a:t>
            </a:r>
            <a:r>
              <a:rPr lang="fr-FR" sz="1800" b="1" dirty="0" err="1"/>
              <a:t>reduce</a:t>
            </a:r>
            <a:r>
              <a:rPr lang="fr-FR" sz="1800" b="1" dirty="0"/>
              <a:t> the impact of the </a:t>
            </a:r>
            <a:r>
              <a:rPr lang="fr-FR" sz="1800" b="1" dirty="0" err="1"/>
              <a:t>emissivity</a:t>
            </a:r>
            <a:r>
              <a:rPr lang="fr-FR" sz="1800" b="1" dirty="0"/>
              <a:t> </a:t>
            </a:r>
            <a:r>
              <a:rPr lang="fr-FR" sz="1800" b="1" dirty="0" err="1"/>
              <a:t>errors</a:t>
            </a:r>
            <a:r>
              <a:rPr lang="fr-FR" sz="1800" b="1" dirty="0"/>
              <a:t> on TOA radiance)</a:t>
            </a:r>
          </a:p>
          <a:p>
            <a:pPr lvl="1"/>
            <a:endParaRPr lang="fr-FR" sz="1800" b="1" dirty="0"/>
          </a:p>
        </p:txBody>
      </p:sp>
      <p:grpSp>
        <p:nvGrpSpPr>
          <p:cNvPr id="13" name="Groupe 12"/>
          <p:cNvGrpSpPr/>
          <p:nvPr/>
        </p:nvGrpSpPr>
        <p:grpSpPr>
          <a:xfrm>
            <a:off x="493912" y="2275294"/>
            <a:ext cx="11204173" cy="3199779"/>
            <a:chOff x="359999" y="1559803"/>
            <a:chExt cx="11322163" cy="2869526"/>
          </a:xfrm>
        </p:grpSpPr>
        <p:pic>
          <p:nvPicPr>
            <p:cNvPr id="10" name="Image 9"/>
            <p:cNvPicPr>
              <a:picLocks noChangeAspect="1"/>
            </p:cNvPicPr>
            <p:nvPr/>
          </p:nvPicPr>
          <p:blipFill>
            <a:blip r:embed="rId3">
              <a:clrChange>
                <a:clrFrom>
                  <a:srgbClr val="FFFFFF"/>
                </a:clrFrom>
                <a:clrTo>
                  <a:srgbClr val="FFFFFF">
                    <a:alpha val="0"/>
                  </a:srgbClr>
                </a:clrTo>
              </a:clrChange>
            </a:blip>
            <a:stretch>
              <a:fillRect/>
            </a:stretch>
          </p:blipFill>
          <p:spPr>
            <a:xfrm>
              <a:off x="6041457" y="1849006"/>
              <a:ext cx="5640705" cy="2580323"/>
            </a:xfrm>
            <a:prstGeom prst="rect">
              <a:avLst/>
            </a:prstGeom>
          </p:spPr>
        </p:pic>
        <p:grpSp>
          <p:nvGrpSpPr>
            <p:cNvPr id="11" name="Groupe 10"/>
            <p:cNvGrpSpPr/>
            <p:nvPr/>
          </p:nvGrpSpPr>
          <p:grpSpPr>
            <a:xfrm>
              <a:off x="359999" y="1559803"/>
              <a:ext cx="9649801" cy="2843967"/>
              <a:chOff x="359999" y="1913766"/>
              <a:chExt cx="9649801" cy="2843967"/>
            </a:xfrm>
          </p:grpSpPr>
          <p:pic>
            <p:nvPicPr>
              <p:cNvPr id="8" name="Image 7"/>
              <p:cNvPicPr>
                <a:picLocks noChangeAspect="1"/>
              </p:cNvPicPr>
              <p:nvPr/>
            </p:nvPicPr>
            <p:blipFill>
              <a:blip r:embed="rId4">
                <a:clrChange>
                  <a:clrFrom>
                    <a:srgbClr val="FFFFFF"/>
                  </a:clrFrom>
                  <a:clrTo>
                    <a:srgbClr val="FFFFFF">
                      <a:alpha val="0"/>
                    </a:srgbClr>
                  </a:clrTo>
                </a:clrChange>
              </a:blip>
              <a:stretch>
                <a:fillRect/>
              </a:stretch>
            </p:blipFill>
            <p:spPr>
              <a:xfrm>
                <a:off x="359999" y="2203128"/>
                <a:ext cx="5683568" cy="2554605"/>
              </a:xfrm>
              <a:prstGeom prst="rect">
                <a:avLst/>
              </a:prstGeom>
            </p:spPr>
          </p:pic>
          <p:sp>
            <p:nvSpPr>
              <p:cNvPr id="14" name="ZoneTexte 13"/>
              <p:cNvSpPr txBox="1"/>
              <p:nvPr/>
            </p:nvSpPr>
            <p:spPr>
              <a:xfrm>
                <a:off x="1669736" y="1913766"/>
                <a:ext cx="2505814" cy="369332"/>
              </a:xfrm>
              <a:prstGeom prst="rect">
                <a:avLst/>
              </a:prstGeom>
              <a:noFill/>
            </p:spPr>
            <p:txBody>
              <a:bodyPr wrap="none" rtlCol="0">
                <a:spAutoFit/>
              </a:bodyPr>
              <a:lstStyle/>
              <a:p>
                <a:r>
                  <a:rPr lang="fr-FR" dirty="0" err="1"/>
                  <a:t>Driest</a:t>
                </a:r>
                <a:r>
                  <a:rPr lang="fr-FR" dirty="0"/>
                  <a:t> </a:t>
                </a:r>
                <a:r>
                  <a:rPr lang="fr-FR" dirty="0" err="1"/>
                  <a:t>month</a:t>
                </a:r>
                <a:r>
                  <a:rPr lang="fr-FR" dirty="0"/>
                  <a:t> : </a:t>
                </a:r>
                <a:r>
                  <a:rPr lang="fr-FR" dirty="0" err="1"/>
                  <a:t>January</a:t>
                </a:r>
                <a:endParaRPr lang="fr-FR" dirty="0"/>
              </a:p>
            </p:txBody>
          </p:sp>
          <p:sp>
            <p:nvSpPr>
              <p:cNvPr id="15" name="ZoneTexte 14"/>
              <p:cNvSpPr txBox="1"/>
              <p:nvPr/>
            </p:nvSpPr>
            <p:spPr>
              <a:xfrm>
                <a:off x="7084960" y="1913766"/>
                <a:ext cx="2924840" cy="369332"/>
              </a:xfrm>
              <a:prstGeom prst="rect">
                <a:avLst/>
              </a:prstGeom>
              <a:noFill/>
            </p:spPr>
            <p:txBody>
              <a:bodyPr wrap="none" rtlCol="0">
                <a:spAutoFit/>
              </a:bodyPr>
              <a:lstStyle/>
              <a:p>
                <a:r>
                  <a:rPr lang="fr-FR" dirty="0" err="1"/>
                  <a:t>Wettest</a:t>
                </a:r>
                <a:r>
                  <a:rPr lang="fr-FR" dirty="0"/>
                  <a:t> </a:t>
                </a:r>
                <a:r>
                  <a:rPr lang="fr-FR" dirty="0" err="1"/>
                  <a:t>month</a:t>
                </a:r>
                <a:r>
                  <a:rPr lang="fr-FR" dirty="0"/>
                  <a:t> : </a:t>
                </a:r>
                <a:r>
                  <a:rPr lang="fr-FR" dirty="0" err="1"/>
                  <a:t>November</a:t>
                </a:r>
                <a:endParaRPr lang="fr-FR" dirty="0"/>
              </a:p>
            </p:txBody>
          </p:sp>
        </p:grpSp>
      </p:grpSp>
      <p:sp>
        <p:nvSpPr>
          <p:cNvPr id="12" name="Titre 1">
            <a:extLst>
              <a:ext uri="{FF2B5EF4-FFF2-40B4-BE49-F238E27FC236}">
                <a16:creationId xmlns:a16="http://schemas.microsoft.com/office/drawing/2014/main" id="{02B79845-2B3B-C2FF-13A8-58CDE254E2B2}"/>
              </a:ext>
            </a:extLst>
          </p:cNvPr>
          <p:cNvSpPr txBox="1">
            <a:spLocks/>
          </p:cNvSpPr>
          <p:nvPr/>
        </p:nvSpPr>
        <p:spPr>
          <a:xfrm>
            <a:off x="359999" y="212367"/>
            <a:ext cx="11472001" cy="8159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err="1"/>
              <a:t>Uncertainty</a:t>
            </a:r>
            <a:r>
              <a:rPr lang="fr-FR" dirty="0"/>
              <a:t> budget : La Crau</a:t>
            </a:r>
          </a:p>
        </p:txBody>
      </p:sp>
    </p:spTree>
    <p:extLst>
      <p:ext uri="{BB962C8B-B14F-4D97-AF65-F5344CB8AC3E}">
        <p14:creationId xmlns:p14="http://schemas.microsoft.com/office/powerpoint/2010/main" val="29490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1"/>
          <p:cNvSpPr>
            <a:spLocks noGrp="1"/>
          </p:cNvSpPr>
          <p:nvPr>
            <p:ph idx="1"/>
          </p:nvPr>
        </p:nvSpPr>
        <p:spPr>
          <a:xfrm>
            <a:off x="359999" y="1116752"/>
            <a:ext cx="11472001" cy="4351338"/>
          </a:xfrm>
        </p:spPr>
        <p:txBody>
          <a:bodyPr/>
          <a:lstStyle/>
          <a:p>
            <a:pPr marL="285750" lvl="1" indent="-285750">
              <a:buFont typeface="Arial" panose="020B0604020202020204" pitchFamily="34" charset="0"/>
              <a:buChar char="•"/>
            </a:pPr>
            <a:r>
              <a:rPr lang="fr-FR" sz="1800" b="1" dirty="0" err="1"/>
              <a:t>Uncertainty</a:t>
            </a:r>
            <a:r>
              <a:rPr lang="fr-FR" sz="1800" b="1" dirty="0"/>
              <a:t> on </a:t>
            </a:r>
            <a:r>
              <a:rPr lang="fr-FR" sz="1800" b="1" dirty="0" err="1"/>
              <a:t>emissivity</a:t>
            </a:r>
            <a:r>
              <a:rPr lang="fr-FR" sz="1800" b="1" dirty="0"/>
              <a:t> at IASI spectral </a:t>
            </a:r>
            <a:r>
              <a:rPr lang="fr-FR" sz="1800" b="1" dirty="0" err="1"/>
              <a:t>resolution</a:t>
            </a:r>
            <a:r>
              <a:rPr lang="fr-FR" sz="1800" b="1" dirty="0"/>
              <a:t> : </a:t>
            </a:r>
            <a:r>
              <a:rPr lang="fr-FR" sz="1800" b="1" dirty="0" err="1"/>
              <a:t>std</a:t>
            </a:r>
            <a:r>
              <a:rPr lang="fr-FR" sz="1800" b="1" dirty="0"/>
              <a:t> 0.02 (+ </a:t>
            </a:r>
            <a:r>
              <a:rPr lang="fr-FR" sz="1800" b="1" dirty="0" err="1"/>
              <a:t>std</a:t>
            </a:r>
            <a:r>
              <a:rPr lang="fr-FR" sz="1800" b="1" dirty="0"/>
              <a:t> 0.01 on </a:t>
            </a:r>
            <a:r>
              <a:rPr lang="fr-FR" sz="1800" b="1" dirty="0" err="1"/>
              <a:t>mean</a:t>
            </a:r>
            <a:r>
              <a:rPr lang="fr-FR" sz="1800" b="1" dirty="0"/>
              <a:t> </a:t>
            </a:r>
            <a:r>
              <a:rPr lang="fr-FR" sz="1800" b="1" dirty="0" err="1"/>
              <a:t>emissivity</a:t>
            </a:r>
            <a:r>
              <a:rPr lang="fr-FR" sz="1800" b="1" dirty="0"/>
              <a:t>)</a:t>
            </a:r>
          </a:p>
          <a:p>
            <a:pPr marL="285750" lvl="1" indent="-285750">
              <a:buFont typeface="Arial" panose="020B0604020202020204" pitchFamily="34" charset="0"/>
              <a:buChar char="•"/>
            </a:pPr>
            <a:r>
              <a:rPr lang="fr-FR" sz="1800" b="1" dirty="0" err="1"/>
              <a:t>Emissivity</a:t>
            </a:r>
            <a:r>
              <a:rPr lang="fr-FR" sz="1800" b="1" dirty="0"/>
              <a:t> </a:t>
            </a:r>
            <a:r>
              <a:rPr lang="fr-FR" sz="1800" b="1" dirty="0" err="1"/>
              <a:t>spectrum</a:t>
            </a:r>
            <a:r>
              <a:rPr lang="fr-FR" sz="1800" b="1" dirty="0"/>
              <a:t> : MAST2 (ONERA </a:t>
            </a:r>
            <a:r>
              <a:rPr lang="fr-FR" sz="1800" b="1" dirty="0" err="1"/>
              <a:t>measurement</a:t>
            </a:r>
            <a:r>
              <a:rPr lang="fr-FR" sz="1800" b="1" dirty="0"/>
              <a:t>, FICE </a:t>
            </a:r>
            <a:r>
              <a:rPr lang="fr-FR" sz="1800" b="1" dirty="0" err="1"/>
              <a:t>campaign</a:t>
            </a:r>
            <a:r>
              <a:rPr lang="fr-FR" sz="1800" b="1" dirty="0"/>
              <a:t>)</a:t>
            </a:r>
          </a:p>
          <a:p>
            <a:pPr marL="285750" lvl="1" indent="-285750">
              <a:buFont typeface="Arial" panose="020B0604020202020204" pitchFamily="34" charset="0"/>
              <a:buChar char="•"/>
            </a:pPr>
            <a:r>
              <a:rPr lang="fr-FR" sz="1800" b="1" dirty="0"/>
              <a:t>KT15 </a:t>
            </a:r>
            <a:r>
              <a:rPr lang="fr-FR" sz="1800" b="1" dirty="0" err="1"/>
              <a:t>radiometer</a:t>
            </a:r>
            <a:endParaRPr lang="fr-FR" sz="1800" b="1" dirty="0"/>
          </a:p>
        </p:txBody>
      </p:sp>
      <p:sp>
        <p:nvSpPr>
          <p:cNvPr id="2" name="Titre 1"/>
          <p:cNvSpPr>
            <a:spLocks noGrp="1"/>
          </p:cNvSpPr>
          <p:nvPr>
            <p:ph type="title"/>
          </p:nvPr>
        </p:nvSpPr>
        <p:spPr/>
        <p:txBody>
          <a:bodyPr/>
          <a:lstStyle/>
          <a:p>
            <a:endParaRPr lang="fr-FR" dirty="0"/>
          </a:p>
        </p:txBody>
      </p:sp>
      <p:sp>
        <p:nvSpPr>
          <p:cNvPr id="5" name="Espace réservé du numéro de diapositive 4"/>
          <p:cNvSpPr>
            <a:spLocks noGrp="1"/>
          </p:cNvSpPr>
          <p:nvPr>
            <p:ph type="sldNum" sz="quarter" idx="4"/>
          </p:nvPr>
        </p:nvSpPr>
        <p:spPr/>
        <p:txBody>
          <a:bodyPr/>
          <a:lstStyle/>
          <a:p>
            <a:fld id="{1F15C832-BA88-44B2-B74D-EBDA7A9ACE5F}" type="slidenum">
              <a:rPr lang="fr-FR" smtClean="0"/>
              <a:pPr/>
              <a:t>9</a:t>
            </a:fld>
            <a:endParaRPr lang="fr-FR" dirty="0"/>
          </a:p>
        </p:txBody>
      </p:sp>
      <p:grpSp>
        <p:nvGrpSpPr>
          <p:cNvPr id="7" name="Groupe 6"/>
          <p:cNvGrpSpPr/>
          <p:nvPr/>
        </p:nvGrpSpPr>
        <p:grpSpPr>
          <a:xfrm>
            <a:off x="608225" y="2521104"/>
            <a:ext cx="11298639" cy="3104304"/>
            <a:chOff x="378774" y="1913766"/>
            <a:chExt cx="11313153" cy="2882414"/>
          </a:xfrm>
        </p:grpSpPr>
        <p:grpSp>
          <p:nvGrpSpPr>
            <p:cNvPr id="3" name="Groupe 2"/>
            <p:cNvGrpSpPr/>
            <p:nvPr/>
          </p:nvGrpSpPr>
          <p:grpSpPr>
            <a:xfrm>
              <a:off x="378774" y="2177877"/>
              <a:ext cx="11313153" cy="2618303"/>
              <a:chOff x="378774" y="2177877"/>
              <a:chExt cx="11313153" cy="2618303"/>
            </a:xfrm>
          </p:grpSpPr>
          <p:pic>
            <p:nvPicPr>
              <p:cNvPr id="11" name="Image 10"/>
              <p:cNvPicPr>
                <a:picLocks noChangeAspect="1"/>
              </p:cNvPicPr>
              <p:nvPr/>
            </p:nvPicPr>
            <p:blipFill>
              <a:blip r:embed="rId3">
                <a:clrChange>
                  <a:clrFrom>
                    <a:srgbClr val="FFFFFF"/>
                  </a:clrFrom>
                  <a:clrTo>
                    <a:srgbClr val="FFFFFF">
                      <a:alpha val="0"/>
                    </a:srgbClr>
                  </a:clrTo>
                </a:clrChange>
              </a:blip>
              <a:stretch>
                <a:fillRect/>
              </a:stretch>
            </p:blipFill>
            <p:spPr>
              <a:xfrm>
                <a:off x="6034077" y="2207285"/>
                <a:ext cx="5657850" cy="2588895"/>
              </a:xfrm>
              <a:prstGeom prst="rect">
                <a:avLst/>
              </a:prstGeom>
            </p:spPr>
          </p:pic>
          <p:pic>
            <p:nvPicPr>
              <p:cNvPr id="14" name="Image 13"/>
              <p:cNvPicPr>
                <a:picLocks noChangeAspect="1"/>
              </p:cNvPicPr>
              <p:nvPr/>
            </p:nvPicPr>
            <p:blipFill>
              <a:blip r:embed="rId4">
                <a:clrChange>
                  <a:clrFrom>
                    <a:srgbClr val="FFFFFF"/>
                  </a:clrFrom>
                  <a:clrTo>
                    <a:srgbClr val="FFFFFF">
                      <a:alpha val="0"/>
                    </a:srgbClr>
                  </a:clrTo>
                </a:clrChange>
              </a:blip>
              <a:stretch>
                <a:fillRect/>
              </a:stretch>
            </p:blipFill>
            <p:spPr>
              <a:xfrm>
                <a:off x="378774" y="2177877"/>
                <a:ext cx="5666423" cy="2606040"/>
              </a:xfrm>
              <a:prstGeom prst="rect">
                <a:avLst/>
              </a:prstGeom>
            </p:spPr>
          </p:pic>
        </p:grpSp>
        <p:sp>
          <p:nvSpPr>
            <p:cNvPr id="18" name="ZoneTexte 17"/>
            <p:cNvSpPr txBox="1"/>
            <p:nvPr/>
          </p:nvSpPr>
          <p:spPr>
            <a:xfrm>
              <a:off x="1669736" y="1913766"/>
              <a:ext cx="2813591" cy="369332"/>
            </a:xfrm>
            <a:prstGeom prst="rect">
              <a:avLst/>
            </a:prstGeom>
            <a:noFill/>
          </p:spPr>
          <p:txBody>
            <a:bodyPr wrap="none" rtlCol="0">
              <a:spAutoFit/>
            </a:bodyPr>
            <a:lstStyle/>
            <a:p>
              <a:r>
                <a:rPr lang="fr-FR" dirty="0" err="1"/>
                <a:t>Driest</a:t>
              </a:r>
              <a:r>
                <a:rPr lang="fr-FR" dirty="0"/>
                <a:t> </a:t>
              </a:r>
              <a:r>
                <a:rPr lang="fr-FR" dirty="0" err="1"/>
                <a:t>month</a:t>
              </a:r>
              <a:r>
                <a:rPr lang="fr-FR" dirty="0"/>
                <a:t> : </a:t>
              </a:r>
              <a:r>
                <a:rPr lang="fr-FR" dirty="0" err="1"/>
                <a:t>September</a:t>
              </a:r>
              <a:endParaRPr lang="fr-FR" dirty="0"/>
            </a:p>
          </p:txBody>
        </p:sp>
        <p:sp>
          <p:nvSpPr>
            <p:cNvPr id="19" name="ZoneTexte 18"/>
            <p:cNvSpPr txBox="1"/>
            <p:nvPr/>
          </p:nvSpPr>
          <p:spPr>
            <a:xfrm>
              <a:off x="7084960" y="1913766"/>
              <a:ext cx="2783775" cy="369332"/>
            </a:xfrm>
            <a:prstGeom prst="rect">
              <a:avLst/>
            </a:prstGeom>
            <a:noFill/>
          </p:spPr>
          <p:txBody>
            <a:bodyPr wrap="none" rtlCol="0">
              <a:spAutoFit/>
            </a:bodyPr>
            <a:lstStyle/>
            <a:p>
              <a:r>
                <a:rPr lang="fr-FR" dirty="0" err="1"/>
                <a:t>Wettest</a:t>
              </a:r>
              <a:r>
                <a:rPr lang="fr-FR" dirty="0"/>
                <a:t> </a:t>
              </a:r>
              <a:r>
                <a:rPr lang="fr-FR" dirty="0" err="1"/>
                <a:t>month</a:t>
              </a:r>
              <a:r>
                <a:rPr lang="fr-FR" dirty="0"/>
                <a:t> : </a:t>
              </a:r>
              <a:r>
                <a:rPr lang="fr-FR" dirty="0" err="1"/>
                <a:t>February</a:t>
              </a:r>
              <a:endParaRPr lang="fr-FR" dirty="0"/>
            </a:p>
          </p:txBody>
        </p:sp>
      </p:grpSp>
      <p:sp>
        <p:nvSpPr>
          <p:cNvPr id="8" name="Espace réservé du texte 7"/>
          <p:cNvSpPr>
            <a:spLocks noGrp="1"/>
          </p:cNvSpPr>
          <p:nvPr>
            <p:ph type="body" sz="quarter" idx="13"/>
          </p:nvPr>
        </p:nvSpPr>
        <p:spPr/>
        <p:txBody>
          <a:bodyPr/>
          <a:lstStyle/>
          <a:p>
            <a:endParaRPr lang="fr-FR"/>
          </a:p>
        </p:txBody>
      </p:sp>
      <p:sp>
        <p:nvSpPr>
          <p:cNvPr id="16" name="Titre 1">
            <a:extLst>
              <a:ext uri="{FF2B5EF4-FFF2-40B4-BE49-F238E27FC236}">
                <a16:creationId xmlns:a16="http://schemas.microsoft.com/office/drawing/2014/main" id="{02B79845-2B3B-C2FF-13A8-58CDE254E2B2}"/>
              </a:ext>
            </a:extLst>
          </p:cNvPr>
          <p:cNvSpPr txBox="1">
            <a:spLocks/>
          </p:cNvSpPr>
          <p:nvPr/>
        </p:nvSpPr>
        <p:spPr>
          <a:xfrm>
            <a:off x="359999" y="212367"/>
            <a:ext cx="11472001" cy="8159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err="1"/>
              <a:t>Uncertainty</a:t>
            </a:r>
            <a:r>
              <a:rPr lang="fr-FR" dirty="0"/>
              <a:t> budget : </a:t>
            </a:r>
            <a:r>
              <a:rPr lang="fr-FR" dirty="0" err="1"/>
              <a:t>Gobabeb</a:t>
            </a:r>
            <a:endParaRPr lang="fr-FR" dirty="0"/>
          </a:p>
        </p:txBody>
      </p:sp>
    </p:spTree>
    <p:extLst>
      <p:ext uri="{BB962C8B-B14F-4D97-AF65-F5344CB8AC3E}">
        <p14:creationId xmlns:p14="http://schemas.microsoft.com/office/powerpoint/2010/main" val="327084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contentBits="0" removed="0"/>
</clbl:labelList>
</file>

<file path=docProps/app.xml><?xml version="1.0" encoding="utf-8"?>
<Properties xmlns="http://schemas.openxmlformats.org/officeDocument/2006/extended-properties" xmlns:vt="http://schemas.openxmlformats.org/officeDocument/2006/docPropsVTypes">
  <TotalTime>466</TotalTime>
  <Words>1511</Words>
  <Application>Microsoft Macintosh PowerPoint</Application>
  <PresentationFormat>Widescreen</PresentationFormat>
  <Paragraphs>244</Paragraphs>
  <Slides>17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Cambria Math</vt:lpstr>
      <vt:lpstr>Courier New</vt:lpstr>
      <vt:lpstr>Noto Sans Symbols</vt:lpstr>
      <vt:lpstr>ceos</vt:lpstr>
      <vt:lpstr>WGCV-53 TIRCalNet</vt:lpstr>
      <vt:lpstr>TIRCALNet Context</vt:lpstr>
      <vt:lpstr>TIRCALNet Objectives</vt:lpstr>
      <vt:lpstr>Current Limitations of LST Sites</vt:lpstr>
      <vt:lpstr>First activities for TIRCALNet</vt:lpstr>
      <vt:lpstr>PowerPoint Presentation</vt:lpstr>
      <vt:lpstr>PowerPoint Presentation</vt:lpstr>
      <vt:lpstr>PowerPoint Presentation</vt:lpstr>
      <vt:lpstr>PowerPoint Presentation</vt:lpstr>
      <vt:lpstr>PowerPoint Presentation</vt:lpstr>
      <vt:lpstr>PowerPoint Presentation</vt:lpstr>
      <vt:lpstr>CNES study - synthesis</vt:lpstr>
      <vt:lpstr>CNES study – next steps</vt:lpstr>
      <vt:lpstr>Next steps towards other sites</vt:lpstr>
      <vt:lpstr>Internation Working Group</vt:lpstr>
      <vt:lpstr>Link to other Projects &amp; Networks</vt:lpstr>
      <vt:lpstr>Outlook for TIRCALNet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WGCV-53 Presentation Template and Guidance</dc:title>
  <dc:creator>Meygret Aime</dc:creator>
  <cp:lastModifiedBy>Paolo Castracane</cp:lastModifiedBy>
  <cp:revision>39</cp:revision>
  <dcterms:modified xsi:type="dcterms:W3CDTF">2024-02-26T11:02:27Z</dcterms:modified>
</cp:coreProperties>
</file>