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7" roundtripDataSignature="AMtx7mhGBztnpChEBfAft78m98rYR7dz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7"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GB"/>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 name="Google Shape;8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 name="Google Shape;9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8.jpg"/><Relationship Id="rId4" Type="http://schemas.openxmlformats.org/officeDocument/2006/relationships/image" Target="../media/image6.jpg"/><Relationship Id="rId5" Type="http://schemas.openxmlformats.org/officeDocument/2006/relationships/image" Target="../media/image3.png"/><Relationship Id="rId6"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4"/>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4"/>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4"/>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4"/>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24"/>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24"/>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4"/>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24"/>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24"/>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2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2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2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2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2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2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25"/>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WGCV-53, 5-8 March 2024</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Arial"/>
              <a:ea typeface="Arial"/>
              <a:cs typeface="Arial"/>
              <a:sym typeface="Arial"/>
            </a:endParaRPr>
          </a:p>
        </p:txBody>
      </p:sp>
      <p:sp>
        <p:nvSpPr>
          <p:cNvPr id="29" name="Google Shape;29;p25"/>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 name="Google Shape;30;p2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2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2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2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2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2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26"/>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 name="Google Shape;38;p26"/>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 name="Google Shape;39;p2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0" name="Google Shape;40;p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 name="Google Shape;41;p2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WGCV-53, 5-8 March 2024</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2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2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2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2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2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2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9" name="Google Shape;49;p2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p27"/>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WGCV-53, 5-8 March 2024</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2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2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2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2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2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28"/>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 name="Google Shape;58;p28"/>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9" name="Google Shape;59;p2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0" name="Google Shape;60;p2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28"/>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WGCV-53, 5-8 March 2024</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23"/>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23"/>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2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2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hyperlink" Target="https://doi.org/10.3390/rs1520501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pandonia-global-network.org/" TargetMode="External"/><Relationship Id="rId4" Type="http://schemas.openxmlformats.org/officeDocument/2006/relationships/hyperlink" Target="https://www.radcalnet.org/#!/" TargetMode="External"/><Relationship Id="rId10" Type="http://schemas.openxmlformats.org/officeDocument/2006/relationships/image" Target="../media/image10.png"/><Relationship Id="rId9" Type="http://schemas.openxmlformats.org/officeDocument/2006/relationships/hyperlink" Target="https://mmt.skytek.dev/" TargetMode="External"/><Relationship Id="rId5" Type="http://schemas.openxmlformats.org/officeDocument/2006/relationships/hyperlink" Target="https://www.icos-cp.eu/" TargetMode="External"/><Relationship Id="rId6" Type="http://schemas.openxmlformats.org/officeDocument/2006/relationships/hyperlink" Target="https://frm4doas.aeronomie.be/" TargetMode="External"/><Relationship Id="rId7" Type="http://schemas.openxmlformats.org/officeDocument/2006/relationships/hyperlink" Target="https://www.baqunin.eu/" TargetMode="External"/><Relationship Id="rId8" Type="http://schemas.openxmlformats.org/officeDocument/2006/relationships/hyperlink" Target="https://www.hypernets.eu/from_cms/summar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7500"/>
              <a:t>WGCV-53</a:t>
            </a:r>
            <a:endParaRPr sz="7500"/>
          </a:p>
          <a:p>
            <a:pPr indent="0" lvl="0" marL="0" rtl="0" algn="l">
              <a:lnSpc>
                <a:spcPct val="90000"/>
              </a:lnSpc>
              <a:spcBef>
                <a:spcPts val="0"/>
              </a:spcBef>
              <a:spcAft>
                <a:spcPts val="0"/>
              </a:spcAft>
              <a:buClr>
                <a:schemeClr val="lt1"/>
              </a:buClr>
              <a:buSzPts val="8000"/>
              <a:buFont typeface="Arial"/>
              <a:buNone/>
            </a:pPr>
            <a:r>
              <a:rPr i="1" lang="en-GB" sz="4000"/>
              <a:t>CEOS FRM MM tool</a:t>
            </a:r>
            <a:br>
              <a:rPr i="1" lang="en-GB" sz="4000"/>
            </a:br>
            <a:r>
              <a:rPr i="1" lang="en-GB" sz="4000"/>
              <a:t>Exercise</a:t>
            </a:r>
            <a:endParaRPr i="1" sz="4000"/>
          </a:p>
        </p:txBody>
      </p:sp>
      <p:sp>
        <p:nvSpPr>
          <p:cNvPr id="67" name="Google Shape;67;p1"/>
          <p:cNvSpPr/>
          <p:nvPr/>
        </p:nvSpPr>
        <p:spPr>
          <a:xfrm>
            <a:off x="7236317" y="4405082"/>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600"/>
              <a:buFont typeface="Arial"/>
              <a:buNone/>
            </a:pPr>
            <a:r>
              <a:t/>
            </a:r>
            <a:endParaRPr b="1" i="0" sz="16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600"/>
              <a:buFont typeface="Arial"/>
              <a:buNone/>
            </a:pPr>
            <a:r>
              <a:rPr b="1" i="0" lang="en-GB" sz="1600" u="none" cap="none" strike="noStrike">
                <a:solidFill>
                  <a:schemeClr val="accent1"/>
                </a:solidFill>
                <a:latin typeface="Arial"/>
                <a:ea typeface="Arial"/>
                <a:cs typeface="Arial"/>
                <a:sym typeface="Arial"/>
              </a:rPr>
              <a:t>Paolo Castracane, Rhea for ESA/ESRIN</a:t>
            </a:r>
            <a:endParaRPr/>
          </a:p>
          <a:p>
            <a:pPr indent="0" lvl="0" marL="0" marR="0" rtl="0" algn="r">
              <a:lnSpc>
                <a:spcPct val="150000"/>
              </a:lnSpc>
              <a:spcBef>
                <a:spcPts val="0"/>
              </a:spcBef>
              <a:spcAft>
                <a:spcPts val="0"/>
              </a:spcAft>
              <a:buClr>
                <a:srgbClr val="000000"/>
              </a:buClr>
              <a:buSzPts val="1600"/>
              <a:buFont typeface="Arial"/>
              <a:buNone/>
            </a:pPr>
            <a:r>
              <a:rPr b="1" i="0" lang="en-GB" sz="1600" u="none" cap="none" strike="noStrike">
                <a:solidFill>
                  <a:schemeClr val="accent1"/>
                </a:solidFill>
                <a:latin typeface="Arial"/>
                <a:ea typeface="Arial"/>
                <a:cs typeface="Arial"/>
                <a:sym typeface="Arial"/>
              </a:rPr>
              <a:t>Nigel Fox, NPL </a:t>
            </a:r>
            <a:endParaRPr b="0" i="0" sz="16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600"/>
              <a:buFont typeface="Arial"/>
              <a:buNone/>
            </a:pPr>
            <a:r>
              <a:rPr b="1" i="0" lang="en-GB" sz="1600" u="none" cap="none" strike="noStrike">
                <a:solidFill>
                  <a:schemeClr val="accent1"/>
                </a:solidFill>
                <a:latin typeface="Arial"/>
                <a:ea typeface="Arial"/>
                <a:cs typeface="Arial"/>
                <a:sym typeface="Arial"/>
              </a:rPr>
              <a:t>Agenda Item 2.6</a:t>
            </a:r>
            <a:endParaRPr b="0" i="0" sz="16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600"/>
              <a:buFont typeface="Arial"/>
              <a:buNone/>
            </a:pPr>
            <a:r>
              <a:rPr b="1" i="0" lang="en-GB" sz="1600" u="none" cap="none" strike="noStrike">
                <a:solidFill>
                  <a:schemeClr val="accent1"/>
                </a:solidFill>
                <a:latin typeface="Arial"/>
                <a:ea typeface="Arial"/>
                <a:cs typeface="Arial"/>
                <a:sym typeface="Arial"/>
              </a:rPr>
              <a:t>WGCV-53, Córdoba, Argentina</a:t>
            </a:r>
            <a:endParaRPr b="1" i="0" sz="16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1600"/>
              <a:buFont typeface="Arial"/>
              <a:buNone/>
            </a:pPr>
            <a:r>
              <a:rPr b="1" i="0" lang="en-GB" sz="1600" u="none" cap="none" strike="noStrike">
                <a:solidFill>
                  <a:schemeClr val="accent1"/>
                </a:solidFill>
                <a:latin typeface="Arial"/>
                <a:ea typeface="Arial"/>
                <a:cs typeface="Arial"/>
                <a:sym typeface="Arial"/>
              </a:rPr>
              <a:t>5th - 8th March 2024</a:t>
            </a:r>
            <a:endParaRPr b="1" i="0" sz="16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descr="A screenshot of a computer&#10;&#10;Description automatically generated" id="136" name="Google Shape;136;p10"/>
          <p:cNvPicPr preferRelativeResize="0"/>
          <p:nvPr/>
        </p:nvPicPr>
        <p:blipFill rotWithShape="1">
          <a:blip r:embed="rId3">
            <a:alphaModFix/>
          </a:blip>
          <a:srcRect b="0" l="0" r="0" t="0"/>
          <a:stretch/>
        </p:blipFill>
        <p:spPr>
          <a:xfrm>
            <a:off x="312228" y="1276478"/>
            <a:ext cx="8061593" cy="2669557"/>
          </a:xfrm>
          <a:prstGeom prst="rect">
            <a:avLst/>
          </a:prstGeom>
          <a:noFill/>
          <a:ln>
            <a:noFill/>
          </a:ln>
        </p:spPr>
      </p:pic>
      <p:sp>
        <p:nvSpPr>
          <p:cNvPr id="137" name="Google Shape;137;p10"/>
          <p:cNvSpPr txBox="1"/>
          <p:nvPr>
            <p:ph type="title"/>
          </p:nvPr>
        </p:nvSpPr>
        <p:spPr>
          <a:xfrm>
            <a:off x="176047" y="175939"/>
            <a:ext cx="9863941"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sz="4000"/>
              <a:t>CEOS FRM – RadCalNet Assessment </a:t>
            </a:r>
            <a:endParaRPr sz="4000">
              <a:solidFill>
                <a:schemeClr val="dk1"/>
              </a:solidFill>
            </a:endParaRPr>
          </a:p>
          <a:p>
            <a:pPr indent="0" lvl="0" marL="0" rtl="0" algn="l">
              <a:lnSpc>
                <a:spcPct val="90000"/>
              </a:lnSpc>
              <a:spcBef>
                <a:spcPts val="0"/>
              </a:spcBef>
              <a:spcAft>
                <a:spcPts val="0"/>
              </a:spcAft>
              <a:buSzPts val="4400"/>
              <a:buNone/>
            </a:pPr>
            <a:r>
              <a:t/>
            </a:r>
            <a:endParaRPr sz="4000"/>
          </a:p>
        </p:txBody>
      </p:sp>
      <p:sp>
        <p:nvSpPr>
          <p:cNvPr id="138" name="Google Shape;138;p10"/>
          <p:cNvSpPr/>
          <p:nvPr/>
        </p:nvSpPr>
        <p:spPr>
          <a:xfrm>
            <a:off x="9181663" y="1704327"/>
            <a:ext cx="1213430" cy="791935"/>
          </a:xfrm>
          <a:prstGeom prst="wedgeRoundRectCallout">
            <a:avLst>
              <a:gd fmla="val -120440" name="adj1"/>
              <a:gd fmla="val 118679" name="adj2"/>
              <a:gd fmla="val 16667" name="adj3"/>
            </a:avLst>
          </a:prstGeom>
          <a:solidFill>
            <a:srgbClr val="00B0F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CEOS FRM </a:t>
            </a:r>
            <a:endParaRPr/>
          </a:p>
          <a:p>
            <a:pPr indent="0" lvl="0" marL="0" marR="0" rtl="0" algn="ctr">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Class C</a:t>
            </a:r>
            <a:endParaRPr/>
          </a:p>
        </p:txBody>
      </p:sp>
      <p:sp>
        <p:nvSpPr>
          <p:cNvPr id="139" name="Google Shape;139;p10"/>
          <p:cNvSpPr/>
          <p:nvPr/>
        </p:nvSpPr>
        <p:spPr>
          <a:xfrm>
            <a:off x="6904372" y="2052545"/>
            <a:ext cx="1408081" cy="1727791"/>
          </a:xfrm>
          <a:prstGeom prst="roundRect">
            <a:avLst>
              <a:gd fmla="val 16667" name="adj"/>
            </a:avLst>
          </a:prstGeom>
          <a:no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0" name="Google Shape;140;p10"/>
          <p:cNvSpPr txBox="1"/>
          <p:nvPr/>
        </p:nvSpPr>
        <p:spPr>
          <a:xfrm>
            <a:off x="312982" y="4148553"/>
            <a:ext cx="10788693"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General Comments:</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Main gaps at the moment for FRM Instrumentation – “QA/Maintenance”; Operations/Sampling – “Guidance on transformation to satellite sensor”; Metrology – “Adequacy for class of instrument/measurand”. For the Verification category the “Independent Verification” appears to be the main lack.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1"/>
          <p:cNvSpPr txBox="1"/>
          <p:nvPr>
            <p:ph type="title"/>
          </p:nvPr>
        </p:nvSpPr>
        <p:spPr>
          <a:xfrm>
            <a:off x="139226" y="53200"/>
            <a:ext cx="9863941"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sz="3000"/>
              <a:t>CEOS FRM – RadCalNet Assessment: </a:t>
            </a:r>
            <a:br>
              <a:rPr lang="en-GB" sz="3000"/>
            </a:br>
            <a:r>
              <a:rPr lang="en-GB" sz="3000"/>
              <a:t>Details 1/2</a:t>
            </a:r>
            <a:endParaRPr sz="3000">
              <a:solidFill>
                <a:schemeClr val="dk1"/>
              </a:solidFill>
            </a:endParaRPr>
          </a:p>
        </p:txBody>
      </p:sp>
      <p:pic>
        <p:nvPicPr>
          <p:cNvPr descr="A close-up of a document&#10;&#10;Description automatically generated" id="146" name="Google Shape;146;p11"/>
          <p:cNvPicPr preferRelativeResize="0"/>
          <p:nvPr/>
        </p:nvPicPr>
        <p:blipFill rotWithShape="1">
          <a:blip r:embed="rId3">
            <a:alphaModFix/>
          </a:blip>
          <a:srcRect b="0" l="0" r="0" t="0"/>
          <a:stretch/>
        </p:blipFill>
        <p:spPr>
          <a:xfrm>
            <a:off x="120741" y="1078780"/>
            <a:ext cx="11950517" cy="53329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2"/>
          <p:cNvSpPr txBox="1"/>
          <p:nvPr>
            <p:ph type="title"/>
          </p:nvPr>
        </p:nvSpPr>
        <p:spPr>
          <a:xfrm>
            <a:off x="139226" y="53200"/>
            <a:ext cx="9863941"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sz="3000"/>
              <a:t>CEOS FRM – RadCalNet Assessment: </a:t>
            </a:r>
            <a:br>
              <a:rPr lang="en-GB" sz="3000"/>
            </a:br>
            <a:r>
              <a:rPr lang="en-GB" sz="3000"/>
              <a:t>Details 2/2</a:t>
            </a:r>
            <a:endParaRPr sz="3000">
              <a:solidFill>
                <a:schemeClr val="dk1"/>
              </a:solidFill>
            </a:endParaRPr>
          </a:p>
        </p:txBody>
      </p:sp>
      <p:pic>
        <p:nvPicPr>
          <p:cNvPr descr="A white rectangular box with blue green and white text&#10;&#10;Description automatically generated" id="152" name="Google Shape;152;p12"/>
          <p:cNvPicPr preferRelativeResize="0"/>
          <p:nvPr/>
        </p:nvPicPr>
        <p:blipFill rotWithShape="1">
          <a:blip r:embed="rId3">
            <a:alphaModFix/>
          </a:blip>
          <a:srcRect b="0" l="0" r="0" t="0"/>
          <a:stretch/>
        </p:blipFill>
        <p:spPr>
          <a:xfrm>
            <a:off x="139226" y="1074897"/>
            <a:ext cx="11870712" cy="537285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13"/>
          <p:cNvSpPr txBox="1"/>
          <p:nvPr>
            <p:ph type="title"/>
          </p:nvPr>
        </p:nvSpPr>
        <p:spPr>
          <a:xfrm>
            <a:off x="83994" y="218897"/>
            <a:ext cx="958778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sz="2800"/>
              <a:t>CEOS FRM – </a:t>
            </a:r>
            <a:r>
              <a:rPr b="0" i="0" lang="en-GB" sz="2800">
                <a:solidFill>
                  <a:schemeClr val="lt1"/>
                </a:solidFill>
                <a:latin typeface="Arial"/>
                <a:ea typeface="Arial"/>
                <a:cs typeface="Arial"/>
                <a:sym typeface="Arial"/>
              </a:rPr>
              <a:t>PREDE-POM LUNAR </a:t>
            </a:r>
            <a:r>
              <a:rPr lang="en-GB" sz="2800"/>
              <a:t>Assessment</a:t>
            </a:r>
            <a:endParaRPr sz="2800">
              <a:solidFill>
                <a:schemeClr val="dk1"/>
              </a:solidFill>
            </a:endParaRPr>
          </a:p>
          <a:p>
            <a:pPr indent="0" lvl="0" marL="0" rtl="0" algn="l">
              <a:lnSpc>
                <a:spcPct val="90000"/>
              </a:lnSpc>
              <a:spcBef>
                <a:spcPts val="0"/>
              </a:spcBef>
              <a:spcAft>
                <a:spcPts val="0"/>
              </a:spcAft>
              <a:buSzPts val="4400"/>
              <a:buNone/>
            </a:pPr>
            <a:r>
              <a:t/>
            </a:r>
            <a:endParaRPr/>
          </a:p>
        </p:txBody>
      </p:sp>
      <p:pic>
        <p:nvPicPr>
          <p:cNvPr descr="A screenshot of a computer&#10;&#10;Description automatically generated" id="158" name="Google Shape;158;p13"/>
          <p:cNvPicPr preferRelativeResize="0"/>
          <p:nvPr/>
        </p:nvPicPr>
        <p:blipFill rotWithShape="1">
          <a:blip r:embed="rId3">
            <a:alphaModFix/>
          </a:blip>
          <a:srcRect b="0" l="0" r="0" t="0"/>
          <a:stretch/>
        </p:blipFill>
        <p:spPr>
          <a:xfrm>
            <a:off x="135011" y="1171120"/>
            <a:ext cx="8693839" cy="3106308"/>
          </a:xfrm>
          <a:prstGeom prst="rect">
            <a:avLst/>
          </a:prstGeom>
          <a:noFill/>
          <a:ln>
            <a:noFill/>
          </a:ln>
        </p:spPr>
      </p:pic>
      <p:sp>
        <p:nvSpPr>
          <p:cNvPr id="159" name="Google Shape;159;p13"/>
          <p:cNvSpPr/>
          <p:nvPr/>
        </p:nvSpPr>
        <p:spPr>
          <a:xfrm>
            <a:off x="9605107" y="1716601"/>
            <a:ext cx="1263670" cy="853818"/>
          </a:xfrm>
          <a:prstGeom prst="wedgeRoundRectCallout">
            <a:avLst>
              <a:gd fmla="val -120440" name="adj1"/>
              <a:gd fmla="val 118679" name="adj2"/>
              <a:gd fmla="val 16667" name="adj3"/>
            </a:avLst>
          </a:prstGeom>
          <a:gradFill>
            <a:gsLst>
              <a:gs pos="0">
                <a:srgbClr val="C9E5EE"/>
              </a:gs>
              <a:gs pos="74000">
                <a:srgbClr val="92A7C6"/>
              </a:gs>
              <a:gs pos="83000">
                <a:srgbClr val="92A7C6"/>
              </a:gs>
              <a:gs pos="100000">
                <a:srgbClr val="B7C4D8"/>
              </a:gs>
            </a:gsLst>
            <a:lin ang="5400000" scaled="0"/>
          </a:gra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CEOS FRM </a:t>
            </a:r>
            <a:endParaRPr/>
          </a:p>
          <a:p>
            <a:pPr indent="0" lvl="0" marL="0" marR="0" rtl="0" algn="ctr">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Class D</a:t>
            </a:r>
            <a:endParaRPr/>
          </a:p>
        </p:txBody>
      </p:sp>
      <p:sp>
        <p:nvSpPr>
          <p:cNvPr id="160" name="Google Shape;160;p13"/>
          <p:cNvSpPr/>
          <p:nvPr/>
        </p:nvSpPr>
        <p:spPr>
          <a:xfrm>
            <a:off x="7309405" y="2230518"/>
            <a:ext cx="1466380" cy="1862803"/>
          </a:xfrm>
          <a:prstGeom prst="roundRect">
            <a:avLst>
              <a:gd fmla="val 16667" name="adj"/>
            </a:avLst>
          </a:prstGeom>
          <a:no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screenshot of a computer&#10;&#10;Description automatically generated" id="161" name="Google Shape;161;p13"/>
          <p:cNvPicPr preferRelativeResize="0"/>
          <p:nvPr/>
        </p:nvPicPr>
        <p:blipFill rotWithShape="1">
          <a:blip r:embed="rId4">
            <a:alphaModFix/>
          </a:blip>
          <a:srcRect b="0" l="0" r="0" t="0"/>
          <a:stretch/>
        </p:blipFill>
        <p:spPr>
          <a:xfrm>
            <a:off x="135011" y="4267973"/>
            <a:ext cx="10226366" cy="204691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4"/>
          <p:cNvSpPr txBox="1"/>
          <p:nvPr>
            <p:ph type="title"/>
          </p:nvPr>
        </p:nvSpPr>
        <p:spPr>
          <a:xfrm>
            <a:off x="83994" y="89421"/>
            <a:ext cx="958778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sz="2800"/>
              <a:t>CEOS FRM – </a:t>
            </a:r>
            <a:r>
              <a:rPr b="0" i="0" lang="en-GB" sz="2800">
                <a:solidFill>
                  <a:schemeClr val="lt1"/>
                </a:solidFill>
                <a:latin typeface="Arial"/>
                <a:ea typeface="Arial"/>
                <a:cs typeface="Arial"/>
                <a:sym typeface="Arial"/>
              </a:rPr>
              <a:t>PREDE-POM LUNAR </a:t>
            </a:r>
            <a:r>
              <a:rPr lang="en-GB" sz="2800"/>
              <a:t>Assessment: Details</a:t>
            </a:r>
            <a:endParaRPr sz="2800">
              <a:solidFill>
                <a:schemeClr val="dk1"/>
              </a:solidFill>
            </a:endParaRPr>
          </a:p>
          <a:p>
            <a:pPr indent="0" lvl="0" marL="0" rtl="0" algn="l">
              <a:lnSpc>
                <a:spcPct val="90000"/>
              </a:lnSpc>
              <a:spcBef>
                <a:spcPts val="0"/>
              </a:spcBef>
              <a:spcAft>
                <a:spcPts val="0"/>
              </a:spcAft>
              <a:buSzPts val="4400"/>
              <a:buNone/>
            </a:pPr>
            <a:r>
              <a:t/>
            </a:r>
            <a:endParaRPr/>
          </a:p>
        </p:txBody>
      </p:sp>
      <p:pic>
        <p:nvPicPr>
          <p:cNvPr descr="A close-up of a document&#10;&#10;Description automatically generated" id="167" name="Google Shape;167;p14"/>
          <p:cNvPicPr preferRelativeResize="0"/>
          <p:nvPr/>
        </p:nvPicPr>
        <p:blipFill rotWithShape="1">
          <a:blip r:embed="rId3">
            <a:alphaModFix/>
          </a:blip>
          <a:srcRect b="0" l="0" r="0" t="0"/>
          <a:stretch/>
        </p:blipFill>
        <p:spPr>
          <a:xfrm>
            <a:off x="83994" y="834711"/>
            <a:ext cx="12074296" cy="55443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5"/>
          <p:cNvSpPr txBox="1"/>
          <p:nvPr>
            <p:ph type="title"/>
          </p:nvPr>
        </p:nvSpPr>
        <p:spPr>
          <a:xfrm>
            <a:off x="76200" y="77382"/>
            <a:ext cx="958778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sz="2800">
                <a:latin typeface="Arial"/>
                <a:ea typeface="Arial"/>
                <a:cs typeface="Arial"/>
                <a:sym typeface="Arial"/>
              </a:rPr>
              <a:t>CEOS FRM – </a:t>
            </a:r>
            <a:r>
              <a:rPr b="0" i="0" lang="en-GB" sz="2800">
                <a:solidFill>
                  <a:schemeClr val="lt1"/>
                </a:solidFill>
                <a:latin typeface="Arial"/>
                <a:ea typeface="Arial"/>
                <a:cs typeface="Arial"/>
                <a:sym typeface="Arial"/>
              </a:rPr>
              <a:t>FRM4DOAS </a:t>
            </a:r>
            <a:br>
              <a:rPr b="0" i="0" lang="en-GB" sz="2800">
                <a:solidFill>
                  <a:schemeClr val="lt1"/>
                </a:solidFill>
                <a:latin typeface="Arial"/>
                <a:ea typeface="Arial"/>
                <a:cs typeface="Arial"/>
                <a:sym typeface="Arial"/>
              </a:rPr>
            </a:br>
            <a:r>
              <a:rPr b="0" i="0" lang="en-GB" sz="2800">
                <a:solidFill>
                  <a:schemeClr val="lt1"/>
                </a:solidFill>
                <a:latin typeface="Arial"/>
                <a:ea typeface="Arial"/>
                <a:cs typeface="Arial"/>
                <a:sym typeface="Arial"/>
              </a:rPr>
              <a:t>(</a:t>
            </a:r>
            <a:r>
              <a:rPr i="0" lang="en-GB" sz="2800">
                <a:solidFill>
                  <a:schemeClr val="lt1"/>
                </a:solidFill>
                <a:latin typeface="Arial"/>
                <a:ea typeface="Arial"/>
                <a:cs typeface="Arial"/>
                <a:sym typeface="Arial"/>
              </a:rPr>
              <a:t>Ground-Based DOAS Air-Quality Observations)</a:t>
            </a:r>
            <a:endParaRPr sz="2800">
              <a:solidFill>
                <a:schemeClr val="lt1"/>
              </a:solidFill>
              <a:latin typeface="Arial"/>
              <a:ea typeface="Arial"/>
              <a:cs typeface="Arial"/>
              <a:sym typeface="Arial"/>
            </a:endParaRPr>
          </a:p>
          <a:p>
            <a:pPr indent="0" lvl="0" marL="0" rtl="0" algn="l">
              <a:lnSpc>
                <a:spcPct val="90000"/>
              </a:lnSpc>
              <a:spcBef>
                <a:spcPts val="0"/>
              </a:spcBef>
              <a:spcAft>
                <a:spcPts val="0"/>
              </a:spcAft>
              <a:buSzPts val="4400"/>
              <a:buNone/>
            </a:pPr>
            <a:r>
              <a:t/>
            </a:r>
            <a:endParaRPr/>
          </a:p>
        </p:txBody>
      </p:sp>
      <p:pic>
        <p:nvPicPr>
          <p:cNvPr descr="A screenshot of a computer screen&#10;&#10;Description automatically generated" id="173" name="Google Shape;173;p15"/>
          <p:cNvPicPr preferRelativeResize="0"/>
          <p:nvPr/>
        </p:nvPicPr>
        <p:blipFill rotWithShape="1">
          <a:blip r:embed="rId3">
            <a:alphaModFix/>
          </a:blip>
          <a:srcRect b="0" l="0" r="0" t="0"/>
          <a:stretch/>
        </p:blipFill>
        <p:spPr>
          <a:xfrm>
            <a:off x="228599" y="1266441"/>
            <a:ext cx="9016869" cy="2957216"/>
          </a:xfrm>
          <a:prstGeom prst="rect">
            <a:avLst/>
          </a:prstGeom>
          <a:noFill/>
          <a:ln>
            <a:noFill/>
          </a:ln>
        </p:spPr>
      </p:pic>
      <p:pic>
        <p:nvPicPr>
          <p:cNvPr descr="A white background with black text&#10;&#10;Description automatically generated" id="174" name="Google Shape;174;p15"/>
          <p:cNvPicPr preferRelativeResize="0"/>
          <p:nvPr/>
        </p:nvPicPr>
        <p:blipFill rotWithShape="1">
          <a:blip r:embed="rId4">
            <a:alphaModFix/>
          </a:blip>
          <a:srcRect b="0" l="0" r="0" t="0"/>
          <a:stretch/>
        </p:blipFill>
        <p:spPr>
          <a:xfrm>
            <a:off x="228598" y="4508490"/>
            <a:ext cx="10547921" cy="1315367"/>
          </a:xfrm>
          <a:prstGeom prst="rect">
            <a:avLst/>
          </a:prstGeom>
          <a:noFill/>
          <a:ln>
            <a:noFill/>
          </a:ln>
        </p:spPr>
      </p:pic>
      <p:sp>
        <p:nvSpPr>
          <p:cNvPr id="175" name="Google Shape;175;p15"/>
          <p:cNvSpPr/>
          <p:nvPr/>
        </p:nvSpPr>
        <p:spPr>
          <a:xfrm>
            <a:off x="10051421" y="1400915"/>
            <a:ext cx="1263670" cy="853818"/>
          </a:xfrm>
          <a:prstGeom prst="wedgeRoundRectCallout">
            <a:avLst>
              <a:gd fmla="val -120440" name="adj1"/>
              <a:gd fmla="val 118679" name="adj2"/>
              <a:gd fmla="val 16667" name="adj3"/>
            </a:avLst>
          </a:prstGeom>
          <a:gradFill>
            <a:gsLst>
              <a:gs pos="0">
                <a:srgbClr val="C9E5EE"/>
              </a:gs>
              <a:gs pos="74000">
                <a:srgbClr val="92A7C6"/>
              </a:gs>
              <a:gs pos="83000">
                <a:srgbClr val="92A7C6"/>
              </a:gs>
              <a:gs pos="100000">
                <a:srgbClr val="B7C4D8"/>
              </a:gs>
            </a:gsLst>
            <a:lin ang="5400000" scaled="0"/>
          </a:gra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CEOS FRM </a:t>
            </a:r>
            <a:endParaRPr/>
          </a:p>
          <a:p>
            <a:pPr indent="0" lvl="0" marL="0" marR="0" rtl="0" algn="ctr">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Class D</a:t>
            </a:r>
            <a:endParaRPr/>
          </a:p>
        </p:txBody>
      </p:sp>
      <p:sp>
        <p:nvSpPr>
          <p:cNvPr id="176" name="Google Shape;176;p15"/>
          <p:cNvSpPr/>
          <p:nvPr/>
        </p:nvSpPr>
        <p:spPr>
          <a:xfrm>
            <a:off x="7657748" y="2166258"/>
            <a:ext cx="1486252" cy="1927064"/>
          </a:xfrm>
          <a:prstGeom prst="roundRect">
            <a:avLst>
              <a:gd fmla="val 16667" name="adj"/>
            </a:avLst>
          </a:prstGeom>
          <a:no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sz="2800">
                <a:latin typeface="Arial"/>
                <a:ea typeface="Arial"/>
                <a:cs typeface="Arial"/>
                <a:sym typeface="Arial"/>
              </a:rPr>
              <a:t>CEOS FRM – </a:t>
            </a:r>
            <a:r>
              <a:rPr b="0" i="0" lang="en-GB" sz="2800">
                <a:solidFill>
                  <a:schemeClr val="lt1"/>
                </a:solidFill>
                <a:latin typeface="Arial"/>
                <a:ea typeface="Arial"/>
                <a:cs typeface="Arial"/>
                <a:sym typeface="Arial"/>
              </a:rPr>
              <a:t>FRM4DOAS Details</a:t>
            </a:r>
            <a:endParaRPr/>
          </a:p>
        </p:txBody>
      </p:sp>
      <p:pic>
        <p:nvPicPr>
          <p:cNvPr descr="A close-up of a chart&#10;&#10;Description automatically generated" id="182" name="Google Shape;182;p16"/>
          <p:cNvPicPr preferRelativeResize="0"/>
          <p:nvPr/>
        </p:nvPicPr>
        <p:blipFill rotWithShape="1">
          <a:blip r:embed="rId3">
            <a:alphaModFix/>
          </a:blip>
          <a:srcRect b="0" l="0" r="0" t="0"/>
          <a:stretch/>
        </p:blipFill>
        <p:spPr>
          <a:xfrm>
            <a:off x="87085" y="1052915"/>
            <a:ext cx="12101572" cy="52172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7"/>
          <p:cNvSpPr txBox="1"/>
          <p:nvPr>
            <p:ph type="title"/>
          </p:nvPr>
        </p:nvSpPr>
        <p:spPr>
          <a:xfrm>
            <a:off x="157363" y="186825"/>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sz="2800">
                <a:latin typeface="Arial"/>
                <a:ea typeface="Arial"/>
                <a:cs typeface="Arial"/>
                <a:sym typeface="Arial"/>
              </a:rPr>
              <a:t>CEOS FRM – </a:t>
            </a:r>
            <a:r>
              <a:rPr b="0" i="0" lang="en-GB" sz="2800">
                <a:solidFill>
                  <a:schemeClr val="lt1"/>
                </a:solidFill>
                <a:latin typeface="Arial"/>
                <a:ea typeface="Arial"/>
                <a:cs typeface="Arial"/>
                <a:sym typeface="Arial"/>
              </a:rPr>
              <a:t>FRM4DOAS Details</a:t>
            </a:r>
            <a:endParaRPr/>
          </a:p>
        </p:txBody>
      </p:sp>
      <p:pic>
        <p:nvPicPr>
          <p:cNvPr descr="A close-up of a chart&#10;&#10;Description automatically generated" id="188" name="Google Shape;188;p17"/>
          <p:cNvPicPr preferRelativeResize="0"/>
          <p:nvPr/>
        </p:nvPicPr>
        <p:blipFill rotWithShape="1">
          <a:blip r:embed="rId3">
            <a:alphaModFix/>
          </a:blip>
          <a:srcRect b="0" l="0" r="0" t="0"/>
          <a:stretch/>
        </p:blipFill>
        <p:spPr>
          <a:xfrm>
            <a:off x="176048" y="885684"/>
            <a:ext cx="11858589" cy="551511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FRM MM CSIRO user</a:t>
            </a:r>
            <a:endParaRPr/>
          </a:p>
        </p:txBody>
      </p:sp>
      <p:pic>
        <p:nvPicPr>
          <p:cNvPr descr="A screenshot of a computer&#10;&#10;Description automatically generated" id="194" name="Google Shape;194;p18"/>
          <p:cNvPicPr preferRelativeResize="0"/>
          <p:nvPr/>
        </p:nvPicPr>
        <p:blipFill rotWithShape="1">
          <a:blip r:embed="rId3">
            <a:alphaModFix/>
          </a:blip>
          <a:srcRect b="0" l="0" r="0" t="0"/>
          <a:stretch/>
        </p:blipFill>
        <p:spPr>
          <a:xfrm>
            <a:off x="354191" y="1584063"/>
            <a:ext cx="9707969" cy="3689874"/>
          </a:xfrm>
          <a:prstGeom prst="rect">
            <a:avLst/>
          </a:prstGeom>
          <a:noFill/>
          <a:ln cap="flat" cmpd="sng" w="9525">
            <a:solidFill>
              <a:schemeClr val="accent1"/>
            </a:solidFill>
            <a:prstDash val="solid"/>
            <a:round/>
            <a:headEnd len="sm" w="sm" type="none"/>
            <a:tailEnd len="sm" w="sm" type="none"/>
          </a:ln>
        </p:spPr>
      </p:pic>
      <p:sp>
        <p:nvSpPr>
          <p:cNvPr id="195" name="Google Shape;195;p18"/>
          <p:cNvSpPr/>
          <p:nvPr/>
        </p:nvSpPr>
        <p:spPr>
          <a:xfrm>
            <a:off x="10303258" y="2433678"/>
            <a:ext cx="1213430" cy="791935"/>
          </a:xfrm>
          <a:prstGeom prst="wedgeRoundRectCallout">
            <a:avLst>
              <a:gd fmla="val -76440" name="adj1"/>
              <a:gd fmla="val 99306" name="adj2"/>
              <a:gd fmla="val 16667" name="adj3"/>
            </a:avLst>
          </a:prstGeom>
          <a:gradFill>
            <a:gsLst>
              <a:gs pos="0">
                <a:srgbClr val="00B0F0"/>
              </a:gs>
              <a:gs pos="74000">
                <a:srgbClr val="92A7C6"/>
              </a:gs>
              <a:gs pos="83000">
                <a:srgbClr val="92A7C6"/>
              </a:gs>
              <a:gs pos="100000">
                <a:srgbClr val="B7C4D8"/>
              </a:gs>
            </a:gsLst>
            <a:lin ang="5400000" scaled="0"/>
          </a:gra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CEOS FRM </a:t>
            </a:r>
            <a:endParaRPr/>
          </a:p>
          <a:p>
            <a:pPr indent="0" lvl="0" marL="0" marR="0" rtl="0" algn="ctr">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Class C</a:t>
            </a:r>
            <a:endParaRPr/>
          </a:p>
        </p:txBody>
      </p:sp>
      <p:sp>
        <p:nvSpPr>
          <p:cNvPr id="196" name="Google Shape;196;p18"/>
          <p:cNvSpPr/>
          <p:nvPr/>
        </p:nvSpPr>
        <p:spPr>
          <a:xfrm>
            <a:off x="8343838" y="2829646"/>
            <a:ext cx="1606074" cy="2145309"/>
          </a:xfrm>
          <a:prstGeom prst="roundRect">
            <a:avLst>
              <a:gd fmla="val 16667" name="adj"/>
            </a:avLst>
          </a:prstGeom>
          <a:no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CSIRO FRM MM Details 1/2</a:t>
            </a:r>
            <a:endParaRPr/>
          </a:p>
        </p:txBody>
      </p:sp>
      <p:pic>
        <p:nvPicPr>
          <p:cNvPr descr="A white rectangular box with blue and green squares&#10;&#10;Description automatically generated" id="202" name="Google Shape;202;p19"/>
          <p:cNvPicPr preferRelativeResize="0"/>
          <p:nvPr/>
        </p:nvPicPr>
        <p:blipFill rotWithShape="1">
          <a:blip r:embed="rId3">
            <a:alphaModFix/>
          </a:blip>
          <a:srcRect b="0" l="0" r="0" t="0"/>
          <a:stretch/>
        </p:blipFill>
        <p:spPr>
          <a:xfrm>
            <a:off x="811968" y="954941"/>
            <a:ext cx="9897360" cy="551968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2"/>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CEOS FRM Maturity Matrix exercise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Outcomes from the pilots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General Considerations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Feedback about the tool</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Discussion</a:t>
            </a:r>
            <a:endParaRPr/>
          </a:p>
          <a:p>
            <a:pPr indent="0" lvl="0" marL="50800" rtl="0" algn="l">
              <a:lnSpc>
                <a:spcPct val="90000"/>
              </a:lnSpc>
              <a:spcBef>
                <a:spcPts val="1000"/>
              </a:spcBef>
              <a:spcAft>
                <a:spcPts val="0"/>
              </a:spcAft>
              <a:buSzPts val="2800"/>
              <a:buNone/>
            </a:pPr>
            <a:r>
              <a:t/>
            </a:r>
            <a:endParaRPr/>
          </a:p>
          <a:p>
            <a:pPr indent="0" lvl="0" marL="50800" rtl="0" algn="l">
              <a:lnSpc>
                <a:spcPct val="90000"/>
              </a:lnSpc>
              <a:spcBef>
                <a:spcPts val="1000"/>
              </a:spcBef>
              <a:spcAft>
                <a:spcPts val="0"/>
              </a:spcAft>
              <a:buSzPts val="2800"/>
              <a:buNone/>
            </a:pPr>
            <a:r>
              <a:t/>
            </a:r>
            <a:endParaRPr/>
          </a:p>
        </p:txBody>
      </p:sp>
      <p:sp>
        <p:nvSpPr>
          <p:cNvPr id="73" name="Google Shape;73;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ToC</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CSIRO FRM MM Details 2/2</a:t>
            </a:r>
            <a:endParaRPr/>
          </a:p>
        </p:txBody>
      </p:sp>
      <p:pic>
        <p:nvPicPr>
          <p:cNvPr descr="A blue and green chart with white text&#10;&#10;Description automatically generated" id="208" name="Google Shape;208;p20"/>
          <p:cNvPicPr preferRelativeResize="0"/>
          <p:nvPr/>
        </p:nvPicPr>
        <p:blipFill rotWithShape="1">
          <a:blip r:embed="rId3">
            <a:alphaModFix/>
          </a:blip>
          <a:srcRect b="0" l="0" r="0" t="0"/>
          <a:stretch/>
        </p:blipFill>
        <p:spPr>
          <a:xfrm>
            <a:off x="0" y="1363851"/>
            <a:ext cx="12161268" cy="378158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1"/>
          <p:cNvSpPr txBox="1"/>
          <p:nvPr>
            <p:ph idx="1" type="body"/>
          </p:nvPr>
        </p:nvSpPr>
        <p:spPr>
          <a:xfrm>
            <a:off x="176048" y="1268045"/>
            <a:ext cx="11495400" cy="4662871"/>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lang="en-GB"/>
              <a:t>FRM Classification A,B,C,D is – by definition - related to the Verification category (last column). </a:t>
            </a:r>
            <a:endParaRPr/>
          </a:p>
          <a:p>
            <a:pPr indent="0" lvl="0" marL="50800" rtl="0" algn="l">
              <a:lnSpc>
                <a:spcPct val="90000"/>
              </a:lnSpc>
              <a:spcBef>
                <a:spcPts val="1000"/>
              </a:spcBef>
              <a:spcAft>
                <a:spcPts val="0"/>
              </a:spcAft>
              <a:buSzPts val="2800"/>
              <a:buNone/>
            </a:pPr>
            <a:r>
              <a:rPr lang="en-GB"/>
              <a:t>This may affect measurements that are of high maturity for most of the categories except for Verification see e.g.: ICOS, RadCalNet or FRM4DOAS examples.</a:t>
            </a:r>
            <a:endParaRPr/>
          </a:p>
          <a:p>
            <a:pPr indent="0" lvl="0" marL="50800" rtl="0" algn="l">
              <a:lnSpc>
                <a:spcPct val="90000"/>
              </a:lnSpc>
              <a:spcBef>
                <a:spcPts val="1000"/>
              </a:spcBef>
              <a:spcAft>
                <a:spcPts val="0"/>
              </a:spcAft>
              <a:buSzPts val="2800"/>
              <a:buNone/>
            </a:pPr>
            <a:r>
              <a:t/>
            </a:r>
            <a:endParaRPr/>
          </a:p>
          <a:p>
            <a:pPr indent="0" lvl="0" marL="50800" rtl="0" algn="l">
              <a:lnSpc>
                <a:spcPct val="90000"/>
              </a:lnSpc>
              <a:spcBef>
                <a:spcPts val="1000"/>
              </a:spcBef>
              <a:spcAft>
                <a:spcPts val="0"/>
              </a:spcAft>
              <a:buSzPts val="2800"/>
              <a:buNone/>
            </a:pPr>
            <a:r>
              <a:rPr lang="en-GB"/>
              <a:t>There is room for subjectivity in providing answers. Mitigation: Verification from an independent actor(s) – this triggers an essential interactive process ; Important to add comments, references and any other additional info/proofs for the assessment.   </a:t>
            </a:r>
            <a:endParaRPr/>
          </a:p>
        </p:txBody>
      </p:sp>
      <p:sp>
        <p:nvSpPr>
          <p:cNvPr id="214" name="Google Shape;214;p2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0"/>
              </a:spcBef>
              <a:spcAft>
                <a:spcPts val="0"/>
              </a:spcAft>
              <a:buSzPts val="4400"/>
              <a:buNone/>
            </a:pPr>
            <a:r>
              <a:rPr lang="en-GB"/>
              <a:t>General considerations/discussion: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i="0" lang="en-GB" u="none" strike="noStrike">
                <a:solidFill>
                  <a:schemeClr val="lt1"/>
                </a:solidFill>
                <a:latin typeface="Arial"/>
                <a:ea typeface="Arial"/>
                <a:cs typeface="Arial"/>
                <a:sym typeface="Arial"/>
              </a:rPr>
              <a:t>Feedback about the Tool</a:t>
            </a:r>
            <a:endParaRPr>
              <a:solidFill>
                <a:schemeClr val="lt1"/>
              </a:solidFill>
            </a:endParaRPr>
          </a:p>
        </p:txBody>
      </p:sp>
      <p:sp>
        <p:nvSpPr>
          <p:cNvPr id="220" name="Google Shape;220;p22"/>
          <p:cNvSpPr txBox="1"/>
          <p:nvPr/>
        </p:nvSpPr>
        <p:spPr>
          <a:xfrm>
            <a:off x="176048" y="1208314"/>
            <a:ext cx="10970923" cy="538609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200"/>
              <a:buFont typeface="Arial"/>
              <a:buChar char="•"/>
            </a:pPr>
            <a:r>
              <a:rPr b="0" i="0" lang="en-GB" sz="2200" u="none" cap="none" strike="noStrike">
                <a:solidFill>
                  <a:srgbClr val="000000"/>
                </a:solidFill>
                <a:latin typeface="Arial"/>
                <a:ea typeface="Arial"/>
                <a:cs typeface="Arial"/>
                <a:sym typeface="Arial"/>
              </a:rPr>
              <a:t>Overall, </a:t>
            </a:r>
            <a:r>
              <a:rPr b="0" i="0" lang="en-GB" sz="2200" u="none" cap="none" strike="noStrike">
                <a:solidFill>
                  <a:srgbClr val="000000"/>
                </a:solidFill>
                <a:highlight>
                  <a:srgbClr val="00FF00"/>
                </a:highlight>
                <a:latin typeface="Arial"/>
                <a:ea typeface="Arial"/>
                <a:cs typeface="Arial"/>
                <a:sym typeface="Arial"/>
              </a:rPr>
              <a:t>the tool is quite easy to use and well designed</a:t>
            </a:r>
            <a:r>
              <a:rPr b="0" i="0" lang="en-GB" sz="2200" u="none" cap="none" strike="noStrike">
                <a:solidFill>
                  <a:srgbClr val="000000"/>
                </a:solidFill>
                <a:latin typeface="Arial"/>
                <a:ea typeface="Arial"/>
                <a:cs typeface="Arial"/>
                <a:sym typeface="Arial"/>
              </a:rPr>
              <a:t>. In the “View Matrix” mode, and clicking on the single cell, I don’t like the very </a:t>
            </a:r>
            <a:r>
              <a:rPr b="0" i="0" lang="en-GB" sz="2200" u="none" cap="none" strike="noStrike">
                <a:solidFill>
                  <a:schemeClr val="dk1"/>
                </a:solidFill>
                <a:highlight>
                  <a:srgbClr val="FFFF00"/>
                </a:highlight>
                <a:latin typeface="Arial"/>
                <a:ea typeface="Arial"/>
                <a:cs typeface="Arial"/>
                <a:sym typeface="Arial"/>
              </a:rPr>
              <a:t>long and difficult to read text</a:t>
            </a:r>
            <a:r>
              <a:rPr b="0" i="0" lang="en-GB" sz="2200" u="none" cap="none" strike="noStrike">
                <a:solidFill>
                  <a:srgbClr val="000000"/>
                </a:solidFill>
                <a:latin typeface="Arial"/>
                <a:ea typeface="Arial"/>
                <a:cs typeface="Arial"/>
                <a:sym typeface="Arial"/>
              </a:rPr>
              <a:t>, I think it would be better to have a larger textbox, which appears when hovering with the mouse, or something like that.</a:t>
            </a:r>
            <a:endParaRPr/>
          </a:p>
          <a:p>
            <a:pPr indent="-285750" lvl="0" marL="285750" marR="0" rtl="0" algn="l">
              <a:lnSpc>
                <a:spcPct val="100000"/>
              </a:lnSpc>
              <a:spcBef>
                <a:spcPts val="0"/>
              </a:spcBef>
              <a:spcAft>
                <a:spcPts val="0"/>
              </a:spcAft>
              <a:buClr>
                <a:srgbClr val="000000"/>
              </a:buClr>
              <a:buSzPts val="2200"/>
              <a:buFont typeface="Arial"/>
              <a:buChar char="•"/>
            </a:pPr>
            <a:r>
              <a:rPr b="0" i="0" lang="en-GB" sz="2200" u="none" cap="none" strike="noStrike">
                <a:solidFill>
                  <a:srgbClr val="000000"/>
                </a:solidFill>
                <a:latin typeface="Arial"/>
                <a:ea typeface="Arial"/>
                <a:cs typeface="Arial"/>
                <a:sym typeface="Arial"/>
              </a:rPr>
              <a:t>Concerning the actual matrix compilation, we should find ways to </a:t>
            </a:r>
            <a:r>
              <a:rPr b="1" i="0" lang="en-GB" sz="2200" u="none" cap="none" strike="noStrike">
                <a:solidFill>
                  <a:srgbClr val="000000"/>
                </a:solidFill>
                <a:highlight>
                  <a:srgbClr val="FFFF00"/>
                </a:highlight>
                <a:latin typeface="Arial"/>
                <a:ea typeface="Arial"/>
                <a:cs typeface="Arial"/>
                <a:sym typeface="Arial"/>
              </a:rPr>
              <a:t>better explain</a:t>
            </a:r>
            <a:r>
              <a:rPr b="0" i="0" lang="en-GB" sz="2200" u="none" cap="none" strike="noStrike">
                <a:solidFill>
                  <a:srgbClr val="000000"/>
                </a:solidFill>
                <a:highlight>
                  <a:srgbClr val="FFFF00"/>
                </a:highlight>
                <a:latin typeface="Arial"/>
                <a:ea typeface="Arial"/>
                <a:cs typeface="Arial"/>
                <a:sym typeface="Arial"/>
              </a:rPr>
              <a:t> the possible answers, especially for data providers, which are not familiar with uncertainty tree diagrams and other metrological concepts. You can add textbox with examples, or links, or any other documentation.</a:t>
            </a:r>
            <a:endParaRPr/>
          </a:p>
          <a:p>
            <a:pPr indent="-285750" lvl="0" marL="285750" marR="0" rtl="0" algn="l">
              <a:lnSpc>
                <a:spcPct val="100000"/>
              </a:lnSpc>
              <a:spcBef>
                <a:spcPts val="0"/>
              </a:spcBef>
              <a:spcAft>
                <a:spcPts val="0"/>
              </a:spcAft>
              <a:buClr>
                <a:srgbClr val="000000"/>
              </a:buClr>
              <a:buSzPts val="2200"/>
              <a:buFont typeface="Arial"/>
              <a:buChar char="•"/>
            </a:pPr>
            <a:r>
              <a:rPr b="0" i="0" lang="en-GB" sz="2200" u="none" cap="none" strike="noStrike">
                <a:solidFill>
                  <a:srgbClr val="000000"/>
                </a:solidFill>
                <a:latin typeface="Arial"/>
                <a:ea typeface="Arial"/>
                <a:cs typeface="Arial"/>
                <a:sym typeface="Arial"/>
              </a:rPr>
              <a:t>It would be useful to </a:t>
            </a:r>
            <a:r>
              <a:rPr b="0" i="0" lang="en-GB" sz="2200" u="none" cap="none" strike="noStrike">
                <a:solidFill>
                  <a:srgbClr val="000000"/>
                </a:solidFill>
                <a:highlight>
                  <a:srgbClr val="FFFF00"/>
                </a:highlight>
                <a:latin typeface="Arial"/>
                <a:ea typeface="Arial"/>
                <a:cs typeface="Arial"/>
                <a:sym typeface="Arial"/>
              </a:rPr>
              <a:t>generate an </a:t>
            </a:r>
            <a:r>
              <a:rPr b="1" i="0" lang="en-GB" sz="2200" u="none" cap="none" strike="noStrike">
                <a:solidFill>
                  <a:srgbClr val="000000"/>
                </a:solidFill>
                <a:highlight>
                  <a:srgbClr val="FFFF00"/>
                </a:highlight>
                <a:latin typeface="Arial"/>
                <a:ea typeface="Arial"/>
                <a:cs typeface="Arial"/>
                <a:sym typeface="Arial"/>
              </a:rPr>
              <a:t>assessment report</a:t>
            </a:r>
            <a:r>
              <a:rPr b="0" i="0" lang="en-GB" sz="2200" u="none" cap="none" strike="noStrike">
                <a:solidFill>
                  <a:srgbClr val="000000"/>
                </a:solidFill>
                <a:highlight>
                  <a:srgbClr val="FFFF00"/>
                </a:highlight>
                <a:latin typeface="Arial"/>
                <a:ea typeface="Arial"/>
                <a:cs typeface="Arial"/>
                <a:sym typeface="Arial"/>
              </a:rPr>
              <a:t> in pdf at the end</a:t>
            </a:r>
            <a:r>
              <a:rPr b="0" i="0" lang="en-GB" sz="2200" u="none" cap="none" strike="noStrike">
                <a:solidFill>
                  <a:srgbClr val="000000"/>
                </a:solidFill>
                <a:latin typeface="Arial"/>
                <a:ea typeface="Arial"/>
                <a:cs typeface="Arial"/>
                <a:sym typeface="Arial"/>
              </a:rPr>
              <a:t>, where you find the full matrix together with the detailed answers to all questions.</a:t>
            </a:r>
            <a:endParaRPr/>
          </a:p>
          <a:p>
            <a:pPr indent="-285750" lvl="0" marL="285750" marR="0" rtl="0" algn="l">
              <a:lnSpc>
                <a:spcPct val="100000"/>
              </a:lnSpc>
              <a:spcBef>
                <a:spcPts val="0"/>
              </a:spcBef>
              <a:spcAft>
                <a:spcPts val="0"/>
              </a:spcAft>
              <a:buClr>
                <a:srgbClr val="000000"/>
              </a:buClr>
              <a:buSzPts val="2200"/>
              <a:buFont typeface="Arial"/>
              <a:buChar char="•"/>
            </a:pPr>
            <a:r>
              <a:rPr b="0" i="0" lang="en-GB" sz="2200" u="none" cap="none" strike="noStrike">
                <a:solidFill>
                  <a:srgbClr val="000000"/>
                </a:solidFill>
                <a:latin typeface="Arial"/>
                <a:ea typeface="Arial"/>
                <a:cs typeface="Arial"/>
                <a:sym typeface="Arial"/>
              </a:rPr>
              <a:t>Finally and more importantly, we should find ways to encourage the assessor to </a:t>
            </a:r>
            <a:r>
              <a:rPr b="0" i="0" lang="en-GB" sz="2200" u="none" cap="none" strike="noStrike">
                <a:solidFill>
                  <a:srgbClr val="000000"/>
                </a:solidFill>
                <a:highlight>
                  <a:srgbClr val="FFFF00"/>
                </a:highlight>
                <a:latin typeface="Arial"/>
                <a:ea typeface="Arial"/>
                <a:cs typeface="Arial"/>
                <a:sym typeface="Arial"/>
              </a:rPr>
              <a:t>provide </a:t>
            </a:r>
            <a:r>
              <a:rPr b="1" i="0" lang="en-GB" sz="2200" u="none" cap="none" strike="noStrike">
                <a:solidFill>
                  <a:srgbClr val="000000"/>
                </a:solidFill>
                <a:highlight>
                  <a:srgbClr val="FFFF00"/>
                </a:highlight>
                <a:latin typeface="Arial"/>
                <a:ea typeface="Arial"/>
                <a:cs typeface="Arial"/>
                <a:sym typeface="Arial"/>
              </a:rPr>
              <a:t>evidence of his assessment</a:t>
            </a:r>
            <a:r>
              <a:rPr b="0" i="0" lang="en-GB" sz="2200" u="none" cap="none" strike="noStrike">
                <a:solidFill>
                  <a:srgbClr val="000000"/>
                </a:solidFill>
                <a:latin typeface="Arial"/>
                <a:ea typeface="Arial"/>
                <a:cs typeface="Arial"/>
                <a:sym typeface="Arial"/>
              </a:rPr>
              <a:t>, it could be reference papers, links, reports, sample data. Otherwise we cannot verify the FRM assessment. Perhaps, you can add a textbox when compiling the matrix, under the “Comments” textbox, it could be something like “Supporting documents/references”.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3"/>
          <p:cNvSpPr txBox="1"/>
          <p:nvPr>
            <p:ph type="title"/>
          </p:nvPr>
        </p:nvSpPr>
        <p:spPr>
          <a:xfrm>
            <a:off x="176047" y="175939"/>
            <a:ext cx="9860581"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CEOS FRMs Assessment Framework</a:t>
            </a:r>
            <a:endParaRPr/>
          </a:p>
        </p:txBody>
      </p:sp>
      <p:sp>
        <p:nvSpPr>
          <p:cNvPr id="79" name="Google Shape;79;p3"/>
          <p:cNvSpPr txBox="1"/>
          <p:nvPr/>
        </p:nvSpPr>
        <p:spPr>
          <a:xfrm>
            <a:off x="119104" y="1581902"/>
            <a:ext cx="3199830" cy="46782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Roadmap towards an Assessment Framework for Fiducial Reference Measurements (FRM)</a:t>
            </a:r>
            <a:endParaRPr/>
          </a:p>
          <a:p>
            <a:pPr indent="0" lvl="0" marL="0" marR="0" rtl="0" algn="l">
              <a:lnSpc>
                <a:spcPct val="100000"/>
              </a:lnSpc>
              <a:spcBef>
                <a:spcPts val="0"/>
              </a:spcBef>
              <a:spcAft>
                <a:spcPts val="0"/>
              </a:spcAft>
              <a:buNone/>
            </a:pPr>
            <a:r>
              <a:rPr b="0" i="0" lang="en-GB" sz="1400" u="sng" cap="none" strike="noStrike">
                <a:solidFill>
                  <a:srgbClr val="DCA10D"/>
                </a:solidFill>
                <a:latin typeface="Arial"/>
                <a:ea typeface="Arial"/>
                <a:cs typeface="Arial"/>
                <a:sym typeface="Arial"/>
              </a:rPr>
              <a:t>https://calvalportal.ceos.org/web/guest/frms-assessment-framework</a:t>
            </a:r>
            <a:endParaRPr b="0" i="0" sz="1400" u="sng" cap="none" strike="noStrike">
              <a:solidFill>
                <a:srgbClr val="DCA10D"/>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sng" cap="none" strike="noStrike">
              <a:solidFill>
                <a:srgbClr val="DCA10D"/>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DCA10D"/>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The purpose of the document is to propose a roadmap towards an assessment framework to endorse a specific class of measurements as a Fiducial Reference Measurement (FRM).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000000"/>
                </a:solidFill>
                <a:latin typeface="Arial"/>
                <a:ea typeface="Arial"/>
                <a:cs typeface="Arial"/>
                <a:sym typeface="Arial"/>
              </a:rPr>
              <a:t>Background and Objectives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000000"/>
                </a:solidFill>
                <a:latin typeface="Arial"/>
                <a:ea typeface="Arial"/>
                <a:cs typeface="Arial"/>
                <a:sym typeface="Arial"/>
              </a:rPr>
              <a:t>FRM Definition and Principles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000000"/>
                </a:solidFill>
                <a:latin typeface="Arial"/>
                <a:ea typeface="Arial"/>
                <a:cs typeface="Arial"/>
                <a:sym typeface="Arial"/>
              </a:rPr>
              <a:t>FRM Endorsement Process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000000"/>
                </a:solidFill>
                <a:latin typeface="Arial"/>
                <a:ea typeface="Arial"/>
                <a:cs typeface="Arial"/>
                <a:sym typeface="Arial"/>
              </a:rPr>
              <a:t>FRM Maturity Matrix</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000000"/>
                </a:solidFill>
                <a:latin typeface="Arial"/>
                <a:ea typeface="Arial"/>
                <a:cs typeface="Arial"/>
                <a:sym typeface="Arial"/>
              </a:rPr>
              <a:t>FRM Overall Classification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A picture containing text, screenshot, font, number&#10;&#10;Description automatically generated" id="80" name="Google Shape;80;p3"/>
          <p:cNvPicPr preferRelativeResize="0"/>
          <p:nvPr/>
        </p:nvPicPr>
        <p:blipFill rotWithShape="1">
          <a:blip r:embed="rId3">
            <a:alphaModFix/>
          </a:blip>
          <a:srcRect b="0" l="0" r="0" t="0"/>
          <a:stretch/>
        </p:blipFill>
        <p:spPr>
          <a:xfrm>
            <a:off x="8374558" y="1370859"/>
            <a:ext cx="3751552" cy="1525111"/>
          </a:xfrm>
          <a:prstGeom prst="rect">
            <a:avLst/>
          </a:prstGeom>
          <a:noFill/>
          <a:ln>
            <a:noFill/>
          </a:ln>
        </p:spPr>
      </p:pic>
      <p:pic>
        <p:nvPicPr>
          <p:cNvPr descr="A picture containing text, screenshot, font, number&#10;&#10;Description automatically generated" id="81" name="Google Shape;81;p3"/>
          <p:cNvPicPr preferRelativeResize="0"/>
          <p:nvPr/>
        </p:nvPicPr>
        <p:blipFill rotWithShape="1">
          <a:blip r:embed="rId4">
            <a:alphaModFix/>
          </a:blip>
          <a:srcRect b="0" l="0" r="0" t="0"/>
          <a:stretch/>
        </p:blipFill>
        <p:spPr>
          <a:xfrm>
            <a:off x="10332317" y="3135576"/>
            <a:ext cx="1765292" cy="1222125"/>
          </a:xfrm>
          <a:prstGeom prst="rect">
            <a:avLst/>
          </a:prstGeom>
          <a:noFill/>
          <a:ln>
            <a:noFill/>
          </a:ln>
        </p:spPr>
      </p:pic>
      <p:pic>
        <p:nvPicPr>
          <p:cNvPr descr="A screenshot of a computer&#10;&#10;Description automatically generated" id="82" name="Google Shape;82;p3"/>
          <p:cNvPicPr preferRelativeResize="0"/>
          <p:nvPr/>
        </p:nvPicPr>
        <p:blipFill rotWithShape="1">
          <a:blip r:embed="rId5">
            <a:alphaModFix/>
          </a:blip>
          <a:srcRect b="0" l="0" r="0" t="0"/>
          <a:stretch/>
        </p:blipFill>
        <p:spPr>
          <a:xfrm>
            <a:off x="3434459" y="1326183"/>
            <a:ext cx="4722976" cy="4840910"/>
          </a:xfrm>
          <a:prstGeom prst="rect">
            <a:avLst/>
          </a:prstGeom>
          <a:noFill/>
          <a:ln>
            <a:noFill/>
          </a:ln>
          <a:effectLst>
            <a:outerShdw blurRad="292100" rotWithShape="0" algn="tl" dir="2700000" dist="139700">
              <a:srgbClr val="333333">
                <a:alpha val="64705"/>
              </a:srgbClr>
            </a:outerShdw>
          </a:effectLst>
        </p:spPr>
      </p:pic>
      <p:sp>
        <p:nvSpPr>
          <p:cNvPr id="83" name="Google Shape;83;p3"/>
          <p:cNvSpPr txBox="1"/>
          <p:nvPr/>
        </p:nvSpPr>
        <p:spPr>
          <a:xfrm>
            <a:off x="8361346" y="4824185"/>
            <a:ext cx="3777975" cy="954107"/>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Goryl, P.; Fox, N.; Donlon, C.; Castracane, P. Fiducial Reference Measurements (FRMs): What Are They? Remote Sens. 2023, 15, 5017. </a:t>
            </a:r>
            <a:r>
              <a:rPr b="0" i="0" lang="en-GB" sz="1400" u="sng" cap="none" strike="noStrike">
                <a:solidFill>
                  <a:srgbClr val="2E3047"/>
                </a:solidFill>
                <a:latin typeface="Arial"/>
                <a:ea typeface="Arial"/>
                <a:cs typeface="Arial"/>
                <a:sym typeface="Arial"/>
                <a:hlinkClick r:id="rId6">
                  <a:extLst>
                    <a:ext uri="{A12FA001-AC4F-418D-AE19-62706E023703}">
                      <ahyp:hlinkClr val="tx"/>
                    </a:ext>
                  </a:extLst>
                </a:hlinkClick>
              </a:rPr>
              <a:t>https://doi.org/10.3390/rs15205017</a:t>
            </a:r>
            <a:r>
              <a:rPr b="0" i="0" lang="en-GB"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89" name="Google Shape;89;p4"/>
          <p:cNvSpPr txBox="1"/>
          <p:nvPr>
            <p:ph idx="1" type="body"/>
          </p:nvPr>
        </p:nvSpPr>
        <p:spPr>
          <a:xfrm>
            <a:off x="348300" y="1228857"/>
            <a:ext cx="11495400" cy="4662900"/>
          </a:xfrm>
          <a:prstGeom prst="rect">
            <a:avLst/>
          </a:prstGeom>
          <a:noFill/>
          <a:ln>
            <a:noFill/>
          </a:ln>
        </p:spPr>
        <p:txBody>
          <a:bodyPr anchorCtr="0" anchor="t" bIns="45700" lIns="91425" spcFirstLastPara="1" rIns="91425" wrap="square" tIns="45700">
            <a:noAutofit/>
          </a:bodyPr>
          <a:lstStyle/>
          <a:p>
            <a:pPr indent="-222250" lvl="0" marL="269875" rtl="0" algn="l">
              <a:lnSpc>
                <a:spcPct val="90000"/>
              </a:lnSpc>
              <a:spcBef>
                <a:spcPts val="1000"/>
              </a:spcBef>
              <a:spcAft>
                <a:spcPts val="0"/>
              </a:spcAft>
              <a:buSzPts val="1800"/>
              <a:buFont typeface="Arial"/>
              <a:buChar char="•"/>
            </a:pPr>
            <a:r>
              <a:rPr lang="en-GB" sz="1800">
                <a:latin typeface="Arial"/>
                <a:ea typeface="Arial"/>
                <a:cs typeface="Arial"/>
                <a:sym typeface="Arial"/>
              </a:rPr>
              <a:t>CEOS FRM MM – </a:t>
            </a:r>
            <a:r>
              <a:rPr lang="en-GB" sz="1800" u="sng">
                <a:solidFill>
                  <a:schemeClr val="hlink"/>
                </a:solidFill>
                <a:latin typeface="Arial"/>
                <a:ea typeface="Arial"/>
                <a:cs typeface="Arial"/>
                <a:sym typeface="Arial"/>
                <a:hlinkClick r:id="rId3"/>
              </a:rPr>
              <a:t>PGN</a:t>
            </a:r>
            <a:r>
              <a:rPr lang="en-GB" sz="1800">
                <a:latin typeface="Arial"/>
                <a:ea typeface="Arial"/>
                <a:cs typeface="Arial"/>
                <a:sym typeface="Arial"/>
              </a:rPr>
              <a:t> (Pandonia Global Network)     -   Stefano Casadio</a:t>
            </a:r>
            <a:endParaRPr sz="1800">
              <a:latin typeface="Arial"/>
              <a:ea typeface="Arial"/>
              <a:cs typeface="Arial"/>
              <a:sym typeface="Arial"/>
            </a:endParaRPr>
          </a:p>
          <a:p>
            <a:pPr indent="-222250" lvl="0" marL="269875" rtl="0" algn="l">
              <a:lnSpc>
                <a:spcPct val="90000"/>
              </a:lnSpc>
              <a:spcBef>
                <a:spcPts val="1000"/>
              </a:spcBef>
              <a:spcAft>
                <a:spcPts val="0"/>
              </a:spcAft>
              <a:buSzPts val="1800"/>
              <a:buFont typeface="Arial"/>
              <a:buChar char="•"/>
            </a:pPr>
            <a:r>
              <a:rPr lang="en-GB" sz="1800">
                <a:latin typeface="Arial"/>
                <a:ea typeface="Arial"/>
                <a:cs typeface="Arial"/>
                <a:sym typeface="Arial"/>
              </a:rPr>
              <a:t>CEOS FRM MM - </a:t>
            </a:r>
            <a:r>
              <a:rPr lang="en-GB" sz="1800" u="sng">
                <a:solidFill>
                  <a:schemeClr val="hlink"/>
                </a:solidFill>
                <a:latin typeface="Arial"/>
                <a:ea typeface="Arial"/>
                <a:cs typeface="Arial"/>
                <a:sym typeface="Arial"/>
                <a:hlinkClick r:id="rId4"/>
              </a:rPr>
              <a:t>RadCalNet</a:t>
            </a:r>
            <a:r>
              <a:rPr lang="en-GB" sz="1800">
                <a:latin typeface="Arial"/>
                <a:ea typeface="Arial"/>
                <a:cs typeface="Arial"/>
                <a:sym typeface="Arial"/>
              </a:rPr>
              <a:t> (Radiometric Calibration Network) -  Marc Bouvet</a:t>
            </a:r>
            <a:endParaRPr/>
          </a:p>
          <a:p>
            <a:pPr indent="-222250" lvl="0" marL="269875" rtl="0" algn="l">
              <a:lnSpc>
                <a:spcPct val="90000"/>
              </a:lnSpc>
              <a:spcBef>
                <a:spcPts val="1000"/>
              </a:spcBef>
              <a:spcAft>
                <a:spcPts val="0"/>
              </a:spcAft>
              <a:buSzPts val="1800"/>
              <a:buFont typeface="Arial"/>
              <a:buChar char="•"/>
            </a:pPr>
            <a:r>
              <a:rPr lang="en-GB" sz="1800">
                <a:latin typeface="Arial"/>
                <a:ea typeface="Arial"/>
                <a:cs typeface="Arial"/>
                <a:sym typeface="Arial"/>
              </a:rPr>
              <a:t>CEOS FRM MM – </a:t>
            </a:r>
            <a:r>
              <a:rPr lang="en-GB" sz="1800" u="sng">
                <a:solidFill>
                  <a:schemeClr val="hlink"/>
                </a:solidFill>
                <a:latin typeface="Arial"/>
                <a:ea typeface="Arial"/>
                <a:cs typeface="Arial"/>
                <a:sym typeface="Arial"/>
                <a:hlinkClick r:id="rId5"/>
              </a:rPr>
              <a:t>ICOS</a:t>
            </a:r>
            <a:r>
              <a:rPr lang="en-GB" sz="1800">
                <a:latin typeface="Arial"/>
                <a:ea typeface="Arial"/>
                <a:cs typeface="Arial"/>
                <a:sym typeface="Arial"/>
              </a:rPr>
              <a:t> (Integrated Carbon Observation System – Ecosystem Component)  -   Fabrizio Niro</a:t>
            </a:r>
            <a:endParaRPr/>
          </a:p>
          <a:p>
            <a:pPr indent="-222250" lvl="0" marL="269875" rtl="0" algn="l">
              <a:lnSpc>
                <a:spcPct val="90000"/>
              </a:lnSpc>
              <a:spcBef>
                <a:spcPts val="1000"/>
              </a:spcBef>
              <a:spcAft>
                <a:spcPts val="0"/>
              </a:spcAft>
              <a:buSzPts val="1800"/>
              <a:buFont typeface="Arial"/>
              <a:buChar char="•"/>
            </a:pPr>
            <a:r>
              <a:rPr lang="en-GB" sz="1800">
                <a:latin typeface="Arial"/>
                <a:ea typeface="Arial"/>
                <a:cs typeface="Arial"/>
                <a:sym typeface="Arial"/>
              </a:rPr>
              <a:t>CEOS FRM MM - </a:t>
            </a:r>
            <a:r>
              <a:rPr lang="en-GB" sz="1800" u="sng">
                <a:solidFill>
                  <a:schemeClr val="hlink"/>
                </a:solidFill>
                <a:latin typeface="Arial"/>
                <a:ea typeface="Arial"/>
                <a:cs typeface="Arial"/>
                <a:sym typeface="Arial"/>
                <a:hlinkClick r:id="rId6"/>
              </a:rPr>
              <a:t>FRM4DOAS</a:t>
            </a:r>
            <a:r>
              <a:rPr lang="en-GB" sz="1800">
                <a:latin typeface="Arial"/>
                <a:ea typeface="Arial"/>
                <a:cs typeface="Arial"/>
                <a:sym typeface="Arial"/>
              </a:rPr>
              <a:t> (</a:t>
            </a:r>
            <a:r>
              <a:rPr i="0" lang="en-GB" sz="1800">
                <a:solidFill>
                  <a:srgbClr val="000000"/>
                </a:solidFill>
                <a:latin typeface="arial"/>
                <a:ea typeface="arial"/>
                <a:cs typeface="arial"/>
                <a:sym typeface="arial"/>
              </a:rPr>
              <a:t>Ground-Based DOAS Air-Quality Observations) </a:t>
            </a:r>
            <a:r>
              <a:rPr lang="en-GB" sz="1800">
                <a:latin typeface="Arial"/>
                <a:ea typeface="Arial"/>
                <a:cs typeface="Arial"/>
                <a:sym typeface="Arial"/>
              </a:rPr>
              <a:t>- Michel Van Roozendael </a:t>
            </a:r>
            <a:r>
              <a:rPr b="0" i="0" lang="en-GB" sz="1800" u="none" strike="noStrike">
                <a:solidFill>
                  <a:srgbClr val="000000"/>
                </a:solidFill>
                <a:latin typeface="Arial"/>
                <a:ea typeface="Arial"/>
                <a:cs typeface="Arial"/>
                <a:sym typeface="Arial"/>
              </a:rPr>
              <a:t>Jean-Christopher Lambert</a:t>
            </a:r>
            <a:endParaRPr/>
          </a:p>
          <a:p>
            <a:pPr indent="-222250" lvl="0" marL="269875" rtl="0" algn="l">
              <a:lnSpc>
                <a:spcPct val="90000"/>
              </a:lnSpc>
              <a:spcBef>
                <a:spcPts val="1000"/>
              </a:spcBef>
              <a:spcAft>
                <a:spcPts val="0"/>
              </a:spcAft>
              <a:buSzPts val="1800"/>
              <a:buFont typeface="Arial"/>
              <a:buChar char="•"/>
            </a:pPr>
            <a:r>
              <a:rPr lang="en-GB" sz="1800">
                <a:latin typeface="Arial"/>
                <a:ea typeface="Arial"/>
                <a:cs typeface="Arial"/>
                <a:sym typeface="Arial"/>
              </a:rPr>
              <a:t>CEOS FRM MM- </a:t>
            </a:r>
            <a:r>
              <a:rPr lang="en-GB" sz="1800" u="sng">
                <a:solidFill>
                  <a:schemeClr val="hlink"/>
                </a:solidFill>
                <a:latin typeface="Arial"/>
                <a:ea typeface="Arial"/>
                <a:cs typeface="Arial"/>
                <a:sym typeface="Arial"/>
                <a:hlinkClick r:id="rId7"/>
              </a:rPr>
              <a:t>BAQUNIN</a:t>
            </a:r>
            <a:r>
              <a:rPr lang="en-GB" sz="1800">
                <a:latin typeface="Arial"/>
                <a:ea typeface="Arial"/>
                <a:cs typeface="Arial"/>
                <a:sym typeface="Arial"/>
              </a:rPr>
              <a:t> (</a:t>
            </a:r>
            <a:r>
              <a:rPr b="0" i="0" lang="en-GB" sz="1800">
                <a:solidFill>
                  <a:srgbClr val="000000"/>
                </a:solidFill>
                <a:latin typeface="Arial"/>
                <a:ea typeface="Arial"/>
                <a:cs typeface="Arial"/>
                <a:sym typeface="Arial"/>
              </a:rPr>
              <a:t>PREDE-POM LUNAR) </a:t>
            </a:r>
            <a:r>
              <a:rPr lang="en-GB" sz="1800">
                <a:latin typeface="Arial"/>
                <a:ea typeface="Arial"/>
                <a:cs typeface="Arial"/>
                <a:sym typeface="Arial"/>
              </a:rPr>
              <a:t> – Stefano Casadio</a:t>
            </a:r>
            <a:endParaRPr sz="1800">
              <a:latin typeface="Arial"/>
              <a:ea typeface="Arial"/>
              <a:cs typeface="Arial"/>
              <a:sym typeface="Arial"/>
            </a:endParaRPr>
          </a:p>
          <a:p>
            <a:pPr indent="-222250" lvl="0" marL="269875" rtl="0" algn="l">
              <a:lnSpc>
                <a:spcPct val="90000"/>
              </a:lnSpc>
              <a:spcBef>
                <a:spcPts val="1000"/>
              </a:spcBef>
              <a:spcAft>
                <a:spcPts val="0"/>
              </a:spcAft>
              <a:buSzPts val="1800"/>
              <a:buFont typeface="Arial"/>
              <a:buChar char="•"/>
            </a:pPr>
            <a:r>
              <a:rPr lang="en-GB" sz="1800">
                <a:solidFill>
                  <a:schemeClr val="dk1"/>
                </a:solidFill>
                <a:latin typeface="Arial"/>
                <a:ea typeface="Arial"/>
                <a:cs typeface="Arial"/>
                <a:sym typeface="Arial"/>
              </a:rPr>
              <a:t>CEOS FRM MM – CSIRO (DION) – Matt Garthwaite/Janet Anstee.</a:t>
            </a:r>
            <a:endParaRPr/>
          </a:p>
          <a:p>
            <a:pPr indent="-222250" lvl="0" marL="269875" rtl="0" algn="l">
              <a:lnSpc>
                <a:spcPct val="90000"/>
              </a:lnSpc>
              <a:spcBef>
                <a:spcPts val="1000"/>
              </a:spcBef>
              <a:spcAft>
                <a:spcPts val="0"/>
              </a:spcAft>
              <a:buSzPts val="1800"/>
              <a:buFont typeface="Arial"/>
              <a:buChar char="•"/>
            </a:pPr>
            <a:r>
              <a:rPr i="1" lang="en-GB" sz="1800">
                <a:solidFill>
                  <a:schemeClr val="dk1"/>
                </a:solidFill>
                <a:latin typeface="Arial"/>
                <a:ea typeface="Arial"/>
                <a:cs typeface="Arial"/>
                <a:sym typeface="Arial"/>
              </a:rPr>
              <a:t>CEOS FRM MM - Brewer Spectrometer Measurements        - Henri Diemoz. (in progress)</a:t>
            </a:r>
            <a:endParaRPr/>
          </a:p>
          <a:p>
            <a:pPr indent="-222250" lvl="0" marL="269875" rtl="0" algn="l">
              <a:lnSpc>
                <a:spcPct val="90000"/>
              </a:lnSpc>
              <a:spcBef>
                <a:spcPts val="1000"/>
              </a:spcBef>
              <a:spcAft>
                <a:spcPts val="0"/>
              </a:spcAft>
              <a:buSzPts val="1800"/>
              <a:buFont typeface="Arial"/>
              <a:buChar char="•"/>
            </a:pPr>
            <a:r>
              <a:rPr i="1" lang="en-GB" sz="1800">
                <a:solidFill>
                  <a:schemeClr val="dk1"/>
                </a:solidFill>
                <a:latin typeface="Arial"/>
                <a:ea typeface="Arial"/>
                <a:cs typeface="Arial"/>
                <a:sym typeface="Arial"/>
              </a:rPr>
              <a:t>CEOS FRM MM - </a:t>
            </a:r>
            <a:r>
              <a:rPr i="1" lang="en-GB" sz="1800" u="sng">
                <a:solidFill>
                  <a:schemeClr val="dk1"/>
                </a:solidFill>
                <a:latin typeface="Arial"/>
                <a:ea typeface="Arial"/>
                <a:cs typeface="Arial"/>
                <a:sym typeface="Arial"/>
                <a:hlinkClick r:id="rId8">
                  <a:extLst>
                    <a:ext uri="{A12FA001-AC4F-418D-AE19-62706E023703}">
                      <ahyp:hlinkClr val="tx"/>
                    </a:ext>
                  </a:extLst>
                </a:hlinkClick>
              </a:rPr>
              <a:t>Hypernets</a:t>
            </a:r>
            <a:r>
              <a:rPr i="1" lang="en-GB" sz="1800">
                <a:solidFill>
                  <a:schemeClr val="dk1"/>
                </a:solidFill>
                <a:latin typeface="Arial"/>
                <a:ea typeface="Arial"/>
                <a:cs typeface="Arial"/>
                <a:sym typeface="Arial"/>
              </a:rPr>
              <a:t>    -  Nigel Fox. (in progress)</a:t>
            </a:r>
            <a:endParaRPr/>
          </a:p>
          <a:p>
            <a:pPr indent="0" lvl="0" marL="0" rtl="0" algn="l">
              <a:lnSpc>
                <a:spcPct val="90000"/>
              </a:lnSpc>
              <a:spcBef>
                <a:spcPts val="1000"/>
              </a:spcBef>
              <a:spcAft>
                <a:spcPts val="0"/>
              </a:spcAft>
              <a:buSzPts val="2800"/>
              <a:buNone/>
            </a:pPr>
            <a:r>
              <a:t/>
            </a:r>
            <a:endParaRPr>
              <a:solidFill>
                <a:schemeClr val="dk1"/>
              </a:solidFill>
            </a:endParaRPr>
          </a:p>
          <a:p>
            <a:pPr indent="0" lvl="0" marL="50800" rtl="0" algn="l">
              <a:lnSpc>
                <a:spcPct val="90000"/>
              </a:lnSpc>
              <a:spcBef>
                <a:spcPts val="1000"/>
              </a:spcBef>
              <a:spcAft>
                <a:spcPts val="0"/>
              </a:spcAft>
              <a:buSzPts val="2800"/>
              <a:buNone/>
            </a:pPr>
            <a:r>
              <a:rPr b="0" i="0" lang="en-GB" sz="1800" u="none" strike="noStrike">
                <a:solidFill>
                  <a:srgbClr val="000000"/>
                </a:solidFill>
                <a:latin typeface="Arial"/>
                <a:ea typeface="Arial"/>
                <a:cs typeface="Arial"/>
                <a:sym typeface="Arial"/>
              </a:rPr>
              <a:t>Maturity Matrix Tool</a:t>
            </a:r>
            <a:endParaRPr b="0" i="0" sz="1800" u="none" strike="noStrike">
              <a:solidFill>
                <a:srgbClr val="000000"/>
              </a:solidFill>
              <a:latin typeface="Calibri"/>
              <a:ea typeface="Calibri"/>
              <a:cs typeface="Calibri"/>
              <a:sym typeface="Calibri"/>
            </a:endParaRPr>
          </a:p>
          <a:p>
            <a:pPr indent="0" lvl="0" marL="50800" rtl="0" algn="l">
              <a:lnSpc>
                <a:spcPct val="90000"/>
              </a:lnSpc>
              <a:spcBef>
                <a:spcPts val="1000"/>
              </a:spcBef>
              <a:spcAft>
                <a:spcPts val="0"/>
              </a:spcAft>
              <a:buSzPts val="2800"/>
              <a:buNone/>
            </a:pPr>
            <a:r>
              <a:rPr b="0" i="0" lang="en-GB" sz="1800" u="none" strike="noStrike">
                <a:solidFill>
                  <a:srgbClr val="000000"/>
                </a:solidFill>
                <a:latin typeface="Arial"/>
                <a:ea typeface="Arial"/>
                <a:cs typeface="Arial"/>
                <a:sym typeface="Arial"/>
              </a:rPr>
              <a:t> </a:t>
            </a:r>
            <a:r>
              <a:rPr b="0" i="0" lang="en-GB" sz="1800" u="sng" strike="noStrike">
                <a:solidFill>
                  <a:srgbClr val="0563C1"/>
                </a:solidFill>
                <a:latin typeface="Times New Roman"/>
                <a:ea typeface="Times New Roman"/>
                <a:cs typeface="Times New Roman"/>
                <a:sym typeface="Times New Roman"/>
                <a:hlinkClick r:id="rId9">
                  <a:extLst>
                    <a:ext uri="{A12FA001-AC4F-418D-AE19-62706E023703}">
                      <ahyp:hlinkClr val="tx"/>
                    </a:ext>
                  </a:extLst>
                </a:hlinkClick>
              </a:rPr>
              <a:t>https://mmt.skytek.dev</a:t>
            </a:r>
            <a:endParaRPr b="0" i="0" sz="1800" u="sng" strike="noStrike">
              <a:solidFill>
                <a:srgbClr val="0563C1"/>
              </a:solidFill>
              <a:latin typeface="Times New Roman"/>
              <a:ea typeface="Times New Roman"/>
              <a:cs typeface="Times New Roman"/>
              <a:sym typeface="Times New Roman"/>
            </a:endParaRPr>
          </a:p>
          <a:p>
            <a:pPr indent="0" lvl="0" marL="50800" rtl="0" algn="l">
              <a:lnSpc>
                <a:spcPct val="90000"/>
              </a:lnSpc>
              <a:spcBef>
                <a:spcPts val="1000"/>
              </a:spcBef>
              <a:spcAft>
                <a:spcPts val="0"/>
              </a:spcAft>
              <a:buSzPts val="2800"/>
              <a:buNone/>
            </a:pPr>
            <a:r>
              <a:t/>
            </a:r>
            <a:endParaRPr sz="1800">
              <a:solidFill>
                <a:srgbClr val="000000"/>
              </a:solidFill>
              <a:latin typeface="Calibri"/>
              <a:ea typeface="Calibri"/>
              <a:cs typeface="Calibri"/>
              <a:sym typeface="Calibri"/>
            </a:endParaRPr>
          </a:p>
          <a:p>
            <a:pPr indent="0" lvl="0" marL="50800" rtl="0" algn="l">
              <a:lnSpc>
                <a:spcPct val="90000"/>
              </a:lnSpc>
              <a:spcBef>
                <a:spcPts val="1000"/>
              </a:spcBef>
              <a:spcAft>
                <a:spcPts val="0"/>
              </a:spcAft>
              <a:buSzPts val="2800"/>
              <a:buNone/>
            </a:pPr>
            <a:r>
              <a:rPr lang="en-GB" sz="1800" u="sng">
                <a:solidFill>
                  <a:srgbClr val="000000"/>
                </a:solidFill>
                <a:latin typeface="Calibri"/>
                <a:ea typeface="Calibri"/>
                <a:cs typeface="Calibri"/>
                <a:sym typeface="Calibri"/>
              </a:rPr>
              <a:t>Dedicated credentials provided for all the selected pilots</a:t>
            </a:r>
            <a:endParaRPr sz="1800" u="sng">
              <a:solidFill>
                <a:srgbClr val="0563C1"/>
              </a:solidFill>
              <a:latin typeface="Times New Roman"/>
              <a:ea typeface="Times New Roman"/>
              <a:cs typeface="Times New Roman"/>
              <a:sym typeface="Times New Roman"/>
            </a:endParaRPr>
          </a:p>
        </p:txBody>
      </p:sp>
      <p:sp>
        <p:nvSpPr>
          <p:cNvPr id="90" name="Google Shape;90;p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a:t>Pilots for CEOS FRM Assessment</a:t>
            </a:r>
            <a:endParaRPr/>
          </a:p>
        </p:txBody>
      </p:sp>
      <p:pic>
        <p:nvPicPr>
          <p:cNvPr id="91" name="Google Shape;91;p4"/>
          <p:cNvPicPr preferRelativeResize="0"/>
          <p:nvPr/>
        </p:nvPicPr>
        <p:blipFill rotWithShape="1">
          <a:blip r:embed="rId10">
            <a:alphaModFix/>
          </a:blip>
          <a:srcRect b="0" l="0" r="0" t="0"/>
          <a:stretch/>
        </p:blipFill>
        <p:spPr>
          <a:xfrm>
            <a:off x="3378511" y="5039766"/>
            <a:ext cx="1223365" cy="481973"/>
          </a:xfrm>
          <a:prstGeom prst="rect">
            <a:avLst/>
          </a:prstGeom>
          <a:noFill/>
          <a:ln>
            <a:noFill/>
          </a:ln>
        </p:spPr>
      </p:pic>
      <p:sp>
        <p:nvSpPr>
          <p:cNvPr id="92" name="Google Shape;92;p4"/>
          <p:cNvSpPr txBox="1"/>
          <p:nvPr/>
        </p:nvSpPr>
        <p:spPr>
          <a:xfrm>
            <a:off x="4762567" y="5213962"/>
            <a:ext cx="692044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GB" sz="1400" u="none" cap="none" strike="noStrike">
                <a:solidFill>
                  <a:srgbClr val="000000"/>
                </a:solidFill>
                <a:latin typeface="Arial"/>
                <a:ea typeface="Arial"/>
                <a:cs typeface="Arial"/>
                <a:sym typeface="Arial"/>
              </a:rPr>
              <a:t>Support provided by Jarek Dobrzanski </a:t>
            </a:r>
            <a:r>
              <a:rPr b="0" i="1" lang="en-GB" sz="1400" u="none" cap="none" strike="noStrike">
                <a:solidFill>
                  <a:srgbClr val="000000"/>
                </a:solidFill>
                <a:latin typeface="Calibri"/>
                <a:ea typeface="Calibri"/>
                <a:cs typeface="Calibri"/>
                <a:sym typeface="Calibri"/>
              </a:rPr>
              <a:t>(Skytek, Ireland https://skytek.com/)</a:t>
            </a:r>
            <a:endParaRPr b="0" i="1"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98" name="Google Shape;98;p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a:t>CEOS FRM – PGN Assessment</a:t>
            </a:r>
            <a:endParaRPr sz="1400">
              <a:solidFill>
                <a:schemeClr val="dk1"/>
              </a:solidFill>
            </a:endParaRPr>
          </a:p>
          <a:p>
            <a:pPr indent="0" lvl="0" marL="0" rtl="0" algn="l">
              <a:lnSpc>
                <a:spcPct val="90000"/>
              </a:lnSpc>
              <a:spcBef>
                <a:spcPts val="0"/>
              </a:spcBef>
              <a:spcAft>
                <a:spcPts val="0"/>
              </a:spcAft>
              <a:buSzPts val="4400"/>
              <a:buNone/>
            </a:pPr>
            <a:r>
              <a:t/>
            </a:r>
            <a:endParaRPr/>
          </a:p>
        </p:txBody>
      </p:sp>
      <p:pic>
        <p:nvPicPr>
          <p:cNvPr descr="A screenshot of a computer&#10;&#10;Description automatically generated" id="99" name="Google Shape;99;p5"/>
          <p:cNvPicPr preferRelativeResize="0"/>
          <p:nvPr/>
        </p:nvPicPr>
        <p:blipFill rotWithShape="1">
          <a:blip r:embed="rId3">
            <a:alphaModFix/>
          </a:blip>
          <a:srcRect b="0" l="0" r="0" t="0"/>
          <a:stretch/>
        </p:blipFill>
        <p:spPr>
          <a:xfrm>
            <a:off x="705309" y="1119115"/>
            <a:ext cx="9738103" cy="3490216"/>
          </a:xfrm>
          <a:prstGeom prst="rect">
            <a:avLst/>
          </a:prstGeom>
          <a:noFill/>
          <a:ln>
            <a:noFill/>
          </a:ln>
        </p:spPr>
      </p:pic>
      <p:pic>
        <p:nvPicPr>
          <p:cNvPr descr="A close-up of a computer screen&#10;&#10;Description automatically generated" id="100" name="Google Shape;100;p5"/>
          <p:cNvPicPr preferRelativeResize="0"/>
          <p:nvPr/>
        </p:nvPicPr>
        <p:blipFill rotWithShape="1">
          <a:blip r:embed="rId4">
            <a:alphaModFix/>
          </a:blip>
          <a:srcRect b="0" l="0" r="0" t="0"/>
          <a:stretch/>
        </p:blipFill>
        <p:spPr>
          <a:xfrm>
            <a:off x="762722" y="4609331"/>
            <a:ext cx="8960491" cy="1846059"/>
          </a:xfrm>
          <a:prstGeom prst="rect">
            <a:avLst/>
          </a:prstGeom>
          <a:noFill/>
          <a:ln>
            <a:noFill/>
          </a:ln>
        </p:spPr>
      </p:pic>
      <p:grpSp>
        <p:nvGrpSpPr>
          <p:cNvPr id="101" name="Google Shape;101;p5"/>
          <p:cNvGrpSpPr/>
          <p:nvPr/>
        </p:nvGrpSpPr>
        <p:grpSpPr>
          <a:xfrm>
            <a:off x="8738964" y="1785842"/>
            <a:ext cx="3307796" cy="2614326"/>
            <a:chOff x="8738964" y="1785842"/>
            <a:chExt cx="3307796" cy="2614326"/>
          </a:xfrm>
        </p:grpSpPr>
        <p:sp>
          <p:nvSpPr>
            <p:cNvPr id="102" name="Google Shape;102;p5"/>
            <p:cNvSpPr/>
            <p:nvPr/>
          </p:nvSpPr>
          <p:spPr>
            <a:xfrm>
              <a:off x="10733460" y="1785842"/>
              <a:ext cx="1313300" cy="883715"/>
            </a:xfrm>
            <a:prstGeom prst="wedgeRoundRectCallout">
              <a:avLst>
                <a:gd fmla="val -76440" name="adj1"/>
                <a:gd fmla="val 99306" name="adj2"/>
                <a:gd fmla="val 16667" name="adj3"/>
              </a:avLst>
            </a:prstGeom>
            <a:gradFill>
              <a:gsLst>
                <a:gs pos="0">
                  <a:srgbClr val="00FA00"/>
                </a:gs>
                <a:gs pos="74000">
                  <a:srgbClr val="92A7C6"/>
                </a:gs>
                <a:gs pos="83000">
                  <a:srgbClr val="92A7C6"/>
                </a:gs>
                <a:gs pos="100000">
                  <a:srgbClr val="B7C4D8"/>
                </a:gs>
              </a:gsLst>
              <a:lin ang="5400000" scaled="0"/>
            </a:gra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CEOS FRM </a:t>
              </a:r>
              <a:endParaRPr/>
            </a:p>
            <a:p>
              <a:pPr indent="0" lvl="0" marL="0" marR="0" rtl="0" algn="ctr">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Class A</a:t>
              </a:r>
              <a:endParaRPr/>
            </a:p>
          </p:txBody>
        </p:sp>
        <p:sp>
          <p:nvSpPr>
            <p:cNvPr id="103" name="Google Shape;103;p5"/>
            <p:cNvSpPr/>
            <p:nvPr/>
          </p:nvSpPr>
          <p:spPr>
            <a:xfrm>
              <a:off x="8738964" y="2332028"/>
              <a:ext cx="1614008" cy="2068140"/>
            </a:xfrm>
            <a:prstGeom prst="roundRect">
              <a:avLst>
                <a:gd fmla="val 16667" name="adj"/>
              </a:avLst>
            </a:prstGeom>
            <a:no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6"/>
          <p:cNvSpPr txBox="1"/>
          <p:nvPr>
            <p:ph type="title"/>
          </p:nvPr>
        </p:nvSpPr>
        <p:spPr>
          <a:xfrm>
            <a:off x="176048" y="175939"/>
            <a:ext cx="10232156"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sz="3800"/>
              <a:t>CEOS FRM – PGN Assessment: Details</a:t>
            </a:r>
            <a:endParaRPr sz="3800">
              <a:solidFill>
                <a:schemeClr val="dk1"/>
              </a:solidFill>
            </a:endParaRPr>
          </a:p>
          <a:p>
            <a:pPr indent="0" lvl="0" marL="0" rtl="0" algn="l">
              <a:lnSpc>
                <a:spcPct val="90000"/>
              </a:lnSpc>
              <a:spcBef>
                <a:spcPts val="0"/>
              </a:spcBef>
              <a:spcAft>
                <a:spcPts val="0"/>
              </a:spcAft>
              <a:buSzPts val="4400"/>
              <a:buNone/>
            </a:pPr>
            <a:r>
              <a:t/>
            </a:r>
            <a:endParaRPr/>
          </a:p>
        </p:txBody>
      </p:sp>
      <p:pic>
        <p:nvPicPr>
          <p:cNvPr descr="A green and black text on a white background&#10;&#10;Description automatically generated" id="109" name="Google Shape;109;p6"/>
          <p:cNvPicPr preferRelativeResize="0"/>
          <p:nvPr/>
        </p:nvPicPr>
        <p:blipFill rotWithShape="1">
          <a:blip r:embed="rId3">
            <a:alphaModFix/>
          </a:blip>
          <a:srcRect b="0" l="0" r="0" t="0"/>
          <a:stretch/>
        </p:blipFill>
        <p:spPr>
          <a:xfrm>
            <a:off x="103621" y="1050106"/>
            <a:ext cx="11984758" cy="52091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7"/>
          <p:cNvSpPr txBox="1"/>
          <p:nvPr>
            <p:ph type="title"/>
          </p:nvPr>
        </p:nvSpPr>
        <p:spPr>
          <a:xfrm>
            <a:off x="83994" y="218897"/>
            <a:ext cx="958778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sz="2800"/>
              <a:t>CEOS FRM – ICOS (Ecosystem Component)  Assessment</a:t>
            </a:r>
            <a:endParaRPr sz="2800">
              <a:solidFill>
                <a:schemeClr val="dk1"/>
              </a:solidFill>
            </a:endParaRPr>
          </a:p>
          <a:p>
            <a:pPr indent="0" lvl="0" marL="0" rtl="0" algn="l">
              <a:lnSpc>
                <a:spcPct val="90000"/>
              </a:lnSpc>
              <a:spcBef>
                <a:spcPts val="0"/>
              </a:spcBef>
              <a:spcAft>
                <a:spcPts val="0"/>
              </a:spcAft>
              <a:buSzPts val="4400"/>
              <a:buNone/>
            </a:pPr>
            <a:r>
              <a:t/>
            </a:r>
            <a:endParaRPr/>
          </a:p>
        </p:txBody>
      </p:sp>
      <p:pic>
        <p:nvPicPr>
          <p:cNvPr descr="A screenshot of a computer screen&#10;&#10;Description automatically generated" id="115" name="Google Shape;115;p7"/>
          <p:cNvPicPr preferRelativeResize="0"/>
          <p:nvPr/>
        </p:nvPicPr>
        <p:blipFill rotWithShape="1">
          <a:blip r:embed="rId3">
            <a:alphaModFix/>
          </a:blip>
          <a:srcRect b="0" l="0" r="0" t="0"/>
          <a:stretch/>
        </p:blipFill>
        <p:spPr>
          <a:xfrm>
            <a:off x="128875" y="778878"/>
            <a:ext cx="8493488" cy="3059649"/>
          </a:xfrm>
          <a:prstGeom prst="rect">
            <a:avLst/>
          </a:prstGeom>
          <a:noFill/>
          <a:ln>
            <a:noFill/>
          </a:ln>
        </p:spPr>
      </p:pic>
      <p:sp>
        <p:nvSpPr>
          <p:cNvPr id="116" name="Google Shape;116;p7"/>
          <p:cNvSpPr txBox="1"/>
          <p:nvPr/>
        </p:nvSpPr>
        <p:spPr>
          <a:xfrm>
            <a:off x="71596" y="3761485"/>
            <a:ext cx="11991529" cy="30162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100" u="none" cap="none" strike="noStrike">
                <a:solidFill>
                  <a:srgbClr val="000000"/>
                </a:solidFill>
                <a:latin typeface="Arial"/>
                <a:ea typeface="Arial"/>
                <a:cs typeface="Arial"/>
                <a:sym typeface="Arial"/>
              </a:rPr>
              <a:t>General considerations about ICOS</a:t>
            </a:r>
            <a:endParaRPr/>
          </a:p>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171450" lvl="0" marL="171450" marR="0" rtl="0" algn="just">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ICOS is an environmental monitoring network, whose main objective is to monitor ecosystem responses to natural and human-induced changes. The main infrastructure at the ICOS sites are the eddy-covariance flux towers, for measuring GHG and energy fluxes at ecosystem scale.</a:t>
            </a:r>
            <a:endParaRPr/>
          </a:p>
          <a:p>
            <a:pPr indent="-171450" lvl="0" marL="171450" marR="0" rtl="0" algn="just">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ICOS is divided in three main components: atmosphere, marine and ecosystem. Within this exercise, I focused on the </a:t>
            </a:r>
            <a:r>
              <a:rPr b="0" i="0" lang="en-GB" sz="1100" u="none" cap="none" strike="noStrike">
                <a:solidFill>
                  <a:srgbClr val="000000"/>
                </a:solidFill>
                <a:highlight>
                  <a:srgbClr val="FFFF00"/>
                </a:highlight>
                <a:latin typeface="Arial"/>
                <a:ea typeface="Arial"/>
                <a:cs typeface="Arial"/>
                <a:sym typeface="Arial"/>
              </a:rPr>
              <a:t>Ecosystem component</a:t>
            </a:r>
            <a:r>
              <a:rPr b="0" i="0" lang="en-GB" sz="1100" u="none" cap="none" strike="noStrike">
                <a:solidFill>
                  <a:srgbClr val="000000"/>
                </a:solidFill>
                <a:latin typeface="Arial"/>
                <a:ea typeface="Arial"/>
                <a:cs typeface="Arial"/>
                <a:sym typeface="Arial"/>
              </a:rPr>
              <a:t>.</a:t>
            </a:r>
            <a:endParaRPr/>
          </a:p>
          <a:p>
            <a:pPr indent="-171450" lvl="0" marL="171450" marR="0" rtl="0" algn="just">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ICOS was not originally designed for satellite validation. However, ICOS measurements include a number of variables, which are of interest for satellite validation. In this assessment I focused on </a:t>
            </a:r>
            <a:r>
              <a:rPr b="0" i="0" lang="en-GB" sz="1100" u="none" cap="none" strike="noStrike">
                <a:solidFill>
                  <a:srgbClr val="000000"/>
                </a:solidFill>
                <a:highlight>
                  <a:srgbClr val="FFFF00"/>
                </a:highlight>
                <a:latin typeface="Arial"/>
                <a:ea typeface="Arial"/>
                <a:cs typeface="Arial"/>
                <a:sym typeface="Arial"/>
              </a:rPr>
              <a:t>radiation and vegetation variables, mainly FAPAR and LAI</a:t>
            </a:r>
            <a:r>
              <a:rPr b="0" i="0" lang="en-GB" sz="1100" u="none" cap="none" strike="noStrike">
                <a:solidFill>
                  <a:srgbClr val="000000"/>
                </a:solidFill>
                <a:latin typeface="Arial"/>
                <a:ea typeface="Arial"/>
                <a:cs typeface="Arial"/>
                <a:sym typeface="Arial"/>
              </a:rPr>
              <a:t>. For those variables, there are no existing validation networks, while the common approach (e.g., GBOV) is to build on existing infrastructure (ICOS, NEON, TERN) to perform satellite validation at global scale. </a:t>
            </a:r>
            <a:endParaRPr/>
          </a:p>
          <a:p>
            <a:pPr indent="-171450" lvl="0" marL="171450" marR="0" rtl="0" algn="just">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Overall, ICOS appears to be a good/excellent source of reliable validation data. Yet, the </a:t>
            </a:r>
            <a:r>
              <a:rPr b="0" i="0" lang="en-GB" sz="1100" u="none" cap="none" strike="noStrike">
                <a:solidFill>
                  <a:srgbClr val="000000"/>
                </a:solidFill>
                <a:highlight>
                  <a:srgbClr val="FFFF00"/>
                </a:highlight>
                <a:latin typeface="Arial"/>
                <a:ea typeface="Arial"/>
                <a:cs typeface="Arial"/>
                <a:sym typeface="Arial"/>
              </a:rPr>
              <a:t>issue of upscaling to satellite pixel is not addressed</a:t>
            </a:r>
            <a:r>
              <a:rPr b="0" i="0" lang="en-GB" sz="1100" u="none" cap="none" strike="noStrike">
                <a:solidFill>
                  <a:srgbClr val="000000"/>
                </a:solidFill>
                <a:latin typeface="Arial"/>
                <a:ea typeface="Arial"/>
                <a:cs typeface="Arial"/>
                <a:sym typeface="Arial"/>
              </a:rPr>
              <a:t>. </a:t>
            </a:r>
            <a:r>
              <a:rPr b="0" i="0" lang="en-GB" sz="1100" u="none" cap="none" strike="noStrike">
                <a:solidFill>
                  <a:srgbClr val="000000"/>
                </a:solidFill>
                <a:highlight>
                  <a:srgbClr val="FFFF00"/>
                </a:highlight>
                <a:latin typeface="Arial"/>
                <a:ea typeface="Arial"/>
                <a:cs typeface="Arial"/>
                <a:sym typeface="Arial"/>
              </a:rPr>
              <a:t>The main gap at the moment is the compliancy to metrological guidelines</a:t>
            </a:r>
            <a:r>
              <a:rPr b="0" i="0" lang="en-GB" sz="1100" u="none" cap="none" strike="noStrike">
                <a:solidFill>
                  <a:srgbClr val="000000"/>
                </a:solidFill>
                <a:latin typeface="Arial"/>
                <a:ea typeface="Arial"/>
                <a:cs typeface="Arial"/>
                <a:sym typeface="Arial"/>
              </a:rPr>
              <a:t>, with no use of rigorous uncertainty tree diagrams and little information about traceability. This gap mainly impact the Ecosystem component, while stricter requirements for traceability exist for the Atmospheric component, with tight links to WMO standards.</a:t>
            </a:r>
            <a:endParaRPr/>
          </a:p>
          <a:p>
            <a:pPr indent="-171450" lvl="0" marL="171450" marR="0" rtl="0" algn="just">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There is a </a:t>
            </a:r>
            <a:r>
              <a:rPr b="0" i="0" lang="en-GB" sz="1100" u="none" cap="none" strike="noStrike">
                <a:solidFill>
                  <a:srgbClr val="000000"/>
                </a:solidFill>
                <a:highlight>
                  <a:srgbClr val="FFFF00"/>
                </a:highlight>
                <a:latin typeface="Arial"/>
                <a:ea typeface="Arial"/>
                <a:cs typeface="Arial"/>
                <a:sym typeface="Arial"/>
              </a:rPr>
              <a:t>strong willingness and a clear path towards fostering the use of ICOS data for satellite validation</a:t>
            </a:r>
            <a:r>
              <a:rPr b="0" i="0" lang="en-GB" sz="1100" u="none" cap="none" strike="noStrike">
                <a:solidFill>
                  <a:srgbClr val="000000"/>
                </a:solidFill>
                <a:latin typeface="Arial"/>
                <a:ea typeface="Arial"/>
                <a:cs typeface="Arial"/>
                <a:sym typeface="Arial"/>
              </a:rPr>
              <a:t>. As part of this endeavor, best practices are being refined with stronger attention to uncertainty and traceability requirements. One example, is the prototyping of an automated SI-traceable network of PAR sensors for FAPAR/LAI validation. This set-up is now being considered as the reference and the intention is to deploy it in all ICOS Ecosystem sites. </a:t>
            </a:r>
            <a:endParaRPr/>
          </a:p>
          <a:p>
            <a:pPr indent="-171450" lvl="0" marL="171450" marR="0" rtl="0" algn="just">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As a result of the above mentioned and other on-going R&amp;D projects, </a:t>
            </a:r>
            <a:r>
              <a:rPr b="0" i="0" lang="en-GB" sz="1100" u="none" cap="none" strike="noStrike">
                <a:solidFill>
                  <a:srgbClr val="000000"/>
                </a:solidFill>
                <a:highlight>
                  <a:srgbClr val="FFFF00"/>
                </a:highlight>
                <a:latin typeface="Arial"/>
                <a:ea typeface="Arial"/>
                <a:cs typeface="Arial"/>
                <a:sym typeface="Arial"/>
              </a:rPr>
              <a:t>the compliancy of ICOS Ecosystem component to FRM criteria is expected to improve in the coming 2-3 years</a:t>
            </a:r>
            <a:r>
              <a:rPr b="0" i="0" lang="en-GB" sz="1100" u="none" cap="none" strike="noStrike">
                <a:solidFill>
                  <a:srgbClr val="000000"/>
                </a:solidFill>
                <a:latin typeface="Arial"/>
                <a:ea typeface="Arial"/>
                <a:cs typeface="Arial"/>
                <a:sym typeface="Arial"/>
              </a:rPr>
              <a:t>. </a:t>
            </a:r>
            <a:r>
              <a:rPr b="0" i="0" lang="en-GB" sz="1100" u="none" cap="none" strike="noStrike">
                <a:solidFill>
                  <a:srgbClr val="000000"/>
                </a:solidFill>
                <a:highlight>
                  <a:srgbClr val="FFFF00"/>
                </a:highlight>
                <a:latin typeface="Arial"/>
                <a:ea typeface="Arial"/>
                <a:cs typeface="Arial"/>
                <a:sym typeface="Arial"/>
              </a:rPr>
              <a:t>The CEOS-WGCV-LPV is closely following this evolution and will facilitate those improvements.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7" name="Google Shape;117;p7"/>
          <p:cNvSpPr/>
          <p:nvPr/>
        </p:nvSpPr>
        <p:spPr>
          <a:xfrm>
            <a:off x="8923908" y="1287017"/>
            <a:ext cx="1213430" cy="791935"/>
          </a:xfrm>
          <a:prstGeom prst="wedgeRoundRectCallout">
            <a:avLst>
              <a:gd fmla="val -76440" name="adj1"/>
              <a:gd fmla="val 99306" name="adj2"/>
              <a:gd fmla="val 16667" name="adj3"/>
            </a:avLst>
          </a:prstGeom>
          <a:gradFill>
            <a:gsLst>
              <a:gs pos="0">
                <a:srgbClr val="00B0F0"/>
              </a:gs>
              <a:gs pos="74000">
                <a:srgbClr val="92A7C6"/>
              </a:gs>
              <a:gs pos="83000">
                <a:srgbClr val="92A7C6"/>
              </a:gs>
              <a:gs pos="100000">
                <a:srgbClr val="B7C4D8"/>
              </a:gs>
            </a:gsLst>
            <a:lin ang="5400000" scaled="0"/>
          </a:gra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CEOS FRM </a:t>
            </a:r>
            <a:endParaRPr/>
          </a:p>
          <a:p>
            <a:pPr indent="0" lvl="0" marL="0" marR="0" rtl="0" algn="ctr">
              <a:lnSpc>
                <a:spcPct val="100000"/>
              </a:lnSpc>
              <a:spcBef>
                <a:spcPts val="0"/>
              </a:spcBef>
              <a:spcAft>
                <a:spcPts val="0"/>
              </a:spcAft>
              <a:buNone/>
            </a:pPr>
            <a:r>
              <a:rPr b="0" i="0" lang="en-GB" sz="1400" u="none" cap="none" strike="noStrike">
                <a:solidFill>
                  <a:schemeClr val="dk1"/>
                </a:solidFill>
                <a:latin typeface="Arial"/>
                <a:ea typeface="Arial"/>
                <a:cs typeface="Arial"/>
                <a:sym typeface="Arial"/>
              </a:rPr>
              <a:t>Class C</a:t>
            </a:r>
            <a:endParaRPr/>
          </a:p>
        </p:txBody>
      </p:sp>
      <p:sp>
        <p:nvSpPr>
          <p:cNvPr id="118" name="Google Shape;118;p7"/>
          <p:cNvSpPr/>
          <p:nvPr/>
        </p:nvSpPr>
        <p:spPr>
          <a:xfrm>
            <a:off x="7088475" y="1837756"/>
            <a:ext cx="1491271" cy="1853348"/>
          </a:xfrm>
          <a:prstGeom prst="roundRect">
            <a:avLst>
              <a:gd fmla="val 16667" name="adj"/>
            </a:avLst>
          </a:prstGeom>
          <a:no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8"/>
          <p:cNvSpPr txBox="1"/>
          <p:nvPr>
            <p:ph type="title"/>
          </p:nvPr>
        </p:nvSpPr>
        <p:spPr>
          <a:xfrm>
            <a:off x="83994" y="132980"/>
            <a:ext cx="958778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sz="2800"/>
              <a:t>CEOS FRM – ICOS (Ecosystem Component)  Assessment</a:t>
            </a:r>
            <a:br>
              <a:rPr lang="en-GB" sz="2800"/>
            </a:br>
            <a:r>
              <a:rPr lang="en-GB" sz="2800"/>
              <a:t>Details 1/2</a:t>
            </a:r>
            <a:endParaRPr sz="2800">
              <a:solidFill>
                <a:schemeClr val="dk1"/>
              </a:solidFill>
            </a:endParaRPr>
          </a:p>
          <a:p>
            <a:pPr indent="0" lvl="0" marL="0" rtl="0" algn="l">
              <a:lnSpc>
                <a:spcPct val="90000"/>
              </a:lnSpc>
              <a:spcBef>
                <a:spcPts val="0"/>
              </a:spcBef>
              <a:spcAft>
                <a:spcPts val="0"/>
              </a:spcAft>
              <a:buSzPts val="4400"/>
              <a:buNone/>
            </a:pPr>
            <a:r>
              <a:t/>
            </a:r>
            <a:endParaRPr/>
          </a:p>
        </p:txBody>
      </p:sp>
      <p:pic>
        <p:nvPicPr>
          <p:cNvPr descr="A close-up of a chart&#10;&#10;Description automatically generated" id="124" name="Google Shape;124;p8"/>
          <p:cNvPicPr preferRelativeResize="0"/>
          <p:nvPr/>
        </p:nvPicPr>
        <p:blipFill rotWithShape="1">
          <a:blip r:embed="rId3">
            <a:alphaModFix/>
          </a:blip>
          <a:srcRect b="0" l="0" r="0" t="0"/>
          <a:stretch/>
        </p:blipFill>
        <p:spPr>
          <a:xfrm>
            <a:off x="48714" y="1083040"/>
            <a:ext cx="12094571" cy="534844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9"/>
          <p:cNvSpPr txBox="1"/>
          <p:nvPr>
            <p:ph type="title"/>
          </p:nvPr>
        </p:nvSpPr>
        <p:spPr>
          <a:xfrm>
            <a:off x="83994" y="132980"/>
            <a:ext cx="958778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sz="2800"/>
              <a:t>CEOS FRM – ICOS (Ecosystem Component)  Assessment</a:t>
            </a:r>
            <a:br>
              <a:rPr lang="en-GB" sz="2800"/>
            </a:br>
            <a:r>
              <a:rPr lang="en-GB" sz="2800"/>
              <a:t>Details 2/2</a:t>
            </a:r>
            <a:endParaRPr sz="2800">
              <a:solidFill>
                <a:schemeClr val="dk1"/>
              </a:solidFill>
            </a:endParaRPr>
          </a:p>
          <a:p>
            <a:pPr indent="0" lvl="0" marL="0" rtl="0" algn="l">
              <a:lnSpc>
                <a:spcPct val="90000"/>
              </a:lnSpc>
              <a:spcBef>
                <a:spcPts val="0"/>
              </a:spcBef>
              <a:spcAft>
                <a:spcPts val="0"/>
              </a:spcAft>
              <a:buSzPts val="4400"/>
              <a:buNone/>
            </a:pPr>
            <a:r>
              <a:t/>
            </a:r>
            <a:endParaRPr/>
          </a:p>
        </p:txBody>
      </p:sp>
      <p:sp>
        <p:nvSpPr>
          <p:cNvPr id="130" name="Google Shape;130;p9"/>
          <p:cNvSpPr/>
          <p:nvPr/>
        </p:nvSpPr>
        <p:spPr>
          <a:xfrm>
            <a:off x="3427413" y="1746250"/>
            <a:ext cx="12192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A close-up of a chart&#10;&#10;Description automatically generated" id="131" name="Google Shape;131;p9"/>
          <p:cNvPicPr preferRelativeResize="0"/>
          <p:nvPr/>
        </p:nvPicPr>
        <p:blipFill rotWithShape="1">
          <a:blip r:embed="rId3">
            <a:alphaModFix/>
          </a:blip>
          <a:srcRect b="0" l="0" r="0" t="0"/>
          <a:stretch/>
        </p:blipFill>
        <p:spPr>
          <a:xfrm>
            <a:off x="130699" y="1076399"/>
            <a:ext cx="12061301" cy="543793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