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ADMMh9AsBALLKJt754twu2QHG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AB3B96-67AC-45A3-AF41-900171182050}">
  <a:tblStyle styleId="{3AAB3B96-67AC-45A3-AF41-90017118205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oFhLbjdZWJXsIPEYKjtiCV1jMMZbEngA/view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sentinel3-st3tart.noveltis.fr/wp-content/uploads/2023/06/NOV-FE-0899-NT-042_TD-1-Inland-FRM-Standard-procedures-and-protocols_V3.2.pdf" TargetMode="External"/><Relationship Id="rId9" Type="http://schemas.openxmlformats.org/officeDocument/2006/relationships/image" Target="../media/image12.png"/><Relationship Id="rId5" Type="http://schemas.openxmlformats.org/officeDocument/2006/relationships/hyperlink" Target="https://sentinel3-st3tart.noveltis.fr/wp-content/uploads/2023/06/NOV-FE-0899-NT-050_TD6-Roadmap-for-Inland-Waters_V4.1.pdf" TargetMode="External"/><Relationship Id="rId6" Type="http://schemas.openxmlformats.org/officeDocument/2006/relationships/hyperlink" Target="https://frm-datahub.noveltis.fr/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6" y="175938"/>
            <a:ext cx="6594867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WGCV-53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WGCV response to Cal/Val related GCOS IP actions: Discussion</a:t>
            </a:r>
            <a:endParaRPr i="1" sz="4000"/>
          </a:p>
        </p:txBody>
      </p:sp>
      <p:sp>
        <p:nvSpPr>
          <p:cNvPr id="67" name="Google Shape;67;p1"/>
          <p:cNvSpPr/>
          <p:nvPr/>
        </p:nvSpPr>
        <p:spPr>
          <a:xfrm>
            <a:off x="7359057" y="3741054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Philippe Goryl, ESA/ESRIN,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2.8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Córdoba, Argentina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5th - 8th March 2024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Implementation Plan – intro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Actions for Agencies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Priority for WGCV – TBC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Activities B1.3 and B5.1 proposed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2800"/>
              <a:t>The 2022 GCOS Implementation Plan</a:t>
            </a:r>
            <a:br>
              <a:rPr lang="en-GB" sz="2800"/>
            </a:br>
            <a:r>
              <a:rPr lang="en-GB" sz="2800"/>
              <a:t>Space Agencies Supplement</a:t>
            </a:r>
            <a:endParaRPr/>
          </a:p>
        </p:txBody>
      </p:sp>
      <p:sp>
        <p:nvSpPr>
          <p:cNvPr id="79" name="Google Shape;7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This </a:t>
            </a:r>
            <a:r>
              <a:rPr lang="en-GB" sz="20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Implementation Plan</a:t>
            </a:r>
            <a:r>
              <a:rPr lang="en-GB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aims at identifying the major practical actions that should be undertaken in the next 5-10 years. It identifies six major themes that should be addressed. Within each theme, several actions are identified.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This supplement only lists those actions within each theme that are targeted at the Space agencies. Within each action the specific activities for the Space agencies are highlighted in bold.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165162" y="110623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Actions for Space Agencies</a:t>
            </a:r>
            <a:endParaRPr/>
          </a:p>
        </p:txBody>
      </p:sp>
      <p:graphicFrame>
        <p:nvGraphicFramePr>
          <p:cNvPr id="85" name="Google Shape;85;p4"/>
          <p:cNvGraphicFramePr/>
          <p:nvPr/>
        </p:nvGraphicFramePr>
        <p:xfrm>
          <a:off x="132504" y="944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{3AAB3B96-67AC-45A3-AF41-900171182050}</a:tableStyleId>
              </a:tblPr>
              <a:tblGrid>
                <a:gridCol w="2536375"/>
                <a:gridCol w="7206350"/>
                <a:gridCol w="1338950"/>
              </a:tblGrid>
              <a:tr h="3884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Theme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Actions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 involvement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7850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A: ENSURING SUSTAINABILITY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A2. Address gaps in satellite observations likely to occur in the near future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A3. Prepare follow-on plans for critical satellite missions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275">
                <a:tc row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B: FILLING DATA GAPS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B1. Development of reference networks (in situ and satellite Fiducial Reference Measurement (FRM) programs) 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(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Wenying Su)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187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B3. New Earth observing satellite missions to fill gaps in the observing systems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5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B5. Implementing global hydrological networks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(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Wenying Su)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187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B6. Expand and build a fully integrated global ocean observing system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B9. Improve estimates of latent and sensible heat fluxes and wind stress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850">
                <a:tc row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C: IMPROVING DATA QUALITY, AVAILABILITY AND UTILITY, INCLUDING REPROCESSING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C1. Develop monitoring standards, guidance and best practices for each ECV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C2. General improvements to satellite data processing methods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C4. New and improved reanalysis products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C5. ECV-specific satellite data processing method improvements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4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D: MANAGING DATA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D4. Create a facility to access co-located in situ cal/val observations and satellite data for quality assurance of satellite products </a:t>
                      </a:r>
                      <a:endParaRPr sz="1400" u="none" cap="none" strike="noStrike">
                        <a:highlight>
                          <a:srgbClr val="FFFF00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850">
                <a:tc row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F: OTHER EMERGING NEEDS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F1. Responding to user needs for higher resolution, real time data 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4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F2. Improved ECV satellite observations in polar regions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8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F3. Improve monitoring of coastal and Exclusive Economic Zones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</a:t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F5. Develop an Integrated Operational Global GHG Monitoring System</a:t>
                      </a:r>
                      <a:endParaRPr/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0" marB="0" marR="55525" marL="55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Google Shape;86;p4"/>
          <p:cNvGraphicFramePr/>
          <p:nvPr/>
        </p:nvGraphicFramePr>
        <p:xfrm>
          <a:off x="6892533" y="59765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{3AAB3B96-67AC-45A3-AF41-900171182050}</a:tableStyleId>
              </a:tblPr>
              <a:tblGrid>
                <a:gridCol w="1447800"/>
                <a:gridCol w="1447800"/>
                <a:gridCol w="1447800"/>
              </a:tblGrid>
              <a:tr h="239125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Level of priority for WGCV (TBC):</a:t>
                      </a:r>
                      <a:endParaRPr b="1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86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b="1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 </a:t>
                      </a:r>
                      <a:endParaRPr b="1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b="1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176048" y="175939"/>
            <a:ext cx="6638409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Activities proposed B1.3 </a:t>
            </a:r>
            <a:endParaRPr/>
          </a:p>
        </p:txBody>
      </p:sp>
      <p:graphicFrame>
        <p:nvGraphicFramePr>
          <p:cNvPr id="92" name="Google Shape;92;p5"/>
          <p:cNvGraphicFramePr/>
          <p:nvPr/>
        </p:nvGraphicFramePr>
        <p:xfrm>
          <a:off x="332015" y="1827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{3AAB3B96-67AC-45A3-AF41-900171182050}</a:tableStyleId>
              </a:tblPr>
              <a:tblGrid>
                <a:gridCol w="1563325"/>
                <a:gridCol w="2159600"/>
                <a:gridCol w="7805050"/>
              </a:tblGrid>
              <a:tr h="154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Theme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Activities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325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B: FILLING DATA GAPS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B1. Development of reference networks (in situ and satellite Fiducial Reference Measurement (FRM) programs).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Continue development of GRUAN.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Implement the GSRN.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Better align the satellite FRM program to the reference tier of tiered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2582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Develop further the concept of a reference network tier across all earth observation domains.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Establish a long-term space-based reference calibration system to enhance the quality and traceability of earth observations. The following measurables are to be considered: high-resolution spectral radiances in the reflected solar (RS) and infrared (IR) wave bands, as well as GNSS radio occultations</a:t>
                      </a: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650" marL="586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Activity proposed B5.1</a:t>
            </a:r>
            <a:endParaRPr/>
          </a:p>
        </p:txBody>
      </p:sp>
      <p:graphicFrame>
        <p:nvGraphicFramePr>
          <p:cNvPr id="98" name="Google Shape;98;p6"/>
          <p:cNvGraphicFramePr/>
          <p:nvPr/>
        </p:nvGraphicFramePr>
        <p:xfrm>
          <a:off x="176048" y="17275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{3AAB3B96-67AC-45A3-AF41-900171182050}</a:tableStyleId>
              </a:tblPr>
              <a:tblGrid>
                <a:gridCol w="1682650"/>
                <a:gridCol w="1735450"/>
                <a:gridCol w="8109850"/>
              </a:tblGrid>
              <a:tr h="132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Theme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0525" marL="50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0525" marL="50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Activities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0525" marL="50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982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B: FILLING DATA GAPS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0525" marL="50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B5. Implementing global hydrological networks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0525" marL="50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Improve the collection of hydrological observations, in particular: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a) Improve global reporting of river discharge (e.g. to Global Runoff Data Center – GRDC) and water level data (e.g. to WMO Hydrological Observing System - WHOS), from a selected set of stations;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 Increase the number of in situ river level observations that are exchanged internationally and can be used to calibrate satellite observations of water levels;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c) Increase global exchange of in situ water level observations of lakes and reservoirs to the International Data Centre on Hydrology of Lakes and Reservoirs (HYDROLARE);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d) Increase the number of in situ observations of soil moisture in the International Soil Moisture Network (ISMN), including below-ground measurements.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0525" marL="50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3385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Include in situ observations of Groundwater Level from national authorities (or other sources) that are minimally impacted by human influence into the Global Groundwater Monitoring Network (GGMN) to establish a global system.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0525" marL="50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4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Report anthropogenic water use to Food and Agriculture Organization of United Nations (FAO) AQUASTAT in areas where data are missing.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0525" marL="505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7237" y="1757380"/>
            <a:ext cx="2834784" cy="1962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St3TART and AquaWatch activities</a:t>
            </a:r>
            <a:endParaRPr/>
          </a:p>
        </p:txBody>
      </p:sp>
      <p:sp>
        <p:nvSpPr>
          <p:cNvPr id="105" name="Google Shape;105;p7"/>
          <p:cNvSpPr txBox="1"/>
          <p:nvPr/>
        </p:nvSpPr>
        <p:spPr>
          <a:xfrm>
            <a:off x="61785" y="1021211"/>
            <a:ext cx="7077936" cy="560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St3TART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 18 months project ended in April 2023 (Follow On to be KO in 2024).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Goal: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produce protocols and procedures for FRM provision in support of S3 mission, over sea ice, land ice and inland water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Achievements for hydrological targets: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Consolidated FRM protocols and procedures (free access </a:t>
            </a: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Roadmap for FRM operational provision (free access </a:t>
            </a: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micro stations deployed over Europe (7 pressure sensors) for inland waters – more to come with St3TART FO !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FRM data freely accessible via the </a:t>
            </a: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St3TART FRM Data Hub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FRM Data Hub has also the functionality to upload your own FRMs 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AquaWatch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Australian Mission by CSIRO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 Goal: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establish an integrated ground-to-space national water quality monitoring system to help safeguard our freshwater and coastal resources.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Prospectives:</a:t>
            </a:r>
            <a:endParaRPr b="1" i="0" sz="14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Combine satellite sensors and in-situ water quality sensors with data analysis and artificial intelligence 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Accurate water quality monitoring and forecasting across Australia and the world 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 the network of ground-based water quality sensor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end user platforms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CSIRO is looking for partners and collaborations !</a:t>
            </a:r>
            <a:endParaRPr/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7">
            <a:alphaModFix/>
          </a:blip>
          <a:srcRect b="0" l="0" r="1599" t="3447"/>
          <a:stretch/>
        </p:blipFill>
        <p:spPr>
          <a:xfrm>
            <a:off x="9748431" y="1171693"/>
            <a:ext cx="2443569" cy="1235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company&#10;&#10;Description automatically generated" id="107" name="Google Shape;10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66744" y="1061271"/>
            <a:ext cx="1371135" cy="16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9">
            <a:alphaModFix/>
          </a:blip>
          <a:srcRect b="7482" l="3040" r="2841" t="6303"/>
          <a:stretch/>
        </p:blipFill>
        <p:spPr>
          <a:xfrm>
            <a:off x="7052074" y="4119481"/>
            <a:ext cx="5033925" cy="2289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/>
        </p:nvSpPr>
        <p:spPr>
          <a:xfrm>
            <a:off x="7077936" y="6100769"/>
            <a:ext cx="24849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AquaWatch Mission Concept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Meygret Aime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0x01010058EE4449C427DB43A2348806447B5C86</vt:lpwstr>
  </property>
  <property fmtid="{D5CDD505-2E9C-101B-9397-08002B2CF9AE}" pid="3" name="MediaServiceImageTags">
    <vt:lpwstr/>
  </property>
</Properties>
</file>