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7" r:id="rId4"/>
    <p:sldMasterId id="214748368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6858000" cx="12192000"/>
  <p:notesSz cx="6858000" cy="9144000"/>
  <p:embeddedFontLst>
    <p:embeddedFont>
      <p:font typeface="Helvetica Neue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8" roundtripDataSignature="AMtx7mi1NjFeT6Zx6wM/CuMRWYaPysgp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HelveticaNeue-regular.fntdata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font" Target="fonts/HelveticaNeue-italic.fntdata"/><Relationship Id="rId25" Type="http://schemas.openxmlformats.org/officeDocument/2006/relationships/font" Target="fonts/HelveticaNeue-bold.fntdata"/><Relationship Id="rId28" Type="http://customschemas.google.com/relationships/presentationmetadata" Target="metadata"/><Relationship Id="rId27" Type="http://schemas.openxmlformats.org/officeDocument/2006/relationships/font" Target="fonts/HelveticaNeue-boldItalic.fntdata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01" name="Google Shape;301;p1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This is a nice aerial view of the 6 km long Lucinda Jetty, which is a bulk sugar terminal located on the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Australian east coast, in tropical coastal waters for the Great Barrier Reef. At the end of this Jetty we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operate the Observatory now continuously since end of 2013. The images on the right-hand side show you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the Cimel or SeaPRISM radiometer that is integrated into the Aeronet-OC network.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A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For this instrument we quantified at the impact of the structure on the radiometry. In collaboration with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the Oceanographic Lab in Villefranche, France (LOV) we performed Monte Carlo Radiative Transfer (RT)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simulations for different water conditions and sun and observing geometries. The outputs of these 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computations can be summarized in polar plots like these for the different pointing geometries, inherrent</a:t>
            </a:r>
            <a:endParaRPr b="0" i="0" sz="18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optical properties (IOPs) sets and spectral bands. Conclusion is that any platform perturbations 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negligible below 2%, which provides further assurance of the high quality of these radiometric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observations at Lucinda.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A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In one of the previous CEOS meetings we briefly presented on the IMOS Radiometry Task Team activity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that we undertook back in 2017 when we looked at a laboratory and field inter-comparison for a range of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radiometer systems. One key finding was that sensor temperature has an influence on the magnitude of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spectral calibration coefficients up to 0.56% per deg C in the blue and -0.42%/degC in the NIR. To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compensate for that temperature corrections have now been routinely implemented for our ship-borne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underway radiometric observations with the DALEC instrument.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A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These plots are to illustrate you effect of the temperature correction on some coastal observations. We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looked at the effect of the T-correction on a median Rrs spectrum that was sampled over a 15 min interval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at relatively stable but very hot conditions at sea with Lsky and Ed internal temperatures exceeding 45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degC. These plots show that the absolute magnitude of the T-correction (difference between black and red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spectra) is similar to the SD that is observed with the sampling interval (difference between black and blue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spectra – point to zoom-in plot lower left hand side). Looking at the relative difference between 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processing with and without T-correction (center plot) this equates to about 2-4% in the blue green spectral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range. This variance provides another element required for a more complete uncertainty budget of our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strike="noStrike">
                <a:latin typeface="Arial"/>
                <a:ea typeface="Arial"/>
                <a:cs typeface="Arial"/>
                <a:sym typeface="Arial"/>
              </a:rPr>
              <a:t>radiometric measurements.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A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AU" sz="1800">
                <a:latin typeface="Calibri"/>
                <a:ea typeface="Calibri"/>
                <a:cs typeface="Calibri"/>
                <a:sym typeface="Calibri"/>
              </a:rPr>
              <a:t>ongoing improvement in coastal wave buoy network due to proliferation of low-cost wave buoys (updated graphic) so better coverage for wave conditions and satellite cal/val around Australia. Both wave and wind data streams are up to date and enhanced with new wind and wave measuring satellites.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A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/>
              <a:t>CMRSET is an empirical model to estimate actual ET (</a:t>
            </a:r>
            <a:r>
              <a:rPr i="1" lang="en-AU" sz="3600"/>
              <a:t>AET</a:t>
            </a:r>
            <a:r>
              <a:rPr lang="en-AU" sz="3600"/>
              <a:t>) by scaling the demand limit, Priestley-Taylor potential ET (</a:t>
            </a:r>
            <a:r>
              <a:rPr i="1" lang="en-AU" sz="3600"/>
              <a:t>PET</a:t>
            </a:r>
            <a:r>
              <a:rPr lang="en-AU" sz="3600"/>
              <a:t>)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lang="en-AU" sz="3600"/>
              <a:t>Uses satellite vegetation greenness (Enhanced Vegetation Index; </a:t>
            </a:r>
            <a:r>
              <a:rPr i="1" lang="en-AU" sz="3600"/>
              <a:t>EVI</a:t>
            </a:r>
            <a:r>
              <a:rPr lang="en-AU" sz="3600"/>
              <a:t>) to estimate transpiration and interception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lang="en-AU" sz="3600"/>
              <a:t>Uses satellite surface wetness (Residual Moisture Index; </a:t>
            </a:r>
            <a:r>
              <a:rPr i="1" lang="en-AU" sz="3600"/>
              <a:t>RMI</a:t>
            </a:r>
            <a:r>
              <a:rPr lang="en-AU" sz="3600"/>
              <a:t>) to estimate evaporation from standing water and wet surface soils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lang="en-AU" sz="3600"/>
              <a:t>Requires gridded </a:t>
            </a:r>
            <a:r>
              <a:rPr i="1" lang="en-AU" sz="3600"/>
              <a:t>PET</a:t>
            </a:r>
            <a:r>
              <a:rPr lang="en-AU" sz="3600"/>
              <a:t> and Precipitation (</a:t>
            </a:r>
            <a:r>
              <a:rPr i="1" lang="en-AU" sz="3600"/>
              <a:t>P</a:t>
            </a:r>
            <a:r>
              <a:rPr lang="en-AU" sz="3600"/>
              <a:t>) data, generated daily and operationally by Bureau of Meteorology (BoM)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A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/>
              <a:t>CMRSET is an empirical model to estimate actual ET (</a:t>
            </a:r>
            <a:r>
              <a:rPr i="1" lang="en-AU" sz="3600"/>
              <a:t>AET</a:t>
            </a:r>
            <a:r>
              <a:rPr lang="en-AU" sz="3600"/>
              <a:t>) by scaling the demand limit, Priestley-Taylor potential ET (</a:t>
            </a:r>
            <a:r>
              <a:rPr i="1" lang="en-AU" sz="3600"/>
              <a:t>PET</a:t>
            </a:r>
            <a:r>
              <a:rPr lang="en-AU" sz="3600"/>
              <a:t>)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lang="en-AU" sz="3600"/>
              <a:t>Uses satellite vegetation greenness (Enhanced Vegetation Index; </a:t>
            </a:r>
            <a:r>
              <a:rPr i="1" lang="en-AU" sz="3600"/>
              <a:t>EVI</a:t>
            </a:r>
            <a:r>
              <a:rPr lang="en-AU" sz="3600"/>
              <a:t>) to estimate transpiration and interception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lang="en-AU" sz="3600"/>
              <a:t>Uses satellite surface wetness (Residual Moisture Index; </a:t>
            </a:r>
            <a:r>
              <a:rPr i="1" lang="en-AU" sz="3600"/>
              <a:t>RMI</a:t>
            </a:r>
            <a:r>
              <a:rPr lang="en-AU" sz="3600"/>
              <a:t>) to estimate evaporation from standing water and wet surface soils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lang="en-AU" sz="3600"/>
              <a:t>Requires gridded </a:t>
            </a:r>
            <a:r>
              <a:rPr i="1" lang="en-AU" sz="3600"/>
              <a:t>PET</a:t>
            </a:r>
            <a:r>
              <a:rPr lang="en-AU" sz="3600"/>
              <a:t> and Precipitation (</a:t>
            </a:r>
            <a:r>
              <a:rPr i="1" lang="en-AU" sz="3600"/>
              <a:t>P</a:t>
            </a:r>
            <a:r>
              <a:rPr lang="en-AU" sz="3600"/>
              <a:t>) data, generated daily and operationally by Bureau of Meteorology (BoM)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A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A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A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A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A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A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A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A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A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chemeClr val="lt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9"/>
          <p:cNvSpPr txBox="1"/>
          <p:nvPr>
            <p:ph type="ctrTitle"/>
          </p:nvPr>
        </p:nvSpPr>
        <p:spPr>
          <a:xfrm>
            <a:off x="335360" y="2372883"/>
            <a:ext cx="4800533" cy="230425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libri"/>
              <a:buNone/>
              <a:defRPr b="0" sz="48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/>
          <p:nvPr>
            <p:ph idx="1" type="subTitle"/>
          </p:nvPr>
        </p:nvSpPr>
        <p:spPr>
          <a:xfrm>
            <a:off x="335360" y="4869160"/>
            <a:ext cx="4800533" cy="7680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b="0" sz="2667">
                <a:solidFill>
                  <a:schemeClr val="accent3"/>
                </a:solidFill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1" name="Google Shape;21;p19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22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5360" y="356659"/>
            <a:ext cx="960107" cy="9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9"/>
          <p:cNvSpPr/>
          <p:nvPr/>
        </p:nvSpPr>
        <p:spPr>
          <a:xfrm>
            <a:off x="335360" y="6466897"/>
            <a:ext cx="3180555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33"/>
              <a:buFont typeface="Calibri"/>
              <a:buNone/>
            </a:pPr>
            <a:r>
              <a:rPr b="0" i="0" lang="en-AU" sz="1333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Australia’s National Science Agency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+ half image">
  <p:cSld name="Title and Content + half imag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2"/>
          <p:cNvSpPr/>
          <p:nvPr>
            <p:ph idx="2" type="pic"/>
          </p:nvPr>
        </p:nvSpPr>
        <p:spPr>
          <a:xfrm>
            <a:off x="6095999" y="0"/>
            <a:ext cx="608528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72" name="Google Shape;72;p32"/>
          <p:cNvSpPr txBox="1"/>
          <p:nvPr>
            <p:ph idx="1" type="body"/>
          </p:nvPr>
        </p:nvSpPr>
        <p:spPr>
          <a:xfrm>
            <a:off x="335363" y="2067717"/>
            <a:ext cx="5376595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2"/>
          <p:cNvSpPr txBox="1"/>
          <p:nvPr>
            <p:ph type="title"/>
          </p:nvPr>
        </p:nvSpPr>
        <p:spPr>
          <a:xfrm>
            <a:off x="335360" y="1073945"/>
            <a:ext cx="5376597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2"/>
          <p:cNvSpPr txBox="1"/>
          <p:nvPr>
            <p:ph idx="11" type="ftr"/>
          </p:nvPr>
        </p:nvSpPr>
        <p:spPr>
          <a:xfrm>
            <a:off x="801828" y="6504333"/>
            <a:ext cx="4910131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75" name="Google Shape;75;p32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+ quarter image">
  <p:cSld name="1_Title and Content + quarter imag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3"/>
          <p:cNvSpPr/>
          <p:nvPr>
            <p:ph idx="2" type="pic"/>
          </p:nvPr>
        </p:nvSpPr>
        <p:spPr>
          <a:xfrm>
            <a:off x="9138448" y="0"/>
            <a:ext cx="304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78" name="Google Shape;78;p33"/>
          <p:cNvSpPr txBox="1"/>
          <p:nvPr>
            <p:ph idx="1" type="body"/>
          </p:nvPr>
        </p:nvSpPr>
        <p:spPr>
          <a:xfrm>
            <a:off x="335363" y="2067717"/>
            <a:ext cx="8448936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33"/>
          <p:cNvSpPr txBox="1"/>
          <p:nvPr>
            <p:ph type="title"/>
          </p:nvPr>
        </p:nvSpPr>
        <p:spPr>
          <a:xfrm>
            <a:off x="335360" y="1073945"/>
            <a:ext cx="8448939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3"/>
          <p:cNvSpPr txBox="1"/>
          <p:nvPr>
            <p:ph idx="11" type="ftr"/>
          </p:nvPr>
        </p:nvSpPr>
        <p:spPr>
          <a:xfrm>
            <a:off x="801827" y="6504333"/>
            <a:ext cx="7982471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81" name="Google Shape;81;p33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4"/>
          <p:cNvSpPr txBox="1"/>
          <p:nvPr>
            <p:ph type="title"/>
          </p:nvPr>
        </p:nvSpPr>
        <p:spPr>
          <a:xfrm>
            <a:off x="335360" y="1073945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4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85" name="Google Shape;85;p34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dark">
  <p:cSld name="Title Only - dark">
    <p:bg>
      <p:bgPr>
        <a:solidFill>
          <a:schemeClr val="accent2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5"/>
          <p:cNvSpPr txBox="1"/>
          <p:nvPr>
            <p:ph type="title"/>
          </p:nvPr>
        </p:nvSpPr>
        <p:spPr>
          <a:xfrm>
            <a:off x="335360" y="1073945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5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89" name="Google Shape;89;p35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6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92" name="Google Shape;92;p36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Layout">
  <p:cSld name="Statement Layou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7"/>
          <p:cNvSpPr/>
          <p:nvPr>
            <p:ph idx="2" type="pic"/>
          </p:nvPr>
        </p:nvSpPr>
        <p:spPr>
          <a:xfrm>
            <a:off x="6095999" y="0"/>
            <a:ext cx="608528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95" name="Google Shape;95;p37"/>
          <p:cNvSpPr txBox="1"/>
          <p:nvPr>
            <p:ph idx="1" type="body"/>
          </p:nvPr>
        </p:nvSpPr>
        <p:spPr>
          <a:xfrm>
            <a:off x="335360" y="2468894"/>
            <a:ext cx="5280587" cy="3366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Calibri"/>
              <a:buNone/>
              <a:defRPr b="0" sz="5333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b="0" sz="5333">
                <a:solidFill>
                  <a:schemeClr val="accent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933"/>
              </a:spcBef>
              <a:spcAft>
                <a:spcPts val="0"/>
              </a:spcAft>
              <a:buClr>
                <a:srgbClr val="00313C"/>
              </a:buClr>
              <a:buSzPts val="2000"/>
              <a:buNone/>
              <a:defRPr b="1">
                <a:solidFill>
                  <a:srgbClr val="00313C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accent2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8"/>
          <p:cNvSpPr txBox="1"/>
          <p:nvPr>
            <p:ph idx="1" type="body"/>
          </p:nvPr>
        </p:nvSpPr>
        <p:spPr>
          <a:xfrm>
            <a:off x="335360" y="1700807"/>
            <a:ext cx="9409045" cy="36484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 b="0" sz="5867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7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b="0" sz="5867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b="1" sz="2933">
                <a:solidFill>
                  <a:srgbClr val="FFFFFF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Option 1" showMasterSp="0">
  <p:cSld name="Thank You Option 1">
    <p:bg>
      <p:bgPr>
        <a:solidFill>
          <a:schemeClr val="lt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9"/>
          <p:cNvSpPr txBox="1"/>
          <p:nvPr>
            <p:ph idx="1" type="subTitle"/>
          </p:nvPr>
        </p:nvSpPr>
        <p:spPr>
          <a:xfrm>
            <a:off x="335360" y="3429000"/>
            <a:ext cx="4800533" cy="2880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2133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0" name="Google Shape;100;p39"/>
          <p:cNvSpPr txBox="1"/>
          <p:nvPr>
            <p:ph type="title"/>
          </p:nvPr>
        </p:nvSpPr>
        <p:spPr>
          <a:xfrm>
            <a:off x="335362" y="1220755"/>
            <a:ext cx="4800532" cy="192021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libri"/>
              <a:buNone/>
              <a:defRPr sz="48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9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9"/>
          <p:cNvSpPr/>
          <p:nvPr/>
        </p:nvSpPr>
        <p:spPr>
          <a:xfrm>
            <a:off x="335360" y="6466897"/>
            <a:ext cx="3180555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33"/>
              <a:buFont typeface="Calibri"/>
              <a:buNone/>
            </a:pPr>
            <a:r>
              <a:rPr lang="en-AU" sz="1333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Australia’s National Science Agency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5360" y="356659"/>
            <a:ext cx="960107" cy="960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Option 2" showMasterSp="0">
  <p:cSld name="Thank You Option 2"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0"/>
          <p:cNvSpPr txBox="1"/>
          <p:nvPr>
            <p:ph idx="1" type="subTitle"/>
          </p:nvPr>
        </p:nvSpPr>
        <p:spPr>
          <a:xfrm>
            <a:off x="335360" y="2468894"/>
            <a:ext cx="4800533" cy="37963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2133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6" name="Google Shape;106;p4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40"/>
          <p:cNvSpPr/>
          <p:nvPr/>
        </p:nvSpPr>
        <p:spPr>
          <a:xfrm>
            <a:off x="335360" y="6466897"/>
            <a:ext cx="3180555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33"/>
              <a:buFont typeface="Calibri"/>
              <a:buNone/>
            </a:pPr>
            <a:r>
              <a:rPr lang="en-AU" sz="1333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Australia’s National Science Agency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5360" y="356659"/>
            <a:ext cx="960107" cy="9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0"/>
          <p:cNvSpPr txBox="1"/>
          <p:nvPr>
            <p:ph type="title"/>
          </p:nvPr>
        </p:nvSpPr>
        <p:spPr>
          <a:xfrm>
            <a:off x="335360" y="1515568"/>
            <a:ext cx="4896544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+ quarter image">
  <p:cSld name="1_Title and Content + quarter image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/>
          <p:nvPr>
            <p:ph idx="2" type="pic"/>
          </p:nvPr>
        </p:nvSpPr>
        <p:spPr>
          <a:xfrm>
            <a:off x="9138448" y="0"/>
            <a:ext cx="304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335363" y="2067717"/>
            <a:ext cx="8448936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21"/>
          <p:cNvSpPr txBox="1"/>
          <p:nvPr>
            <p:ph type="title"/>
          </p:nvPr>
        </p:nvSpPr>
        <p:spPr>
          <a:xfrm>
            <a:off x="335360" y="1073945"/>
            <a:ext cx="8448939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1"/>
          <p:cNvSpPr txBox="1"/>
          <p:nvPr>
            <p:ph idx="11" type="ftr"/>
          </p:nvPr>
        </p:nvSpPr>
        <p:spPr>
          <a:xfrm>
            <a:off x="801827" y="6504333"/>
            <a:ext cx="7982471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1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 txBox="1"/>
          <p:nvPr>
            <p:ph idx="1" type="body"/>
          </p:nvPr>
        </p:nvSpPr>
        <p:spPr>
          <a:xfrm>
            <a:off x="335363" y="2067717"/>
            <a:ext cx="11521277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24"/>
          <p:cNvSpPr txBox="1"/>
          <p:nvPr>
            <p:ph type="title"/>
          </p:nvPr>
        </p:nvSpPr>
        <p:spPr>
          <a:xfrm>
            <a:off x="335360" y="1073945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4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8" name="Google Shape;28;p24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5"/>
          <p:cNvSpPr txBox="1"/>
          <p:nvPr>
            <p:ph type="ctrTitle"/>
          </p:nvPr>
        </p:nvSpPr>
        <p:spPr>
          <a:xfrm>
            <a:off x="335360" y="2372883"/>
            <a:ext cx="4800533" cy="230425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 b="0"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55"/>
          <p:cNvSpPr txBox="1"/>
          <p:nvPr>
            <p:ph idx="1" type="subTitle"/>
          </p:nvPr>
        </p:nvSpPr>
        <p:spPr>
          <a:xfrm>
            <a:off x="335360" y="4869160"/>
            <a:ext cx="4800533" cy="7680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667"/>
              <a:buNone/>
              <a:defRPr b="0" sz="2667">
                <a:solidFill>
                  <a:schemeClr val="accent3"/>
                </a:solidFill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8" name="Google Shape;128;p5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5360" y="356659"/>
            <a:ext cx="960107" cy="9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5"/>
          <p:cNvSpPr/>
          <p:nvPr/>
        </p:nvSpPr>
        <p:spPr>
          <a:xfrm>
            <a:off x="335360" y="6466897"/>
            <a:ext cx="3180555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333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Australia’s National Science Agency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+ Image" showMasterSp="0">
  <p:cSld name="Title Slide + Image"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6"/>
          <p:cNvSpPr txBox="1"/>
          <p:nvPr>
            <p:ph type="ctrTitle"/>
          </p:nvPr>
        </p:nvSpPr>
        <p:spPr>
          <a:xfrm>
            <a:off x="335360" y="2372883"/>
            <a:ext cx="4800533" cy="230425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 b="0"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56"/>
          <p:cNvSpPr txBox="1"/>
          <p:nvPr>
            <p:ph idx="1" type="subTitle"/>
          </p:nvPr>
        </p:nvSpPr>
        <p:spPr>
          <a:xfrm>
            <a:off x="335360" y="4869160"/>
            <a:ext cx="4800533" cy="7680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667"/>
              <a:buNone/>
              <a:defRPr b="0" sz="2667">
                <a:solidFill>
                  <a:schemeClr val="accent3"/>
                </a:solidFill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134" name="Google Shape;134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5360" y="356659"/>
            <a:ext cx="960107" cy="9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6"/>
          <p:cNvSpPr/>
          <p:nvPr/>
        </p:nvSpPr>
        <p:spPr>
          <a:xfrm>
            <a:off x="335360" y="6466897"/>
            <a:ext cx="3180555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333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Australia’s National Science Agency</a:t>
            </a:r>
            <a:endParaRPr/>
          </a:p>
        </p:txBody>
      </p:sp>
      <p:sp>
        <p:nvSpPr>
          <p:cNvPr id="136" name="Google Shape;136;p56"/>
          <p:cNvSpPr/>
          <p:nvPr>
            <p:ph idx="2" type="pic"/>
          </p:nvPr>
        </p:nvSpPr>
        <p:spPr>
          <a:xfrm>
            <a:off x="6095999" y="0"/>
            <a:ext cx="608528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 + globe" showMasterSp="0">
  <p:cSld name="1_Title Slide + globe"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7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7"/>
          <p:cNvSpPr txBox="1"/>
          <p:nvPr>
            <p:ph type="ctrTitle"/>
          </p:nvPr>
        </p:nvSpPr>
        <p:spPr>
          <a:xfrm>
            <a:off x="335360" y="2739703"/>
            <a:ext cx="2688299" cy="230425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 b="0"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0" name="Google Shape;140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5360" y="356659"/>
            <a:ext cx="960107" cy="9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57"/>
          <p:cNvSpPr/>
          <p:nvPr/>
        </p:nvSpPr>
        <p:spPr>
          <a:xfrm>
            <a:off x="335360" y="6466897"/>
            <a:ext cx="3180555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333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Australia’s National Science Agency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8"/>
          <p:cNvSpPr txBox="1"/>
          <p:nvPr>
            <p:ph idx="1" type="body"/>
          </p:nvPr>
        </p:nvSpPr>
        <p:spPr>
          <a:xfrm>
            <a:off x="335363" y="2067717"/>
            <a:ext cx="11521277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" name="Google Shape;144;p58"/>
          <p:cNvSpPr txBox="1"/>
          <p:nvPr>
            <p:ph type="title"/>
          </p:nvPr>
        </p:nvSpPr>
        <p:spPr>
          <a:xfrm>
            <a:off x="335360" y="1073945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58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58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dark">
  <p:cSld name="Title and Content - dark">
    <p:bg>
      <p:bgPr>
        <a:solidFill>
          <a:schemeClr val="accent2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9"/>
          <p:cNvSpPr txBox="1"/>
          <p:nvPr>
            <p:ph idx="1" type="body"/>
          </p:nvPr>
        </p:nvSpPr>
        <p:spPr>
          <a:xfrm>
            <a:off x="335363" y="2067717"/>
            <a:ext cx="11521277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>
                <a:solidFill>
                  <a:schemeClr val="lt1"/>
                </a:solidFill>
              </a:defRPr>
            </a:lvl1pPr>
            <a:lvl2pPr indent="-397954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667"/>
              <a:buChar char="•"/>
              <a:defRPr>
                <a:solidFill>
                  <a:schemeClr val="lt1"/>
                </a:solidFill>
              </a:defRPr>
            </a:lvl2pPr>
            <a:lvl3pPr indent="-397954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667"/>
              <a:buChar char="–"/>
              <a:defRPr>
                <a:solidFill>
                  <a:schemeClr val="lt1"/>
                </a:solidFill>
              </a:defRPr>
            </a:lvl3pPr>
            <a:lvl4pPr indent="-397954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667"/>
              <a:buChar char="–"/>
              <a:defRPr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p59"/>
          <p:cNvSpPr txBox="1"/>
          <p:nvPr>
            <p:ph type="title"/>
          </p:nvPr>
        </p:nvSpPr>
        <p:spPr>
          <a:xfrm>
            <a:off x="335360" y="1073945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libri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59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59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2 Column Content" type="obj">
  <p:cSld name="OBJEC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0"/>
          <p:cNvSpPr txBox="1"/>
          <p:nvPr>
            <p:ph type="title"/>
          </p:nvPr>
        </p:nvSpPr>
        <p:spPr>
          <a:xfrm>
            <a:off x="335360" y="1073945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60"/>
          <p:cNvSpPr txBox="1"/>
          <p:nvPr>
            <p:ph idx="1" type="body"/>
          </p:nvPr>
        </p:nvSpPr>
        <p:spPr>
          <a:xfrm>
            <a:off x="335363" y="2067717"/>
            <a:ext cx="11521277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60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60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Content">
  <p:cSld name="Title, Subtitle and Conten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1"/>
          <p:cNvSpPr txBox="1"/>
          <p:nvPr>
            <p:ph idx="1" type="body"/>
          </p:nvPr>
        </p:nvSpPr>
        <p:spPr>
          <a:xfrm>
            <a:off x="335363" y="2276872"/>
            <a:ext cx="11521277" cy="40324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61"/>
          <p:cNvSpPr txBox="1"/>
          <p:nvPr>
            <p:ph idx="2" type="body"/>
          </p:nvPr>
        </p:nvSpPr>
        <p:spPr>
          <a:xfrm>
            <a:off x="349133" y="1124744"/>
            <a:ext cx="11507507" cy="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33"/>
              <a:buNone/>
              <a:defRPr b="0" sz="3733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33"/>
              <a:buNone/>
              <a:defRPr b="0" sz="2933">
                <a:solidFill>
                  <a:schemeClr val="accent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A9CE"/>
              </a:buClr>
              <a:buSzPts val="3733"/>
              <a:buNone/>
              <a:defRPr sz="3733">
                <a:solidFill>
                  <a:srgbClr val="00A9CE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A9CE"/>
              </a:buClr>
              <a:buSzPts val="3733"/>
              <a:buNone/>
              <a:defRPr sz="3733">
                <a:solidFill>
                  <a:srgbClr val="00A9CE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A9CE"/>
              </a:buClr>
              <a:buSzPts val="3733"/>
              <a:buNone/>
              <a:defRPr sz="3733">
                <a:solidFill>
                  <a:srgbClr val="00A9CE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61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61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2"/>
          <p:cNvSpPr txBox="1"/>
          <p:nvPr>
            <p:ph type="title"/>
          </p:nvPr>
        </p:nvSpPr>
        <p:spPr>
          <a:xfrm>
            <a:off x="335360" y="1073945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62"/>
          <p:cNvSpPr txBox="1"/>
          <p:nvPr>
            <p:ph idx="1" type="body"/>
          </p:nvPr>
        </p:nvSpPr>
        <p:spPr>
          <a:xfrm>
            <a:off x="335360" y="2221139"/>
            <a:ext cx="5384800" cy="4088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2pPr>
            <a:lvl3pPr indent="-397954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3pPr>
            <a:lvl4pPr indent="-397954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indent="-3810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65" name="Google Shape;165;p62"/>
          <p:cNvSpPr txBox="1"/>
          <p:nvPr>
            <p:ph idx="2" type="body"/>
          </p:nvPr>
        </p:nvSpPr>
        <p:spPr>
          <a:xfrm>
            <a:off x="6232393" y="2221139"/>
            <a:ext cx="5384800" cy="4088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2pPr>
            <a:lvl3pPr indent="-397954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3pPr>
            <a:lvl4pPr indent="-397954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indent="-3810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66" name="Google Shape;166;p62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62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with catalyst">
  <p:cSld name="Two Content with catalys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63"/>
          <p:cNvSpPr txBox="1"/>
          <p:nvPr>
            <p:ph type="title"/>
          </p:nvPr>
        </p:nvSpPr>
        <p:spPr>
          <a:xfrm>
            <a:off x="335360" y="1073945"/>
            <a:ext cx="538480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63"/>
          <p:cNvSpPr txBox="1"/>
          <p:nvPr>
            <p:ph idx="1" type="body"/>
          </p:nvPr>
        </p:nvSpPr>
        <p:spPr>
          <a:xfrm>
            <a:off x="335360" y="2221139"/>
            <a:ext cx="5384800" cy="4088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2pPr>
            <a:lvl3pPr indent="-397954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3pPr>
            <a:lvl4pPr indent="-397954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indent="-3810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72" name="Google Shape;172;p63"/>
          <p:cNvSpPr txBox="1"/>
          <p:nvPr>
            <p:ph idx="2" type="body"/>
          </p:nvPr>
        </p:nvSpPr>
        <p:spPr>
          <a:xfrm>
            <a:off x="6451600" y="2221139"/>
            <a:ext cx="5384800" cy="4088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2pPr>
            <a:lvl3pPr indent="-397954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3pPr>
            <a:lvl4pPr indent="-397954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indent="-3810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73" name="Google Shape;173;p63"/>
          <p:cNvSpPr txBox="1"/>
          <p:nvPr>
            <p:ph idx="11" type="ftr"/>
          </p:nvPr>
        </p:nvSpPr>
        <p:spPr>
          <a:xfrm>
            <a:off x="801828" y="6504333"/>
            <a:ext cx="4918333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63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with catalyst dark">
  <p:cSld name="Two Content with catalyst dark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64"/>
          <p:cNvSpPr txBox="1"/>
          <p:nvPr>
            <p:ph type="title"/>
          </p:nvPr>
        </p:nvSpPr>
        <p:spPr>
          <a:xfrm>
            <a:off x="335360" y="1073945"/>
            <a:ext cx="538480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64"/>
          <p:cNvSpPr txBox="1"/>
          <p:nvPr>
            <p:ph idx="1" type="body"/>
          </p:nvPr>
        </p:nvSpPr>
        <p:spPr>
          <a:xfrm>
            <a:off x="335360" y="2221139"/>
            <a:ext cx="5384800" cy="4088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2pPr>
            <a:lvl3pPr indent="-397954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3pPr>
            <a:lvl4pPr indent="-397954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indent="-3810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79" name="Google Shape;179;p64"/>
          <p:cNvSpPr txBox="1"/>
          <p:nvPr>
            <p:ph idx="2" type="body"/>
          </p:nvPr>
        </p:nvSpPr>
        <p:spPr>
          <a:xfrm>
            <a:off x="6451600" y="2221139"/>
            <a:ext cx="5384800" cy="4088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>
                <a:solidFill>
                  <a:schemeClr val="lt1"/>
                </a:solidFill>
              </a:defRPr>
            </a:lvl1pPr>
            <a:lvl2pPr indent="-397954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667"/>
              <a:buChar char="•"/>
              <a:defRPr sz="2667">
                <a:solidFill>
                  <a:schemeClr val="lt1"/>
                </a:solidFill>
              </a:defRPr>
            </a:lvl2pPr>
            <a:lvl3pPr indent="-397954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667"/>
              <a:buChar char="–"/>
              <a:defRPr sz="2667">
                <a:solidFill>
                  <a:schemeClr val="lt1"/>
                </a:solidFill>
              </a:defRPr>
            </a:lvl3pPr>
            <a:lvl4pPr indent="-397954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667"/>
              <a:buChar char="–"/>
              <a:defRPr sz="2667"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80" name="Google Shape;180;p64"/>
          <p:cNvSpPr txBox="1"/>
          <p:nvPr>
            <p:ph idx="11" type="ftr"/>
          </p:nvPr>
        </p:nvSpPr>
        <p:spPr>
          <a:xfrm>
            <a:off x="801828" y="6504333"/>
            <a:ext cx="4918333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64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/>
          <p:nvPr>
            <p:ph type="title"/>
          </p:nvPr>
        </p:nvSpPr>
        <p:spPr>
          <a:xfrm>
            <a:off x="335360" y="1073945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5"/>
          <p:cNvSpPr txBox="1"/>
          <p:nvPr>
            <p:ph idx="1" type="body"/>
          </p:nvPr>
        </p:nvSpPr>
        <p:spPr>
          <a:xfrm>
            <a:off x="335360" y="2221139"/>
            <a:ext cx="5384800" cy="4088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indent="-355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2pPr>
            <a:lvl3pPr indent="-355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3pPr>
            <a:lvl4pPr indent="-355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2400"/>
            </a:lvl5pPr>
            <a:lvl6pPr indent="-3429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indent="-3429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indent="-3429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indent="-3429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/>
        </p:txBody>
      </p:sp>
      <p:sp>
        <p:nvSpPr>
          <p:cNvPr id="32" name="Google Shape;32;p25"/>
          <p:cNvSpPr txBox="1"/>
          <p:nvPr>
            <p:ph idx="2" type="body"/>
          </p:nvPr>
        </p:nvSpPr>
        <p:spPr>
          <a:xfrm>
            <a:off x="6232393" y="2221139"/>
            <a:ext cx="5384800" cy="4088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indent="-355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2pPr>
            <a:lvl3pPr indent="-355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3pPr>
            <a:lvl4pPr indent="-355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2400"/>
            </a:lvl5pPr>
            <a:lvl6pPr indent="-3429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indent="-3429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indent="-3429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indent="-3429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/>
        </p:txBody>
      </p:sp>
      <p:sp>
        <p:nvSpPr>
          <p:cNvPr id="33" name="Google Shape;33;p25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4" name="Google Shape;34;p25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half horizontal image (about us only)">
  <p:cSld name="Title + half horizontal image (about us only)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5"/>
          <p:cNvSpPr/>
          <p:nvPr>
            <p:ph idx="2" type="pic"/>
          </p:nvPr>
        </p:nvSpPr>
        <p:spPr>
          <a:xfrm>
            <a:off x="1" y="3690000"/>
            <a:ext cx="12191999" cy="31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84" name="Google Shape;184;p65"/>
          <p:cNvSpPr txBox="1"/>
          <p:nvPr>
            <p:ph type="title"/>
          </p:nvPr>
        </p:nvSpPr>
        <p:spPr>
          <a:xfrm>
            <a:off x="335360" y="1073945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+ half image">
  <p:cSld name="Title and Content + half image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6"/>
          <p:cNvSpPr/>
          <p:nvPr>
            <p:ph idx="2" type="pic"/>
          </p:nvPr>
        </p:nvSpPr>
        <p:spPr>
          <a:xfrm>
            <a:off x="6095999" y="0"/>
            <a:ext cx="608528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87" name="Google Shape;187;p66"/>
          <p:cNvSpPr txBox="1"/>
          <p:nvPr>
            <p:ph idx="1" type="body"/>
          </p:nvPr>
        </p:nvSpPr>
        <p:spPr>
          <a:xfrm>
            <a:off x="335363" y="2067717"/>
            <a:ext cx="5376595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p66"/>
          <p:cNvSpPr txBox="1"/>
          <p:nvPr>
            <p:ph type="title"/>
          </p:nvPr>
        </p:nvSpPr>
        <p:spPr>
          <a:xfrm>
            <a:off x="335360" y="1073945"/>
            <a:ext cx="5376597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66"/>
          <p:cNvSpPr txBox="1"/>
          <p:nvPr>
            <p:ph idx="11" type="ftr"/>
          </p:nvPr>
        </p:nvSpPr>
        <p:spPr>
          <a:xfrm>
            <a:off x="801828" y="6504333"/>
            <a:ext cx="4910131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66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7"/>
          <p:cNvSpPr txBox="1"/>
          <p:nvPr>
            <p:ph type="title"/>
          </p:nvPr>
        </p:nvSpPr>
        <p:spPr>
          <a:xfrm>
            <a:off x="335360" y="1073945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67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67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dark">
  <p:cSld name="Title Only - dark">
    <p:bg>
      <p:bgPr>
        <a:solidFill>
          <a:schemeClr val="accent2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8"/>
          <p:cNvSpPr txBox="1"/>
          <p:nvPr>
            <p:ph type="title"/>
          </p:nvPr>
        </p:nvSpPr>
        <p:spPr>
          <a:xfrm>
            <a:off x="335360" y="1073945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libri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68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68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9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69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Layout">
  <p:cSld name="Statement Layou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0"/>
          <p:cNvSpPr/>
          <p:nvPr>
            <p:ph idx="2" type="pic"/>
          </p:nvPr>
        </p:nvSpPr>
        <p:spPr>
          <a:xfrm>
            <a:off x="6095999" y="0"/>
            <a:ext cx="608528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204" name="Google Shape;204;p70"/>
          <p:cNvSpPr txBox="1"/>
          <p:nvPr>
            <p:ph idx="1" type="body"/>
          </p:nvPr>
        </p:nvSpPr>
        <p:spPr>
          <a:xfrm>
            <a:off x="335360" y="2468894"/>
            <a:ext cx="5280587" cy="3366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5333"/>
              <a:buFont typeface="Calibri"/>
              <a:buNone/>
              <a:defRPr b="0" sz="5333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5333"/>
              <a:buNone/>
              <a:defRPr b="0" sz="5333">
                <a:solidFill>
                  <a:schemeClr val="accent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933"/>
              </a:spcBef>
              <a:spcAft>
                <a:spcPts val="0"/>
              </a:spcAft>
              <a:buClr>
                <a:srgbClr val="00313C"/>
              </a:buClr>
              <a:buSzPts val="2667"/>
              <a:buNone/>
              <a:defRPr b="1">
                <a:solidFill>
                  <a:srgbClr val="00313C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accent2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1"/>
          <p:cNvSpPr txBox="1"/>
          <p:nvPr>
            <p:ph idx="1" type="body"/>
          </p:nvPr>
        </p:nvSpPr>
        <p:spPr>
          <a:xfrm>
            <a:off x="335360" y="1700807"/>
            <a:ext cx="9409045" cy="36484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5867"/>
              <a:buFont typeface="Calibri"/>
              <a:buNone/>
              <a:defRPr b="0" sz="5867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7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867"/>
              <a:buNone/>
              <a:defRPr b="0" sz="5867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rgbClr val="FFFFFF"/>
              </a:buClr>
              <a:buSzPts val="2933"/>
              <a:buNone/>
              <a:defRPr b="1" sz="2933">
                <a:solidFill>
                  <a:srgbClr val="FFFFFF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Option 1" showMasterSp="0">
  <p:cSld name="Thank You Option 1">
    <p:bg>
      <p:bgPr>
        <a:solidFill>
          <a:schemeClr val="lt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2"/>
          <p:cNvSpPr txBox="1"/>
          <p:nvPr>
            <p:ph idx="1" type="subTitle"/>
          </p:nvPr>
        </p:nvSpPr>
        <p:spPr>
          <a:xfrm>
            <a:off x="335360" y="3429000"/>
            <a:ext cx="4800533" cy="2880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>
                <a:solidFill>
                  <a:schemeClr val="dk1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9" name="Google Shape;209;p72"/>
          <p:cNvSpPr txBox="1"/>
          <p:nvPr>
            <p:ph type="title"/>
          </p:nvPr>
        </p:nvSpPr>
        <p:spPr>
          <a:xfrm>
            <a:off x="335362" y="1220755"/>
            <a:ext cx="4800532" cy="192021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7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72"/>
          <p:cNvSpPr/>
          <p:nvPr/>
        </p:nvSpPr>
        <p:spPr>
          <a:xfrm>
            <a:off x="335360" y="6466897"/>
            <a:ext cx="3180555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333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Australia’s National Science Agency</a:t>
            </a:r>
            <a:endParaRPr/>
          </a:p>
        </p:txBody>
      </p:sp>
      <p:pic>
        <p:nvPicPr>
          <p:cNvPr id="212" name="Google Shape;212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5360" y="356659"/>
            <a:ext cx="960107" cy="960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Option 2" showMasterSp="0">
  <p:cSld name="Thank You Option 2">
    <p:bg>
      <p:bgPr>
        <a:solidFill>
          <a:schemeClr val="lt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3"/>
          <p:cNvSpPr txBox="1"/>
          <p:nvPr>
            <p:ph idx="1" type="subTitle"/>
          </p:nvPr>
        </p:nvSpPr>
        <p:spPr>
          <a:xfrm>
            <a:off x="335360" y="2468894"/>
            <a:ext cx="4800533" cy="37963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>
                <a:solidFill>
                  <a:schemeClr val="dk1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15" name="Google Shape;215;p7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73"/>
          <p:cNvSpPr/>
          <p:nvPr/>
        </p:nvSpPr>
        <p:spPr>
          <a:xfrm>
            <a:off x="335360" y="6466897"/>
            <a:ext cx="3180555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333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Australia’s National Science Agency</a:t>
            </a:r>
            <a:endParaRPr/>
          </a:p>
        </p:txBody>
      </p:sp>
      <p:pic>
        <p:nvPicPr>
          <p:cNvPr id="217" name="Google Shape;217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5360" y="356659"/>
            <a:ext cx="960107" cy="9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73"/>
          <p:cNvSpPr txBox="1"/>
          <p:nvPr>
            <p:ph type="title"/>
          </p:nvPr>
        </p:nvSpPr>
        <p:spPr>
          <a:xfrm>
            <a:off x="335360" y="1515568"/>
            <a:ext cx="4896544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Option 1" showMasterSp="0">
  <p:cSld name="Thank You Option 1">
    <p:bg>
      <p:bgPr>
        <a:solidFill>
          <a:schemeClr val="lt1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3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3"/>
          <p:cNvSpPr txBox="1"/>
          <p:nvPr>
            <p:ph idx="1" type="subTitle"/>
          </p:nvPr>
        </p:nvSpPr>
        <p:spPr>
          <a:xfrm>
            <a:off x="335360" y="4773150"/>
            <a:ext cx="8064896" cy="13441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>
                <a:solidFill>
                  <a:schemeClr val="dk1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31" name="Google Shape;231;p23"/>
          <p:cNvSpPr txBox="1"/>
          <p:nvPr>
            <p:ph type="title"/>
          </p:nvPr>
        </p:nvSpPr>
        <p:spPr>
          <a:xfrm>
            <a:off x="335362" y="3621022"/>
            <a:ext cx="8064895" cy="76808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23"/>
          <p:cNvSpPr/>
          <p:nvPr/>
        </p:nvSpPr>
        <p:spPr>
          <a:xfrm>
            <a:off x="335360" y="6466897"/>
            <a:ext cx="3180555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333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Australia’s National Science Agency</a:t>
            </a:r>
            <a:endParaRPr/>
          </a:p>
        </p:txBody>
      </p:sp>
      <p:pic>
        <p:nvPicPr>
          <p:cNvPr id="233" name="Google Shape;233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08736" y="5569811"/>
            <a:ext cx="960107" cy="960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+ Image" showMasterSp="0">
  <p:cSld name="Title Slide + Image">
    <p:bg>
      <p:bgPr>
        <a:solidFill>
          <a:schemeClr val="lt1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6"/>
          <p:cNvSpPr txBox="1"/>
          <p:nvPr>
            <p:ph type="ctrTitle"/>
          </p:nvPr>
        </p:nvSpPr>
        <p:spPr>
          <a:xfrm>
            <a:off x="335360" y="2372883"/>
            <a:ext cx="4800533" cy="230425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libri"/>
              <a:buNone/>
              <a:defRPr b="0" sz="48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6"/>
          <p:cNvSpPr txBox="1"/>
          <p:nvPr>
            <p:ph idx="1" type="subTitle"/>
          </p:nvPr>
        </p:nvSpPr>
        <p:spPr>
          <a:xfrm>
            <a:off x="335360" y="4869160"/>
            <a:ext cx="4800533" cy="7680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b="0" sz="2667">
                <a:solidFill>
                  <a:schemeClr val="accent3"/>
                </a:solidFill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38" name="Google Shape;38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5360" y="356659"/>
            <a:ext cx="960107" cy="9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26"/>
          <p:cNvSpPr/>
          <p:nvPr/>
        </p:nvSpPr>
        <p:spPr>
          <a:xfrm>
            <a:off x="335360" y="6466897"/>
            <a:ext cx="3180555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33"/>
              <a:buFont typeface="Calibri"/>
              <a:buNone/>
            </a:pPr>
            <a:r>
              <a:rPr lang="en-AU" sz="1333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Australia’s National Science Agency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6"/>
          <p:cNvSpPr/>
          <p:nvPr>
            <p:ph idx="2" type="pic"/>
          </p:nvPr>
        </p:nvSpPr>
        <p:spPr>
          <a:xfrm>
            <a:off x="6095999" y="0"/>
            <a:ext cx="608528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chemeClr val="lt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1"/>
          <p:cNvSpPr/>
          <p:nvPr/>
        </p:nvSpPr>
        <p:spPr>
          <a:xfrm>
            <a:off x="0" y="-27384"/>
            <a:ext cx="12192000" cy="34608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41"/>
          <p:cNvSpPr txBox="1"/>
          <p:nvPr>
            <p:ph type="ctrTitle"/>
          </p:nvPr>
        </p:nvSpPr>
        <p:spPr>
          <a:xfrm>
            <a:off x="335360" y="3813044"/>
            <a:ext cx="10573376" cy="153800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 b="0"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41"/>
          <p:cNvSpPr txBox="1"/>
          <p:nvPr>
            <p:ph idx="1" type="subTitle"/>
          </p:nvPr>
        </p:nvSpPr>
        <p:spPr>
          <a:xfrm>
            <a:off x="335360" y="5462163"/>
            <a:ext cx="9601067" cy="3652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667"/>
              <a:buNone/>
              <a:defRPr b="0" sz="2667">
                <a:solidFill>
                  <a:schemeClr val="accent3"/>
                </a:solidFill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38" name="Google Shape;238;p41"/>
          <p:cNvSpPr/>
          <p:nvPr/>
        </p:nvSpPr>
        <p:spPr>
          <a:xfrm>
            <a:off x="335360" y="6466897"/>
            <a:ext cx="3180555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333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Australia’s National Science Agency</a:t>
            </a:r>
            <a:endParaRPr/>
          </a:p>
        </p:txBody>
      </p:sp>
      <p:pic>
        <p:nvPicPr>
          <p:cNvPr id="239" name="Google Shape;239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08736" y="5569811"/>
            <a:ext cx="960107" cy="960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+ Image" showMasterSp="0">
  <p:cSld name="Title Slide + Image">
    <p:bg>
      <p:bgPr>
        <a:solidFill>
          <a:schemeClr val="lt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2"/>
          <p:cNvSpPr txBox="1"/>
          <p:nvPr>
            <p:ph type="ctrTitle"/>
          </p:nvPr>
        </p:nvSpPr>
        <p:spPr>
          <a:xfrm>
            <a:off x="335360" y="3813044"/>
            <a:ext cx="10573376" cy="153800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 b="0"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42"/>
          <p:cNvSpPr txBox="1"/>
          <p:nvPr>
            <p:ph idx="1" type="subTitle"/>
          </p:nvPr>
        </p:nvSpPr>
        <p:spPr>
          <a:xfrm>
            <a:off x="335360" y="5462163"/>
            <a:ext cx="9601067" cy="3652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667"/>
              <a:buNone/>
              <a:defRPr b="0" sz="2667">
                <a:solidFill>
                  <a:schemeClr val="accent3"/>
                </a:solidFill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243" name="Google Shape;24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08736" y="5569811"/>
            <a:ext cx="960107" cy="9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2"/>
          <p:cNvSpPr/>
          <p:nvPr/>
        </p:nvSpPr>
        <p:spPr>
          <a:xfrm>
            <a:off x="335360" y="6466897"/>
            <a:ext cx="3180555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333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Australia’s National Science Agency</a:t>
            </a:r>
            <a:endParaRPr/>
          </a:p>
        </p:txBody>
      </p:sp>
      <p:sp>
        <p:nvSpPr>
          <p:cNvPr id="245" name="Google Shape;245;p42"/>
          <p:cNvSpPr/>
          <p:nvPr>
            <p:ph idx="2" type="pic"/>
          </p:nvPr>
        </p:nvSpPr>
        <p:spPr>
          <a:xfrm>
            <a:off x="-1" y="0"/>
            <a:ext cx="12216000" cy="343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+ partner logos" showMasterSp="0">
  <p:cSld name="Title Slide + partner logos">
    <p:bg>
      <p:bgPr>
        <a:solidFill>
          <a:schemeClr val="lt1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3"/>
          <p:cNvSpPr/>
          <p:nvPr/>
        </p:nvSpPr>
        <p:spPr>
          <a:xfrm>
            <a:off x="0" y="-27384"/>
            <a:ext cx="12192000" cy="34608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43"/>
          <p:cNvSpPr txBox="1"/>
          <p:nvPr>
            <p:ph type="ctrTitle"/>
          </p:nvPr>
        </p:nvSpPr>
        <p:spPr>
          <a:xfrm>
            <a:off x="335360" y="1604798"/>
            <a:ext cx="10573376" cy="153800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b="0"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43"/>
          <p:cNvSpPr txBox="1"/>
          <p:nvPr>
            <p:ph idx="1" type="subTitle"/>
          </p:nvPr>
        </p:nvSpPr>
        <p:spPr>
          <a:xfrm>
            <a:off x="335360" y="3896537"/>
            <a:ext cx="9601067" cy="3652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667"/>
              <a:buNone/>
              <a:defRPr b="0" sz="2667">
                <a:solidFill>
                  <a:schemeClr val="accent3"/>
                </a:solidFill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0" name="Google Shape;250;p43"/>
          <p:cNvSpPr/>
          <p:nvPr/>
        </p:nvSpPr>
        <p:spPr>
          <a:xfrm>
            <a:off x="8688288" y="776335"/>
            <a:ext cx="3180555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3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Australia’s National Science Agency</a:t>
            </a:r>
            <a:endParaRPr/>
          </a:p>
        </p:txBody>
      </p:sp>
      <p:pic>
        <p:nvPicPr>
          <p:cNvPr id="251" name="Google Shape;251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5360" y="356659"/>
            <a:ext cx="960107" cy="960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4"/>
          <p:cNvSpPr txBox="1"/>
          <p:nvPr>
            <p:ph idx="1" type="body"/>
          </p:nvPr>
        </p:nvSpPr>
        <p:spPr>
          <a:xfrm>
            <a:off x="335363" y="1316765"/>
            <a:ext cx="11521277" cy="4765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4" name="Google Shape;254;p44"/>
          <p:cNvSpPr txBox="1"/>
          <p:nvPr>
            <p:ph type="title"/>
          </p:nvPr>
        </p:nvSpPr>
        <p:spPr>
          <a:xfrm>
            <a:off x="335360" y="322991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44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44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dark">
  <p:cSld name="Title and Content - dark">
    <p:bg>
      <p:bgPr>
        <a:solidFill>
          <a:schemeClr val="accent2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5"/>
          <p:cNvSpPr txBox="1"/>
          <p:nvPr>
            <p:ph idx="1" type="body"/>
          </p:nvPr>
        </p:nvSpPr>
        <p:spPr>
          <a:xfrm>
            <a:off x="335363" y="1316765"/>
            <a:ext cx="11521277" cy="4765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>
                <a:solidFill>
                  <a:schemeClr val="lt1"/>
                </a:solidFill>
              </a:defRPr>
            </a:lvl1pPr>
            <a:lvl2pPr indent="-397954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667"/>
              <a:buChar char="•"/>
              <a:defRPr>
                <a:solidFill>
                  <a:schemeClr val="lt1"/>
                </a:solidFill>
              </a:defRPr>
            </a:lvl2pPr>
            <a:lvl3pPr indent="-397954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667"/>
              <a:buChar char="–"/>
              <a:defRPr>
                <a:solidFill>
                  <a:schemeClr val="lt1"/>
                </a:solidFill>
              </a:defRPr>
            </a:lvl3pPr>
            <a:lvl4pPr indent="-397954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667"/>
              <a:buChar char="–"/>
              <a:defRPr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9" name="Google Shape;259;p45"/>
          <p:cNvSpPr txBox="1"/>
          <p:nvPr>
            <p:ph type="title"/>
          </p:nvPr>
        </p:nvSpPr>
        <p:spPr>
          <a:xfrm>
            <a:off x="335360" y="322991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libri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45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45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2 Column Content" type="obj">
  <p:cSld name="OBJECT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/>
          <p:nvPr>
            <p:ph type="title"/>
          </p:nvPr>
        </p:nvSpPr>
        <p:spPr>
          <a:xfrm>
            <a:off x="335360" y="322991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46"/>
          <p:cNvSpPr txBox="1"/>
          <p:nvPr>
            <p:ph idx="1" type="body"/>
          </p:nvPr>
        </p:nvSpPr>
        <p:spPr>
          <a:xfrm>
            <a:off x="335363" y="1316765"/>
            <a:ext cx="11521277" cy="4765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5" name="Google Shape;265;p46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46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Content">
  <p:cSld name="Title, Subtitle and Content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7"/>
          <p:cNvSpPr txBox="1"/>
          <p:nvPr>
            <p:ph idx="1" type="body"/>
          </p:nvPr>
        </p:nvSpPr>
        <p:spPr>
          <a:xfrm>
            <a:off x="335363" y="1508787"/>
            <a:ext cx="11521277" cy="4094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9" name="Google Shape;269;p47"/>
          <p:cNvSpPr txBox="1"/>
          <p:nvPr>
            <p:ph idx="2" type="body"/>
          </p:nvPr>
        </p:nvSpPr>
        <p:spPr>
          <a:xfrm>
            <a:off x="349133" y="356659"/>
            <a:ext cx="11507507" cy="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33"/>
              <a:buNone/>
              <a:defRPr b="0" sz="3733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33"/>
              <a:buNone/>
              <a:defRPr b="0" sz="2933">
                <a:solidFill>
                  <a:schemeClr val="accent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A9CE"/>
              </a:buClr>
              <a:buSzPts val="3733"/>
              <a:buNone/>
              <a:defRPr sz="3733">
                <a:solidFill>
                  <a:srgbClr val="00A9CE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A9CE"/>
              </a:buClr>
              <a:buSzPts val="3733"/>
              <a:buNone/>
              <a:defRPr sz="3733">
                <a:solidFill>
                  <a:srgbClr val="00A9CE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A9CE"/>
              </a:buClr>
              <a:buSzPts val="3733"/>
              <a:buNone/>
              <a:defRPr sz="3733">
                <a:solidFill>
                  <a:srgbClr val="00A9CE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0" name="Google Shape;270;p47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47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8"/>
          <p:cNvSpPr txBox="1"/>
          <p:nvPr>
            <p:ph type="title"/>
          </p:nvPr>
        </p:nvSpPr>
        <p:spPr>
          <a:xfrm>
            <a:off x="335360" y="322991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48"/>
          <p:cNvSpPr txBox="1"/>
          <p:nvPr>
            <p:ph idx="1" type="body"/>
          </p:nvPr>
        </p:nvSpPr>
        <p:spPr>
          <a:xfrm>
            <a:off x="335360" y="1508787"/>
            <a:ext cx="5384800" cy="44164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2pPr>
            <a:lvl3pPr indent="-397954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3pPr>
            <a:lvl4pPr indent="-397954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indent="-3810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275" name="Google Shape;275;p48"/>
          <p:cNvSpPr txBox="1"/>
          <p:nvPr>
            <p:ph idx="2" type="body"/>
          </p:nvPr>
        </p:nvSpPr>
        <p:spPr>
          <a:xfrm>
            <a:off x="6232393" y="1508787"/>
            <a:ext cx="5384800" cy="44164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2pPr>
            <a:lvl3pPr indent="-397954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3pPr>
            <a:lvl4pPr indent="-397954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indent="-3810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276" name="Google Shape;276;p48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48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9"/>
          <p:cNvSpPr txBox="1"/>
          <p:nvPr>
            <p:ph type="title"/>
          </p:nvPr>
        </p:nvSpPr>
        <p:spPr>
          <a:xfrm>
            <a:off x="335360" y="322991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49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49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dark">
  <p:cSld name="Title Only - dark">
    <p:bg>
      <p:bgPr>
        <a:solidFill>
          <a:schemeClr val="accent2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0"/>
          <p:cNvSpPr txBox="1"/>
          <p:nvPr>
            <p:ph type="title"/>
          </p:nvPr>
        </p:nvSpPr>
        <p:spPr>
          <a:xfrm>
            <a:off x="335360" y="322991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libri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50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50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dark">
  <p:cSld name="Title and Content - dark">
    <p:bg>
      <p:bgPr>
        <a:solidFill>
          <a:schemeClr val="accent2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7"/>
          <p:cNvSpPr txBox="1"/>
          <p:nvPr>
            <p:ph idx="1" type="body"/>
          </p:nvPr>
        </p:nvSpPr>
        <p:spPr>
          <a:xfrm>
            <a:off x="335363" y="2067717"/>
            <a:ext cx="11521277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32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3pPr>
            <a:lvl4pPr indent="-355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27"/>
          <p:cNvSpPr txBox="1"/>
          <p:nvPr>
            <p:ph type="title"/>
          </p:nvPr>
        </p:nvSpPr>
        <p:spPr>
          <a:xfrm>
            <a:off x="335360" y="1073945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7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45" name="Google Shape;45;p27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1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51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Layout + image">
  <p:cSld name="Statement Layout + image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2"/>
          <p:cNvSpPr/>
          <p:nvPr>
            <p:ph idx="2" type="pic"/>
          </p:nvPr>
        </p:nvSpPr>
        <p:spPr>
          <a:xfrm>
            <a:off x="-1" y="0"/>
            <a:ext cx="12216000" cy="343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291" name="Google Shape;291;p52"/>
          <p:cNvSpPr txBox="1"/>
          <p:nvPr>
            <p:ph idx="1" type="body"/>
          </p:nvPr>
        </p:nvSpPr>
        <p:spPr>
          <a:xfrm>
            <a:off x="335360" y="3813043"/>
            <a:ext cx="10561173" cy="2688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5333"/>
              <a:buFont typeface="Calibri"/>
              <a:buNone/>
              <a:defRPr b="0" sz="5333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5333"/>
              <a:buNone/>
              <a:defRPr b="0" sz="5333">
                <a:solidFill>
                  <a:schemeClr val="accent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933"/>
              </a:spcBef>
              <a:spcAft>
                <a:spcPts val="0"/>
              </a:spcAft>
              <a:buClr>
                <a:srgbClr val="00313C"/>
              </a:buClr>
              <a:buSzPts val="2667"/>
              <a:buNone/>
              <a:defRPr b="1">
                <a:solidFill>
                  <a:srgbClr val="00313C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accent2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3"/>
          <p:cNvSpPr txBox="1"/>
          <p:nvPr>
            <p:ph idx="1" type="body"/>
          </p:nvPr>
        </p:nvSpPr>
        <p:spPr>
          <a:xfrm>
            <a:off x="335360" y="1508787"/>
            <a:ext cx="9601067" cy="48005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5867"/>
              <a:buFont typeface="Calibri"/>
              <a:buNone/>
              <a:defRPr b="0" sz="5867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7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867"/>
              <a:buNone/>
              <a:defRPr b="0" sz="5867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rgbClr val="FFFFFF"/>
              </a:buClr>
              <a:buSzPts val="2933"/>
              <a:buNone/>
              <a:defRPr b="1" sz="2933">
                <a:solidFill>
                  <a:srgbClr val="FFFFFF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Option 2" showMasterSp="0">
  <p:cSld name="Thank You Option 2">
    <p:bg>
      <p:bgPr>
        <a:solidFill>
          <a:schemeClr val="lt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4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54"/>
          <p:cNvSpPr txBox="1"/>
          <p:nvPr>
            <p:ph idx="1" type="subTitle"/>
          </p:nvPr>
        </p:nvSpPr>
        <p:spPr>
          <a:xfrm>
            <a:off x="335360" y="4101076"/>
            <a:ext cx="9601067" cy="2164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>
                <a:solidFill>
                  <a:schemeClr val="dk1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7" name="Google Shape;297;p54"/>
          <p:cNvSpPr/>
          <p:nvPr/>
        </p:nvSpPr>
        <p:spPr>
          <a:xfrm>
            <a:off x="335360" y="6466897"/>
            <a:ext cx="3180555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333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Australia’s National Science Agency</a:t>
            </a:r>
            <a:endParaRPr/>
          </a:p>
        </p:txBody>
      </p:sp>
      <p:pic>
        <p:nvPicPr>
          <p:cNvPr id="298" name="Google Shape;298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08736" y="5569811"/>
            <a:ext cx="960107" cy="960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2 Column Content" type="obj">
  <p:cSld name="OBJEC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8"/>
          <p:cNvSpPr txBox="1"/>
          <p:nvPr>
            <p:ph type="title"/>
          </p:nvPr>
        </p:nvSpPr>
        <p:spPr>
          <a:xfrm>
            <a:off x="335360" y="1073945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8"/>
          <p:cNvSpPr txBox="1"/>
          <p:nvPr>
            <p:ph idx="1" type="body"/>
          </p:nvPr>
        </p:nvSpPr>
        <p:spPr>
          <a:xfrm>
            <a:off x="335363" y="2067717"/>
            <a:ext cx="11521277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28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0" name="Google Shape;50;p28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Content">
  <p:cSld name="Title, Subtitle and Conte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9"/>
          <p:cNvSpPr txBox="1"/>
          <p:nvPr>
            <p:ph idx="1" type="body"/>
          </p:nvPr>
        </p:nvSpPr>
        <p:spPr>
          <a:xfrm>
            <a:off x="335363" y="2276872"/>
            <a:ext cx="11521277" cy="40324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9"/>
          <p:cNvSpPr txBox="1"/>
          <p:nvPr>
            <p:ph idx="2" type="body"/>
          </p:nvPr>
        </p:nvSpPr>
        <p:spPr>
          <a:xfrm>
            <a:off x="349133" y="1124744"/>
            <a:ext cx="11507507" cy="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b="0" sz="3733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b="0" sz="2933">
                <a:solidFill>
                  <a:schemeClr val="accent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A9CE"/>
              </a:buClr>
              <a:buSzPts val="2800"/>
              <a:buNone/>
              <a:defRPr sz="3733">
                <a:solidFill>
                  <a:srgbClr val="00A9CE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A9CE"/>
              </a:buClr>
              <a:buSzPts val="2800"/>
              <a:buNone/>
              <a:defRPr sz="3733">
                <a:solidFill>
                  <a:srgbClr val="00A9CE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A9CE"/>
              </a:buClr>
              <a:buSzPts val="2800"/>
              <a:buNone/>
              <a:defRPr sz="3733">
                <a:solidFill>
                  <a:srgbClr val="00A9CE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29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5" name="Google Shape;55;p29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with catalyst">
  <p:cSld name="Two Content with catalys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0"/>
          <p:cNvSpPr txBox="1"/>
          <p:nvPr>
            <p:ph type="title"/>
          </p:nvPr>
        </p:nvSpPr>
        <p:spPr>
          <a:xfrm>
            <a:off x="335360" y="1073945"/>
            <a:ext cx="538480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0"/>
          <p:cNvSpPr txBox="1"/>
          <p:nvPr>
            <p:ph idx="1" type="body"/>
          </p:nvPr>
        </p:nvSpPr>
        <p:spPr>
          <a:xfrm>
            <a:off x="335360" y="2221139"/>
            <a:ext cx="5384800" cy="4088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indent="-355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2pPr>
            <a:lvl3pPr indent="-355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3pPr>
            <a:lvl4pPr indent="-355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2400"/>
            </a:lvl5pPr>
            <a:lvl6pPr indent="-3429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indent="-3429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indent="-3429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indent="-3429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/>
        </p:txBody>
      </p:sp>
      <p:sp>
        <p:nvSpPr>
          <p:cNvPr id="60" name="Google Shape;60;p30"/>
          <p:cNvSpPr txBox="1"/>
          <p:nvPr>
            <p:ph idx="2" type="body"/>
          </p:nvPr>
        </p:nvSpPr>
        <p:spPr>
          <a:xfrm>
            <a:off x="6451600" y="2221139"/>
            <a:ext cx="5384800" cy="4088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indent="-355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2pPr>
            <a:lvl3pPr indent="-355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3pPr>
            <a:lvl4pPr indent="-355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2400"/>
            </a:lvl5pPr>
            <a:lvl6pPr indent="-3429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indent="-3429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indent="-3429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indent="-3429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/>
        </p:txBody>
      </p:sp>
      <p:sp>
        <p:nvSpPr>
          <p:cNvPr id="61" name="Google Shape;61;p30"/>
          <p:cNvSpPr txBox="1"/>
          <p:nvPr>
            <p:ph idx="11" type="ftr"/>
          </p:nvPr>
        </p:nvSpPr>
        <p:spPr>
          <a:xfrm>
            <a:off x="801828" y="6504333"/>
            <a:ext cx="4918333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2" name="Google Shape;62;p30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with catalyst dark">
  <p:cSld name="Two Content with catalyst dar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31"/>
          <p:cNvSpPr txBox="1"/>
          <p:nvPr>
            <p:ph type="title"/>
          </p:nvPr>
        </p:nvSpPr>
        <p:spPr>
          <a:xfrm>
            <a:off x="335360" y="1073945"/>
            <a:ext cx="538480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1"/>
          <p:cNvSpPr txBox="1"/>
          <p:nvPr>
            <p:ph idx="1" type="body"/>
          </p:nvPr>
        </p:nvSpPr>
        <p:spPr>
          <a:xfrm>
            <a:off x="335360" y="2221139"/>
            <a:ext cx="5384800" cy="4088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indent="-355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2pPr>
            <a:lvl3pPr indent="-355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3pPr>
            <a:lvl4pPr indent="-355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2400"/>
            </a:lvl5pPr>
            <a:lvl6pPr indent="-3429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indent="-3429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indent="-3429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indent="-3429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/>
        </p:txBody>
      </p:sp>
      <p:sp>
        <p:nvSpPr>
          <p:cNvPr id="67" name="Google Shape;67;p31"/>
          <p:cNvSpPr txBox="1"/>
          <p:nvPr>
            <p:ph idx="2" type="body"/>
          </p:nvPr>
        </p:nvSpPr>
        <p:spPr>
          <a:xfrm>
            <a:off x="6451600" y="2221139"/>
            <a:ext cx="5384800" cy="4088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32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667"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667">
                <a:solidFill>
                  <a:schemeClr val="lt1"/>
                </a:solidFill>
              </a:defRPr>
            </a:lvl3pPr>
            <a:lvl4pPr indent="-355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667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2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indent="-3429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indent="-3429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indent="-3429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/>
        </p:txBody>
      </p:sp>
      <p:sp>
        <p:nvSpPr>
          <p:cNvPr id="68" name="Google Shape;68;p31"/>
          <p:cNvSpPr txBox="1"/>
          <p:nvPr>
            <p:ph idx="11" type="ftr"/>
          </p:nvPr>
        </p:nvSpPr>
        <p:spPr>
          <a:xfrm>
            <a:off x="801828" y="6504333"/>
            <a:ext cx="4918333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9" name="Google Shape;69;p31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28.xml"/><Relationship Id="rId22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6.xml"/><Relationship Id="rId6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49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1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title"/>
          </p:nvPr>
        </p:nvSpPr>
        <p:spPr>
          <a:xfrm>
            <a:off x="335360" y="1073945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8"/>
          <p:cNvSpPr txBox="1"/>
          <p:nvPr>
            <p:ph idx="1" type="body"/>
          </p:nvPr>
        </p:nvSpPr>
        <p:spPr>
          <a:xfrm>
            <a:off x="335363" y="2067717"/>
            <a:ext cx="11521277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8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8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Clr>
                <a:schemeClr val="accent3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8"/>
          <p:cNvSpPr/>
          <p:nvPr/>
        </p:nvSpPr>
        <p:spPr>
          <a:xfrm>
            <a:off x="4238" y="3326609"/>
            <a:ext cx="12215284" cy="801687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8"/>
          <p:cNvSpPr/>
          <p:nvPr/>
        </p:nvSpPr>
        <p:spPr>
          <a:xfrm>
            <a:off x="16935" y="3637758"/>
            <a:ext cx="12189883" cy="490537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8"/>
          <p:cNvSpPr/>
          <p:nvPr/>
        </p:nvSpPr>
        <p:spPr>
          <a:xfrm>
            <a:off x="2122" y="3626646"/>
            <a:ext cx="12223751" cy="54451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1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35361" y="260649"/>
            <a:ext cx="589559" cy="58955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335360" y="1073945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 b="0" i="0" sz="48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335363" y="2067717"/>
            <a:ext cx="11521277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97954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97954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Char char="–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97954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Char char="–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97954" lvl="5" marL="27432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97954" lvl="6" marL="32004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97954" lvl="7" marL="36576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97954" lvl="8" marL="41148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p20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20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  <p:sp>
        <p:nvSpPr>
          <p:cNvPr id="115" name="Google Shape;115;p20"/>
          <p:cNvSpPr/>
          <p:nvPr/>
        </p:nvSpPr>
        <p:spPr>
          <a:xfrm>
            <a:off x="4238" y="3326609"/>
            <a:ext cx="12215284" cy="8016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0"/>
          <p:cNvSpPr/>
          <p:nvPr/>
        </p:nvSpPr>
        <p:spPr>
          <a:xfrm>
            <a:off x="16935" y="3637758"/>
            <a:ext cx="12189883" cy="490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0"/>
          <p:cNvSpPr/>
          <p:nvPr/>
        </p:nvSpPr>
        <p:spPr>
          <a:xfrm>
            <a:off x="2122" y="3626646"/>
            <a:ext cx="12223751" cy="544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2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35361" y="260649"/>
            <a:ext cx="589559" cy="58955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2"/>
          <p:cNvSpPr txBox="1"/>
          <p:nvPr>
            <p:ph type="title"/>
          </p:nvPr>
        </p:nvSpPr>
        <p:spPr>
          <a:xfrm>
            <a:off x="335360" y="322991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 b="0" i="0" sz="48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1" name="Google Shape;221;p22"/>
          <p:cNvSpPr txBox="1"/>
          <p:nvPr>
            <p:ph idx="1" type="body"/>
          </p:nvPr>
        </p:nvSpPr>
        <p:spPr>
          <a:xfrm>
            <a:off x="335363" y="1316765"/>
            <a:ext cx="11521277" cy="4765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97954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97954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Char char="–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97954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Char char="–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97954" lvl="5" marL="27432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97954" lvl="6" marL="32004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97954" lvl="7" marL="36576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97954" lvl="8" marL="41148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2" name="Google Shape;222;p22"/>
          <p:cNvSpPr txBox="1"/>
          <p:nvPr>
            <p:ph idx="11" type="ftr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3" name="Google Shape;223;p22"/>
          <p:cNvSpPr txBox="1"/>
          <p:nvPr>
            <p:ph idx="12" type="sldNum"/>
          </p:nvPr>
        </p:nvSpPr>
        <p:spPr>
          <a:xfrm>
            <a:off x="338103" y="6504333"/>
            <a:ext cx="38505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  <p:sp>
        <p:nvSpPr>
          <p:cNvPr id="224" name="Google Shape;224;p22"/>
          <p:cNvSpPr/>
          <p:nvPr/>
        </p:nvSpPr>
        <p:spPr>
          <a:xfrm>
            <a:off x="4238" y="3326609"/>
            <a:ext cx="12215284" cy="8016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2"/>
          <p:cNvSpPr/>
          <p:nvPr/>
        </p:nvSpPr>
        <p:spPr>
          <a:xfrm>
            <a:off x="16935" y="3637758"/>
            <a:ext cx="12189883" cy="490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2"/>
          <p:cNvSpPr/>
          <p:nvPr/>
        </p:nvSpPr>
        <p:spPr>
          <a:xfrm>
            <a:off x="2122" y="3626646"/>
            <a:ext cx="12223751" cy="544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2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306418" y="6082479"/>
            <a:ext cx="589559" cy="58955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image" Target="../media/image6.jpg"/><Relationship Id="rId6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42.jpg"/><Relationship Id="rId7" Type="http://schemas.openxmlformats.org/officeDocument/2006/relationships/image" Target="../media/image38.gif"/><Relationship Id="rId8" Type="http://schemas.openxmlformats.org/officeDocument/2006/relationships/hyperlink" Target="https://imos.org.au/facilities/srs/surface-waves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Relationship Id="rId4" Type="http://schemas.openxmlformats.org/officeDocument/2006/relationships/image" Target="../media/image44.png"/><Relationship Id="rId5" Type="http://schemas.openxmlformats.org/officeDocument/2006/relationships/image" Target="../media/image39.png"/><Relationship Id="rId6" Type="http://schemas.openxmlformats.org/officeDocument/2006/relationships/image" Target="../media/image5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Relationship Id="rId4" Type="http://schemas.openxmlformats.org/officeDocument/2006/relationships/image" Target="../media/image46.png"/><Relationship Id="rId5" Type="http://schemas.openxmlformats.org/officeDocument/2006/relationships/image" Target="../media/image41.png"/><Relationship Id="rId6" Type="http://schemas.openxmlformats.org/officeDocument/2006/relationships/image" Target="../media/image48.png"/><Relationship Id="rId7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23.png"/><Relationship Id="rId5" Type="http://schemas.openxmlformats.org/officeDocument/2006/relationships/image" Target="../media/image8.png"/><Relationship Id="rId6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jpg"/><Relationship Id="rId4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22.jpg"/><Relationship Id="rId6" Type="http://schemas.openxmlformats.org/officeDocument/2006/relationships/image" Target="../media/image47.jpg"/><Relationship Id="rId7" Type="http://schemas.openxmlformats.org/officeDocument/2006/relationships/image" Target="../media/image24.png"/><Relationship Id="rId8" Type="http://schemas.openxmlformats.org/officeDocument/2006/relationships/image" Target="../media/image4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Relationship Id="rId4" Type="http://schemas.openxmlformats.org/officeDocument/2006/relationships/image" Target="../media/image20.jpg"/><Relationship Id="rId5" Type="http://schemas.openxmlformats.org/officeDocument/2006/relationships/image" Target="../media/image35.jpg"/><Relationship Id="rId6" Type="http://schemas.openxmlformats.org/officeDocument/2006/relationships/image" Target="../media/image30.jpg"/><Relationship Id="rId7" Type="http://schemas.openxmlformats.org/officeDocument/2006/relationships/image" Target="../media/image27.png"/><Relationship Id="rId8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ong bridge over the water&#10;&#10;Description automatically generated" id="303" name="Google Shape;30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9679" y="987"/>
            <a:ext cx="3225985" cy="37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"/>
          <p:cNvSpPr txBox="1"/>
          <p:nvPr>
            <p:ph type="ctrTitle"/>
          </p:nvPr>
        </p:nvSpPr>
        <p:spPr>
          <a:xfrm>
            <a:off x="495552" y="1892829"/>
            <a:ext cx="5576351" cy="230425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libri"/>
              <a:buNone/>
            </a:pPr>
            <a:r>
              <a:rPr lang="en-AU"/>
              <a:t>CSIRO agency report</a:t>
            </a:r>
            <a:br>
              <a:rPr lang="en-AU"/>
            </a:br>
            <a:br>
              <a:rPr lang="en-AU"/>
            </a:br>
            <a:r>
              <a:rPr lang="en-AU" sz="2000"/>
              <a:t>CEOS WGCV-53 plenary 5-8 March 2024</a:t>
            </a:r>
            <a:endParaRPr sz="2000"/>
          </a:p>
        </p:txBody>
      </p:sp>
      <p:sp>
        <p:nvSpPr>
          <p:cNvPr id="305" name="Google Shape;305;p1"/>
          <p:cNvSpPr txBox="1"/>
          <p:nvPr/>
        </p:nvSpPr>
        <p:spPr>
          <a:xfrm>
            <a:off x="495552" y="4875906"/>
            <a:ext cx="4564128" cy="2880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733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Matt Garthwaite</a:t>
            </a:r>
            <a:r>
              <a:rPr b="0" baseline="30000" i="0" lang="en-AU" sz="1733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AU" sz="1733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 behalf of CSIRO</a:t>
            </a:r>
            <a:endParaRPr b="0" i="0" sz="13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map of australia with different colors&#10;&#10;Description automatically generated" id="306" name="Google Shape;30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0792" y="3726968"/>
            <a:ext cx="3234874" cy="3131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on a tower&#10;&#10;Description automatically generated" id="307" name="Google Shape;30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8837757" y="477909"/>
            <a:ext cx="3823262" cy="28674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yellow and black boat on water&#10;&#10;Description automatically generated" id="308" name="Google Shape;30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15665" y="3731313"/>
            <a:ext cx="2876336" cy="3122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4320" y="0"/>
            <a:ext cx="911690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10"/>
          <p:cNvSpPr txBox="1"/>
          <p:nvPr/>
        </p:nvSpPr>
        <p:spPr>
          <a:xfrm>
            <a:off x="1686558" y="3722507"/>
            <a:ext cx="4876801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Cimel SEAPRISM 			2013-&gt;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Satlantic hyperspectral system 		2020-&gt;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Hypstar	</a:t>
            </a:r>
            <a:r>
              <a:rPr lang="en-A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		late 2024</a:t>
            </a:r>
            <a:endParaRPr/>
          </a:p>
        </p:txBody>
      </p:sp>
      <p:sp>
        <p:nvSpPr>
          <p:cNvPr id="422" name="Google Shape;422;p10"/>
          <p:cNvSpPr txBox="1"/>
          <p:nvPr/>
        </p:nvSpPr>
        <p:spPr>
          <a:xfrm>
            <a:off x="4727786" y="5869186"/>
            <a:ext cx="246830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Contact: Thomas Schroeder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9300" y="0"/>
            <a:ext cx="915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1"/>
          <p:cNvSpPr txBox="1"/>
          <p:nvPr/>
        </p:nvSpPr>
        <p:spPr>
          <a:xfrm>
            <a:off x="8068567" y="720129"/>
            <a:ext cx="246830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Contact: Thomas Schroeder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0774" y="0"/>
            <a:ext cx="91304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2"/>
          <p:cNvSpPr txBox="1"/>
          <p:nvPr/>
        </p:nvSpPr>
        <p:spPr>
          <a:xfrm>
            <a:off x="8068567" y="720129"/>
            <a:ext cx="246830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Contact: Thomas Schroeder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2288"/>
            <a:ext cx="9137227" cy="6853424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13"/>
          <p:cNvSpPr txBox="1"/>
          <p:nvPr/>
        </p:nvSpPr>
        <p:spPr>
          <a:xfrm>
            <a:off x="8068567" y="720129"/>
            <a:ext cx="246830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Contact: Thomas Schroeder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4"/>
          <p:cNvSpPr txBox="1"/>
          <p:nvPr>
            <p:ph type="title"/>
          </p:nvPr>
        </p:nvSpPr>
        <p:spPr>
          <a:xfrm>
            <a:off x="1210734" y="317712"/>
            <a:ext cx="10282382" cy="7367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B6E8F"/>
              </a:buClr>
              <a:buSzPts val="3200"/>
              <a:buFont typeface="Helvetica Neue"/>
              <a:buNone/>
            </a:pPr>
            <a:r>
              <a:rPr b="1" lang="en-AU" sz="3200">
                <a:solidFill>
                  <a:srgbClr val="3B6E8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Cal/Val of satellite ocean surface waves and wind</a:t>
            </a:r>
            <a:endParaRPr/>
          </a:p>
        </p:txBody>
      </p:sp>
      <p:sp>
        <p:nvSpPr>
          <p:cNvPr id="450" name="Google Shape;450;p14"/>
          <p:cNvSpPr txBox="1"/>
          <p:nvPr/>
        </p:nvSpPr>
        <p:spPr>
          <a:xfrm>
            <a:off x="5306712" y="3780560"/>
            <a:ext cx="435697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wave conditions are captured by: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(i) Coastal wave buoy network</a:t>
            </a:r>
            <a:endParaRPr b="1"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(ii) Radar Altimeter and SAR satellites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(iii) Numerical wave models</a:t>
            </a:r>
            <a:endParaRPr/>
          </a:p>
        </p:txBody>
      </p:sp>
      <p:pic>
        <p:nvPicPr>
          <p:cNvPr id="451" name="Google Shape;45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1496" y="1846527"/>
            <a:ext cx="2186055" cy="2161494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14"/>
          <p:cNvSpPr txBox="1"/>
          <p:nvPr/>
        </p:nvSpPr>
        <p:spPr>
          <a:xfrm>
            <a:off x="9879711" y="1453839"/>
            <a:ext cx="218605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Typical satellite altimeter wave height calibration</a:t>
            </a:r>
            <a:endParaRPr/>
          </a:p>
        </p:txBody>
      </p:sp>
      <p:sp>
        <p:nvSpPr>
          <p:cNvPr id="453" name="Google Shape;453;p14"/>
          <p:cNvSpPr txBox="1"/>
          <p:nvPr/>
        </p:nvSpPr>
        <p:spPr>
          <a:xfrm>
            <a:off x="7324854" y="6363631"/>
            <a:ext cx="372721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Traditional to low-cost, miniature drifting wave buoys</a:t>
            </a:r>
            <a:endParaRPr/>
          </a:p>
        </p:txBody>
      </p:sp>
      <p:sp>
        <p:nvSpPr>
          <p:cNvPr id="454" name="Google Shape;454;p14"/>
          <p:cNvSpPr txBox="1"/>
          <p:nvPr/>
        </p:nvSpPr>
        <p:spPr>
          <a:xfrm>
            <a:off x="338290" y="6548079"/>
            <a:ext cx="372721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Salman Khan (CSIRO) Ian Young (UMelb)</a:t>
            </a:r>
            <a:endParaRPr i="1" sz="12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4689771"/>
            <a:ext cx="1665891" cy="1665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53213" y="4921540"/>
            <a:ext cx="2414338" cy="1073687"/>
          </a:xfrm>
          <a:custGeom>
            <a:rect b="b" l="l" r="r" t="t"/>
            <a:pathLst>
              <a:path extrusionOk="0" h="2501837" w="5604670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57" name="Google Shape;457;p14"/>
          <p:cNvSpPr txBox="1"/>
          <p:nvPr/>
        </p:nvSpPr>
        <p:spPr>
          <a:xfrm>
            <a:off x="415090" y="1043445"/>
            <a:ext cx="5001648" cy="55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Waves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A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coastal wave buoys (mostly operated by State Govt., Commonwealth agencies, Universities and Research Organisations) record wave conditions at several coastal locations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A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gaps exist in the Southern coast, Northern WA and the top end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A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Low-cost wave buoys (~4 kg; Sofar spotter) are improving the network coverage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A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Wave buoy measurements are crucial for: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AU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monitoring wave conditions, coastal impacts 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AU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tuning regional and coastal wave models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AU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cal/val of SRS wave measurements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Wind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A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offshore wind measurements are scarce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A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Australia’s emerging offshore wind industry requires accurate wind measurements 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AU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Existing measurements are on coastal infrastructure and confounded by land effects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A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Satellites also provide ocean wind observations (Scatterometers, SARs, Radiometers), which need in-situ measurements for cal/val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8" name="Google Shape;458;p14"/>
          <p:cNvPicPr preferRelativeResize="0"/>
          <p:nvPr/>
        </p:nvPicPr>
        <p:blipFill rotWithShape="1">
          <a:blip r:embed="rId6">
            <a:alphaModFix/>
          </a:blip>
          <a:srcRect b="0" l="-46199" r="0" t="0"/>
          <a:stretch/>
        </p:blipFill>
        <p:spPr>
          <a:xfrm>
            <a:off x="6790223" y="4819319"/>
            <a:ext cx="3420000" cy="1332000"/>
          </a:xfrm>
          <a:custGeom>
            <a:rect b="b" l="l" r="r" t="t"/>
            <a:pathLst>
              <a:path extrusionOk="0" h="2500884" w="7400925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map of australia with different colored lines&#10;&#10;Description automatically generated" id="459" name="Google Shape;459;p14"/>
          <p:cNvPicPr preferRelativeResize="0"/>
          <p:nvPr>
            <p:ph idx="1" type="body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06712" y="1101852"/>
            <a:ext cx="4246501" cy="2717761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14"/>
          <p:cNvSpPr txBox="1"/>
          <p:nvPr/>
        </p:nvSpPr>
        <p:spPr>
          <a:xfrm>
            <a:off x="9355884" y="795246"/>
            <a:ext cx="224914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Contact: Salmansaeed Khan</a:t>
            </a:r>
            <a:endParaRPr/>
          </a:p>
        </p:txBody>
      </p:sp>
      <p:sp>
        <p:nvSpPr>
          <p:cNvPr id="461" name="Google Shape;461;p14"/>
          <p:cNvSpPr txBox="1"/>
          <p:nvPr/>
        </p:nvSpPr>
        <p:spPr>
          <a:xfrm>
            <a:off x="3995435" y="6474707"/>
            <a:ext cx="3521869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</a:pPr>
            <a:r>
              <a:rPr lang="en-AU" sz="135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https://imos.org.au/facilities/srs/surface-waves</a:t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5"/>
          <p:cNvSpPr txBox="1"/>
          <p:nvPr>
            <p:ph idx="1" type="body"/>
          </p:nvPr>
        </p:nvSpPr>
        <p:spPr>
          <a:xfrm>
            <a:off x="335362" y="1344401"/>
            <a:ext cx="11757201" cy="25705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87993" lvl="0" marL="28799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 sz="2800"/>
              <a:t>CMRSET – </a:t>
            </a:r>
            <a:r>
              <a:rPr lang="en-AU" sz="2800">
                <a:solidFill>
                  <a:srgbClr val="FF0000"/>
                </a:solidFill>
              </a:rPr>
              <a:t>C</a:t>
            </a:r>
            <a:r>
              <a:rPr lang="en-AU" sz="2800"/>
              <a:t>SIRO </a:t>
            </a:r>
            <a:r>
              <a:rPr lang="en-AU" sz="2800">
                <a:solidFill>
                  <a:srgbClr val="FF0000"/>
                </a:solidFill>
              </a:rPr>
              <a:t>M</a:t>
            </a:r>
            <a:r>
              <a:rPr lang="en-AU" sz="2800"/>
              <a:t>ODIS </a:t>
            </a:r>
            <a:r>
              <a:rPr lang="en-AU" sz="2800">
                <a:solidFill>
                  <a:srgbClr val="FF0000"/>
                </a:solidFill>
              </a:rPr>
              <a:t>R</a:t>
            </a:r>
            <a:r>
              <a:rPr lang="en-AU" sz="2800"/>
              <a:t>eflectance based </a:t>
            </a:r>
            <a:r>
              <a:rPr lang="en-AU" sz="2800">
                <a:solidFill>
                  <a:srgbClr val="FF0000"/>
                </a:solidFill>
              </a:rPr>
              <a:t>S</a:t>
            </a:r>
            <a:r>
              <a:rPr lang="en-AU" sz="2800"/>
              <a:t>caling </a:t>
            </a:r>
            <a:r>
              <a:rPr lang="en-AU" sz="2800">
                <a:solidFill>
                  <a:srgbClr val="FF0000"/>
                </a:solidFill>
              </a:rPr>
              <a:t>E</a:t>
            </a:r>
            <a:r>
              <a:rPr lang="en-AU" sz="2800"/>
              <a:t>vapo</a:t>
            </a:r>
            <a:r>
              <a:rPr lang="en-AU" sz="2800">
                <a:solidFill>
                  <a:srgbClr val="FF0000"/>
                </a:solidFill>
              </a:rPr>
              <a:t>T</a:t>
            </a:r>
            <a:r>
              <a:rPr lang="en-AU" sz="2800"/>
              <a:t>ranspiration is an algorithm that blends Landsat, MODIS and VIIRS to achieve monthly, 30 m resolution, continuous (no gaps due to clouds) AET across continental Australia.</a:t>
            </a:r>
            <a:endParaRPr/>
          </a:p>
        </p:txBody>
      </p:sp>
      <p:sp>
        <p:nvSpPr>
          <p:cNvPr id="468" name="Google Shape;468;p15"/>
          <p:cNvSpPr txBox="1"/>
          <p:nvPr>
            <p:ph type="title"/>
          </p:nvPr>
        </p:nvSpPr>
        <p:spPr>
          <a:xfrm>
            <a:off x="1033013" y="169553"/>
            <a:ext cx="8448939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Calibri"/>
              <a:buNone/>
            </a:pPr>
            <a:r>
              <a:rPr lang="en-AU" sz="4400"/>
              <a:t>Actual Evapotranspiration</a:t>
            </a:r>
            <a:endParaRPr/>
          </a:p>
        </p:txBody>
      </p:sp>
      <p:pic>
        <p:nvPicPr>
          <p:cNvPr id="469" name="Google Shape;46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9301" y="4021998"/>
            <a:ext cx="6052699" cy="2842093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15"/>
          <p:cNvSpPr txBox="1"/>
          <p:nvPr/>
        </p:nvSpPr>
        <p:spPr>
          <a:xfrm>
            <a:off x="7841790" y="379708"/>
            <a:ext cx="175439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Contact: Tim Mcvicar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Google Shape;47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13" y="4021998"/>
            <a:ext cx="6125988" cy="28664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472" name="Google Shape;47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49987" y="57347"/>
            <a:ext cx="2381250" cy="952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3" name="Google Shape;473;p15"/>
          <p:cNvGrpSpPr/>
          <p:nvPr/>
        </p:nvGrpSpPr>
        <p:grpSpPr>
          <a:xfrm>
            <a:off x="2067718" y="2738067"/>
            <a:ext cx="8056563" cy="1055688"/>
            <a:chOff x="803275" y="5292725"/>
            <a:chExt cx="8056563" cy="1055688"/>
          </a:xfrm>
        </p:grpSpPr>
        <p:grpSp>
          <p:nvGrpSpPr>
            <p:cNvPr id="474" name="Google Shape;474;p15"/>
            <p:cNvGrpSpPr/>
            <p:nvPr/>
          </p:nvGrpSpPr>
          <p:grpSpPr>
            <a:xfrm>
              <a:off x="803275" y="5292725"/>
              <a:ext cx="8056563" cy="1055688"/>
              <a:chOff x="803275" y="5292725"/>
              <a:chExt cx="8056563" cy="1055688"/>
            </a:xfrm>
          </p:grpSpPr>
          <p:pic>
            <p:nvPicPr>
              <p:cNvPr id="475" name="Google Shape;475;p1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803275" y="5292725"/>
                <a:ext cx="7586663" cy="47148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</p:pic>
          <p:sp>
            <p:nvSpPr>
              <p:cNvPr id="476" name="Google Shape;476;p15"/>
              <p:cNvSpPr txBox="1"/>
              <p:nvPr/>
            </p:nvSpPr>
            <p:spPr>
              <a:xfrm>
                <a:off x="1535113" y="6073775"/>
                <a:ext cx="7324725" cy="2746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None/>
                </a:pPr>
                <a:r>
                  <a:rPr lang="en-AU"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demand limit                             transpiration      (near) surface water availability      rainfall interception loss</a:t>
                </a:r>
                <a:endParaRPr/>
              </a:p>
            </p:txBody>
          </p:sp>
          <p:cxnSp>
            <p:nvCxnSpPr>
              <p:cNvPr id="477" name="Google Shape;477;p15"/>
              <p:cNvCxnSpPr/>
              <p:nvPr/>
            </p:nvCxnSpPr>
            <p:spPr>
              <a:xfrm rot="10800000">
                <a:off x="2136775" y="5735638"/>
                <a:ext cx="0" cy="34448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478" name="Google Shape;478;p15"/>
              <p:cNvCxnSpPr/>
              <p:nvPr/>
            </p:nvCxnSpPr>
            <p:spPr>
              <a:xfrm rot="10800000">
                <a:off x="4459288" y="5749925"/>
                <a:ext cx="0" cy="344488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479" name="Google Shape;479;p15"/>
              <p:cNvCxnSpPr/>
              <p:nvPr/>
            </p:nvCxnSpPr>
            <p:spPr>
              <a:xfrm rot="10800000">
                <a:off x="6127750" y="5749925"/>
                <a:ext cx="0" cy="344488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cxnSp>
          <p:nvCxnSpPr>
            <p:cNvPr id="480" name="Google Shape;480;p15"/>
            <p:cNvCxnSpPr/>
            <p:nvPr/>
          </p:nvCxnSpPr>
          <p:spPr>
            <a:xfrm rot="10800000">
              <a:off x="8147050" y="5762625"/>
              <a:ext cx="0" cy="344488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"/>
          <p:cNvSpPr txBox="1"/>
          <p:nvPr>
            <p:ph idx="1" type="body"/>
          </p:nvPr>
        </p:nvSpPr>
        <p:spPr>
          <a:xfrm>
            <a:off x="335363" y="1168294"/>
            <a:ext cx="7670364" cy="2106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2500" lnSpcReduction="20000"/>
          </a:bodyPr>
          <a:lstStyle/>
          <a:p>
            <a:pPr indent="-287993" lvl="0" marL="28799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CMRSET calibrated to: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7487"/>
              <a:buChar char="•"/>
            </a:pPr>
            <a:r>
              <a:rPr lang="en-AU"/>
              <a:t>30 flux towers (</a:t>
            </a:r>
            <a:r>
              <a:rPr lang="en-AU">
                <a:solidFill>
                  <a:srgbClr val="FF33CC"/>
                </a:solidFill>
              </a:rPr>
              <a:t>pink triangles</a:t>
            </a:r>
            <a:r>
              <a:rPr lang="en-AU"/>
              <a:t>)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7487"/>
              <a:buChar char="•"/>
            </a:pPr>
            <a:r>
              <a:rPr lang="en-AU"/>
              <a:t>7 standing water bodies (</a:t>
            </a:r>
            <a:r>
              <a:rPr lang="en-AU">
                <a:solidFill>
                  <a:srgbClr val="00CC99"/>
                </a:solidFill>
              </a:rPr>
              <a:t>circles</a:t>
            </a:r>
            <a:r>
              <a:rPr lang="en-AU"/>
              <a:t>)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Evaluated at 638 catchments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Similar stats to global models</a:t>
            </a:r>
            <a:endParaRPr/>
          </a:p>
          <a:p>
            <a:pPr indent="-83403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1" marL="21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/>
          </a:p>
          <a:p>
            <a:pPr indent="0" lvl="1" marL="21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/>
          </a:p>
          <a:p>
            <a:pPr indent="0" lvl="1" marL="21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/>
          </a:p>
          <a:p>
            <a:pPr indent="0" lvl="1" marL="21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/>
          </a:p>
          <a:p>
            <a:pPr indent="-83403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10003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487" name="Google Shape;487;p16"/>
          <p:cNvSpPr txBox="1"/>
          <p:nvPr>
            <p:ph type="title"/>
          </p:nvPr>
        </p:nvSpPr>
        <p:spPr>
          <a:xfrm>
            <a:off x="1033013" y="169553"/>
            <a:ext cx="8448939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Calibri"/>
              <a:buNone/>
            </a:pPr>
            <a:r>
              <a:rPr lang="en-AU" sz="4400"/>
              <a:t>CMRSET model calibration</a:t>
            </a:r>
            <a:endParaRPr/>
          </a:p>
        </p:txBody>
      </p:sp>
      <p:sp>
        <p:nvSpPr>
          <p:cNvPr id="488" name="Google Shape;488;p16"/>
          <p:cNvSpPr txBox="1"/>
          <p:nvPr/>
        </p:nvSpPr>
        <p:spPr>
          <a:xfrm>
            <a:off x="7841790" y="379708"/>
            <a:ext cx="175439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Contact: Tim Mcvicar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&#10;&#10;Description automatically generated" id="489" name="Google Shape;48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49987" y="57347"/>
            <a:ext cx="2381250" cy="952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0" name="Google Shape;490;p16"/>
          <p:cNvGrpSpPr/>
          <p:nvPr/>
        </p:nvGrpSpPr>
        <p:grpSpPr>
          <a:xfrm>
            <a:off x="7827126" y="1004232"/>
            <a:ext cx="4191463" cy="4861476"/>
            <a:chOff x="3923928" y="-99392"/>
            <a:chExt cx="5073275" cy="5884247"/>
          </a:xfrm>
        </p:grpSpPr>
        <p:pic>
          <p:nvPicPr>
            <p:cNvPr id="491" name="Google Shape;491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76451" y="-99392"/>
              <a:ext cx="4720752" cy="4380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2" name="Google Shape;492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923928" y="2801530"/>
              <a:ext cx="3240360" cy="29833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Chart&#10;&#10;Description automatically generated" id="493" name="Google Shape;493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5363" y="3211278"/>
            <a:ext cx="3635182" cy="3452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91946" y="5932565"/>
            <a:ext cx="6617547" cy="92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7"/>
          <p:cNvSpPr txBox="1"/>
          <p:nvPr>
            <p:ph idx="1" type="subTitle"/>
          </p:nvPr>
        </p:nvSpPr>
        <p:spPr>
          <a:xfrm>
            <a:off x="335360" y="4773150"/>
            <a:ext cx="8064896" cy="13441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AU" sz="1600"/>
              <a:t>CSIRO Space and Astronomy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AU" sz="1600"/>
              <a:t>Matt Garthwaite</a:t>
            </a:r>
            <a:br>
              <a:rPr lang="en-AU" sz="1600"/>
            </a:br>
            <a:r>
              <a:rPr lang="en-AU" sz="1600"/>
              <a:t>SAR &amp; Cal/Val Facilities Lead</a:t>
            </a:r>
            <a:endParaRPr/>
          </a:p>
          <a:p>
            <a:pPr indent="0" lvl="2" marL="0" rtl="0" algn="l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AU" sz="1600"/>
              <a:t>+61 492 166 671</a:t>
            </a:r>
            <a:endParaRPr/>
          </a:p>
          <a:p>
            <a: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AU" sz="1600"/>
              <a:t>Matt.Garthwaite@csiro.au</a:t>
            </a:r>
            <a:endParaRPr/>
          </a:p>
        </p:txBody>
      </p:sp>
      <p:sp>
        <p:nvSpPr>
          <p:cNvPr id="500" name="Google Shape;500;p17"/>
          <p:cNvSpPr txBox="1"/>
          <p:nvPr>
            <p:ph type="title"/>
          </p:nvPr>
        </p:nvSpPr>
        <p:spPr>
          <a:xfrm>
            <a:off x="335362" y="3621022"/>
            <a:ext cx="8064895" cy="76808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</a:pPr>
            <a:r>
              <a:rPr lang="en-AU"/>
              <a:t>Thank you</a:t>
            </a:r>
            <a:endParaRPr/>
          </a:p>
        </p:txBody>
      </p:sp>
      <p:sp>
        <p:nvSpPr>
          <p:cNvPr id="501" name="Google Shape;501;p17"/>
          <p:cNvSpPr txBox="1"/>
          <p:nvPr/>
        </p:nvSpPr>
        <p:spPr>
          <a:xfrm>
            <a:off x="4788746" y="4773150"/>
            <a:ext cx="61622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 CSIRO colleagues at &lt;Firstname&gt;.&lt;Lastname&gt;@csiro.au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water, outdoor, nature, night sky&#10;&#10;Description automatically generated" id="314" name="Google Shape;31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38448" y="0"/>
            <a:ext cx="30535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315" name="Google Shape;315;p2"/>
          <p:cNvSpPr txBox="1"/>
          <p:nvPr>
            <p:ph idx="1" type="body"/>
          </p:nvPr>
        </p:nvSpPr>
        <p:spPr>
          <a:xfrm>
            <a:off x="335363" y="2067717"/>
            <a:ext cx="8448936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85000" lnSpcReduction="10000"/>
          </a:bodyPr>
          <a:lstStyle/>
          <a:p>
            <a:pPr indent="-287993" lvl="0" marL="28799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The CSIRO AusCalVal program was introduced at WGCV-52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Part of the Australian National Space Mission for Earth Observation (NSMEO)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Included federal government investment to sustain Australian cal/val infrastructure and establish new cal/val capabilities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Federal government announced NSMEO cancellation on 28 June 2023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CSIRO Space and Astronomy is currently exploring the possibility of continuing with an “AusCalVal facility” and refining the scope of such a facility</a:t>
            </a:r>
            <a:endParaRPr/>
          </a:p>
        </p:txBody>
      </p:sp>
      <p:sp>
        <p:nvSpPr>
          <p:cNvPr id="316" name="Google Shape;316;p2"/>
          <p:cNvSpPr txBox="1"/>
          <p:nvPr>
            <p:ph type="title"/>
          </p:nvPr>
        </p:nvSpPr>
        <p:spPr>
          <a:xfrm>
            <a:off x="335360" y="1073945"/>
            <a:ext cx="8448939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</a:pPr>
            <a:r>
              <a:rPr lang="en-AU"/>
              <a:t>AusCalVal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00000">
            <a:off x="8142592" y="45473"/>
            <a:ext cx="4663379" cy="4108027"/>
          </a:xfrm>
          <a:prstGeom prst="rect">
            <a:avLst/>
          </a:prstGeom>
          <a:noFill/>
          <a:ln cap="flat" cmpd="sng" w="12700">
            <a:solidFill>
              <a:srgbClr val="004756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sp>
        <p:nvSpPr>
          <p:cNvPr id="323" name="Google Shape;323;p3"/>
          <p:cNvSpPr/>
          <p:nvPr/>
        </p:nvSpPr>
        <p:spPr>
          <a:xfrm>
            <a:off x="0" y="3303419"/>
            <a:ext cx="12192000" cy="355458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3"/>
          <p:cNvSpPr txBox="1"/>
          <p:nvPr>
            <p:ph idx="1" type="body"/>
          </p:nvPr>
        </p:nvSpPr>
        <p:spPr>
          <a:xfrm>
            <a:off x="335363" y="1234598"/>
            <a:ext cx="7772317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87993" lvl="0" marL="28799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AU" sz="1600"/>
              <a:t>Completed a desktop Australia-wide Landsat-8 analysis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AU" sz="1600"/>
              <a:t>Leverages 10 years of USGS Landsat-8 collection 2 level 2 SR products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AU" sz="1600"/>
              <a:t>Open code and workflow re-usable globally on CSIRO’s EASI hub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AU" sz="1600"/>
              <a:t>Results align with previous Landsat 5 analysis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AU" sz="1600"/>
              <a:t>Challenges with standard cloud layer (from USGS &amp; DEA) validating the need for CMIX activity.</a:t>
            </a:r>
            <a:endParaRPr/>
          </a:p>
        </p:txBody>
      </p:sp>
      <p:pic>
        <p:nvPicPr>
          <p:cNvPr descr="A map of australia with different colors&#10;&#10;Description automatically generated" id="325" name="Google Shape;32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305882"/>
            <a:ext cx="3669926" cy="35521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australia on a black background&#10;&#10;Description automatically generated" id="326" name="Google Shape;32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40867" y="3309294"/>
            <a:ext cx="3669926" cy="35487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map&#10;&#10;Description automatically generated" id="327" name="Google Shape;327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62221" y="3303419"/>
            <a:ext cx="3827893" cy="3554581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"/>
          <p:cNvSpPr txBox="1"/>
          <p:nvPr/>
        </p:nvSpPr>
        <p:spPr>
          <a:xfrm>
            <a:off x="4094359" y="2934087"/>
            <a:ext cx="370247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Albedo across VNIR-SWIR (6 bands)</a:t>
            </a:r>
            <a:endParaRPr/>
          </a:p>
        </p:txBody>
      </p:sp>
      <p:sp>
        <p:nvSpPr>
          <p:cNvPr id="329" name="Google Shape;329;p3"/>
          <p:cNvSpPr txBox="1"/>
          <p:nvPr/>
        </p:nvSpPr>
        <p:spPr>
          <a:xfrm>
            <a:off x="838200" y="6332815"/>
            <a:ext cx="7393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Mean</a:t>
            </a:r>
            <a:endParaRPr/>
          </a:p>
        </p:txBody>
      </p:sp>
      <p:sp>
        <p:nvSpPr>
          <p:cNvPr id="330" name="Google Shape;330;p3"/>
          <p:cNvSpPr txBox="1"/>
          <p:nvPr/>
        </p:nvSpPr>
        <p:spPr>
          <a:xfrm>
            <a:off x="4506240" y="6332815"/>
            <a:ext cx="9494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Std Dev</a:t>
            </a:r>
            <a:endParaRPr/>
          </a:p>
        </p:txBody>
      </p:sp>
      <p:sp>
        <p:nvSpPr>
          <p:cNvPr id="331" name="Google Shape;331;p3"/>
          <p:cNvSpPr txBox="1"/>
          <p:nvPr/>
        </p:nvSpPr>
        <p:spPr>
          <a:xfrm>
            <a:off x="8681715" y="6322695"/>
            <a:ext cx="190199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Coeff of Variation</a:t>
            </a:r>
            <a:endParaRPr/>
          </a:p>
        </p:txBody>
      </p:sp>
      <p:sp>
        <p:nvSpPr>
          <p:cNvPr id="332" name="Google Shape;332;p3"/>
          <p:cNvSpPr txBox="1"/>
          <p:nvPr>
            <p:ph type="title"/>
          </p:nvPr>
        </p:nvSpPr>
        <p:spPr>
          <a:xfrm>
            <a:off x="1039785" y="159547"/>
            <a:ext cx="8448939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Calibri"/>
              <a:buNone/>
            </a:pPr>
            <a:r>
              <a:rPr lang="en-AU" sz="4400"/>
              <a:t>Search for new calibration sites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"/>
          <p:cNvSpPr txBox="1"/>
          <p:nvPr>
            <p:ph idx="1" type="body"/>
          </p:nvPr>
        </p:nvSpPr>
        <p:spPr>
          <a:xfrm>
            <a:off x="335363" y="1132996"/>
            <a:ext cx="8448936" cy="3513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87993" lvl="0" marL="28799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AU" sz="2400"/>
              <a:t>Googong platform floated in January 2024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AU" sz="2400"/>
              <a:t>First instrument (Kurloo GNSS) installed 1 Feb 2024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AU" sz="2400"/>
              <a:t>Further instrumentation to be installed Mar 2024:</a:t>
            </a:r>
            <a:endParaRPr/>
          </a:p>
          <a:p>
            <a:pPr indent="-216031" lvl="1" marL="67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AU" sz="1700">
                <a:solidFill>
                  <a:schemeClr val="dk1"/>
                </a:solidFill>
              </a:rPr>
              <a:t>TriOS Ramses E</a:t>
            </a:r>
            <a:r>
              <a:rPr baseline="-25000" lang="en-AU" sz="1700">
                <a:solidFill>
                  <a:schemeClr val="dk1"/>
                </a:solidFill>
              </a:rPr>
              <a:t>d</a:t>
            </a:r>
            <a:r>
              <a:rPr lang="en-AU" sz="1700">
                <a:solidFill>
                  <a:schemeClr val="dk1"/>
                </a:solidFill>
              </a:rPr>
              <a:t>, L</a:t>
            </a:r>
            <a:r>
              <a:rPr baseline="-25000" lang="en-AU" sz="1700">
                <a:solidFill>
                  <a:schemeClr val="dk1"/>
                </a:solidFill>
              </a:rPr>
              <a:t>sky</a:t>
            </a:r>
            <a:r>
              <a:rPr lang="en-AU" sz="1700">
                <a:solidFill>
                  <a:schemeClr val="dk1"/>
                </a:solidFill>
              </a:rPr>
              <a:t> and L</a:t>
            </a:r>
            <a:r>
              <a:rPr baseline="-25000" lang="en-AU" sz="1700">
                <a:solidFill>
                  <a:schemeClr val="dk1"/>
                </a:solidFill>
              </a:rPr>
              <a:t>w </a:t>
            </a:r>
            <a:r>
              <a:rPr lang="en-AU" sz="1700">
                <a:solidFill>
                  <a:schemeClr val="dk1"/>
                </a:solidFill>
              </a:rPr>
              <a:t>on pan/tilt unit</a:t>
            </a:r>
            <a:endParaRPr sz="1700"/>
          </a:p>
          <a:p>
            <a:pPr indent="-216031" lvl="1" marL="67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AU" sz="1700">
                <a:solidFill>
                  <a:schemeClr val="dk1"/>
                </a:solidFill>
              </a:rPr>
              <a:t>Weather station</a:t>
            </a:r>
            <a:endParaRPr sz="1700"/>
          </a:p>
          <a:p>
            <a:pPr indent="-216031" lvl="1" marL="67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AU" sz="1700">
                <a:solidFill>
                  <a:schemeClr val="dk1"/>
                </a:solidFill>
              </a:rPr>
              <a:t>Cameras horizontal and forward-looking</a:t>
            </a:r>
            <a:endParaRPr sz="1700"/>
          </a:p>
          <a:p>
            <a:pPr indent="-216031" lvl="1" marL="67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AU" sz="1700">
                <a:solidFill>
                  <a:schemeClr val="dk1"/>
                </a:solidFill>
              </a:rPr>
              <a:t>Water temperature at 3 depths (0/4/8 m) + thermistor chain</a:t>
            </a:r>
            <a:endParaRPr/>
          </a:p>
          <a:p>
            <a:pPr indent="-216031" lvl="1" marL="67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AU" sz="1700">
                <a:solidFill>
                  <a:schemeClr val="dk1"/>
                </a:solidFill>
              </a:rPr>
              <a:t>2 x Heitronics thermal radiometers</a:t>
            </a:r>
            <a:endParaRPr sz="1700"/>
          </a:p>
          <a:p>
            <a:pPr indent="-216031" lvl="1" marL="67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AU" sz="1700">
                <a:solidFill>
                  <a:schemeClr val="dk1"/>
                </a:solidFill>
              </a:rPr>
              <a:t>Autonomous power and communications</a:t>
            </a:r>
            <a:endParaRPr/>
          </a:p>
          <a:p>
            <a:pPr indent="-216000" lvl="0" marL="216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AU" sz="2400"/>
              <a:t>FRM maturity matrix assessment</a:t>
            </a:r>
            <a:endParaRPr/>
          </a:p>
        </p:txBody>
      </p:sp>
      <p:sp>
        <p:nvSpPr>
          <p:cNvPr id="339" name="Google Shape;339;p4"/>
          <p:cNvSpPr txBox="1"/>
          <p:nvPr>
            <p:ph type="title"/>
          </p:nvPr>
        </p:nvSpPr>
        <p:spPr>
          <a:xfrm>
            <a:off x="1005920" y="156827"/>
            <a:ext cx="8448939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Calibri"/>
              <a:buNone/>
            </a:pPr>
            <a:r>
              <a:rPr lang="en-AU" sz="4400"/>
              <a:t>Darkwater Inland Observatory</a:t>
            </a:r>
            <a:endParaRPr/>
          </a:p>
        </p:txBody>
      </p:sp>
      <p:pic>
        <p:nvPicPr>
          <p:cNvPr descr="A yellow and black boat on water&#10;&#10;Description automatically generated" id="340" name="Google Shape;34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5611" y="1098421"/>
            <a:ext cx="4799613" cy="34724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aph showing a number of green lines&#10;&#10;Description automatically generated with medium confidence" id="341" name="Google Shape;34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748105"/>
            <a:ext cx="12192000" cy="210947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"/>
          <p:cNvSpPr txBox="1"/>
          <p:nvPr/>
        </p:nvSpPr>
        <p:spPr>
          <a:xfrm>
            <a:off x="1989815" y="4741949"/>
            <a:ext cx="738163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Relative water height data from Kurloo – support to SWOT water height validation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4"/>
          <p:cNvSpPr/>
          <p:nvPr/>
        </p:nvSpPr>
        <p:spPr>
          <a:xfrm>
            <a:off x="8202504" y="2205738"/>
            <a:ext cx="582507" cy="653838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4" name="Google Shape;344;p4"/>
          <p:cNvCxnSpPr>
            <a:endCxn id="343" idx="2"/>
          </p:cNvCxnSpPr>
          <p:nvPr/>
        </p:nvCxnSpPr>
        <p:spPr>
          <a:xfrm>
            <a:off x="7010304" y="1745457"/>
            <a:ext cx="1192200" cy="787200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lg" w="lg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345" name="Google Shape;345;p4"/>
          <p:cNvSpPr txBox="1"/>
          <p:nvPr/>
        </p:nvSpPr>
        <p:spPr>
          <a:xfrm>
            <a:off x="7890658" y="746090"/>
            <a:ext cx="429456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Contact: Janet Anstee, Gemma Kerrisk, Nathan Drayson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"/>
          <p:cNvSpPr txBox="1"/>
          <p:nvPr>
            <p:ph idx="1" type="body"/>
          </p:nvPr>
        </p:nvSpPr>
        <p:spPr>
          <a:xfrm>
            <a:off x="335363" y="1046939"/>
            <a:ext cx="7670717" cy="52623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77500" lnSpcReduction="20000"/>
          </a:bodyPr>
          <a:lstStyle/>
          <a:p>
            <a:pPr indent="-287993" lvl="0" marL="28799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TIRCalNet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7487"/>
              <a:buChar char="•"/>
            </a:pPr>
            <a:r>
              <a:rPr lang="en-AU"/>
              <a:t>Ian Lau &amp; Cindy Ong have joined the TIRCalNet study team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7487"/>
              <a:buChar char="•"/>
            </a:pPr>
            <a:r>
              <a:rPr lang="en-AU"/>
              <a:t>Working with NASA JPL on the deployment of a TIR radiometer at Pinnacles (current schedule/plan is for April 2024)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7487"/>
              <a:buChar char="•"/>
            </a:pPr>
            <a:r>
              <a:rPr lang="en-AU"/>
              <a:t>Preliminary ground TIR characterisation conducted and results indicate that the ground spectral characteristics align with ECOSTRESS  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RadCalNet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7487"/>
              <a:buChar char="•"/>
            </a:pPr>
            <a:r>
              <a:rPr lang="en-AU"/>
              <a:t>Performed a swap of the CIMEL instrument.  Instrument currently in rest/sleep mode to work on a few glitches related to the cable entanglement and mechanical issues related to the mast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7487"/>
              <a:buChar char="•"/>
            </a:pPr>
            <a:r>
              <a:rPr lang="en-AU"/>
              <a:t>Working with CNES on some technical issues data processing ahead of submission to RadCalNet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Other activities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7487"/>
              <a:buChar char="•"/>
            </a:pPr>
            <a:r>
              <a:rPr lang="en-AU"/>
              <a:t>Recent campaigns for EnMAP, DESIS and PRISMA inter-comparison to understand the disparity between the sensors.  Similar inter-comparisons may be conducted at Calperum (SRIX4Veg-II location) if time permits</a:t>
            </a:r>
            <a:endParaRPr/>
          </a:p>
          <a:p>
            <a:pPr indent="-13051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352" name="Google Shape;352;p5"/>
          <p:cNvSpPr txBox="1"/>
          <p:nvPr>
            <p:ph type="title"/>
          </p:nvPr>
        </p:nvSpPr>
        <p:spPr>
          <a:xfrm>
            <a:off x="1141387" y="194452"/>
            <a:ext cx="8448939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Calibri"/>
              <a:buNone/>
            </a:pPr>
            <a:r>
              <a:rPr lang="en-AU" sz="4400"/>
              <a:t>Pinnacles</a:t>
            </a:r>
            <a:endParaRPr/>
          </a:p>
        </p:txBody>
      </p:sp>
      <p:pic>
        <p:nvPicPr>
          <p:cNvPr descr="A person on a tower&#10;&#10;Description automatically generated" id="353" name="Google Shape;35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8870102" y="473288"/>
            <a:ext cx="3786296" cy="2839722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"/>
          <p:cNvSpPr txBox="1"/>
          <p:nvPr/>
        </p:nvSpPr>
        <p:spPr>
          <a:xfrm>
            <a:off x="6427902" y="194452"/>
            <a:ext cx="278383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Contact: Cindy Ong, Ian Lau</a:t>
            </a:r>
            <a:endParaRPr/>
          </a:p>
        </p:txBody>
      </p:sp>
      <p:pic>
        <p:nvPicPr>
          <p:cNvPr descr="A person on a skateboard in the desert&#10;&#10;Description automatically generated" id="355" name="Google Shape;35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8087507" y="3786297"/>
            <a:ext cx="4095604" cy="307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computer screen&#10;&#10;Description automatically generated" id="361" name="Google Shape;36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9860" y="4403"/>
            <a:ext cx="5812140" cy="6853597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6"/>
          <p:cNvSpPr txBox="1"/>
          <p:nvPr>
            <p:ph idx="1" type="body"/>
          </p:nvPr>
        </p:nvSpPr>
        <p:spPr>
          <a:xfrm>
            <a:off x="335363" y="1458118"/>
            <a:ext cx="5923197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87993" lvl="0" marL="28799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AU" sz="2400"/>
              <a:t>We have been working with Australian Antarctic Division (AAD) to deploy a temporary corner reflector at Casey station in the Antarctica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AU" sz="2400"/>
              <a:t>Immediate goal is to help support NISAR calibration after launch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AU" sz="2400"/>
              <a:t>Future aspiration to install permanent large targets at all AAD bases (Mawson, Casey, Davis in continental Antarctica, and Macquarie Island)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363" name="Google Shape;363;p6"/>
          <p:cNvSpPr txBox="1"/>
          <p:nvPr>
            <p:ph type="title"/>
          </p:nvPr>
        </p:nvSpPr>
        <p:spPr>
          <a:xfrm>
            <a:off x="1093973" y="272074"/>
            <a:ext cx="8448939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Calibri"/>
              <a:buNone/>
            </a:pPr>
            <a:r>
              <a:rPr lang="en-AU" sz="4000"/>
              <a:t>SAR cal in Antarctica</a:t>
            </a:r>
            <a:endParaRPr/>
          </a:p>
        </p:txBody>
      </p:sp>
      <p:sp>
        <p:nvSpPr>
          <p:cNvPr id="364" name="Google Shape;364;p6"/>
          <p:cNvSpPr txBox="1"/>
          <p:nvPr/>
        </p:nvSpPr>
        <p:spPr>
          <a:xfrm>
            <a:off x="4192685" y="977703"/>
            <a:ext cx="22515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Contact: Matt Garthwaite</a:t>
            </a:r>
            <a:endParaRPr/>
          </a:p>
        </p:txBody>
      </p:sp>
      <p:sp>
        <p:nvSpPr>
          <p:cNvPr id="365" name="Google Shape;365;p6"/>
          <p:cNvSpPr txBox="1"/>
          <p:nvPr/>
        </p:nvSpPr>
        <p:spPr>
          <a:xfrm>
            <a:off x="754689" y="5750347"/>
            <a:ext cx="494168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Desktop analysis of NovaSAR-1 S-band data to find quietest locations within the permitted Casey station area</a:t>
            </a:r>
            <a:endParaRPr/>
          </a:p>
        </p:txBody>
      </p:sp>
      <p:cxnSp>
        <p:nvCxnSpPr>
          <p:cNvPr id="366" name="Google Shape;366;p6"/>
          <p:cNvCxnSpPr/>
          <p:nvPr/>
        </p:nvCxnSpPr>
        <p:spPr>
          <a:xfrm flipH="1" rot="10800000">
            <a:off x="5464064" y="5198585"/>
            <a:ext cx="794496" cy="481119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lg" w="lg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7"/>
          <p:cNvSpPr txBox="1"/>
          <p:nvPr>
            <p:ph idx="1" type="body"/>
          </p:nvPr>
        </p:nvSpPr>
        <p:spPr>
          <a:xfrm>
            <a:off x="335363" y="1451344"/>
            <a:ext cx="6735134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87993" lvl="0" marL="28799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AU" sz="2400"/>
              <a:t>In support of ESA, we are discussing the addition of Pandora spectrometer at Darwin with University of Wollongong and Bureau of Meteorology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AU" sz="2400"/>
              <a:t>Would be co-located with TCCON at Darwin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AU" sz="2400"/>
              <a:t>Third Pandora site in Australia after Alice Springs (GA) and Broadmeadows (Melbourne; BoM)</a:t>
            </a:r>
            <a:endParaRPr/>
          </a:p>
        </p:txBody>
      </p:sp>
      <p:sp>
        <p:nvSpPr>
          <p:cNvPr id="373" name="Google Shape;373;p7"/>
          <p:cNvSpPr txBox="1"/>
          <p:nvPr>
            <p:ph type="title"/>
          </p:nvPr>
        </p:nvSpPr>
        <p:spPr>
          <a:xfrm>
            <a:off x="1100747" y="187115"/>
            <a:ext cx="8448939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Calibri"/>
              <a:buNone/>
            </a:pPr>
            <a:r>
              <a:rPr lang="en-AU" sz="4400"/>
              <a:t>Pandonia</a:t>
            </a:r>
            <a:endParaRPr sz="4400"/>
          </a:p>
        </p:txBody>
      </p:sp>
      <p:grpSp>
        <p:nvGrpSpPr>
          <p:cNvPr id="374" name="Google Shape;374;p7"/>
          <p:cNvGrpSpPr/>
          <p:nvPr/>
        </p:nvGrpSpPr>
        <p:grpSpPr>
          <a:xfrm>
            <a:off x="8182149" y="3839853"/>
            <a:ext cx="4029402" cy="3018147"/>
            <a:chOff x="8182149" y="3839853"/>
            <a:chExt cx="4029402" cy="3018147"/>
          </a:xfrm>
        </p:grpSpPr>
        <p:pic>
          <p:nvPicPr>
            <p:cNvPr id="375" name="Google Shape;375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182149" y="3839853"/>
              <a:ext cx="4029402" cy="301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6" name="Google Shape;376;p7"/>
            <p:cNvSpPr txBox="1"/>
            <p:nvPr/>
          </p:nvSpPr>
          <p:spPr>
            <a:xfrm>
              <a:off x="9411583" y="4033593"/>
              <a:ext cx="1808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TCCON v</a:t>
              </a:r>
              <a:r>
                <a:rPr lang="en-AU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iew west</a:t>
              </a:r>
              <a:endParaRPr/>
            </a:p>
          </p:txBody>
        </p:sp>
      </p:grpSp>
      <p:grpSp>
        <p:nvGrpSpPr>
          <p:cNvPr id="377" name="Google Shape;377;p7"/>
          <p:cNvGrpSpPr/>
          <p:nvPr/>
        </p:nvGrpSpPr>
        <p:grpSpPr>
          <a:xfrm>
            <a:off x="10913" y="3839852"/>
            <a:ext cx="8167728" cy="3016206"/>
            <a:chOff x="10913" y="3839852"/>
            <a:chExt cx="8167728" cy="3016206"/>
          </a:xfrm>
        </p:grpSpPr>
        <p:pic>
          <p:nvPicPr>
            <p:cNvPr id="378" name="Google Shape;378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913" y="3839852"/>
              <a:ext cx="4029402" cy="30162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9" name="Google Shape;379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040315" y="3839853"/>
              <a:ext cx="4138326" cy="30162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0" name="Google Shape;380;p7"/>
            <p:cNvSpPr txBox="1"/>
            <p:nvPr/>
          </p:nvSpPr>
          <p:spPr>
            <a:xfrm>
              <a:off x="2086205" y="3967509"/>
              <a:ext cx="18080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Darwin TCCON</a:t>
              </a: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5520197" y="5587999"/>
              <a:ext cx="785795" cy="548967"/>
            </a:xfrm>
            <a:prstGeom prst="ellipse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82" name="Google Shape;382;p7"/>
            <p:cNvCxnSpPr/>
            <p:nvPr/>
          </p:nvCxnSpPr>
          <p:spPr>
            <a:xfrm>
              <a:off x="3447645" y="4336841"/>
              <a:ext cx="2072552" cy="1420492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lg" w="lg" type="triangl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383" name="Google Shape;383;p7"/>
          <p:cNvSpPr txBox="1"/>
          <p:nvPr/>
        </p:nvSpPr>
        <p:spPr>
          <a:xfrm>
            <a:off x="4787337" y="950377"/>
            <a:ext cx="22515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Contact: Matt Garthwaite</a:t>
            </a:r>
            <a:endParaRPr/>
          </a:p>
        </p:txBody>
      </p:sp>
      <p:pic>
        <p:nvPicPr>
          <p:cNvPr descr="Bureau of Meteorology (BoM) - NRSPP Australia" id="384" name="Google Shape;384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01534" y="100625"/>
            <a:ext cx="1188214" cy="7473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iversity of Wollongong - Course Seeker" id="385" name="Google Shape;385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99323" y="278746"/>
            <a:ext cx="1377132" cy="44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70506" y="-1267"/>
            <a:ext cx="5121501" cy="384111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7"/>
          <p:cNvSpPr txBox="1"/>
          <p:nvPr/>
        </p:nvSpPr>
        <p:spPr>
          <a:xfrm>
            <a:off x="9979958" y="278743"/>
            <a:ext cx="180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Broadmeadows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494"/>
            <a:ext cx="12192000" cy="6833506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8"/>
          <p:cNvSpPr txBox="1"/>
          <p:nvPr/>
        </p:nvSpPr>
        <p:spPr>
          <a:xfrm>
            <a:off x="1032620" y="257344"/>
            <a:ext cx="6096000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b="1" i="0" lang="en-AU" sz="3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 Aquawatch Pilot Sites</a:t>
            </a:r>
            <a:endParaRPr/>
          </a:p>
        </p:txBody>
      </p:sp>
      <p:sp>
        <p:nvSpPr>
          <p:cNvPr id="395" name="Google Shape;395;p8"/>
          <p:cNvSpPr txBox="1"/>
          <p:nvPr/>
        </p:nvSpPr>
        <p:spPr>
          <a:xfrm>
            <a:off x="8247321" y="257344"/>
            <a:ext cx="3804349" cy="4431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Arial"/>
              <a:buNone/>
            </a:pPr>
            <a:r>
              <a:rPr b="1" i="0" lang="en-AU" sz="1800" u="none" cap="none" strike="noStrik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Officially launched in 2023, AquaWatch's portfolio has grown to include         pilot projects in a variety of international locations.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1" i="0" sz="800" u="none" cap="none" strike="noStrike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2075" lvl="0" marL="9207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1) Lake Hume</a:t>
            </a:r>
            <a:endParaRPr/>
          </a:p>
          <a:p>
            <a: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2) Cockburn Sound</a:t>
            </a:r>
            <a:endParaRPr/>
          </a:p>
          <a:p>
            <a: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3) Moreton Bay</a:t>
            </a:r>
            <a:endParaRPr/>
          </a:p>
          <a:p>
            <a: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4) Spencer Gulf</a:t>
            </a:r>
            <a:endParaRPr/>
          </a:p>
          <a:p>
            <a: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5) Fitzroy River (GBR Pilot)</a:t>
            </a:r>
            <a:endParaRPr/>
          </a:p>
          <a:p>
            <a: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6) Melbourne Wastewater Treatment Plant</a:t>
            </a:r>
            <a:endParaRPr/>
          </a:p>
          <a:p>
            <a: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7) Grahamstown Dam </a:t>
            </a:r>
            <a:endParaRPr/>
          </a:p>
          <a:p>
            <a: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8) DION</a:t>
            </a:r>
            <a:endParaRPr/>
          </a:p>
          <a:p>
            <a: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9) Venice, Italy</a:t>
            </a:r>
            <a:endParaRPr/>
          </a:p>
          <a:p>
            <a: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10) California, US</a:t>
            </a:r>
            <a:endParaRPr/>
          </a:p>
          <a:p>
            <a: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11) Chile</a:t>
            </a:r>
            <a:endParaRPr/>
          </a:p>
          <a:p>
            <a: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12) Vietnam</a:t>
            </a:r>
            <a:endParaRPr/>
          </a:p>
          <a:p>
            <a: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13) Malaysia</a:t>
            </a:r>
            <a:endParaRPr/>
          </a:p>
          <a:p>
            <a: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14) Colombia</a:t>
            </a:r>
            <a:endParaRPr/>
          </a:p>
          <a:p>
            <a: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15) Plymouth Sound, UK</a:t>
            </a:r>
            <a:endParaRPr/>
          </a:p>
        </p:txBody>
      </p:sp>
      <p:sp>
        <p:nvSpPr>
          <p:cNvPr id="396" name="Google Shape;396;p8"/>
          <p:cNvSpPr/>
          <p:nvPr/>
        </p:nvSpPr>
        <p:spPr>
          <a:xfrm>
            <a:off x="8754938" y="702429"/>
            <a:ext cx="112087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Arial"/>
              <a:buNone/>
            </a:pPr>
            <a:r>
              <a:rPr b="1" i="0" lang="en-AU" sz="28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b="1" i="0" sz="2800" u="none" cap="none" strike="noStrik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7" name="Google Shape;39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032620" cy="102559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8"/>
          <p:cNvSpPr txBox="1"/>
          <p:nvPr/>
        </p:nvSpPr>
        <p:spPr>
          <a:xfrm>
            <a:off x="9362742" y="6240396"/>
            <a:ext cx="253652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Contact: Alex Held, Xiubin Qi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9"/>
          <p:cNvSpPr txBox="1"/>
          <p:nvPr/>
        </p:nvSpPr>
        <p:spPr>
          <a:xfrm>
            <a:off x="726591" y="1462307"/>
            <a:ext cx="6206404" cy="51398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Calibri"/>
              <a:buNone/>
            </a:pPr>
            <a:r>
              <a:rPr b="0" i="0" lang="en-AU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Typical insitu observations include both above-water radiometry and In-water optics, progressively being implemented across pilot sites. Key features include:</a:t>
            </a:r>
            <a:endParaRPr/>
          </a:p>
          <a:p>
            <a:pPr indent="-205443" lvl="0" marL="2879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Noto Sans Symbols"/>
              <a:buNone/>
            </a:pPr>
            <a:r>
              <a:t/>
            </a:r>
            <a:endParaRPr b="0" i="0" sz="13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7993" lvl="0" marL="2879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Noto Sans Symbols"/>
              <a:buChar char="⮚"/>
            </a:pPr>
            <a:r>
              <a:rPr b="0" i="0" lang="en-AU" sz="13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Autonomous sensor measurement </a:t>
            </a:r>
            <a:r>
              <a:rPr lang="en-AU" sz="13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b="0" i="0" lang="en-AU" sz="13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10-15 min intervals</a:t>
            </a:r>
            <a:endParaRPr/>
          </a:p>
          <a:p>
            <a:pPr indent="-205443" lvl="0" marL="2879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Noto Sans Symbols"/>
              <a:buNone/>
            </a:pPr>
            <a:r>
              <a:t/>
            </a:r>
            <a:endParaRPr b="0" i="0" sz="13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7993" lvl="0" marL="2879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Noto Sans Symbols"/>
              <a:buChar char="⮚"/>
            </a:pPr>
            <a:r>
              <a:rPr b="0" i="0" lang="en-AU" sz="13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Realtime data telemetry via mobile network</a:t>
            </a:r>
            <a:endParaRPr/>
          </a:p>
          <a:p>
            <a:pPr indent="-205443" lvl="0" marL="2879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Noto Sans Symbols"/>
              <a:buNone/>
            </a:pPr>
            <a:r>
              <a:t/>
            </a:r>
            <a:endParaRPr b="0" i="0" sz="13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7993" lvl="0" marL="2879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Noto Sans Symbols"/>
              <a:buChar char="⮚"/>
            </a:pPr>
            <a:r>
              <a:rPr b="0" i="0" lang="en-AU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live dashboard for monitoring system status and various water quality parameters, with remotely programable system for efficient power management</a:t>
            </a:r>
            <a:endParaRPr/>
          </a:p>
          <a:p>
            <a:pPr indent="-205443" lvl="0" marL="2879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Noto Sans Symbols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7993" lvl="0" marL="2879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Noto Sans Symbols"/>
              <a:buChar char="⮚"/>
            </a:pPr>
            <a:r>
              <a:rPr b="0" i="0" lang="en-AU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currently deployed instruments, tailored to suit different pilot sites include:</a:t>
            </a:r>
            <a:endParaRPr/>
          </a:p>
          <a:p>
            <a:pPr indent="-288033" lvl="1" marL="7451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▪"/>
            </a:pPr>
            <a:r>
              <a:rPr b="0" i="0" lang="en-AU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Above-water sensors:</a:t>
            </a:r>
            <a:endParaRPr/>
          </a:p>
          <a:p>
            <a:pPr indent="-288033" lvl="2" marL="12023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▪"/>
            </a:pPr>
            <a:r>
              <a:rPr b="0" i="0" lang="en-AU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HydraSpectra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8033" lvl="2" marL="12023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▪"/>
            </a:pPr>
            <a:r>
              <a:rPr b="0" i="0" lang="en-AU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Water velocity sensor</a:t>
            </a:r>
            <a:endParaRPr b="0" baseline="-2500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8033" lvl="2" marL="12023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▪"/>
            </a:pPr>
            <a:r>
              <a:rPr b="0" i="0" lang="en-AU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Weather station</a:t>
            </a:r>
            <a:endParaRPr/>
          </a:p>
          <a:p>
            <a:pPr indent="-288033" lvl="1" marL="7451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▪"/>
            </a:pPr>
            <a:r>
              <a:rPr b="0" i="0" lang="en-AU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In-water sensors</a:t>
            </a:r>
            <a:endParaRPr/>
          </a:p>
          <a:p>
            <a:pPr indent="-288033" lvl="2" marL="12023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▪"/>
            </a:pPr>
            <a:r>
              <a:rPr b="0" i="0" lang="en-AU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Multiparameter water quality sensors</a:t>
            </a:r>
            <a:endParaRPr/>
          </a:p>
          <a:p>
            <a:pPr indent="-288033" lvl="2" marL="12023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▪"/>
            </a:pPr>
            <a:r>
              <a:rPr b="0" i="0" lang="en-AU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Nutrient sensor</a:t>
            </a:r>
            <a:endParaRPr/>
          </a:p>
          <a:p>
            <a:pPr indent="-288033" lvl="2" marL="12023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▪"/>
            </a:pPr>
            <a:r>
              <a:rPr b="0" i="0" lang="en-AU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Harmful Algal Bloom (HAB) sensor</a:t>
            </a:r>
            <a:endParaRPr/>
          </a:p>
          <a:p>
            <a:pPr indent="-288033" lvl="2" marL="12023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▪"/>
            </a:pPr>
            <a:r>
              <a:rPr b="0" i="0" lang="en-AU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ADCP</a:t>
            </a:r>
            <a:endParaRPr/>
          </a:p>
          <a:p>
            <a:pPr indent="-205443" lvl="0" marL="2879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7993" lvl="0" marL="2879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⮚"/>
            </a:pPr>
            <a:r>
              <a:rPr b="0" i="0" lang="en-AU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Monthly or bimonthly system maintenance, water sampling and lab analysis</a:t>
            </a:r>
            <a:endParaRPr/>
          </a:p>
          <a:p>
            <a:pPr indent="-205443" lvl="0" marL="2879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⮚"/>
            </a:pPr>
            <a:r>
              <a:rPr b="0" i="0" lang="en-AU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Central</a:t>
            </a:r>
            <a:r>
              <a:rPr b="0" i="0" lang="en-AU" sz="1300" u="none" cap="none" strike="noStrik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 data management through AquaWatch Data Integration and Analytics System</a:t>
            </a:r>
            <a:endParaRPr/>
          </a:p>
          <a:p>
            <a:pPr indent="-186393" lvl="0" marL="2879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5" name="Google Shape;405;p9"/>
          <p:cNvGrpSpPr/>
          <p:nvPr/>
        </p:nvGrpSpPr>
        <p:grpSpPr>
          <a:xfrm>
            <a:off x="6926479" y="181086"/>
            <a:ext cx="4981347" cy="6621791"/>
            <a:chOff x="7318532" y="181086"/>
            <a:chExt cx="4596149" cy="6389861"/>
          </a:xfrm>
        </p:grpSpPr>
        <p:grpSp>
          <p:nvGrpSpPr>
            <p:cNvPr id="406" name="Google Shape;406;p9"/>
            <p:cNvGrpSpPr/>
            <p:nvPr/>
          </p:nvGrpSpPr>
          <p:grpSpPr>
            <a:xfrm>
              <a:off x="7324544" y="181086"/>
              <a:ext cx="4590137" cy="5458750"/>
              <a:chOff x="7322695" y="181086"/>
              <a:chExt cx="4459274" cy="5458750"/>
            </a:xfrm>
          </p:grpSpPr>
          <p:pic>
            <p:nvPicPr>
              <p:cNvPr descr="A metal fence next to a body of water&#10;&#10;Description automatically generated" id="407" name="Google Shape;407;p9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8717735" y="3839836"/>
                <a:ext cx="1748682" cy="1800000"/>
              </a:xfrm>
              <a:prstGeom prst="hexagon">
                <a:avLst>
                  <a:gd fmla="val 25000" name="adj"/>
                  <a:gd fmla="val 115470" name="vf"/>
                </a:avLst>
              </a:prstGeom>
              <a:noFill/>
              <a:ln>
                <a:noFill/>
              </a:ln>
              <a:effectLst>
                <a:outerShdw blurRad="50800" rotWithShape="0" algn="r" dir="10800000" dist="38100">
                  <a:srgbClr val="000000">
                    <a:alpha val="40000"/>
                  </a:srgbClr>
                </a:outerShdw>
                <a:reflection blurRad="0" dir="0" dist="0" endA="300" endPos="35000" kx="0" rotWithShape="0" algn="bl" stA="52000" stPos="0" sy="-100000" ky="0"/>
              </a:effectLst>
            </p:spPr>
          </p:pic>
          <p:pic>
            <p:nvPicPr>
              <p:cNvPr id="408" name="Google Shape;408;p9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7322695" y="1151217"/>
                <a:ext cx="1748682" cy="1800000"/>
              </a:xfrm>
              <a:prstGeom prst="hexagon">
                <a:avLst>
                  <a:gd fmla="val 25000" name="adj"/>
                  <a:gd fmla="val 115470" name="vf"/>
                </a:avLst>
              </a:prstGeom>
              <a:noFill/>
              <a:ln>
                <a:noFill/>
              </a:ln>
              <a:effectLst>
                <a:outerShdw blurRad="50800" rotWithShape="0" algn="r" dir="10800000" dist="38100">
                  <a:srgbClr val="000000">
                    <a:alpha val="40000"/>
                  </a:srgbClr>
                </a:outerShdw>
                <a:reflection blurRad="0" dir="0" dist="0" endA="300" endPos="35000" kx="0" rotWithShape="0" algn="bl" stA="52000" stPos="0" sy="-100000" ky="0"/>
              </a:effectLst>
            </p:spPr>
          </p:pic>
          <p:pic>
            <p:nvPicPr>
              <p:cNvPr id="409" name="Google Shape;409;p9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0112775" y="2902393"/>
                <a:ext cx="1669194" cy="1800000"/>
              </a:xfrm>
              <a:prstGeom prst="hexagon">
                <a:avLst>
                  <a:gd fmla="val 25000" name="adj"/>
                  <a:gd fmla="val 115470" name="vf"/>
                </a:avLst>
              </a:prstGeom>
              <a:noFill/>
              <a:ln>
                <a:noFill/>
              </a:ln>
              <a:effectLst>
                <a:outerShdw blurRad="50800" rotWithShape="0" algn="r" dir="10800000" dist="38100">
                  <a:srgbClr val="000000">
                    <a:alpha val="40000"/>
                  </a:srgbClr>
                </a:outerShdw>
                <a:reflection blurRad="0" dir="0" dist="0" endA="300" endPos="35000" kx="0" rotWithShape="0" algn="bl" stA="52000" stPos="0" sy="-100000" ky="0"/>
              </a:effectLst>
            </p:spPr>
          </p:pic>
          <p:pic>
            <p:nvPicPr>
              <p:cNvPr id="410" name="Google Shape;410;p9"/>
              <p:cNvPicPr preferRelativeResize="0"/>
              <p:nvPr/>
            </p:nvPicPr>
            <p:blipFill rotWithShape="1">
              <a:blip r:embed="rId6">
                <a:alphaModFix/>
              </a:blip>
              <a:srcRect b="0" l="-32" r="0" t="0"/>
              <a:stretch/>
            </p:blipFill>
            <p:spPr>
              <a:xfrm>
                <a:off x="8703187" y="181086"/>
                <a:ext cx="1748682" cy="1800000"/>
              </a:xfrm>
              <a:prstGeom prst="hexagon">
                <a:avLst>
                  <a:gd fmla="val 25000" name="adj"/>
                  <a:gd fmla="val 115470" name="vf"/>
                </a:avLst>
              </a:prstGeom>
              <a:noFill/>
              <a:ln>
                <a:noFill/>
              </a:ln>
              <a:effectLst>
                <a:outerShdw blurRad="50800" rotWithShape="0" algn="r" dir="10800000" dist="38100">
                  <a:srgbClr val="000000">
                    <a:alpha val="40000"/>
                  </a:srgbClr>
                </a:outerShdw>
                <a:reflection blurRad="0" dir="0" dist="0" endA="300" endPos="55000" kx="0" rotWithShape="0" algn="bl" stA="50000" stPos="0" sy="-100000" ky="0"/>
              </a:effectLst>
            </p:spPr>
          </p:pic>
        </p:grpSp>
        <p:pic>
          <p:nvPicPr>
            <p:cNvPr id="411" name="Google Shape;411;p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748026" y="2043288"/>
              <a:ext cx="1800000" cy="1800000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r" dir="10800000" dist="38100">
                <a:srgbClr val="000000">
                  <a:alpha val="40000"/>
                </a:srgbClr>
              </a:outerShdw>
            </a:effectLst>
          </p:spPr>
        </p:pic>
        <p:pic>
          <p:nvPicPr>
            <p:cNvPr id="412" name="Google Shape;412;p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318532" y="4770947"/>
              <a:ext cx="1800000" cy="1800000"/>
            </a:xfrm>
            <a:prstGeom prst="hexagon">
              <a:avLst>
                <a:gd fmla="val 25000" name="adj"/>
                <a:gd fmla="val 115470" name="vf"/>
              </a:avLst>
            </a:prstGeom>
            <a:noFill/>
            <a:ln>
              <a:noFill/>
            </a:ln>
            <a:effectLst>
              <a:outerShdw blurRad="50800" rotWithShape="0" algn="r" dir="10800000" dist="3810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413" name="Google Shape;413;p9"/>
          <p:cNvSpPr txBox="1"/>
          <p:nvPr/>
        </p:nvSpPr>
        <p:spPr>
          <a:xfrm>
            <a:off x="1103609" y="201021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b="1" i="0" lang="en-AU" sz="3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Configuration of Insitu Stations at AquaWatch Pilot Locations</a:t>
            </a:r>
            <a:endParaRPr/>
          </a:p>
        </p:txBody>
      </p:sp>
      <p:sp>
        <p:nvSpPr>
          <p:cNvPr id="414" name="Google Shape;414;p9"/>
          <p:cNvSpPr txBox="1"/>
          <p:nvPr/>
        </p:nvSpPr>
        <p:spPr>
          <a:xfrm>
            <a:off x="9362742" y="6240396"/>
            <a:ext cx="253652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Contact: Alex Held, Xiubin Qi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SIRO horizontal">
  <a:themeElements>
    <a:clrScheme name="CSIRO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SIRO vertical">
  <a:themeElements>
    <a:clrScheme name="CSIRO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CSIRO vertical">
  <a:themeElements>
    <a:clrScheme name="CSIRO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2024-02-06T06:03:14Z</dcterms:created>
  <dc:creator>Garthwaite, Matt (S&amp;A, Black Mountain)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0x010100E318A671CD4C9D46AFD7A5368C6DADEA</vt:lpwstr>
  </property>
  <property fmtid="{D5CDD505-2E9C-101B-9397-08002B2CF9AE}" pid="3" name="_dlc_DocIdItemGuid">
    <vt:lpwstr>9c102ca3-163c-478f-ba97-81f9218ff8af</vt:lpwstr>
  </property>
  <property fmtid="{D5CDD505-2E9C-101B-9397-08002B2CF9AE}" pid="4" name="MediaServiceImageTags">
    <vt:lpwstr/>
  </property>
</Properties>
</file>