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pFoPTcm4hoZrfJ7Ar8pQeHTM/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attrocentoSans-bold.fntdata"/><Relationship Id="rId6" Type="http://schemas.openxmlformats.org/officeDocument/2006/relationships/slide" Target="slides/slide2.xml"/><Relationship Id="rId18"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jpg"/><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5"/>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5"/>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5"/>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5"/>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5"/>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5"/>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5"/>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5"/>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5"/>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WGCV-53, 5-8 March 2024</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6"/>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WGCV-53, 5-8 March 2024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WGCV-53, 5-8 March 2024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WGCV-53, 5-8 March 2024</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4"/>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4"/>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rive.google.com/drive/folders/1IawkDlgHtwxLW0kZaeVHILeac1Gni6oA" TargetMode="External"/><Relationship Id="rId4" Type="http://schemas.openxmlformats.org/officeDocument/2006/relationships/hyperlink" Target="http://riza@symbios.space" TargetMode="External"/><Relationship Id="rId5" Type="http://schemas.openxmlformats.org/officeDocument/2006/relationships/hyperlink" Target="mailto:matthew@symbioscomms.com" TargetMode="External"/><Relationship Id="rId6" Type="http://schemas.openxmlformats.org/officeDocument/2006/relationships/hyperlink" Target="mailto:matthew@symbioscomms.com" TargetMode="External"/><Relationship Id="rId7" Type="http://schemas.openxmlformats.org/officeDocument/2006/relationships/hyperlink" Target="https://ceos.org/meetings/wgcv-5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pm.nasa.gov/missions/gpm/orbit-boost" TargetMode="Externa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2.png"/><Relationship Id="rId5" Type="http://schemas.openxmlformats.org/officeDocument/2006/relationships/hyperlink" Target="https://suzaku.eorc.jaxa.jp/GCOM_C/data/validation.html" TargetMode="External"/><Relationship Id="rId6"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US" sz="7500"/>
              <a:t>WGCV-53</a:t>
            </a:r>
            <a:endParaRPr sz="7500"/>
          </a:p>
          <a:p>
            <a:pPr indent="0" lvl="0" marL="0" rtl="0" algn="l">
              <a:lnSpc>
                <a:spcPct val="90000"/>
              </a:lnSpc>
              <a:spcBef>
                <a:spcPts val="0"/>
              </a:spcBef>
              <a:spcAft>
                <a:spcPts val="0"/>
              </a:spcAft>
              <a:buClr>
                <a:schemeClr val="lt1"/>
              </a:buClr>
              <a:buSzPts val="8000"/>
              <a:buFont typeface="Arial"/>
              <a:buNone/>
            </a:pPr>
            <a:r>
              <a:rPr i="1" lang="en-US" sz="4000"/>
              <a:t>JAXA Agency Report </a:t>
            </a:r>
            <a:endParaRPr i="1" sz="4000"/>
          </a:p>
        </p:txBody>
      </p:sp>
      <p:sp>
        <p:nvSpPr>
          <p:cNvPr id="67" name="Google Shape;67;p1"/>
          <p:cNvSpPr/>
          <p:nvPr/>
        </p:nvSpPr>
        <p:spPr>
          <a:xfrm>
            <a:off x="7183010" y="3856074"/>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Akihiko KUZE, JAXA</a:t>
            </a:r>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Kazuhisa TANADA, JAXA</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Agenda Item #2.9 Agency Report</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WGCV-53, Córdoba, Argentina</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Arial"/>
                <a:ea typeface="Arial"/>
                <a:cs typeface="Arial"/>
                <a:sym typeface="Arial"/>
              </a:rPr>
              <a:t>5th - 8th March 2024</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0"/>
          <p:cNvPicPr preferRelativeResize="0"/>
          <p:nvPr/>
        </p:nvPicPr>
        <p:blipFill rotWithShape="1">
          <a:blip r:embed="rId3">
            <a:alphaModFix/>
          </a:blip>
          <a:srcRect b="0" l="0" r="0" t="0"/>
          <a:stretch/>
        </p:blipFill>
        <p:spPr>
          <a:xfrm>
            <a:off x="1220604" y="1064499"/>
            <a:ext cx="4580820" cy="3223340"/>
          </a:xfrm>
          <a:prstGeom prst="rect">
            <a:avLst/>
          </a:prstGeom>
          <a:noFill/>
          <a:ln>
            <a:noFill/>
          </a:ln>
        </p:spPr>
      </p:pic>
      <p:sp>
        <p:nvSpPr>
          <p:cNvPr id="187" name="Google Shape;187;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To be launched in FY2024</a:t>
            </a:r>
            <a:endParaRPr/>
          </a:p>
        </p:txBody>
      </p:sp>
      <p:pic>
        <p:nvPicPr>
          <p:cNvPr id="188" name="Google Shape;188;p10"/>
          <p:cNvPicPr preferRelativeResize="0"/>
          <p:nvPr/>
        </p:nvPicPr>
        <p:blipFill rotWithShape="1">
          <a:blip r:embed="rId4">
            <a:alphaModFix/>
          </a:blip>
          <a:srcRect b="0" l="0" r="0" t="0"/>
          <a:stretch/>
        </p:blipFill>
        <p:spPr>
          <a:xfrm>
            <a:off x="0" y="1191766"/>
            <a:ext cx="1862254" cy="1862254"/>
          </a:xfrm>
          <a:prstGeom prst="rect">
            <a:avLst/>
          </a:prstGeom>
          <a:noFill/>
          <a:ln>
            <a:noFill/>
          </a:ln>
        </p:spPr>
      </p:pic>
      <p:sp>
        <p:nvSpPr>
          <p:cNvPr id="189" name="Google Shape;189;p10"/>
          <p:cNvSpPr txBox="1"/>
          <p:nvPr/>
        </p:nvSpPr>
        <p:spPr>
          <a:xfrm>
            <a:off x="328960" y="4639764"/>
            <a:ext cx="5391615"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Cloud Profiling Radar (CPR) will provide vertical profiles measurements of clouds and have the capability to observe vertical velocities of cloud particles through Doppler measurements. It will operate at 94GHz.</a:t>
            </a:r>
            <a:endParaRPr b="0" i="0" sz="1800" u="none" cap="none" strike="noStrike">
              <a:solidFill>
                <a:srgbClr val="000000"/>
              </a:solidFill>
              <a:latin typeface="Arial"/>
              <a:ea typeface="Arial"/>
              <a:cs typeface="Arial"/>
              <a:sym typeface="Arial"/>
            </a:endParaRPr>
          </a:p>
        </p:txBody>
      </p:sp>
      <p:sp>
        <p:nvSpPr>
          <p:cNvPr id="190" name="Google Shape;190;p10"/>
          <p:cNvSpPr txBox="1"/>
          <p:nvPr/>
        </p:nvSpPr>
        <p:spPr>
          <a:xfrm>
            <a:off x="6096000" y="4224266"/>
            <a:ext cx="5869259"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Advanced Land Observing Satellite-4 (ALOS-4) is a successor of the SAR mission of ALOS and ALOS-2. ALOS-4 will be equipped with the phased array type L-band synthetic aperture radar (PALSAR-3).</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observation swath of ALOS-4 will be drastically increased from 50 km (ALOS-2) to 200 km while keeping the high resolution.</a:t>
            </a:r>
            <a:endParaRPr b="0" i="0" sz="1800" u="none" cap="none" strike="noStrike">
              <a:solidFill>
                <a:srgbClr val="000000"/>
              </a:solidFill>
              <a:latin typeface="Arial"/>
              <a:ea typeface="Arial"/>
              <a:cs typeface="Arial"/>
              <a:sym typeface="Arial"/>
            </a:endParaRPr>
          </a:p>
        </p:txBody>
      </p:sp>
      <p:pic>
        <p:nvPicPr>
          <p:cNvPr id="191" name="Google Shape;191;p10"/>
          <p:cNvPicPr preferRelativeResize="0"/>
          <p:nvPr/>
        </p:nvPicPr>
        <p:blipFill rotWithShape="1">
          <a:blip r:embed="rId5">
            <a:alphaModFix/>
          </a:blip>
          <a:srcRect b="0" l="0" r="0" t="0"/>
          <a:stretch/>
        </p:blipFill>
        <p:spPr>
          <a:xfrm>
            <a:off x="7839307" y="1411096"/>
            <a:ext cx="3947532" cy="2713928"/>
          </a:xfrm>
          <a:prstGeom prst="rect">
            <a:avLst/>
          </a:prstGeom>
          <a:noFill/>
          <a:ln>
            <a:noFill/>
          </a:ln>
        </p:spPr>
      </p:pic>
      <p:pic>
        <p:nvPicPr>
          <p:cNvPr id="192" name="Google Shape;192;p10"/>
          <p:cNvPicPr preferRelativeResize="0"/>
          <p:nvPr/>
        </p:nvPicPr>
        <p:blipFill rotWithShape="1">
          <a:blip r:embed="rId6">
            <a:alphaModFix/>
          </a:blip>
          <a:srcRect b="0" l="0" r="0" t="0"/>
          <a:stretch/>
        </p:blipFill>
        <p:spPr>
          <a:xfrm>
            <a:off x="5979843" y="1191766"/>
            <a:ext cx="1681045" cy="16810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ALOS-4 CAL-VAL</a:t>
            </a:r>
            <a:endParaRPr/>
          </a:p>
        </p:txBody>
      </p:sp>
      <p:sp>
        <p:nvSpPr>
          <p:cNvPr id="198" name="Google Shape;198;p11"/>
          <p:cNvSpPr txBox="1"/>
          <p:nvPr/>
        </p:nvSpPr>
        <p:spPr>
          <a:xfrm>
            <a:off x="36097" y="1042742"/>
            <a:ext cx="5594142" cy="210826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The Advanced Land Observing Satellite-4 (ALOS-4, nicknamed “DAICHI-4”) is the follow-on mission of ALOS-2 and carrying on PALSAR-3.   </a:t>
            </a:r>
            <a:endParaRPr/>
          </a:p>
          <a:p>
            <a:pPr indent="-342900" lvl="0" marL="342900" marR="0" rtl="0" algn="l">
              <a:lnSpc>
                <a:spcPct val="100000"/>
              </a:lnSpc>
              <a:spcBef>
                <a:spcPts val="6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The development completion review is currently underway, then ALOS-4 satellite will ship to Tanegashima Space Center, JAXA for preparing its launch by H3F3.  </a:t>
            </a:r>
            <a:endParaRPr/>
          </a:p>
        </p:txBody>
      </p:sp>
      <p:pic>
        <p:nvPicPr>
          <p:cNvPr id="199" name="Google Shape;199;p11"/>
          <p:cNvPicPr preferRelativeResize="0"/>
          <p:nvPr/>
        </p:nvPicPr>
        <p:blipFill rotWithShape="1">
          <a:blip r:embed="rId3">
            <a:alphaModFix/>
          </a:blip>
          <a:srcRect b="0" l="0" r="0" t="0"/>
          <a:stretch/>
        </p:blipFill>
        <p:spPr>
          <a:xfrm>
            <a:off x="5573662" y="1439708"/>
            <a:ext cx="6659867" cy="1580895"/>
          </a:xfrm>
          <a:prstGeom prst="rect">
            <a:avLst/>
          </a:prstGeom>
          <a:noFill/>
          <a:ln>
            <a:noFill/>
          </a:ln>
        </p:spPr>
      </p:pic>
      <p:sp>
        <p:nvSpPr>
          <p:cNvPr id="200" name="Google Shape;200;p11"/>
          <p:cNvSpPr txBox="1"/>
          <p:nvPr/>
        </p:nvSpPr>
        <p:spPr>
          <a:xfrm>
            <a:off x="6996702" y="1092496"/>
            <a:ext cx="332882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Quattrocento Sans"/>
                <a:ea typeface="Quattrocento Sans"/>
                <a:cs typeface="Quattrocento Sans"/>
                <a:sym typeface="Quattrocento Sans"/>
              </a:rPr>
              <a:t>Initial operation plan of ALOS-4</a:t>
            </a:r>
            <a:endParaRPr b="1" i="0" sz="1600" u="none" cap="none" strike="noStrike">
              <a:solidFill>
                <a:srgbClr val="000000"/>
              </a:solidFill>
              <a:latin typeface="Quattrocento Sans"/>
              <a:ea typeface="Quattrocento Sans"/>
              <a:cs typeface="Quattrocento Sans"/>
              <a:sym typeface="Quattrocento Sans"/>
            </a:endParaRPr>
          </a:p>
        </p:txBody>
      </p:sp>
      <p:pic>
        <p:nvPicPr>
          <p:cNvPr id="201" name="Google Shape;201;p11"/>
          <p:cNvPicPr preferRelativeResize="0"/>
          <p:nvPr/>
        </p:nvPicPr>
        <p:blipFill rotWithShape="1">
          <a:blip r:embed="rId4">
            <a:alphaModFix/>
          </a:blip>
          <a:srcRect b="0" l="0" r="0" t="0"/>
          <a:stretch/>
        </p:blipFill>
        <p:spPr>
          <a:xfrm>
            <a:off x="324002" y="3221010"/>
            <a:ext cx="5249660" cy="2666166"/>
          </a:xfrm>
          <a:prstGeom prst="rect">
            <a:avLst/>
          </a:prstGeom>
          <a:noFill/>
          <a:ln>
            <a:noFill/>
          </a:ln>
        </p:spPr>
      </p:pic>
      <p:sp>
        <p:nvSpPr>
          <p:cNvPr id="202" name="Google Shape;202;p11"/>
          <p:cNvSpPr txBox="1"/>
          <p:nvPr/>
        </p:nvSpPr>
        <p:spPr>
          <a:xfrm>
            <a:off x="398456" y="5887176"/>
            <a:ext cx="510075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Cal/Val sites in the ALOS-4 “Calibration, Validation and Science Team” (CVST) </a:t>
            </a:r>
            <a:endParaRPr b="1" i="0" sz="1600" u="none" cap="none" strike="noStrike">
              <a:solidFill>
                <a:srgbClr val="000000"/>
              </a:solidFill>
              <a:latin typeface="Arial"/>
              <a:ea typeface="Arial"/>
              <a:cs typeface="Arial"/>
              <a:sym typeface="Arial"/>
            </a:endParaRPr>
          </a:p>
        </p:txBody>
      </p:sp>
      <p:pic>
        <p:nvPicPr>
          <p:cNvPr id="203" name="Google Shape;203;p11"/>
          <p:cNvPicPr preferRelativeResize="0"/>
          <p:nvPr/>
        </p:nvPicPr>
        <p:blipFill rotWithShape="1">
          <a:blip r:embed="rId5">
            <a:alphaModFix/>
          </a:blip>
          <a:srcRect b="0" l="0" r="0" t="0"/>
          <a:stretch/>
        </p:blipFill>
        <p:spPr>
          <a:xfrm>
            <a:off x="5979559" y="3190188"/>
            <a:ext cx="5701650" cy="2805869"/>
          </a:xfrm>
          <a:prstGeom prst="rect">
            <a:avLst/>
          </a:prstGeom>
          <a:noFill/>
          <a:ln cap="flat" cmpd="sng" w="9525">
            <a:solidFill>
              <a:schemeClr val="accent1"/>
            </a:solidFill>
            <a:prstDash val="solid"/>
            <a:round/>
            <a:headEnd len="sm" w="sm" type="none"/>
            <a:tailEnd len="sm" w="sm" type="none"/>
          </a:ln>
        </p:spPr>
      </p:pic>
      <p:sp>
        <p:nvSpPr>
          <p:cNvPr id="204" name="Google Shape;204;p11"/>
          <p:cNvSpPr txBox="1"/>
          <p:nvPr/>
        </p:nvSpPr>
        <p:spPr>
          <a:xfrm>
            <a:off x="7165971" y="6080978"/>
            <a:ext cx="332882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Quattrocento Sans"/>
                <a:ea typeface="Quattrocento Sans"/>
                <a:cs typeface="Quattrocento Sans"/>
                <a:sym typeface="Quattrocento Sans"/>
              </a:rPr>
              <a:t>Initial Cal/Val plan of ALOS-4</a:t>
            </a:r>
            <a:endParaRPr b="1" i="0" sz="16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10" name="Google Shape;210;p12"/>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214311" lvl="0" marL="214311" rtl="0" algn="l">
              <a:lnSpc>
                <a:spcPct val="150000"/>
              </a:lnSpc>
              <a:spcBef>
                <a:spcPts val="0"/>
              </a:spcBef>
              <a:spcAft>
                <a:spcPts val="0"/>
              </a:spcAft>
              <a:buSzPts val="1600"/>
              <a:buFont typeface="Noto Sans Symbols"/>
              <a:buChar char="❖"/>
            </a:pPr>
            <a:r>
              <a:rPr b="1" lang="en-US" sz="1600"/>
              <a:t>Presenters should name their file using the following convention:</a:t>
            </a:r>
            <a:endParaRPr sz="1400"/>
          </a:p>
          <a:p>
            <a:pPr indent="-214312" lvl="1" marL="671512" rtl="0" algn="l">
              <a:lnSpc>
                <a:spcPct val="150000"/>
              </a:lnSpc>
              <a:spcBef>
                <a:spcPts val="0"/>
              </a:spcBef>
              <a:spcAft>
                <a:spcPts val="0"/>
              </a:spcAft>
              <a:buSzPts val="1600"/>
              <a:buFont typeface="Noto Sans Symbols"/>
              <a:buChar char="❖"/>
            </a:pPr>
            <a:r>
              <a:rPr lang="en-US" sz="1600"/>
              <a:t>AgendaItemNumber_LastName_Subject_Version </a:t>
            </a:r>
            <a:r>
              <a:rPr i="1" lang="en-US" sz="1600"/>
              <a:t>(e.g., 1.1_Goryl_WGCV-53_Welcome_v1)</a:t>
            </a:r>
            <a:endParaRPr sz="1400"/>
          </a:p>
          <a:p>
            <a:pPr indent="0" lvl="1" marL="457200" rtl="0" algn="l">
              <a:lnSpc>
                <a:spcPct val="150000"/>
              </a:lnSpc>
              <a:spcBef>
                <a:spcPts val="0"/>
              </a:spcBef>
              <a:spcAft>
                <a:spcPts val="0"/>
              </a:spcAft>
              <a:buClr>
                <a:schemeClr val="dk1"/>
              </a:buClr>
              <a:buSzPts val="2400"/>
              <a:buFont typeface="Arial"/>
              <a:buNone/>
            </a:pPr>
            <a:r>
              <a:t/>
            </a:r>
            <a:endParaRPr i="1" sz="1600"/>
          </a:p>
          <a:p>
            <a:pPr indent="-214311" lvl="0" marL="214311" rtl="0" algn="l">
              <a:lnSpc>
                <a:spcPct val="150000"/>
              </a:lnSpc>
              <a:spcBef>
                <a:spcPts val="0"/>
              </a:spcBef>
              <a:spcAft>
                <a:spcPts val="0"/>
              </a:spcAft>
              <a:buSzPts val="1600"/>
              <a:buFont typeface="Noto Sans Symbols"/>
              <a:buChar char="❖"/>
            </a:pPr>
            <a:r>
              <a:rPr b="1" i="1" lang="en-US" sz="1600"/>
              <a:t>Documents and presentations should be uploaded to the shared folder to allow for streamlined self service</a:t>
            </a:r>
            <a:endParaRPr b="1" i="1" sz="1600"/>
          </a:p>
          <a:p>
            <a:pPr indent="-214312" lvl="1" marL="671512" rtl="0" algn="l">
              <a:lnSpc>
                <a:spcPct val="150000"/>
              </a:lnSpc>
              <a:spcBef>
                <a:spcPts val="0"/>
              </a:spcBef>
              <a:spcAft>
                <a:spcPts val="0"/>
              </a:spcAft>
              <a:buSzPts val="1600"/>
              <a:buFont typeface="Noto Sans Symbols"/>
              <a:buChar char="❖"/>
            </a:pPr>
            <a:r>
              <a:rPr b="1" i="1" lang="en-US" sz="1600" u="sng">
                <a:solidFill>
                  <a:schemeClr val="hlink"/>
                </a:solidFill>
                <a:hlinkClick r:id="rId3"/>
              </a:rPr>
              <a:t>Shared Presentation Folder </a:t>
            </a:r>
            <a:r>
              <a:rPr b="1" i="1" lang="en-US" sz="1600"/>
              <a:t>(default view only, ask for upload/edit permission as required)</a:t>
            </a:r>
            <a:endParaRPr b="1" i="1" sz="1600"/>
          </a:p>
          <a:p>
            <a:pPr indent="-214312" lvl="1" marL="671512" rtl="0" algn="l">
              <a:lnSpc>
                <a:spcPct val="150000"/>
              </a:lnSpc>
              <a:spcBef>
                <a:spcPts val="0"/>
              </a:spcBef>
              <a:spcAft>
                <a:spcPts val="0"/>
              </a:spcAft>
              <a:buSzPts val="1600"/>
              <a:buFont typeface="Noto Sans Symbols"/>
              <a:buChar char="❖"/>
            </a:pPr>
            <a:r>
              <a:rPr b="1" i="1" lang="en-US" sz="1600"/>
              <a:t>For support</a:t>
            </a:r>
            <a:r>
              <a:rPr i="1" lang="en-US" sz="1600"/>
              <a:t> contact </a:t>
            </a:r>
            <a:r>
              <a:rPr i="1" lang="en-US" sz="1600" u="sng">
                <a:solidFill>
                  <a:schemeClr val="hlink"/>
                </a:solidFill>
                <a:hlinkClick r:id="rId4"/>
              </a:rPr>
              <a:t>riza@</a:t>
            </a:r>
            <a:r>
              <a:rPr i="1" lang="en-US" sz="1600" u="sng">
                <a:solidFill>
                  <a:schemeClr val="hlink"/>
                </a:solidFill>
                <a:hlinkClick r:id="rId5"/>
              </a:rPr>
              <a:t>symbioscomms.com</a:t>
            </a:r>
            <a:r>
              <a:rPr i="1" lang="en-US" sz="1600"/>
              <a:t> or </a:t>
            </a:r>
            <a:r>
              <a:rPr i="1" lang="en-US" sz="1600" u="sng">
                <a:solidFill>
                  <a:schemeClr val="hlink"/>
                </a:solidFill>
                <a:hlinkClick r:id="rId6"/>
              </a:rPr>
              <a:t>matthew@symbioscomms.com</a:t>
            </a:r>
            <a:endParaRPr i="1" sz="1600"/>
          </a:p>
          <a:p>
            <a:pPr indent="-214312" lvl="1" marL="671512" rtl="0" algn="l">
              <a:lnSpc>
                <a:spcPct val="150000"/>
              </a:lnSpc>
              <a:spcBef>
                <a:spcPts val="0"/>
              </a:spcBef>
              <a:spcAft>
                <a:spcPts val="0"/>
              </a:spcAft>
              <a:buSzPts val="1600"/>
              <a:buFont typeface="Noto Sans Symbols"/>
              <a:buChar char="❖"/>
            </a:pPr>
            <a:r>
              <a:rPr b="1" i="1" lang="en-US" sz="1600"/>
              <a:t>Documents for endorsement </a:t>
            </a:r>
            <a:r>
              <a:rPr i="1" lang="en-US" sz="1600"/>
              <a:t>should be submitted by</a:t>
            </a:r>
            <a:r>
              <a:rPr b="1" i="1" lang="en-US" sz="1600"/>
              <a:t> 20 Feb</a:t>
            </a:r>
            <a:endParaRPr b="1" i="1" sz="1600"/>
          </a:p>
          <a:p>
            <a:pPr indent="-214312" lvl="1" marL="671512" rtl="0" algn="l">
              <a:lnSpc>
                <a:spcPct val="150000"/>
              </a:lnSpc>
              <a:spcBef>
                <a:spcPts val="0"/>
              </a:spcBef>
              <a:spcAft>
                <a:spcPts val="0"/>
              </a:spcAft>
              <a:buSzPts val="1600"/>
              <a:buFont typeface="Noto Sans Symbols"/>
              <a:buChar char="❖"/>
            </a:pPr>
            <a:r>
              <a:rPr b="1" i="1" lang="en-US" sz="1600"/>
              <a:t>Documents (for information only) and Presentations </a:t>
            </a:r>
            <a:r>
              <a:rPr i="1" lang="en-US" sz="1600"/>
              <a:t>should be submitted by </a:t>
            </a:r>
            <a:r>
              <a:rPr b="1" i="1" lang="en-US" sz="1600"/>
              <a:t>27 Feb</a:t>
            </a:r>
            <a:endParaRPr b="1" sz="1400"/>
          </a:p>
          <a:p>
            <a:pPr indent="-112712" lvl="1" marL="671512" rtl="0" algn="l">
              <a:lnSpc>
                <a:spcPct val="150000"/>
              </a:lnSpc>
              <a:spcBef>
                <a:spcPts val="0"/>
              </a:spcBef>
              <a:spcAft>
                <a:spcPts val="0"/>
              </a:spcAft>
              <a:buClr>
                <a:schemeClr val="dk1"/>
              </a:buClr>
              <a:buSzPts val="1600"/>
              <a:buFont typeface="Noto Sans Symbols"/>
              <a:buNone/>
            </a:pPr>
            <a:r>
              <a:t/>
            </a:r>
            <a:endParaRPr i="1" sz="1600">
              <a:highlight>
                <a:srgbClr val="FFFF00"/>
              </a:highlight>
            </a:endParaRPr>
          </a:p>
          <a:p>
            <a:pPr indent="-214311" lvl="0" marL="214311" rtl="0" algn="l">
              <a:lnSpc>
                <a:spcPct val="150000"/>
              </a:lnSpc>
              <a:spcBef>
                <a:spcPts val="0"/>
              </a:spcBef>
              <a:spcAft>
                <a:spcPts val="0"/>
              </a:spcAft>
              <a:buSzPts val="1600"/>
              <a:buFont typeface="Noto Sans Symbols"/>
              <a:buChar char="❖"/>
            </a:pPr>
            <a:r>
              <a:rPr i="1" lang="en-US" sz="1600"/>
              <a:t>Reporting to engage discussion or decision is encouraged</a:t>
            </a:r>
            <a:r>
              <a:rPr lang="en-US" sz="1600"/>
              <a:t>, but detailed reporting should be provided as pre-meeting reading material or in background slides.</a:t>
            </a:r>
            <a:endParaRPr sz="1600"/>
          </a:p>
          <a:p>
            <a:pPr indent="0" lvl="0" marL="457200" rtl="0" algn="l">
              <a:lnSpc>
                <a:spcPct val="150000"/>
              </a:lnSpc>
              <a:spcBef>
                <a:spcPts val="0"/>
              </a:spcBef>
              <a:spcAft>
                <a:spcPts val="0"/>
              </a:spcAft>
              <a:buClr>
                <a:schemeClr val="dk1"/>
              </a:buClr>
              <a:buSzPts val="1100"/>
              <a:buFont typeface="Arial"/>
              <a:buNone/>
            </a:pPr>
            <a:r>
              <a:t/>
            </a:r>
            <a:endParaRPr sz="1600"/>
          </a:p>
          <a:p>
            <a:pPr indent="-214311" lvl="0" marL="214311" rtl="0" algn="l">
              <a:lnSpc>
                <a:spcPct val="150000"/>
              </a:lnSpc>
              <a:spcBef>
                <a:spcPts val="0"/>
              </a:spcBef>
              <a:spcAft>
                <a:spcPts val="0"/>
              </a:spcAft>
              <a:buSzPts val="1600"/>
              <a:buFont typeface="Arial"/>
              <a:buChar char="❖"/>
            </a:pPr>
            <a:r>
              <a:rPr lang="en-US" sz="1600"/>
              <a:t>Meeting website: </a:t>
            </a:r>
            <a:r>
              <a:rPr lang="en-US" sz="1600" u="sng">
                <a:solidFill>
                  <a:schemeClr val="hlink"/>
                </a:solidFill>
                <a:hlinkClick r:id="rId7"/>
              </a:rPr>
              <a:t>https://ceos.org/meetings/wgcv-53/</a:t>
            </a:r>
            <a:endParaRPr sz="1600"/>
          </a:p>
          <a:p>
            <a:pPr indent="0" lvl="0" marL="0" rtl="0" algn="l">
              <a:lnSpc>
                <a:spcPct val="90000"/>
              </a:lnSpc>
              <a:spcBef>
                <a:spcPts val="1000"/>
              </a:spcBef>
              <a:spcAft>
                <a:spcPts val="0"/>
              </a:spcAft>
              <a:buSzPts val="2800"/>
              <a:buNone/>
            </a:pPr>
            <a:r>
              <a:t/>
            </a:r>
            <a:endParaRPr/>
          </a:p>
        </p:txBody>
      </p:sp>
      <p:sp>
        <p:nvSpPr>
          <p:cNvPr id="211" name="Google Shape;211;p1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Presenter Guidelines 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17" name="Google Shape;217;p1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214311" lvl="0" marL="214311" rtl="0" algn="l">
              <a:lnSpc>
                <a:spcPct val="150000"/>
              </a:lnSpc>
              <a:spcBef>
                <a:spcPts val="0"/>
              </a:spcBef>
              <a:spcAft>
                <a:spcPts val="0"/>
              </a:spcAft>
              <a:buSzPts val="1600"/>
              <a:buFont typeface="Noto Sans Symbols"/>
              <a:buChar char="❖"/>
            </a:pPr>
            <a:r>
              <a:rPr lang="en-US" sz="1600"/>
              <a:t>Please</a:t>
            </a:r>
            <a:r>
              <a:rPr b="1" lang="en-US" sz="1600"/>
              <a:t> explicitly highlight the decisions, outcomes, or actions </a:t>
            </a:r>
            <a:r>
              <a:rPr lang="en-US" sz="1600"/>
              <a:t>you are seeking. The more explicit you are, the better. i.e., feel free to provide text for a proposed action – it may be revised later, but this approach will help with the efficient preparation of the actions record.</a:t>
            </a:r>
            <a:endParaRPr sz="1400"/>
          </a:p>
          <a:p>
            <a:pPr indent="0" lvl="0" marL="0" rtl="0" algn="l">
              <a:lnSpc>
                <a:spcPct val="90000"/>
              </a:lnSpc>
              <a:spcBef>
                <a:spcPts val="1000"/>
              </a:spcBef>
              <a:spcAft>
                <a:spcPts val="0"/>
              </a:spcAft>
              <a:buSzPts val="2800"/>
              <a:buNone/>
            </a:pPr>
            <a:r>
              <a:t/>
            </a:r>
            <a:endParaRPr/>
          </a:p>
        </p:txBody>
      </p:sp>
      <p:sp>
        <p:nvSpPr>
          <p:cNvPr id="218" name="Google Shape;218;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US"/>
              <a:t>Presenter Guidelines 2</a:t>
            </a:r>
            <a:endParaRPr sz="1400">
              <a:solidFill>
                <a:schemeClr val="dk1"/>
              </a:solidFill>
            </a:endParaRPr>
          </a:p>
          <a:p>
            <a:pPr indent="0" lvl="0" marL="0" rtl="0" algn="l">
              <a:lnSpc>
                <a:spcPct val="90000"/>
              </a:lnSpc>
              <a:spcBef>
                <a:spcPts val="0"/>
              </a:spcBef>
              <a:spcAft>
                <a:spcPts val="0"/>
              </a:spcAft>
              <a:buSzPts val="4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t/>
            </a:r>
            <a:endParaRPr/>
          </a:p>
        </p:txBody>
      </p:sp>
      <p:pic>
        <p:nvPicPr>
          <p:cNvPr descr="タイムライン が含まれている画像&#10;&#10;自動的に生成された説明" id="73" name="Google Shape;73;p2"/>
          <p:cNvPicPr preferRelativeResize="0"/>
          <p:nvPr/>
        </p:nvPicPr>
        <p:blipFill rotWithShape="1">
          <a:blip r:embed="rId3">
            <a:alphaModFix/>
          </a:blip>
          <a:srcRect b="0" l="0" r="0" t="0"/>
          <a:stretch/>
        </p:blipFill>
        <p:spPr>
          <a:xfrm>
            <a:off x="0" y="95250"/>
            <a:ext cx="12192000" cy="666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Successful Launch of H3</a:t>
            </a:r>
            <a:endParaRPr/>
          </a:p>
        </p:txBody>
      </p:sp>
      <p:sp>
        <p:nvSpPr>
          <p:cNvPr id="79" name="Google Shape;79;p3"/>
          <p:cNvSpPr txBox="1"/>
          <p:nvPr/>
        </p:nvSpPr>
        <p:spPr>
          <a:xfrm>
            <a:off x="337962" y="1245847"/>
            <a:ext cx="1108572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JAXA launched the second H3 Launch Vehicle (H3TF2) at 9:22:55 (JST) on February 17, 2024 from the Tanegashima Space Center.</a:t>
            </a:r>
            <a:endParaRPr/>
          </a:p>
          <a:p>
            <a:pPr indent="0" lvl="0" marL="0" marR="0" rtl="0" algn="l">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6.5 tons or even more to geostationary transfer orbit (GTO) (ΔV=1500 m/s)</a:t>
            </a:r>
            <a:endParaRPr b="0" i="0" sz="2000" u="none" cap="none" strike="noStrike">
              <a:solidFill>
                <a:srgbClr val="000000"/>
              </a:solidFill>
              <a:latin typeface="Arial"/>
              <a:ea typeface="Arial"/>
              <a:cs typeface="Arial"/>
              <a:sym typeface="Arial"/>
            </a:endParaRPr>
          </a:p>
        </p:txBody>
      </p:sp>
      <p:pic>
        <p:nvPicPr>
          <p:cNvPr id="80" name="Google Shape;80;p3"/>
          <p:cNvPicPr preferRelativeResize="0"/>
          <p:nvPr/>
        </p:nvPicPr>
        <p:blipFill rotWithShape="1">
          <a:blip r:embed="rId3">
            <a:alphaModFix/>
          </a:blip>
          <a:srcRect b="0" l="0" r="0" t="0"/>
          <a:stretch/>
        </p:blipFill>
        <p:spPr>
          <a:xfrm>
            <a:off x="3148825" y="2460083"/>
            <a:ext cx="5894349" cy="39295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History and Launch Schedule</a:t>
            </a:r>
            <a:endParaRPr/>
          </a:p>
        </p:txBody>
      </p:sp>
      <p:sp>
        <p:nvSpPr>
          <p:cNvPr id="86" name="Google Shape;86;p4"/>
          <p:cNvSpPr txBox="1"/>
          <p:nvPr/>
        </p:nvSpPr>
        <p:spPr>
          <a:xfrm>
            <a:off x="256478" y="3876741"/>
            <a:ext cx="11935522" cy="234365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March 2023:  ALOS-3 (Optical) was lost due to H3 Test Flight #1 (TF1) rocket failure</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Feb 17, 2024: H3 TF2 rocket launch (successful) </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May 2024: EarthCARE launched by Space X Falcon 9, JAXA provides Cloud Profiling Radar (CPR).</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FY2024: GOSAT-GW (GHG spectrometers and microwave radiometer) launched by H-IIA</a:t>
            </a:r>
            <a:endParaRPr/>
          </a:p>
          <a:p>
            <a:pPr indent="-342900" lvl="0" marL="342900" marR="0" rtl="0" algn="l">
              <a:lnSpc>
                <a:spcPct val="15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FY2024: ALOS-4 (SAR) by H-3 F3</a:t>
            </a:r>
            <a:endParaRPr/>
          </a:p>
        </p:txBody>
      </p:sp>
      <p:pic>
        <p:nvPicPr>
          <p:cNvPr id="87" name="Google Shape;87;p4"/>
          <p:cNvPicPr preferRelativeResize="0"/>
          <p:nvPr/>
        </p:nvPicPr>
        <p:blipFill rotWithShape="1">
          <a:blip r:embed="rId3">
            <a:alphaModFix/>
          </a:blip>
          <a:srcRect b="-491" l="0" r="3581" t="0"/>
          <a:stretch/>
        </p:blipFill>
        <p:spPr>
          <a:xfrm>
            <a:off x="-2192" y="1398483"/>
            <a:ext cx="12194192" cy="24598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GOSAT Series CAL-VAL </a:t>
            </a:r>
            <a:endParaRPr/>
          </a:p>
        </p:txBody>
      </p:sp>
      <p:sp>
        <p:nvSpPr>
          <p:cNvPr id="93" name="Google Shape;93;p5"/>
          <p:cNvSpPr txBox="1"/>
          <p:nvPr/>
        </p:nvSpPr>
        <p:spPr>
          <a:xfrm>
            <a:off x="32926" y="1090738"/>
            <a:ext cx="6226970" cy="5395960"/>
          </a:xfrm>
          <a:prstGeom prst="rect">
            <a:avLst/>
          </a:prstGeom>
          <a:gradFill>
            <a:gsLst>
              <a:gs pos="0">
                <a:srgbClr val="7EFFFF"/>
              </a:gs>
              <a:gs pos="50000">
                <a:srgbClr val="B1FFFF"/>
              </a:gs>
              <a:gs pos="100000">
                <a:srgbClr val="D9FFFF"/>
              </a:gs>
            </a:gsLst>
            <a:lin ang="135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sng" cap="none" strike="noStrike">
                <a:solidFill>
                  <a:srgbClr val="000000"/>
                </a:solidFill>
                <a:latin typeface="Arial"/>
                <a:ea typeface="Arial"/>
                <a:cs typeface="Arial"/>
                <a:sym typeface="Arial"/>
              </a:rPr>
              <a:t>GOSAT (2009-)</a:t>
            </a:r>
            <a:endParaRPr/>
          </a:p>
          <a:p>
            <a:pPr indent="0" lvl="0" marL="0" marR="0" rtl="0" algn="l">
              <a:lnSpc>
                <a:spcPct val="100000"/>
              </a:lnSpc>
              <a:spcBef>
                <a:spcPts val="0"/>
              </a:spcBef>
              <a:spcAft>
                <a:spcPts val="0"/>
              </a:spcAft>
              <a:buNone/>
            </a:pPr>
            <a:r>
              <a:rPr b="0" i="0" lang="en-US" sz="2000" u="sng" cap="none" strike="noStrike">
                <a:solidFill>
                  <a:srgbClr val="000000"/>
                </a:solidFill>
                <a:latin typeface="Arial"/>
                <a:ea typeface="Arial"/>
                <a:cs typeface="Arial"/>
                <a:sym typeface="Arial"/>
              </a:rPr>
              <a:t>Long term (15-year Jan. 2024) </a:t>
            </a:r>
            <a:endParaRPr/>
          </a:p>
          <a:p>
            <a:pPr indent="0" lvl="0" marL="0" marR="0" rtl="0" algn="l">
              <a:lnSpc>
                <a:spcPct val="100000"/>
              </a:lnSpc>
              <a:spcBef>
                <a:spcPts val="0"/>
              </a:spcBef>
              <a:spcAft>
                <a:spcPts val="0"/>
              </a:spcAft>
              <a:buNone/>
            </a:pPr>
            <a:r>
              <a:rPr b="0" i="0" lang="en-US" sz="2000" u="sng" cap="none" strike="noStrike">
                <a:solidFill>
                  <a:srgbClr val="000000"/>
                </a:solidFill>
                <a:latin typeface="Arial"/>
                <a:ea typeface="Arial"/>
                <a:cs typeface="Arial"/>
                <a:sym typeface="Arial"/>
              </a:rPr>
              <a:t>calibrated and validated dataset</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sng" cap="none" strike="noStrike">
                <a:solidFill>
                  <a:srgbClr val="000000"/>
                </a:solidFill>
                <a:latin typeface="Arial"/>
                <a:ea typeface="Arial"/>
                <a:cs typeface="Arial"/>
                <a:sym typeface="Arial"/>
              </a:rPr>
              <a:t>Satellite Condition &amp; Calibration</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Enough fuel to operate for at least another 10-year</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All four batteries are healthy</a:t>
            </a:r>
            <a:endParaRPr/>
          </a:p>
          <a:p>
            <a:pPr indent="0" lvl="0" marL="0" marR="0" rtl="0" algn="l">
              <a:lnSpc>
                <a:spcPct val="100000"/>
              </a:lnSpc>
              <a:spcBef>
                <a:spcPts val="0"/>
              </a:spcBef>
              <a:spcAft>
                <a:spcPts val="0"/>
              </a:spcAft>
              <a:buNone/>
            </a:pPr>
            <a:r>
              <a:rPr b="0" i="0" lang="en-US" sz="1800" u="none" cap="none" strike="noStrike">
                <a:solidFill>
                  <a:srgbClr val="0000FF"/>
                </a:solidFill>
                <a:latin typeface="Arial"/>
                <a:ea typeface="Arial"/>
                <a:cs typeface="Arial"/>
                <a:sym typeface="Arial"/>
              </a:rPr>
              <a:t>15-year solar irradiance calibration data set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sng" cap="none" strike="noStrike">
                <a:solidFill>
                  <a:srgbClr val="000000"/>
                </a:solidFill>
                <a:latin typeface="Arial"/>
                <a:ea typeface="Arial"/>
                <a:cs typeface="Arial"/>
                <a:sym typeface="Arial"/>
              </a:rPr>
              <a:t>Level 1 V300.300 (released in March 2023)</a:t>
            </a:r>
            <a:endParaRPr/>
          </a:p>
          <a:p>
            <a:pPr indent="0" lvl="0" marL="0" marR="0" rtl="0" algn="l">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Best-estimate radiance spectra using TSIS-HSRS and long-term vicarious-calibration data.</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sng" cap="none" strike="noStrike">
                <a:solidFill>
                  <a:srgbClr val="000000"/>
                </a:solidFill>
                <a:latin typeface="Arial"/>
                <a:ea typeface="Arial"/>
                <a:cs typeface="Arial"/>
                <a:sym typeface="Arial"/>
              </a:rPr>
              <a:t>JAXA Level 2 Partial Column product V3</a:t>
            </a:r>
            <a:endParaRPr/>
          </a:p>
          <a:p>
            <a:pPr indent="0" lvl="0" marL="0" marR="0" rtl="0" algn="l">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GOSAT (14-year ) and GOSAT-2 (4-year) </a:t>
            </a:r>
            <a:endParaRPr/>
          </a:p>
          <a:p>
            <a:pPr indent="0" lvl="0" marL="0" marR="0" rtl="0" algn="l">
              <a:lnSpc>
                <a:spcPct val="150000"/>
              </a:lnSpc>
              <a:spcBef>
                <a:spcPts val="0"/>
              </a:spcBef>
              <a:spcAft>
                <a:spcPts val="0"/>
              </a:spcAft>
              <a:buNone/>
            </a:pPr>
            <a:r>
              <a:rPr b="0" i="0" lang="en-US" sz="1800" u="none" cap="none" strike="noStrike">
                <a:solidFill>
                  <a:srgbClr val="000000"/>
                </a:solidFill>
                <a:latin typeface="Arial"/>
                <a:ea typeface="Arial"/>
                <a:cs typeface="Arial"/>
                <a:sym typeface="Arial"/>
              </a:rPr>
              <a:t>Lite (csv format) and HDF with averaging kernels.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94" name="Google Shape;94;p5"/>
          <p:cNvSpPr txBox="1"/>
          <p:nvPr/>
        </p:nvSpPr>
        <p:spPr>
          <a:xfrm>
            <a:off x="6259896" y="1063589"/>
            <a:ext cx="5903931" cy="3251933"/>
          </a:xfrm>
          <a:prstGeom prst="rect">
            <a:avLst/>
          </a:prstGeom>
          <a:solidFill>
            <a:srgbClr val="FFCC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sng" cap="none" strike="noStrike">
                <a:solidFill>
                  <a:srgbClr val="000000"/>
                </a:solidFill>
                <a:latin typeface="Arial"/>
                <a:ea typeface="Arial"/>
                <a:cs typeface="Arial"/>
                <a:sym typeface="Arial"/>
              </a:rPr>
              <a:t>GOSAT-2 (2018-)</a:t>
            </a:r>
            <a:endParaRPr/>
          </a:p>
          <a:p>
            <a:pPr indent="0" lvl="0" marL="0" marR="0" rtl="0" algn="l">
              <a:lnSpc>
                <a:spcPct val="100000"/>
              </a:lnSpc>
              <a:spcBef>
                <a:spcPts val="0"/>
              </a:spcBef>
              <a:spcAft>
                <a:spcPts val="0"/>
              </a:spcAft>
              <a:buNone/>
            </a:pPr>
            <a:r>
              <a:rPr b="0" i="0" lang="en-US" sz="2000" u="sng" cap="none" strike="noStrike">
                <a:solidFill>
                  <a:srgbClr val="000000"/>
                </a:solidFill>
                <a:latin typeface="Arial"/>
                <a:ea typeface="Arial"/>
                <a:cs typeface="Arial"/>
                <a:sym typeface="Arial"/>
              </a:rPr>
              <a:t>Intense target observations </a:t>
            </a:r>
            <a:endParaRPr/>
          </a:p>
          <a:p>
            <a:pPr indent="0" lvl="0" marL="0" marR="0" rtl="0" algn="l">
              <a:lnSpc>
                <a:spcPct val="100000"/>
              </a:lnSpc>
              <a:spcBef>
                <a:spcPts val="0"/>
              </a:spcBef>
              <a:spcAft>
                <a:spcPts val="0"/>
              </a:spcAft>
              <a:buNone/>
            </a:pPr>
            <a:r>
              <a:rPr b="0" i="0" lang="en-US" sz="2000" u="sng" cap="none" strike="noStrike">
                <a:solidFill>
                  <a:srgbClr val="000000"/>
                </a:solidFill>
                <a:latin typeface="Arial"/>
                <a:ea typeface="Arial"/>
                <a:cs typeface="Arial"/>
                <a:sym typeface="Arial"/>
              </a:rPr>
              <a:t>using flexible and  wider angle pointing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sng" cap="none" strike="noStrike">
                <a:solidFill>
                  <a:srgbClr val="000000"/>
                </a:solidFill>
                <a:latin typeface="Arial"/>
                <a:ea typeface="Arial"/>
                <a:cs typeface="Arial"/>
                <a:sym typeface="Arial"/>
              </a:rPr>
              <a:t>Calibration</a:t>
            </a:r>
            <a:r>
              <a:rPr b="0" i="0" lang="en-US" sz="2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 solar irradiance calibration has been suspended since Feb. 2021, Lunar calibration is normal. 5-year monthly lunar calibration data with lunar phase of 7 deg.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sng" cap="none" strike="noStrike">
                <a:solidFill>
                  <a:srgbClr val="000000"/>
                </a:solidFill>
                <a:latin typeface="Arial"/>
                <a:ea typeface="Arial"/>
                <a:cs typeface="Arial"/>
                <a:sym typeface="Arial"/>
              </a:rPr>
              <a:t>Level 1 V221 (released in March 2024)</a:t>
            </a:r>
            <a:endParaRPr/>
          </a:p>
        </p:txBody>
      </p:sp>
      <p:pic>
        <p:nvPicPr>
          <p:cNvPr descr="リーフレット最終背景なし高.jpg" id="95" name="Google Shape;95;p5"/>
          <p:cNvPicPr preferRelativeResize="0"/>
          <p:nvPr/>
        </p:nvPicPr>
        <p:blipFill rotWithShape="1">
          <a:blip r:embed="rId3">
            <a:alphaModFix/>
          </a:blip>
          <a:srcRect b="0" l="0" r="0" t="0"/>
          <a:stretch/>
        </p:blipFill>
        <p:spPr>
          <a:xfrm>
            <a:off x="4121066" y="1083685"/>
            <a:ext cx="2006401" cy="1150054"/>
          </a:xfrm>
          <a:prstGeom prst="rect">
            <a:avLst/>
          </a:prstGeom>
          <a:noFill/>
          <a:ln>
            <a:noFill/>
          </a:ln>
        </p:spPr>
      </p:pic>
      <p:grpSp>
        <p:nvGrpSpPr>
          <p:cNvPr id="96" name="Google Shape;96;p5"/>
          <p:cNvGrpSpPr/>
          <p:nvPr/>
        </p:nvGrpSpPr>
        <p:grpSpPr>
          <a:xfrm>
            <a:off x="10481548" y="1090738"/>
            <a:ext cx="1512877" cy="1143001"/>
            <a:chOff x="3673830" y="3328468"/>
            <a:chExt cx="800441" cy="465138"/>
          </a:xfrm>
        </p:grpSpPr>
        <p:pic>
          <p:nvPicPr>
            <p:cNvPr id="97" name="Google Shape;97;p5"/>
            <p:cNvPicPr preferRelativeResize="0"/>
            <p:nvPr/>
          </p:nvPicPr>
          <p:blipFill rotWithShape="1">
            <a:blip r:embed="rId4">
              <a:alphaModFix/>
            </a:blip>
            <a:srcRect b="0" l="0" r="0" t="0"/>
            <a:stretch/>
          </p:blipFill>
          <p:spPr>
            <a:xfrm flipH="1">
              <a:off x="3673830" y="3328468"/>
              <a:ext cx="800441" cy="465138"/>
            </a:xfrm>
            <a:prstGeom prst="rect">
              <a:avLst/>
            </a:prstGeom>
            <a:noFill/>
            <a:ln>
              <a:noFill/>
            </a:ln>
          </p:spPr>
        </p:pic>
        <p:cxnSp>
          <p:nvCxnSpPr>
            <p:cNvPr id="98" name="Google Shape;98;p5"/>
            <p:cNvCxnSpPr/>
            <p:nvPr/>
          </p:nvCxnSpPr>
          <p:spPr>
            <a:xfrm rot="10800000">
              <a:off x="3692525" y="3336925"/>
              <a:ext cx="353408" cy="161593"/>
            </a:xfrm>
            <a:prstGeom prst="straightConnector1">
              <a:avLst/>
            </a:prstGeom>
            <a:noFill/>
            <a:ln cap="flat" cmpd="sng" w="9525">
              <a:solidFill>
                <a:srgbClr val="BFBFBF"/>
              </a:solidFill>
              <a:prstDash val="solid"/>
              <a:round/>
              <a:headEnd len="sm" w="sm" type="none"/>
              <a:tailEnd len="sm" w="sm" type="none"/>
            </a:ln>
          </p:spPr>
        </p:cxnSp>
        <p:cxnSp>
          <p:nvCxnSpPr>
            <p:cNvPr id="99" name="Google Shape;99;p5"/>
            <p:cNvCxnSpPr/>
            <p:nvPr/>
          </p:nvCxnSpPr>
          <p:spPr>
            <a:xfrm rot="10800000">
              <a:off x="3717925" y="3533775"/>
              <a:ext cx="361263" cy="118717"/>
            </a:xfrm>
            <a:prstGeom prst="straightConnector1">
              <a:avLst/>
            </a:prstGeom>
            <a:noFill/>
            <a:ln cap="flat" cmpd="sng" w="9525">
              <a:solidFill>
                <a:srgbClr val="7F7F7F"/>
              </a:solidFill>
              <a:prstDash val="solid"/>
              <a:round/>
              <a:headEnd len="sm" w="sm" type="none"/>
              <a:tailEnd len="sm" w="sm" type="none"/>
            </a:ln>
          </p:spPr>
        </p:cxnSp>
      </p:grpSp>
      <p:sp>
        <p:nvSpPr>
          <p:cNvPr id="100" name="Google Shape;100;p5"/>
          <p:cNvSpPr txBox="1"/>
          <p:nvPr/>
        </p:nvSpPr>
        <p:spPr>
          <a:xfrm>
            <a:off x="6255143" y="4312950"/>
            <a:ext cx="5903931" cy="2120399"/>
          </a:xfrm>
          <a:prstGeom prst="rect">
            <a:avLst/>
          </a:prstGeom>
          <a:solidFill>
            <a:srgbClr val="FFFFC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400" u="sng" cap="none" strike="noStrike">
                <a:solidFill>
                  <a:srgbClr val="000000"/>
                </a:solidFill>
                <a:latin typeface="Arial"/>
                <a:ea typeface="Arial"/>
                <a:cs typeface="Arial"/>
                <a:sym typeface="Arial"/>
              </a:rPr>
              <a:t>GOSAT-GW </a:t>
            </a:r>
            <a:r>
              <a:rPr b="0" i="0" lang="en-US" sz="1800" u="none" cap="none" strike="noStrike">
                <a:solidFill>
                  <a:srgbClr val="000000"/>
                </a:solidFill>
                <a:latin typeface="Arial"/>
                <a:ea typeface="Arial"/>
                <a:cs typeface="Arial"/>
                <a:sym typeface="Arial"/>
              </a:rPr>
              <a:t>(to be launched in FY2024)</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Total Anthropogenic and Natural emissions mapping SpectrOmeter-3 (TANSO-3)</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Adding NO</a:t>
            </a:r>
            <a:r>
              <a:rPr b="0" baseline="-25000" i="0" lang="en-US" sz="1800" u="none" cap="none" strike="noStrike">
                <a:solidFill>
                  <a:srgbClr val="000000"/>
                </a:solidFill>
                <a:latin typeface="Arial"/>
                <a:ea typeface="Arial"/>
                <a:cs typeface="Arial"/>
                <a:sym typeface="Arial"/>
              </a:rPr>
              <a:t>2</a:t>
            </a:r>
            <a:r>
              <a:rPr b="0" i="0" lang="en-US" sz="1800" u="none" cap="none" strike="noStrike">
                <a:solidFill>
                  <a:srgbClr val="000000"/>
                </a:solidFill>
                <a:latin typeface="Arial"/>
                <a:ea typeface="Arial"/>
                <a:cs typeface="Arial"/>
                <a:sym typeface="Arial"/>
              </a:rPr>
              <a:t> as an emission proxy for CO</a:t>
            </a:r>
            <a:r>
              <a:rPr b="0" baseline="-25000" i="0" lang="en-US" sz="1800" u="none" cap="none" strike="noStrike">
                <a:solidFill>
                  <a:srgbClr val="000000"/>
                </a:solidFill>
                <a:latin typeface="Arial"/>
                <a:ea typeface="Arial"/>
                <a:cs typeface="Arial"/>
                <a:sym typeface="Arial"/>
              </a:rPr>
              <a:t>2</a:t>
            </a:r>
            <a:r>
              <a:rPr b="0" i="0" lang="en-US" sz="18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Imaging Spectrometers</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 Advanced Microwave Scanning </a:t>
            </a:r>
            <a:endParaRPr/>
          </a:p>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Radiometer 3 (AMSR-3)</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id="101" name="Google Shape;101;p5"/>
          <p:cNvPicPr preferRelativeResize="0"/>
          <p:nvPr/>
        </p:nvPicPr>
        <p:blipFill rotWithShape="1">
          <a:blip r:embed="rId5">
            <a:alphaModFix/>
          </a:blip>
          <a:srcRect b="0" l="0" r="0" t="0"/>
          <a:stretch/>
        </p:blipFill>
        <p:spPr>
          <a:xfrm>
            <a:off x="10371585" y="5262753"/>
            <a:ext cx="2050888" cy="1243981"/>
          </a:xfrm>
          <a:prstGeom prst="ellipse">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ALOS-2 CAL-VAL</a:t>
            </a:r>
            <a:endParaRPr/>
          </a:p>
        </p:txBody>
      </p:sp>
      <p:sp>
        <p:nvSpPr>
          <p:cNvPr id="107" name="Google Shape;107;p6"/>
          <p:cNvSpPr txBox="1"/>
          <p:nvPr/>
        </p:nvSpPr>
        <p:spPr>
          <a:xfrm>
            <a:off x="36096" y="1042742"/>
            <a:ext cx="5823283" cy="37702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The Advanced Land Observing Satellite-2 (ALOS-2, nicknamed “DAICHI-2”) is the follow-on mission of the ALOS/PALSAR and was launched in May 2014. ALOS-2 currently continues to operate smoothly by PALSAR-2, which is an L-band SAR and suitable for monitoring disasters, forest, agriculture, and infrastructures.  </a:t>
            </a:r>
            <a:endParaRPr/>
          </a:p>
          <a:p>
            <a:pPr indent="-342900" lvl="0" marL="342900" marR="0" rtl="0" algn="l">
              <a:lnSpc>
                <a:spcPct val="100000"/>
              </a:lnSpc>
              <a:spcBef>
                <a:spcPts val="60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As the calibration activities, geometric accuracy, radiometric accuracy, and polarimetric accuracy of the standard product are regularly evaluated, and the resolution, sidelobe level, noise equivalent sigma zero (NESZ), ambiguity, etc. are measured as the image quality evaluation. </a:t>
            </a:r>
            <a:endParaRPr b="0" i="0" sz="1800" u="none" cap="none" strike="noStrike">
              <a:solidFill>
                <a:srgbClr val="000000"/>
              </a:solidFill>
              <a:latin typeface="Arial"/>
              <a:ea typeface="Arial"/>
              <a:cs typeface="Arial"/>
              <a:sym typeface="Arial"/>
            </a:endParaRPr>
          </a:p>
        </p:txBody>
      </p:sp>
      <p:pic>
        <p:nvPicPr>
          <p:cNvPr descr="グラフ, 散布図&#10;&#10;自動的に生成された説明" id="108" name="Google Shape;108;p6"/>
          <p:cNvPicPr preferRelativeResize="0"/>
          <p:nvPr/>
        </p:nvPicPr>
        <p:blipFill rotWithShape="1">
          <a:blip r:embed="rId3">
            <a:alphaModFix/>
          </a:blip>
          <a:srcRect b="0" l="0" r="0" t="0"/>
          <a:stretch/>
        </p:blipFill>
        <p:spPr>
          <a:xfrm>
            <a:off x="5951875" y="1049441"/>
            <a:ext cx="3096000" cy="1820433"/>
          </a:xfrm>
          <a:prstGeom prst="rect">
            <a:avLst/>
          </a:prstGeom>
          <a:noFill/>
          <a:ln>
            <a:noFill/>
          </a:ln>
        </p:spPr>
      </p:pic>
      <p:pic>
        <p:nvPicPr>
          <p:cNvPr descr="グラフ, 散布図&#10;&#10;自動的に生成された説明" id="109" name="Google Shape;109;p6"/>
          <p:cNvPicPr preferRelativeResize="0"/>
          <p:nvPr/>
        </p:nvPicPr>
        <p:blipFill rotWithShape="1">
          <a:blip r:embed="rId4">
            <a:alphaModFix/>
          </a:blip>
          <a:srcRect b="0" l="0" r="0" t="0"/>
          <a:stretch/>
        </p:blipFill>
        <p:spPr>
          <a:xfrm>
            <a:off x="9019927" y="1049441"/>
            <a:ext cx="3096000" cy="1820433"/>
          </a:xfrm>
          <a:prstGeom prst="rect">
            <a:avLst/>
          </a:prstGeom>
          <a:noFill/>
          <a:ln>
            <a:noFill/>
          </a:ln>
        </p:spPr>
      </p:pic>
      <p:sp>
        <p:nvSpPr>
          <p:cNvPr id="110" name="Google Shape;110;p6"/>
          <p:cNvSpPr txBox="1"/>
          <p:nvPr/>
        </p:nvSpPr>
        <p:spPr>
          <a:xfrm>
            <a:off x="7359045" y="3119368"/>
            <a:ext cx="363429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ALOS-2/PALSAR-2 geometric accuracy</a:t>
            </a:r>
            <a:endParaRPr b="1" i="0" sz="1400" u="none" cap="none" strike="noStrike">
              <a:solidFill>
                <a:srgbClr val="000000"/>
              </a:solidFill>
              <a:latin typeface="Arial"/>
              <a:ea typeface="Arial"/>
              <a:cs typeface="Arial"/>
              <a:sym typeface="Arial"/>
            </a:endParaRPr>
          </a:p>
        </p:txBody>
      </p:sp>
      <p:grpSp>
        <p:nvGrpSpPr>
          <p:cNvPr id="111" name="Google Shape;111;p6"/>
          <p:cNvGrpSpPr/>
          <p:nvPr/>
        </p:nvGrpSpPr>
        <p:grpSpPr>
          <a:xfrm>
            <a:off x="5893939" y="2711904"/>
            <a:ext cx="3393219" cy="438460"/>
            <a:chOff x="5893939" y="2711904"/>
            <a:chExt cx="3393219" cy="438460"/>
          </a:xfrm>
        </p:grpSpPr>
        <p:sp>
          <p:nvSpPr>
            <p:cNvPr id="112" name="Google Shape;112;p6"/>
            <p:cNvSpPr txBox="1"/>
            <p:nvPr/>
          </p:nvSpPr>
          <p:spPr>
            <a:xfrm>
              <a:off x="5893939" y="2711904"/>
              <a:ext cx="6205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2014</a:t>
              </a:r>
              <a:endParaRPr b="0" i="0" sz="1400" u="none" cap="none" strike="noStrike">
                <a:solidFill>
                  <a:srgbClr val="000000"/>
                </a:solidFill>
                <a:latin typeface="Calibri"/>
                <a:ea typeface="Calibri"/>
                <a:cs typeface="Calibri"/>
                <a:sym typeface="Calibri"/>
              </a:endParaRPr>
            </a:p>
          </p:txBody>
        </p:sp>
        <p:sp>
          <p:nvSpPr>
            <p:cNvPr id="113" name="Google Shape;113;p6"/>
            <p:cNvSpPr txBox="1"/>
            <p:nvPr/>
          </p:nvSpPr>
          <p:spPr>
            <a:xfrm>
              <a:off x="8712320" y="2711904"/>
              <a:ext cx="5748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2024</a:t>
              </a:r>
              <a:endParaRPr b="0" i="0" sz="1400" u="none" cap="none" strike="noStrike">
                <a:solidFill>
                  <a:srgbClr val="000000"/>
                </a:solidFill>
                <a:latin typeface="Calibri"/>
                <a:ea typeface="Calibri"/>
                <a:cs typeface="Calibri"/>
                <a:sym typeface="Calibri"/>
              </a:endParaRPr>
            </a:p>
          </p:txBody>
        </p:sp>
        <p:sp>
          <p:nvSpPr>
            <p:cNvPr id="114" name="Google Shape;114;p6"/>
            <p:cNvSpPr txBox="1"/>
            <p:nvPr/>
          </p:nvSpPr>
          <p:spPr>
            <a:xfrm>
              <a:off x="7202287" y="2842587"/>
              <a:ext cx="88573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10 years</a:t>
              </a:r>
              <a:endParaRPr b="0" i="0" sz="1400" u="none" cap="none" strike="noStrike">
                <a:solidFill>
                  <a:srgbClr val="000000"/>
                </a:solidFill>
                <a:latin typeface="Calibri"/>
                <a:ea typeface="Calibri"/>
                <a:cs typeface="Calibri"/>
                <a:sym typeface="Calibri"/>
              </a:endParaRPr>
            </a:p>
          </p:txBody>
        </p:sp>
        <p:cxnSp>
          <p:nvCxnSpPr>
            <p:cNvPr id="115" name="Google Shape;115;p6"/>
            <p:cNvCxnSpPr/>
            <p:nvPr/>
          </p:nvCxnSpPr>
          <p:spPr>
            <a:xfrm>
              <a:off x="6443718" y="2865792"/>
              <a:ext cx="2334504" cy="0"/>
            </a:xfrm>
            <a:prstGeom prst="straightConnector1">
              <a:avLst/>
            </a:prstGeom>
            <a:solidFill>
              <a:schemeClr val="accent1"/>
            </a:solidFill>
            <a:ln cap="flat" cmpd="sng" w="9525">
              <a:solidFill>
                <a:schemeClr val="dk1"/>
              </a:solidFill>
              <a:prstDash val="solid"/>
              <a:round/>
              <a:headEnd len="sm" w="sm" type="none"/>
              <a:tailEnd len="med" w="med" type="triangle"/>
            </a:ln>
          </p:spPr>
        </p:cxnSp>
      </p:grpSp>
      <p:grpSp>
        <p:nvGrpSpPr>
          <p:cNvPr id="116" name="Google Shape;116;p6"/>
          <p:cNvGrpSpPr/>
          <p:nvPr/>
        </p:nvGrpSpPr>
        <p:grpSpPr>
          <a:xfrm>
            <a:off x="5951875" y="3399858"/>
            <a:ext cx="3224315" cy="2475617"/>
            <a:chOff x="5951875" y="3399858"/>
            <a:chExt cx="3224315" cy="2475617"/>
          </a:xfrm>
        </p:grpSpPr>
        <p:pic>
          <p:nvPicPr>
            <p:cNvPr descr="グラフ&#10;&#10;自動的に生成された説明" id="117" name="Google Shape;117;p6"/>
            <p:cNvPicPr preferRelativeResize="0"/>
            <p:nvPr/>
          </p:nvPicPr>
          <p:blipFill rotWithShape="1">
            <a:blip r:embed="rId5">
              <a:alphaModFix/>
            </a:blip>
            <a:srcRect b="0" l="0" r="0" t="0"/>
            <a:stretch/>
          </p:blipFill>
          <p:spPr>
            <a:xfrm>
              <a:off x="5951875" y="3399858"/>
              <a:ext cx="3131820" cy="2192020"/>
            </a:xfrm>
            <a:prstGeom prst="rect">
              <a:avLst/>
            </a:prstGeom>
            <a:noFill/>
            <a:ln>
              <a:noFill/>
            </a:ln>
          </p:spPr>
        </p:pic>
        <p:grpSp>
          <p:nvGrpSpPr>
            <p:cNvPr id="118" name="Google Shape;118;p6"/>
            <p:cNvGrpSpPr/>
            <p:nvPr/>
          </p:nvGrpSpPr>
          <p:grpSpPr>
            <a:xfrm>
              <a:off x="6009679" y="5437015"/>
              <a:ext cx="3166511" cy="438460"/>
              <a:chOff x="5893939" y="2711904"/>
              <a:chExt cx="3430806" cy="438460"/>
            </a:xfrm>
          </p:grpSpPr>
          <p:sp>
            <p:nvSpPr>
              <p:cNvPr id="119" name="Google Shape;119;p6"/>
              <p:cNvSpPr txBox="1"/>
              <p:nvPr/>
            </p:nvSpPr>
            <p:spPr>
              <a:xfrm>
                <a:off x="5893939" y="2711904"/>
                <a:ext cx="62056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2014</a:t>
                </a:r>
                <a:endParaRPr b="0" i="0" sz="1400" u="none" cap="none" strike="noStrike">
                  <a:solidFill>
                    <a:srgbClr val="000000"/>
                  </a:solidFill>
                  <a:latin typeface="Calibri"/>
                  <a:ea typeface="Calibri"/>
                  <a:cs typeface="Calibri"/>
                  <a:sym typeface="Calibri"/>
                </a:endParaRPr>
              </a:p>
            </p:txBody>
          </p:sp>
          <p:sp>
            <p:nvSpPr>
              <p:cNvPr id="120" name="Google Shape;120;p6"/>
              <p:cNvSpPr txBox="1"/>
              <p:nvPr/>
            </p:nvSpPr>
            <p:spPr>
              <a:xfrm>
                <a:off x="8712320" y="2711904"/>
                <a:ext cx="6124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2024</a:t>
                </a:r>
                <a:endParaRPr b="0" i="0" sz="1400" u="none" cap="none" strike="noStrike">
                  <a:solidFill>
                    <a:srgbClr val="000000"/>
                  </a:solidFill>
                  <a:latin typeface="Calibri"/>
                  <a:ea typeface="Calibri"/>
                  <a:cs typeface="Calibri"/>
                  <a:sym typeface="Calibri"/>
                </a:endParaRPr>
              </a:p>
            </p:txBody>
          </p:sp>
          <p:sp>
            <p:nvSpPr>
              <p:cNvPr id="121" name="Google Shape;121;p6"/>
              <p:cNvSpPr txBox="1"/>
              <p:nvPr/>
            </p:nvSpPr>
            <p:spPr>
              <a:xfrm>
                <a:off x="7202287" y="2842587"/>
                <a:ext cx="88573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10 years</a:t>
                </a:r>
                <a:endParaRPr b="0" i="0" sz="1400" u="none" cap="none" strike="noStrike">
                  <a:solidFill>
                    <a:srgbClr val="000000"/>
                  </a:solidFill>
                  <a:latin typeface="Calibri"/>
                  <a:ea typeface="Calibri"/>
                  <a:cs typeface="Calibri"/>
                  <a:sym typeface="Calibri"/>
                </a:endParaRPr>
              </a:p>
            </p:txBody>
          </p:sp>
          <p:cxnSp>
            <p:nvCxnSpPr>
              <p:cNvPr id="122" name="Google Shape;122;p6"/>
              <p:cNvCxnSpPr/>
              <p:nvPr/>
            </p:nvCxnSpPr>
            <p:spPr>
              <a:xfrm>
                <a:off x="6443718" y="2865792"/>
                <a:ext cx="2334504" cy="0"/>
              </a:xfrm>
              <a:prstGeom prst="straightConnector1">
                <a:avLst/>
              </a:prstGeom>
              <a:solidFill>
                <a:schemeClr val="accent1"/>
              </a:solidFill>
              <a:ln cap="flat" cmpd="sng" w="9525">
                <a:solidFill>
                  <a:schemeClr val="dk1"/>
                </a:solidFill>
                <a:prstDash val="solid"/>
                <a:round/>
                <a:headEnd len="sm" w="sm" type="none"/>
                <a:tailEnd len="med" w="med" type="triangle"/>
              </a:ln>
            </p:spPr>
          </p:cxnSp>
        </p:grpSp>
      </p:grpSp>
      <p:sp>
        <p:nvSpPr>
          <p:cNvPr id="123" name="Google Shape;123;p6"/>
          <p:cNvSpPr txBox="1"/>
          <p:nvPr/>
        </p:nvSpPr>
        <p:spPr>
          <a:xfrm>
            <a:off x="6251606" y="6042487"/>
            <a:ext cx="582328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ALOS-2/PALSAR-2 radiometric and polarimetric accuracies</a:t>
            </a:r>
            <a:endParaRPr b="1" i="0" sz="1400" u="none" cap="none" strike="noStrike">
              <a:solidFill>
                <a:srgbClr val="000000"/>
              </a:solidFill>
              <a:latin typeface="Arial"/>
              <a:ea typeface="Arial"/>
              <a:cs typeface="Arial"/>
              <a:sym typeface="Arial"/>
            </a:endParaRPr>
          </a:p>
        </p:txBody>
      </p:sp>
      <p:pic>
        <p:nvPicPr>
          <p:cNvPr descr="グラフ, 散布図&#10;&#10;自動的に生成された説明" id="124" name="Google Shape;124;p6"/>
          <p:cNvPicPr preferRelativeResize="0"/>
          <p:nvPr/>
        </p:nvPicPr>
        <p:blipFill rotWithShape="1">
          <a:blip r:embed="rId6">
            <a:alphaModFix/>
          </a:blip>
          <a:srcRect b="0" l="0" r="0" t="0"/>
          <a:stretch/>
        </p:blipFill>
        <p:spPr>
          <a:xfrm>
            <a:off x="9083695" y="3439029"/>
            <a:ext cx="3108305" cy="2176087"/>
          </a:xfrm>
          <a:prstGeom prst="rect">
            <a:avLst/>
          </a:prstGeom>
          <a:noFill/>
          <a:ln>
            <a:noFill/>
          </a:ln>
        </p:spPr>
      </p:pic>
      <p:sp>
        <p:nvSpPr>
          <p:cNvPr id="125" name="Google Shape;125;p6"/>
          <p:cNvSpPr txBox="1"/>
          <p:nvPr/>
        </p:nvSpPr>
        <p:spPr>
          <a:xfrm>
            <a:off x="6004907" y="5774779"/>
            <a:ext cx="32822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(a) Time trend of the radiometric accuracy.</a:t>
            </a:r>
            <a:endParaRPr b="0" i="0" sz="1400" u="none" cap="none" strike="noStrike">
              <a:solidFill>
                <a:srgbClr val="000000"/>
              </a:solidFill>
              <a:latin typeface="Arial"/>
              <a:ea typeface="Arial"/>
              <a:cs typeface="Arial"/>
              <a:sym typeface="Arial"/>
            </a:endParaRPr>
          </a:p>
        </p:txBody>
      </p:sp>
      <p:sp>
        <p:nvSpPr>
          <p:cNvPr id="126" name="Google Shape;126;p6"/>
          <p:cNvSpPr txBox="1"/>
          <p:nvPr/>
        </p:nvSpPr>
        <p:spPr>
          <a:xfrm>
            <a:off x="9264160" y="5550606"/>
            <a:ext cx="282782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(b) Time trend of the gain imbalance of VV/HH polarizations. </a:t>
            </a:r>
            <a:endParaRPr b="0" i="0" sz="1400" u="none" cap="none" strike="noStrike">
              <a:solidFill>
                <a:srgbClr val="000000"/>
              </a:solidFill>
              <a:latin typeface="Arial"/>
              <a:ea typeface="Arial"/>
              <a:cs typeface="Arial"/>
              <a:sym typeface="Arial"/>
            </a:endParaRPr>
          </a:p>
        </p:txBody>
      </p:sp>
      <p:pic>
        <p:nvPicPr>
          <p:cNvPr descr="ダイアグラム&#10;&#10;自動的に生成された説明" id="127" name="Google Shape;127;p6"/>
          <p:cNvPicPr preferRelativeResize="0"/>
          <p:nvPr/>
        </p:nvPicPr>
        <p:blipFill rotWithShape="1">
          <a:blip r:embed="rId7">
            <a:alphaModFix/>
          </a:blip>
          <a:srcRect b="0" l="0" r="0" t="0"/>
          <a:stretch/>
        </p:blipFill>
        <p:spPr>
          <a:xfrm>
            <a:off x="2831920" y="4757388"/>
            <a:ext cx="2896693" cy="16670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GPM CAL-VAL</a:t>
            </a:r>
            <a:endParaRPr/>
          </a:p>
        </p:txBody>
      </p:sp>
      <p:sp>
        <p:nvSpPr>
          <p:cNvPr id="133" name="Google Shape;133;p7"/>
          <p:cNvSpPr txBox="1"/>
          <p:nvPr/>
        </p:nvSpPr>
        <p:spPr>
          <a:xfrm>
            <a:off x="187906" y="1073794"/>
            <a:ext cx="9397008" cy="578619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The GPM Core Observatory (GPM-CO) satellite performed two orbit boost maneuvers on Nov. 7 and 8, 2023 that raised its altitude by 35km. </a:t>
            </a:r>
            <a:endParaRPr/>
          </a:p>
          <a:p>
            <a:pPr indent="-285750" lvl="1" marL="742950" marR="0" rtl="0" algn="l">
              <a:lnSpc>
                <a:spcPct val="100000"/>
              </a:lnSpc>
              <a:spcBef>
                <a:spcPts val="600"/>
              </a:spcBef>
              <a:spcAft>
                <a:spcPts val="0"/>
              </a:spcAft>
              <a:buClr>
                <a:srgbClr val="000000"/>
              </a:buClr>
              <a:buSzPts val="1800"/>
              <a:buFont typeface="Noto Sans Symbols"/>
              <a:buChar char="⮚"/>
            </a:pPr>
            <a:r>
              <a:rPr b="0" i="0" lang="en-US" sz="1800" u="none" cap="none" strike="noStrike">
                <a:solidFill>
                  <a:schemeClr val="dk1"/>
                </a:solidFill>
                <a:latin typeface="Arial"/>
                <a:ea typeface="Arial"/>
                <a:cs typeface="Arial"/>
                <a:sym typeface="Arial"/>
              </a:rPr>
              <a:t>The goal of these boosts is to restore the GPM-CO's lifespan closer to the original estimates of ending in the early 2030’s.  Recent lifespan estimates have been getting shorter due to unexpectedly high solar activity, which causes additional atmospheric drag on the spacecraft.  </a:t>
            </a:r>
            <a:endParaRPr/>
          </a:p>
          <a:p>
            <a:pPr indent="-285750" lvl="1" marL="742950" marR="0" rtl="0" algn="l">
              <a:lnSpc>
                <a:spcPct val="100000"/>
              </a:lnSpc>
              <a:spcBef>
                <a:spcPts val="600"/>
              </a:spcBef>
              <a:spcAft>
                <a:spcPts val="0"/>
              </a:spcAft>
              <a:buClr>
                <a:srgbClr val="000000"/>
              </a:buClr>
              <a:buSzPts val="1800"/>
              <a:buFont typeface="Noto Sans Symbols"/>
              <a:buChar char="⮚"/>
            </a:pPr>
            <a:r>
              <a:rPr b="0" i="0" lang="en-US" sz="1800" u="none" cap="none" strike="noStrike">
                <a:solidFill>
                  <a:schemeClr val="dk1"/>
                </a:solidFill>
                <a:latin typeface="Arial"/>
                <a:ea typeface="Arial"/>
                <a:cs typeface="Arial"/>
                <a:sym typeface="Arial"/>
              </a:rPr>
              <a:t>The primary goal of restoring GPM-CO’s lifespan is to allow the GPM mission to overlap with the satellites associated with the future Atmosphere Observing System (AOS) mission planned by NASA, JAXA, and other agencies, allowing for intercalibration of instruments between the GPM and AOS missions.</a:t>
            </a:r>
            <a:endParaRPr/>
          </a:p>
          <a:p>
            <a:pPr indent="-342900" lvl="2" marL="1257300" marR="0" rtl="0" algn="l">
              <a:lnSpc>
                <a:spcPct val="100000"/>
              </a:lnSpc>
              <a:spcBef>
                <a:spcPts val="600"/>
              </a:spcBef>
              <a:spcAft>
                <a:spcPts val="0"/>
              </a:spcAft>
              <a:buClr>
                <a:srgbClr val="000000"/>
              </a:buClr>
              <a:buSzPts val="1600"/>
              <a:buFont typeface="Noto Sans Symbols"/>
              <a:buChar char="✔"/>
            </a:pPr>
            <a:r>
              <a:rPr b="0" i="0" lang="en-US" sz="1600" u="sng" cap="none" strike="noStrike">
                <a:solidFill>
                  <a:schemeClr val="lt2"/>
                </a:solidFill>
                <a:latin typeface="Arial"/>
                <a:ea typeface="Arial"/>
                <a:cs typeface="Arial"/>
                <a:sym typeface="Arial"/>
                <a:hlinkClick r:id="rId3">
                  <a:extLst>
                    <a:ext uri="{A12FA001-AC4F-418D-AE19-62706E023703}">
                      <ahyp:hlinkClr val="tx"/>
                    </a:ext>
                  </a:extLst>
                </a:hlinkClick>
              </a:rPr>
              <a:t>https://gpm.nasa.gov/missions/gpm/orbit-boost</a:t>
            </a:r>
            <a:endParaRPr b="0" i="0" sz="1600" u="none" cap="none" strike="noStrike">
              <a:solidFill>
                <a:schemeClr val="lt2"/>
              </a:solidFill>
              <a:latin typeface="Arial"/>
              <a:ea typeface="Arial"/>
              <a:cs typeface="Arial"/>
              <a:sym typeface="Arial"/>
            </a:endParaRPr>
          </a:p>
          <a:p>
            <a:pPr indent="-285750" lvl="1" marL="742950" marR="0" rtl="0" algn="l">
              <a:lnSpc>
                <a:spcPct val="100000"/>
              </a:lnSpc>
              <a:spcBef>
                <a:spcPts val="600"/>
              </a:spcBef>
              <a:spcAft>
                <a:spcPts val="0"/>
              </a:spcAft>
              <a:buClr>
                <a:srgbClr val="000000"/>
              </a:buClr>
              <a:buSzPts val="2000"/>
              <a:buFont typeface="Noto Sans Symbols"/>
              <a:buChar char="⮚"/>
            </a:pPr>
            <a:r>
              <a:rPr b="0" i="0" lang="en-US" sz="2000" u="none" cap="none" strike="noStrike">
                <a:solidFill>
                  <a:schemeClr val="dk1"/>
                </a:solidFill>
                <a:latin typeface="Arial"/>
                <a:ea typeface="Arial"/>
                <a:cs typeface="Arial"/>
                <a:sym typeface="Arial"/>
              </a:rPr>
              <a:t>NASA and JAXA started to provide the Dual-frequency Precipitation Radar (DPR) products, experimentally corresponding to the GPM Orbit Boost, on 16</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January 2024, and are planning to resume the standard DPR products in March 2024.</a:t>
            </a:r>
            <a:endParaRPr/>
          </a:p>
          <a:p>
            <a:pPr indent="-285750" lvl="2" marL="742950" marR="0" rtl="0" algn="l">
              <a:lnSpc>
                <a:spcPct val="100000"/>
              </a:lnSpc>
              <a:spcBef>
                <a:spcPts val="600"/>
              </a:spcBef>
              <a:spcAft>
                <a:spcPts val="0"/>
              </a:spcAft>
              <a:buClr>
                <a:srgbClr val="000000"/>
              </a:buClr>
              <a:buSzPts val="2000"/>
              <a:buFont typeface="Noto Sans Symbols"/>
              <a:buChar char="⮚"/>
            </a:pPr>
            <a:r>
              <a:rPr b="0" i="0" lang="en-US" sz="2000" u="none" cap="none" strike="noStrike">
                <a:solidFill>
                  <a:schemeClr val="dk1"/>
                </a:solidFill>
                <a:latin typeface="Arial"/>
                <a:ea typeface="Arial"/>
                <a:cs typeface="Arial"/>
                <a:sym typeface="Arial"/>
              </a:rPr>
              <a:t>JAXA has been conducting calibration and validation of the DPR products corresponding to the GPM orbit boost.</a:t>
            </a:r>
            <a:endParaRPr/>
          </a:p>
          <a:p>
            <a:pPr indent="-158750" lvl="4" marL="742950" marR="0" rtl="0" algn="l">
              <a:lnSpc>
                <a:spcPct val="100000"/>
              </a:lnSpc>
              <a:spcBef>
                <a:spcPts val="600"/>
              </a:spcBef>
              <a:spcAft>
                <a:spcPts val="0"/>
              </a:spcAft>
              <a:buClr>
                <a:srgbClr val="000000"/>
              </a:buClr>
              <a:buSzPts val="2000"/>
              <a:buFont typeface="Noto Sans Symbols"/>
              <a:buNone/>
            </a:pPr>
            <a:r>
              <a:t/>
            </a:r>
            <a:endParaRPr b="0" i="0" sz="2000" u="none" cap="none" strike="noStrike">
              <a:solidFill>
                <a:schemeClr val="dk1"/>
              </a:solidFill>
              <a:latin typeface="Arial"/>
              <a:ea typeface="Arial"/>
              <a:cs typeface="Arial"/>
              <a:sym typeface="Arial"/>
            </a:endParaRPr>
          </a:p>
        </p:txBody>
      </p:sp>
      <p:sp>
        <p:nvSpPr>
          <p:cNvPr id="134" name="Google Shape;134;p7"/>
          <p:cNvSpPr/>
          <p:nvPr/>
        </p:nvSpPr>
        <p:spPr>
          <a:xfrm>
            <a:off x="9799413" y="2030672"/>
            <a:ext cx="1362075" cy="3038475"/>
          </a:xfrm>
          <a:prstGeom prst="triangle">
            <a:avLst>
              <a:gd fmla="val 50000" name="adj"/>
            </a:avLst>
          </a:prstGeom>
          <a:solidFill>
            <a:srgbClr val="CCFFC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衛星のcg&#10;&#10;中程度の精度で自動的に生成された説明" id="135" name="Google Shape;135;p7"/>
          <p:cNvPicPr preferRelativeResize="0"/>
          <p:nvPr/>
        </p:nvPicPr>
        <p:blipFill rotWithShape="1">
          <a:blip r:embed="rId4">
            <a:alphaModFix/>
          </a:blip>
          <a:srcRect b="0" l="0" r="0" t="0"/>
          <a:stretch/>
        </p:blipFill>
        <p:spPr>
          <a:xfrm>
            <a:off x="9608788" y="2115841"/>
            <a:ext cx="1428750" cy="1009650"/>
          </a:xfrm>
          <a:prstGeom prst="rect">
            <a:avLst/>
          </a:prstGeom>
          <a:noFill/>
          <a:ln>
            <a:noFill/>
          </a:ln>
        </p:spPr>
      </p:pic>
      <p:sp>
        <p:nvSpPr>
          <p:cNvPr id="136" name="Google Shape;136;p7"/>
          <p:cNvSpPr/>
          <p:nvPr/>
        </p:nvSpPr>
        <p:spPr>
          <a:xfrm>
            <a:off x="9796237" y="4862772"/>
            <a:ext cx="1354138" cy="460375"/>
          </a:xfrm>
          <a:prstGeom prst="ellipse">
            <a:avLst/>
          </a:prstGeom>
          <a:solidFill>
            <a:srgbClr val="CCFFCC"/>
          </a:solidFill>
          <a:ln cap="flat" cmpd="sng" w="9525">
            <a:solidFill>
              <a:srgbClr val="00FF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7"/>
          <p:cNvSpPr/>
          <p:nvPr/>
        </p:nvSpPr>
        <p:spPr>
          <a:xfrm>
            <a:off x="9970863" y="2821246"/>
            <a:ext cx="1019175" cy="2247900"/>
          </a:xfrm>
          <a:prstGeom prst="triangle">
            <a:avLst>
              <a:gd fmla="val 50000" name="adj"/>
            </a:avLst>
          </a:prstGeom>
          <a:noFill/>
          <a:ln cap="flat" cmpd="sng" w="9525">
            <a:solidFill>
              <a:srgbClr val="80808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7"/>
          <p:cNvSpPr/>
          <p:nvPr/>
        </p:nvSpPr>
        <p:spPr>
          <a:xfrm>
            <a:off x="9967688" y="4929447"/>
            <a:ext cx="1001713" cy="307975"/>
          </a:xfrm>
          <a:prstGeom prst="ellipse">
            <a:avLst/>
          </a:prstGeom>
          <a:solidFill>
            <a:srgbClr val="CCFFCC"/>
          </a:solidFill>
          <a:ln cap="flat" cmpd="sng" w="9525">
            <a:solidFill>
              <a:srgbClr val="80808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139" name="Google Shape;139;p7"/>
          <p:cNvCxnSpPr/>
          <p:nvPr/>
        </p:nvCxnSpPr>
        <p:spPr>
          <a:xfrm>
            <a:off x="9989913" y="5078671"/>
            <a:ext cx="962025" cy="0"/>
          </a:xfrm>
          <a:prstGeom prst="straightConnector1">
            <a:avLst/>
          </a:prstGeom>
          <a:noFill/>
          <a:ln cap="flat" cmpd="sng" w="9525">
            <a:solidFill>
              <a:srgbClr val="808080"/>
            </a:solidFill>
            <a:prstDash val="solid"/>
            <a:round/>
            <a:headEnd len="med" w="med" type="triangle"/>
            <a:tailEnd len="med" w="med" type="triangle"/>
          </a:ln>
        </p:spPr>
      </p:cxnSp>
      <p:sp>
        <p:nvSpPr>
          <p:cNvPr id="140" name="Google Shape;140;p7"/>
          <p:cNvSpPr txBox="1"/>
          <p:nvPr/>
        </p:nvSpPr>
        <p:spPr>
          <a:xfrm>
            <a:off x="10183588" y="4994534"/>
            <a:ext cx="6383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5.0km</a:t>
            </a:r>
            <a:endParaRPr/>
          </a:p>
        </p:txBody>
      </p:sp>
      <p:cxnSp>
        <p:nvCxnSpPr>
          <p:cNvPr id="141" name="Google Shape;141;p7"/>
          <p:cNvCxnSpPr/>
          <p:nvPr/>
        </p:nvCxnSpPr>
        <p:spPr>
          <a:xfrm>
            <a:off x="11151962" y="5250121"/>
            <a:ext cx="0" cy="304800"/>
          </a:xfrm>
          <a:prstGeom prst="straightConnector1">
            <a:avLst/>
          </a:prstGeom>
          <a:noFill/>
          <a:ln cap="flat" cmpd="sng" w="9525">
            <a:solidFill>
              <a:schemeClr val="dk1"/>
            </a:solidFill>
            <a:prstDash val="solid"/>
            <a:round/>
            <a:headEnd len="med" w="med" type="none"/>
            <a:tailEnd len="med" w="med" type="none"/>
          </a:ln>
        </p:spPr>
      </p:cxnSp>
      <p:cxnSp>
        <p:nvCxnSpPr>
          <p:cNvPr id="142" name="Google Shape;142;p7"/>
          <p:cNvCxnSpPr/>
          <p:nvPr/>
        </p:nvCxnSpPr>
        <p:spPr>
          <a:xfrm>
            <a:off x="9808937" y="5412046"/>
            <a:ext cx="1352550" cy="0"/>
          </a:xfrm>
          <a:prstGeom prst="straightConnector1">
            <a:avLst/>
          </a:prstGeom>
          <a:noFill/>
          <a:ln cap="flat" cmpd="sng" w="9525">
            <a:solidFill>
              <a:schemeClr val="dk1"/>
            </a:solidFill>
            <a:prstDash val="solid"/>
            <a:round/>
            <a:headEnd len="med" w="med" type="triangle"/>
            <a:tailEnd len="med" w="med" type="triangle"/>
          </a:ln>
        </p:spPr>
      </p:cxnSp>
      <p:sp>
        <p:nvSpPr>
          <p:cNvPr id="143" name="Google Shape;143;p7"/>
          <p:cNvSpPr txBox="1"/>
          <p:nvPr/>
        </p:nvSpPr>
        <p:spPr>
          <a:xfrm>
            <a:off x="10193113" y="5385059"/>
            <a:ext cx="63831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5.5km</a:t>
            </a:r>
            <a:endParaRPr/>
          </a:p>
        </p:txBody>
      </p:sp>
      <p:sp>
        <p:nvSpPr>
          <p:cNvPr id="144" name="Google Shape;144;p7"/>
          <p:cNvSpPr txBox="1"/>
          <p:nvPr/>
        </p:nvSpPr>
        <p:spPr>
          <a:xfrm>
            <a:off x="10912250" y="2484697"/>
            <a:ext cx="85151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33CC33"/>
                </a:solidFill>
                <a:latin typeface="Times New Roman"/>
                <a:ea typeface="Times New Roman"/>
                <a:cs typeface="Times New Roman"/>
                <a:sym typeface="Times New Roman"/>
              </a:rPr>
              <a:t>407km</a:t>
            </a:r>
            <a:endParaRPr/>
          </a:p>
        </p:txBody>
      </p:sp>
      <p:sp>
        <p:nvSpPr>
          <p:cNvPr id="145" name="Google Shape;145;p7"/>
          <p:cNvSpPr txBox="1"/>
          <p:nvPr/>
        </p:nvSpPr>
        <p:spPr>
          <a:xfrm>
            <a:off x="10799537" y="1587759"/>
            <a:ext cx="85151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Times New Roman"/>
                <a:ea typeface="Times New Roman"/>
                <a:cs typeface="Times New Roman"/>
                <a:sym typeface="Times New Roman"/>
              </a:rPr>
              <a:t>442km</a:t>
            </a:r>
            <a:endParaRPr/>
          </a:p>
        </p:txBody>
      </p:sp>
      <p:sp>
        <p:nvSpPr>
          <p:cNvPr id="146" name="Google Shape;146;p7"/>
          <p:cNvSpPr/>
          <p:nvPr/>
        </p:nvSpPr>
        <p:spPr>
          <a:xfrm>
            <a:off x="11085287" y="1898909"/>
            <a:ext cx="349250" cy="620712"/>
          </a:xfrm>
          <a:prstGeom prst="upArrow">
            <a:avLst>
              <a:gd fmla="val 50000" name="adj1"/>
              <a:gd fmla="val 59999" name="adj2"/>
            </a:avLst>
          </a:prstGeom>
          <a:gradFill>
            <a:gsLst>
              <a:gs pos="0">
                <a:srgbClr val="CCFFCC"/>
              </a:gs>
              <a:gs pos="100000">
                <a:srgbClr val="FFFFFF"/>
              </a:gs>
            </a:gsLst>
            <a:lin ang="5400000" scaled="0"/>
          </a:gradFill>
          <a:ln cap="flat" cmpd="sng" w="9525">
            <a:solidFill>
              <a:srgbClr val="00FF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7"/>
          <p:cNvSpPr txBox="1"/>
          <p:nvPr/>
        </p:nvSpPr>
        <p:spPr>
          <a:xfrm rot="5400000">
            <a:off x="11001931" y="2174330"/>
            <a:ext cx="515939" cy="1746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rot="5449529">
            <a:off x="10434413" y="3165734"/>
            <a:ext cx="92075" cy="184150"/>
          </a:xfrm>
          <a:custGeom>
            <a:rect b="b" l="l" r="r" t="t"/>
            <a:pathLst>
              <a:path extrusionOk="0" fill="none" h="43200" w="21600">
                <a:moveTo>
                  <a:pt x="-1" y="0"/>
                </a:moveTo>
                <a:cubicBezTo>
                  <a:pt x="11929" y="0"/>
                  <a:pt x="21600" y="9670"/>
                  <a:pt x="21600" y="21600"/>
                </a:cubicBezTo>
                <a:cubicBezTo>
                  <a:pt x="21600" y="33529"/>
                  <a:pt x="11929" y="43199"/>
                  <a:pt x="0" y="43200"/>
                </a:cubicBezTo>
              </a:path>
              <a:path extrusionOk="0" h="43200" w="21600">
                <a:moveTo>
                  <a:pt x="-1" y="0"/>
                </a:moveTo>
                <a:cubicBezTo>
                  <a:pt x="11929" y="0"/>
                  <a:pt x="21600" y="9670"/>
                  <a:pt x="21600" y="21600"/>
                </a:cubicBezTo>
                <a:cubicBezTo>
                  <a:pt x="21600" y="33529"/>
                  <a:pt x="11929" y="43199"/>
                  <a:pt x="0" y="43200"/>
                </a:cubicBezTo>
                <a:lnTo>
                  <a:pt x="0" y="21600"/>
                </a:lnTo>
                <a:close/>
              </a:path>
            </a:pathLst>
          </a:custGeom>
          <a:noFill/>
          <a:ln cap="flat" cmpd="sng" w="9525">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rot="5449529">
            <a:off x="10421713" y="2352934"/>
            <a:ext cx="92075" cy="184150"/>
          </a:xfrm>
          <a:custGeom>
            <a:rect b="b" l="l" r="r" t="t"/>
            <a:pathLst>
              <a:path extrusionOk="0" fill="none" h="43200" w="21600">
                <a:moveTo>
                  <a:pt x="-1" y="0"/>
                </a:moveTo>
                <a:cubicBezTo>
                  <a:pt x="11929" y="0"/>
                  <a:pt x="21600" y="9670"/>
                  <a:pt x="21600" y="21600"/>
                </a:cubicBezTo>
                <a:cubicBezTo>
                  <a:pt x="21600" y="33529"/>
                  <a:pt x="11929" y="43199"/>
                  <a:pt x="0" y="43200"/>
                </a:cubicBezTo>
              </a:path>
              <a:path extrusionOk="0" h="43200" w="21600">
                <a:moveTo>
                  <a:pt x="-1" y="0"/>
                </a:moveTo>
                <a:cubicBezTo>
                  <a:pt x="11929" y="0"/>
                  <a:pt x="21600" y="9670"/>
                  <a:pt x="21600" y="21600"/>
                </a:cubicBezTo>
                <a:cubicBezTo>
                  <a:pt x="21600" y="33529"/>
                  <a:pt x="11929" y="43199"/>
                  <a:pt x="0" y="43200"/>
                </a:cubicBezTo>
                <a:lnTo>
                  <a:pt x="0" y="2160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10061350" y="2117985"/>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0.7°</a:t>
            </a:r>
            <a:endParaRPr b="0" i="0" sz="1400" u="none" cap="none" strike="noStrike">
              <a:solidFill>
                <a:srgbClr val="000000"/>
              </a:solidFill>
              <a:latin typeface="Times New Roman"/>
              <a:ea typeface="Times New Roman"/>
              <a:cs typeface="Times New Roman"/>
              <a:sym typeface="Times New Roman"/>
            </a:endParaRPr>
          </a:p>
        </p:txBody>
      </p:sp>
      <p:sp>
        <p:nvSpPr>
          <p:cNvPr id="151" name="Google Shape;151;p7"/>
          <p:cNvSpPr txBox="1"/>
          <p:nvPr/>
        </p:nvSpPr>
        <p:spPr>
          <a:xfrm>
            <a:off x="10034362" y="2921260"/>
            <a:ext cx="5036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0.7°</a:t>
            </a:r>
            <a:endParaRPr b="0" i="0" sz="1400" u="none" cap="none" strike="noStrike">
              <a:solidFill>
                <a:srgbClr val="808080"/>
              </a:solidFill>
              <a:latin typeface="Times New Roman"/>
              <a:ea typeface="Times New Roman"/>
              <a:cs typeface="Times New Roman"/>
              <a:sym typeface="Times New Roman"/>
            </a:endParaRPr>
          </a:p>
        </p:txBody>
      </p:sp>
      <p:pic>
        <p:nvPicPr>
          <p:cNvPr descr="衛星のcg&#10;&#10;中程度の精度で自動的に生成された説明" id="152" name="Google Shape;152;p7"/>
          <p:cNvPicPr preferRelativeResize="0"/>
          <p:nvPr/>
        </p:nvPicPr>
        <p:blipFill rotWithShape="1">
          <a:blip r:embed="rId4">
            <a:alphaModFix/>
          </a:blip>
          <a:srcRect b="0" l="0" r="0" t="0"/>
          <a:stretch/>
        </p:blipFill>
        <p:spPr>
          <a:xfrm>
            <a:off x="9523188" y="1382973"/>
            <a:ext cx="1428750" cy="100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idx="1" type="body"/>
          </p:nvPr>
        </p:nvSpPr>
        <p:spPr>
          <a:xfrm>
            <a:off x="324233" y="1152939"/>
            <a:ext cx="6696769" cy="5290590"/>
          </a:xfrm>
          <a:prstGeom prst="rect">
            <a:avLst/>
          </a:prstGeom>
          <a:noFill/>
          <a:ln>
            <a:noFill/>
          </a:ln>
        </p:spPr>
        <p:txBody>
          <a:bodyPr anchorCtr="0" anchor="t" bIns="45700" lIns="91425" spcFirstLastPara="1" rIns="91425" wrap="square" tIns="45700">
            <a:normAutofit fontScale="92500" lnSpcReduction="20000"/>
          </a:bodyPr>
          <a:lstStyle/>
          <a:p>
            <a:pPr indent="-406400" lvl="0" marL="457200" rtl="0" algn="l">
              <a:lnSpc>
                <a:spcPct val="90000"/>
              </a:lnSpc>
              <a:spcBef>
                <a:spcPts val="1000"/>
              </a:spcBef>
              <a:spcAft>
                <a:spcPts val="0"/>
              </a:spcAft>
              <a:buSzPct val="95000"/>
              <a:buChar char="❖"/>
            </a:pPr>
            <a:r>
              <a:rPr lang="en-US" sz="1600"/>
              <a:t>Global Change Observation Mission – Water (GCOM-W) “SHIZUKU” carrying the Advanced Microwave Scanning Radiometer 2 (AMSR2) has been operated since May 2012, and its successor, AMSR3, will be launched in JFY2024. </a:t>
            </a:r>
            <a:endParaRPr/>
          </a:p>
          <a:p>
            <a:pPr indent="-406400" lvl="0" marL="457200" rtl="0" algn="l">
              <a:lnSpc>
                <a:spcPct val="90000"/>
              </a:lnSpc>
              <a:spcBef>
                <a:spcPts val="1000"/>
              </a:spcBef>
              <a:spcAft>
                <a:spcPts val="0"/>
              </a:spcAft>
              <a:buSzPct val="95000"/>
              <a:buChar char="❖"/>
            </a:pPr>
            <a:r>
              <a:rPr lang="en-US" sz="1600"/>
              <a:t>Calibration of AMSR2</a:t>
            </a:r>
            <a:endParaRPr/>
          </a:p>
          <a:p>
            <a:pPr indent="-381000" lvl="1" marL="914400" rtl="0" algn="l">
              <a:lnSpc>
                <a:spcPct val="90000"/>
              </a:lnSpc>
              <a:spcBef>
                <a:spcPts val="500"/>
              </a:spcBef>
              <a:spcAft>
                <a:spcPts val="0"/>
              </a:spcAft>
              <a:buSzPct val="172972"/>
              <a:buChar char="▪"/>
            </a:pPr>
            <a:r>
              <a:rPr lang="en-US" sz="1500"/>
              <a:t>AMSR2 Level-1 sensor calibrations (radiometric, geometric)</a:t>
            </a:r>
            <a:endParaRPr/>
          </a:p>
          <a:p>
            <a:pPr indent="-381000" lvl="1" marL="914400" rtl="0" algn="l">
              <a:lnSpc>
                <a:spcPct val="90000"/>
              </a:lnSpc>
              <a:spcBef>
                <a:spcPts val="500"/>
              </a:spcBef>
              <a:spcAft>
                <a:spcPts val="0"/>
              </a:spcAft>
              <a:buSzPct val="172972"/>
              <a:buChar char="▪"/>
            </a:pPr>
            <a:r>
              <a:rPr lang="en-US" sz="1500"/>
              <a:t>Cross-calibration with other MW sensors (GMI, TMI, AMSR-E)</a:t>
            </a:r>
            <a:endParaRPr/>
          </a:p>
          <a:p>
            <a:pPr indent="-381000" lvl="1" marL="914400" rtl="0" algn="l">
              <a:lnSpc>
                <a:spcPct val="90000"/>
              </a:lnSpc>
              <a:spcBef>
                <a:spcPts val="500"/>
              </a:spcBef>
              <a:spcAft>
                <a:spcPts val="0"/>
              </a:spcAft>
              <a:buSzPct val="172972"/>
              <a:buChar char="▪"/>
            </a:pPr>
            <a:r>
              <a:rPr lang="en-US" sz="1500"/>
              <a:t>Monitoring of RFIs in C-band by using 6.9 &amp; 7.3 GHz channels</a:t>
            </a:r>
            <a:endParaRPr/>
          </a:p>
          <a:p>
            <a:pPr indent="-406400" lvl="0" marL="457200" rtl="0" algn="l">
              <a:lnSpc>
                <a:spcPct val="90000"/>
              </a:lnSpc>
              <a:spcBef>
                <a:spcPts val="1000"/>
              </a:spcBef>
              <a:spcAft>
                <a:spcPts val="0"/>
              </a:spcAft>
              <a:buSzPct val="95000"/>
              <a:buChar char="❖"/>
            </a:pPr>
            <a:r>
              <a:rPr lang="en-US" sz="1600"/>
              <a:t>Validation of AMSR</a:t>
            </a:r>
            <a:endParaRPr/>
          </a:p>
          <a:p>
            <a:pPr indent="-381000" lvl="1" marL="914400" rtl="0" algn="l">
              <a:lnSpc>
                <a:spcPct val="90000"/>
              </a:lnSpc>
              <a:spcBef>
                <a:spcPts val="500"/>
              </a:spcBef>
              <a:spcAft>
                <a:spcPts val="0"/>
              </a:spcAft>
              <a:buSzPct val="172972"/>
              <a:buChar char="▪"/>
            </a:pPr>
            <a:r>
              <a:rPr lang="en-US" sz="1500"/>
              <a:t>Continue routine validation of AMSR2 basically by utilizing existing observation networks such as radiosonde, GPS, buoys, ground radar, other surface measurements by meteorological agencies, and satellite instruments</a:t>
            </a:r>
            <a:endParaRPr/>
          </a:p>
          <a:p>
            <a:pPr indent="-381000" lvl="1" marL="914400" rtl="0" algn="l">
              <a:lnSpc>
                <a:spcPct val="90000"/>
              </a:lnSpc>
              <a:spcBef>
                <a:spcPts val="500"/>
              </a:spcBef>
              <a:spcAft>
                <a:spcPts val="0"/>
              </a:spcAft>
              <a:buSzPct val="172972"/>
              <a:buChar char="▪"/>
            </a:pPr>
            <a:r>
              <a:rPr lang="en-US" sz="1500"/>
              <a:t>Specific field sites for soil moisture observation are developed and operated in Mongolia and Australia under collaboration with universities</a:t>
            </a:r>
            <a:endParaRPr/>
          </a:p>
          <a:p>
            <a:pPr indent="-406400" lvl="0" marL="457200" rtl="0" algn="l">
              <a:lnSpc>
                <a:spcPct val="90000"/>
              </a:lnSpc>
              <a:spcBef>
                <a:spcPts val="1000"/>
              </a:spcBef>
              <a:spcAft>
                <a:spcPts val="0"/>
              </a:spcAft>
              <a:buSzPct val="95000"/>
              <a:buChar char="❖"/>
            </a:pPr>
            <a:r>
              <a:rPr lang="en-US" sz="1600"/>
              <a:t>Preparation for future AMSR3</a:t>
            </a:r>
            <a:endParaRPr/>
          </a:p>
          <a:p>
            <a:pPr indent="-381000" lvl="1" marL="914400" rtl="0" algn="l">
              <a:lnSpc>
                <a:spcPct val="90000"/>
              </a:lnSpc>
              <a:spcBef>
                <a:spcPts val="500"/>
              </a:spcBef>
              <a:spcAft>
                <a:spcPts val="0"/>
              </a:spcAft>
              <a:buSzPct val="172972"/>
              <a:buChar char="▪"/>
            </a:pPr>
            <a:r>
              <a:rPr lang="en-US" sz="1500"/>
              <a:t>Currently manufacturing flight models and conducting pre-launch tests, including antenna pattern test</a:t>
            </a:r>
            <a:endParaRPr/>
          </a:p>
          <a:p>
            <a:pPr indent="-381000" lvl="1" marL="914400" rtl="0" algn="l">
              <a:lnSpc>
                <a:spcPct val="90000"/>
              </a:lnSpc>
              <a:spcBef>
                <a:spcPts val="500"/>
              </a:spcBef>
              <a:spcAft>
                <a:spcPts val="0"/>
              </a:spcAft>
              <a:buSzPct val="172972"/>
              <a:buChar char="▪"/>
            </a:pPr>
            <a:r>
              <a:rPr lang="en-US" sz="1500"/>
              <a:t>Development of calibration plan (pre-launch, post-launch, on-orbit, and cross-calibration) drawing upon AMSR2’s heritage. In addition, we plan to conduct cross-calibration of new high-frequency channels, comparing with GMI and SSMIS</a:t>
            </a:r>
            <a:endParaRPr/>
          </a:p>
          <a:p>
            <a:pPr indent="-381000" lvl="1" marL="914400" rtl="0" algn="l">
              <a:lnSpc>
                <a:spcPct val="90000"/>
              </a:lnSpc>
              <a:spcBef>
                <a:spcPts val="500"/>
              </a:spcBef>
              <a:spcAft>
                <a:spcPts val="0"/>
              </a:spcAft>
              <a:buSzPct val="172972"/>
              <a:buChar char="▪"/>
            </a:pPr>
            <a:r>
              <a:rPr lang="en-US" sz="1500"/>
              <a:t>Development of RFI detection algorithm for X-band by using 10.65 &amp; new 10.25 GHz channels is ongoing</a:t>
            </a:r>
            <a:endParaRPr/>
          </a:p>
          <a:p>
            <a:pPr indent="-381000" lvl="1" marL="914400" rtl="0" algn="l">
              <a:lnSpc>
                <a:spcPct val="90000"/>
              </a:lnSpc>
              <a:spcBef>
                <a:spcPts val="500"/>
              </a:spcBef>
              <a:spcAft>
                <a:spcPts val="0"/>
              </a:spcAft>
              <a:buSzPct val="172972"/>
              <a:buChar char="▪"/>
            </a:pPr>
            <a:r>
              <a:rPr lang="en-US" sz="1500"/>
              <a:t>Renewal of Mongolian soil moisture validation sites, which have been in operation since 2000, is planned in May 2024 as preparation of AMSR3 launch.</a:t>
            </a:r>
            <a:endParaRPr sz="1500"/>
          </a:p>
        </p:txBody>
      </p:sp>
      <p:sp>
        <p:nvSpPr>
          <p:cNvPr id="158" name="Google Shape;158;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GCOM-W CAL-VAL </a:t>
            </a:r>
            <a:endParaRPr/>
          </a:p>
        </p:txBody>
      </p:sp>
      <p:pic>
        <p:nvPicPr>
          <p:cNvPr id="159" name="Google Shape;159;p8"/>
          <p:cNvPicPr preferRelativeResize="0"/>
          <p:nvPr/>
        </p:nvPicPr>
        <p:blipFill rotWithShape="1">
          <a:blip r:embed="rId3">
            <a:alphaModFix/>
          </a:blip>
          <a:srcRect b="0" l="0" r="0" t="0"/>
          <a:stretch/>
        </p:blipFill>
        <p:spPr>
          <a:xfrm>
            <a:off x="7855889" y="3918790"/>
            <a:ext cx="4011878" cy="2482074"/>
          </a:xfrm>
          <a:prstGeom prst="rect">
            <a:avLst/>
          </a:prstGeom>
          <a:noFill/>
          <a:ln>
            <a:noFill/>
          </a:ln>
        </p:spPr>
      </p:pic>
      <p:sp>
        <p:nvSpPr>
          <p:cNvPr id="160" name="Google Shape;160;p8"/>
          <p:cNvSpPr txBox="1"/>
          <p:nvPr/>
        </p:nvSpPr>
        <p:spPr>
          <a:xfrm>
            <a:off x="9277885" y="6305029"/>
            <a:ext cx="291411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Provided by Profs. Asanuma &amp; Hirose</a:t>
            </a:r>
            <a:endParaRPr b="0" i="0" sz="1200" u="none" cap="none" strike="noStrike">
              <a:solidFill>
                <a:srgbClr val="000000"/>
              </a:solidFill>
              <a:latin typeface="Arial"/>
              <a:ea typeface="Arial"/>
              <a:cs typeface="Arial"/>
              <a:sym typeface="Arial"/>
            </a:endParaRPr>
          </a:p>
        </p:txBody>
      </p:sp>
      <p:sp>
        <p:nvSpPr>
          <p:cNvPr id="161" name="Google Shape;161;p8"/>
          <p:cNvSpPr txBox="1"/>
          <p:nvPr/>
        </p:nvSpPr>
        <p:spPr>
          <a:xfrm>
            <a:off x="7819316" y="3677081"/>
            <a:ext cx="410160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Mongolian soil moisture validation site since 2000</a:t>
            </a:r>
            <a:endParaRPr b="0" i="0" sz="1400" u="none" cap="none" strike="noStrike">
              <a:solidFill>
                <a:srgbClr val="000000"/>
              </a:solidFill>
              <a:latin typeface="Arial"/>
              <a:ea typeface="Arial"/>
              <a:cs typeface="Arial"/>
              <a:sym typeface="Arial"/>
            </a:endParaRPr>
          </a:p>
        </p:txBody>
      </p:sp>
      <p:pic>
        <p:nvPicPr>
          <p:cNvPr id="162" name="Google Shape;162;p8"/>
          <p:cNvPicPr preferRelativeResize="0"/>
          <p:nvPr/>
        </p:nvPicPr>
        <p:blipFill rotWithShape="1">
          <a:blip r:embed="rId4">
            <a:alphaModFix/>
          </a:blip>
          <a:srcRect b="0" l="0" r="0" t="0"/>
          <a:stretch/>
        </p:blipFill>
        <p:spPr>
          <a:xfrm>
            <a:off x="9314309" y="1350538"/>
            <a:ext cx="2662578" cy="2192344"/>
          </a:xfrm>
          <a:prstGeom prst="rect">
            <a:avLst/>
          </a:prstGeom>
          <a:noFill/>
          <a:ln>
            <a:noFill/>
          </a:ln>
        </p:spPr>
      </p:pic>
      <p:sp>
        <p:nvSpPr>
          <p:cNvPr id="163" name="Google Shape;163;p8"/>
          <p:cNvSpPr txBox="1"/>
          <p:nvPr/>
        </p:nvSpPr>
        <p:spPr>
          <a:xfrm>
            <a:off x="7342161" y="1273467"/>
            <a:ext cx="2220751" cy="1600438"/>
          </a:xfrm>
          <a:prstGeom prst="rect">
            <a:avLst/>
          </a:prstGeom>
          <a:noFill/>
          <a:ln>
            <a:noFill/>
          </a:ln>
        </p:spPr>
        <p:txBody>
          <a:bodyPr anchorCtr="0" anchor="t" bIns="45700" lIns="91425" spcFirstLastPara="1" rIns="91425" wrap="square" tIns="45700">
            <a:spAutoFit/>
          </a:bodyPr>
          <a:lstStyle/>
          <a:p>
            <a:pPr indent="0" lvl="0" marL="0" marR="22860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Antenna pattern measurement with MREF and Feed of AMSR3 flight model. Radiation characteristics for channels below 89-GHz were verified.</a:t>
            </a:r>
            <a:endParaRPr b="0" i="0" sz="1400" u="none" cap="none" strike="noStrike">
              <a:solidFill>
                <a:srgbClr val="000000"/>
              </a:solidFill>
              <a:latin typeface="Calibri"/>
              <a:ea typeface="Calibri"/>
              <a:cs typeface="Calibri"/>
              <a:sym typeface="Calibri"/>
            </a:endParaRPr>
          </a:p>
        </p:txBody>
      </p:sp>
      <p:sp>
        <p:nvSpPr>
          <p:cNvPr id="164" name="Google Shape;164;p8"/>
          <p:cNvSpPr txBox="1"/>
          <p:nvPr/>
        </p:nvSpPr>
        <p:spPr>
          <a:xfrm>
            <a:off x="9350734" y="1042761"/>
            <a:ext cx="258972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AMSR3 pre-launch test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a:t>GCOM-C CAL-VAL </a:t>
            </a:r>
            <a:endParaRPr/>
          </a:p>
        </p:txBody>
      </p:sp>
      <p:sp>
        <p:nvSpPr>
          <p:cNvPr id="170" name="Google Shape;170;p9"/>
          <p:cNvSpPr txBox="1"/>
          <p:nvPr/>
        </p:nvSpPr>
        <p:spPr>
          <a:xfrm>
            <a:off x="94521" y="1137480"/>
            <a:ext cx="5448440" cy="299658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None/>
            </a:pPr>
            <a:r>
              <a:rPr b="0" i="0" lang="en-US" sz="1400" u="none" cap="none" strike="noStrike">
                <a:solidFill>
                  <a:srgbClr val="595959"/>
                </a:solidFill>
                <a:latin typeface="Arial"/>
                <a:ea typeface="Arial"/>
                <a:cs typeface="Arial"/>
                <a:sym typeface="Arial"/>
              </a:rPr>
              <a:t>Global Change Observation Misson - Climate (GCOM-C) "SHIKISAI" carrying Second-generation GLobal Imager (SGLI) has been operated since Dec. 2017, and currently in the extension phase since 2023.</a:t>
            </a:r>
            <a:endParaRPr/>
          </a:p>
          <a:p>
            <a:pPr indent="0" lvl="0" marL="0" marR="0" rtl="0" algn="l">
              <a:lnSpc>
                <a:spcPct val="100000"/>
              </a:lnSpc>
              <a:spcBef>
                <a:spcPts val="600"/>
              </a:spcBef>
              <a:spcAft>
                <a:spcPts val="0"/>
              </a:spcAft>
              <a:buNone/>
            </a:pPr>
            <a:r>
              <a:rPr b="1" i="0" lang="en-US" sz="1600" u="none" cap="none" strike="noStrike">
                <a:solidFill>
                  <a:srgbClr val="000000"/>
                </a:solidFill>
                <a:latin typeface="Arial"/>
                <a:ea typeface="Arial"/>
                <a:cs typeface="Arial"/>
                <a:sym typeface="Arial"/>
              </a:rPr>
              <a:t>Calibration of SGLI on GCOM-C</a:t>
            </a:r>
            <a:endParaRPr/>
          </a:p>
          <a:p>
            <a:pPr indent="-179388" lvl="0" marL="179388"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SGLI Level-1 radiometric calibration is based on the sensor model constructed by the </a:t>
            </a:r>
            <a:r>
              <a:rPr b="1" i="0" lang="en-US" sz="1400" u="sng" cap="none" strike="noStrike">
                <a:solidFill>
                  <a:srgbClr val="0070C0"/>
                </a:solidFill>
                <a:latin typeface="Arial"/>
                <a:ea typeface="Arial"/>
                <a:cs typeface="Arial"/>
                <a:sym typeface="Arial"/>
              </a:rPr>
              <a:t>pre-launch characterization</a:t>
            </a:r>
            <a:endParaRPr/>
          </a:p>
          <a:p>
            <a:pPr indent="-179388" lvl="0" marL="179388"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Temporal change is corrected by the </a:t>
            </a:r>
            <a:r>
              <a:rPr b="1" i="0" lang="en-US" sz="1400" u="sng" cap="none" strike="noStrike">
                <a:solidFill>
                  <a:srgbClr val="FF0000"/>
                </a:solidFill>
                <a:latin typeface="Arial"/>
                <a:ea typeface="Arial"/>
                <a:cs typeface="Arial"/>
                <a:sym typeface="Arial"/>
              </a:rPr>
              <a:t>on-board calibration</a:t>
            </a:r>
            <a:r>
              <a:rPr b="1" i="0" lang="en-US" sz="1400" u="none" cap="none" strike="noStrike">
                <a:solidFill>
                  <a:srgbClr val="FF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updated every 6 months in the L1 processing</a:t>
            </a:r>
            <a:endParaRPr b="0" i="0" sz="1400" u="none" cap="none" strike="noStrike">
              <a:solidFill>
                <a:srgbClr val="000000"/>
              </a:solidFill>
              <a:latin typeface="Arial"/>
              <a:ea typeface="Arial"/>
              <a:cs typeface="Arial"/>
              <a:sym typeface="Arial"/>
            </a:endParaRPr>
          </a:p>
          <a:p>
            <a:pPr indent="-179388" lvl="0" marL="179388" marR="0" rtl="0" algn="l">
              <a:lnSpc>
                <a:spcPct val="100000"/>
              </a:lnSpc>
              <a:spcBef>
                <a:spcPts val="600"/>
              </a:spcBef>
              <a:spcAft>
                <a:spcPts val="0"/>
              </a:spcAft>
              <a:buClr>
                <a:srgbClr val="000000"/>
              </a:buClr>
              <a:buSzPts val="1400"/>
              <a:buFont typeface="Arial"/>
              <a:buChar char="•"/>
            </a:pPr>
            <a:r>
              <a:rPr b="1" i="0" lang="en-US" sz="1400" u="sng" cap="none" strike="noStrike">
                <a:solidFill>
                  <a:srgbClr val="0E7742"/>
                </a:solidFill>
                <a:latin typeface="Arial"/>
                <a:ea typeface="Arial"/>
                <a:cs typeface="Arial"/>
                <a:sym typeface="Arial"/>
              </a:rPr>
              <a:t>Vicarious</a:t>
            </a:r>
            <a:r>
              <a:rPr b="0" i="0" lang="en-US" sz="1400" u="none" cap="none" strike="noStrike">
                <a:solidFill>
                  <a:srgbClr val="000000"/>
                </a:solidFill>
                <a:latin typeface="Arial"/>
                <a:ea typeface="Arial"/>
                <a:cs typeface="Arial"/>
                <a:sym typeface="Arial"/>
              </a:rPr>
              <a:t> and </a:t>
            </a:r>
            <a:r>
              <a:rPr b="1" i="0" lang="en-US" sz="1400" u="sng" cap="none" strike="noStrike">
                <a:solidFill>
                  <a:srgbClr val="92D050"/>
                </a:solidFill>
                <a:latin typeface="Arial"/>
                <a:ea typeface="Arial"/>
                <a:cs typeface="Arial"/>
                <a:sym typeface="Arial"/>
              </a:rPr>
              <a:t>cross calibration</a:t>
            </a:r>
            <a:r>
              <a:rPr b="0" i="0" lang="en-US" sz="1400" u="none" cap="none" strike="noStrike">
                <a:solidFill>
                  <a:srgbClr val="000000"/>
                </a:solidFill>
                <a:latin typeface="Arial"/>
                <a:ea typeface="Arial"/>
                <a:cs typeface="Arial"/>
                <a:sym typeface="Arial"/>
              </a:rPr>
              <a:t> will be used for confirmation of the onboard calibration, and more accurate calibration (adjustment) required for the L2 algorithms</a:t>
            </a:r>
            <a:endParaRPr b="0" i="0" sz="1400" u="none" cap="none" strike="noStrike">
              <a:solidFill>
                <a:srgbClr val="000000"/>
              </a:solidFill>
              <a:latin typeface="Arial"/>
              <a:ea typeface="Arial"/>
              <a:cs typeface="Arial"/>
              <a:sym typeface="Arial"/>
            </a:endParaRPr>
          </a:p>
        </p:txBody>
      </p:sp>
      <p:pic>
        <p:nvPicPr>
          <p:cNvPr id="171" name="Google Shape;171;p9"/>
          <p:cNvPicPr preferRelativeResize="0"/>
          <p:nvPr/>
        </p:nvPicPr>
        <p:blipFill rotWithShape="1">
          <a:blip r:embed="rId3">
            <a:alphaModFix/>
          </a:blip>
          <a:srcRect b="0" l="0" r="0" t="0"/>
          <a:stretch/>
        </p:blipFill>
        <p:spPr>
          <a:xfrm>
            <a:off x="5335571" y="1131133"/>
            <a:ext cx="6836507" cy="2399939"/>
          </a:xfrm>
          <a:prstGeom prst="rect">
            <a:avLst/>
          </a:prstGeom>
          <a:noFill/>
          <a:ln>
            <a:noFill/>
          </a:ln>
        </p:spPr>
      </p:pic>
      <p:sp>
        <p:nvSpPr>
          <p:cNvPr id="172" name="Google Shape;172;p9"/>
          <p:cNvSpPr txBox="1"/>
          <p:nvPr/>
        </p:nvSpPr>
        <p:spPr>
          <a:xfrm>
            <a:off x="114897" y="4120593"/>
            <a:ext cx="6055912" cy="24160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Validation of GCOM-C products</a:t>
            </a:r>
            <a:endParaRPr/>
          </a:p>
          <a:p>
            <a:pPr indent="-179388" lvl="0" marL="179388" marR="0" rtl="0" algn="l">
              <a:lnSpc>
                <a:spcPct val="100000"/>
              </a:lnSpc>
              <a:spcBef>
                <a:spcPts val="60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 L2 products (the latest version: V3) are validated by in-situ data mainly provided by GCOM-C PIs and collaborated research institutes and agencies</a:t>
            </a:r>
            <a:endParaRPr/>
          </a:p>
          <a:p>
            <a:pPr indent="-179388" lvl="0" marL="179388" marR="0" rtl="0" algn="l">
              <a:lnSpc>
                <a:spcPct val="100000"/>
              </a:lnSpc>
              <a:spcBef>
                <a:spcPts val="60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Further evaluation focuses on the timeseries consistency to make long-term data records by the operation continuation</a:t>
            </a:r>
            <a:endParaRPr/>
          </a:p>
          <a:p>
            <a:pPr indent="-179388" lvl="0" marL="179388" marR="0" rtl="0" algn="l">
              <a:lnSpc>
                <a:spcPct val="100000"/>
              </a:lnSpc>
              <a:spcBef>
                <a:spcPts val="600"/>
              </a:spcBef>
              <a:spcAft>
                <a:spcPts val="0"/>
              </a:spcAft>
              <a:buClr>
                <a:srgbClr val="000000"/>
              </a:buClr>
              <a:buSzPts val="1400"/>
              <a:buFont typeface="Arial"/>
              <a:buChar char="•"/>
            </a:pPr>
            <a:r>
              <a:rPr b="0" i="0" lang="en-US" sz="1400" u="none" cap="none" strike="noStrike">
                <a:solidFill>
                  <a:schemeClr val="dk1"/>
                </a:solidFill>
                <a:latin typeface="Arial"/>
                <a:ea typeface="Arial"/>
                <a:cs typeface="Arial"/>
                <a:sym typeface="Arial"/>
              </a:rPr>
              <a:t>A topic in 2023: Due to </a:t>
            </a:r>
            <a:r>
              <a:rPr b="0" i="0" lang="en-US" sz="1400" u="none" cap="none" strike="noStrike">
                <a:solidFill>
                  <a:srgbClr val="000000"/>
                </a:solidFill>
                <a:latin typeface="Arial"/>
                <a:ea typeface="Arial"/>
                <a:cs typeface="Arial"/>
                <a:sym typeface="Arial"/>
              </a:rPr>
              <a:t>the operation termination of the Saga Univ. Ariake observation tower mounting the Aeronet-OC, it has been moved to the Ariake Hayatsue-gawa tower of Saga Prefectural Ariake Fisheries Research and Development Center (ARIAKE_TOWER_2)</a:t>
            </a:r>
            <a:endParaRPr b="0" i="0" sz="1400" u="none" cap="none" strike="noStrike">
              <a:solidFill>
                <a:srgbClr val="000000"/>
              </a:solidFill>
              <a:latin typeface="Arial"/>
              <a:ea typeface="Arial"/>
              <a:cs typeface="Arial"/>
              <a:sym typeface="Arial"/>
            </a:endParaRPr>
          </a:p>
        </p:txBody>
      </p:sp>
      <p:pic>
        <p:nvPicPr>
          <p:cNvPr id="173" name="Google Shape;173;p9"/>
          <p:cNvPicPr preferRelativeResize="0"/>
          <p:nvPr/>
        </p:nvPicPr>
        <p:blipFill rotWithShape="1">
          <a:blip r:embed="rId4">
            <a:alphaModFix/>
          </a:blip>
          <a:srcRect b="0" l="0" r="0" t="0"/>
          <a:stretch/>
        </p:blipFill>
        <p:spPr>
          <a:xfrm>
            <a:off x="6426086" y="3799125"/>
            <a:ext cx="3088930" cy="2269610"/>
          </a:xfrm>
          <a:prstGeom prst="rect">
            <a:avLst/>
          </a:prstGeom>
          <a:noFill/>
          <a:ln cap="flat" cmpd="sng" w="9525">
            <a:solidFill>
              <a:schemeClr val="dk1"/>
            </a:solidFill>
            <a:prstDash val="solid"/>
            <a:round/>
            <a:headEnd len="sm" w="sm" type="none"/>
            <a:tailEnd len="sm" w="sm" type="none"/>
          </a:ln>
        </p:spPr>
      </p:pic>
      <p:sp>
        <p:nvSpPr>
          <p:cNvPr id="174" name="Google Shape;174;p9"/>
          <p:cNvSpPr txBox="1"/>
          <p:nvPr/>
        </p:nvSpPr>
        <p:spPr>
          <a:xfrm>
            <a:off x="6096000" y="6090710"/>
            <a:ext cx="386355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sng" cap="none" strike="noStrike">
                <a:solidFill>
                  <a:srgbClr val="0070C0"/>
                </a:solidFill>
                <a:latin typeface="Arial"/>
                <a:ea typeface="Arial"/>
                <a:cs typeface="Arial"/>
                <a:sym typeface="Arial"/>
                <a:hlinkClick r:id="rId5">
                  <a:extLst>
                    <a:ext uri="{A12FA001-AC4F-418D-AE19-62706E023703}">
                      <ahyp:hlinkClr val="tx"/>
                    </a:ext>
                  </a:extLst>
                </a:hlinkClick>
              </a:rPr>
              <a:t>https://suzaku.eorc.jaxa.jp/GCOM_C/data/validation.html</a:t>
            </a:r>
            <a:endParaRPr b="1" i="0" sz="1200" u="none" cap="none" strike="noStrike">
              <a:solidFill>
                <a:srgbClr val="0070C0"/>
              </a:solidFill>
              <a:latin typeface="Arial"/>
              <a:ea typeface="Arial"/>
              <a:cs typeface="Arial"/>
              <a:sym typeface="Arial"/>
            </a:endParaRPr>
          </a:p>
        </p:txBody>
      </p:sp>
      <p:pic>
        <p:nvPicPr>
          <p:cNvPr id="175" name="Google Shape;175;p9"/>
          <p:cNvPicPr preferRelativeResize="0"/>
          <p:nvPr/>
        </p:nvPicPr>
        <p:blipFill rotWithShape="1">
          <a:blip r:embed="rId6">
            <a:alphaModFix/>
          </a:blip>
          <a:srcRect b="0" l="0" r="0" t="0"/>
          <a:stretch/>
        </p:blipFill>
        <p:spPr>
          <a:xfrm>
            <a:off x="9723171" y="3790322"/>
            <a:ext cx="2338992" cy="2394225"/>
          </a:xfrm>
          <a:prstGeom prst="rect">
            <a:avLst/>
          </a:prstGeom>
          <a:noFill/>
          <a:ln>
            <a:noFill/>
          </a:ln>
        </p:spPr>
      </p:pic>
      <p:sp>
        <p:nvSpPr>
          <p:cNvPr id="176" name="Google Shape;176;p9"/>
          <p:cNvSpPr txBox="1"/>
          <p:nvPr/>
        </p:nvSpPr>
        <p:spPr>
          <a:xfrm>
            <a:off x="10442218" y="6059932"/>
            <a:ext cx="16065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FF0000"/>
                </a:solidFill>
                <a:latin typeface="Arial"/>
                <a:ea typeface="Arial"/>
                <a:cs typeface="Arial"/>
                <a:sym typeface="Arial"/>
              </a:rPr>
              <a:t>ARIAKE_TOWER_2</a:t>
            </a:r>
            <a:endParaRPr b="0" i="0" sz="1400" u="none" cap="none" strike="noStrike">
              <a:solidFill>
                <a:srgbClr val="FF0000"/>
              </a:solidFill>
              <a:latin typeface="Arial"/>
              <a:ea typeface="Arial"/>
              <a:cs typeface="Arial"/>
              <a:sym typeface="Arial"/>
            </a:endParaRPr>
          </a:p>
        </p:txBody>
      </p:sp>
      <p:cxnSp>
        <p:nvCxnSpPr>
          <p:cNvPr id="177" name="Google Shape;177;p9"/>
          <p:cNvCxnSpPr/>
          <p:nvPr/>
        </p:nvCxnSpPr>
        <p:spPr>
          <a:xfrm>
            <a:off x="6028217" y="4515439"/>
            <a:ext cx="397869" cy="0"/>
          </a:xfrm>
          <a:prstGeom prst="straightConnector1">
            <a:avLst/>
          </a:prstGeom>
          <a:noFill/>
          <a:ln cap="flat" cmpd="sng" w="9525">
            <a:solidFill>
              <a:srgbClr val="2F415D"/>
            </a:solidFill>
            <a:prstDash val="dash"/>
            <a:round/>
            <a:headEnd len="sm" w="sm" type="none"/>
            <a:tailEnd len="med" w="med" type="triangle"/>
          </a:ln>
        </p:spPr>
      </p:cxnSp>
      <p:cxnSp>
        <p:nvCxnSpPr>
          <p:cNvPr id="178" name="Google Shape;178;p9"/>
          <p:cNvCxnSpPr/>
          <p:nvPr/>
        </p:nvCxnSpPr>
        <p:spPr>
          <a:xfrm flipH="1" rot="10800000">
            <a:off x="6096000" y="5670305"/>
            <a:ext cx="3613756" cy="276999"/>
          </a:xfrm>
          <a:prstGeom prst="straightConnector1">
            <a:avLst/>
          </a:prstGeom>
          <a:noFill/>
          <a:ln cap="flat" cmpd="sng" w="9525">
            <a:solidFill>
              <a:srgbClr val="2F415D"/>
            </a:solidFill>
            <a:prstDash val="dash"/>
            <a:round/>
            <a:headEnd len="sm" w="sm" type="none"/>
            <a:tailEnd len="med" w="med" type="triangle"/>
          </a:ln>
        </p:spPr>
      </p:cxnSp>
      <p:cxnSp>
        <p:nvCxnSpPr>
          <p:cNvPr id="179" name="Google Shape;179;p9"/>
          <p:cNvCxnSpPr/>
          <p:nvPr/>
        </p:nvCxnSpPr>
        <p:spPr>
          <a:xfrm flipH="1" rot="10800000">
            <a:off x="4713402" y="2380807"/>
            <a:ext cx="829559" cy="107447"/>
          </a:xfrm>
          <a:prstGeom prst="straightConnector1">
            <a:avLst/>
          </a:prstGeom>
          <a:noFill/>
          <a:ln cap="flat" cmpd="sng" w="9525">
            <a:solidFill>
              <a:srgbClr val="0070C0"/>
            </a:solidFill>
            <a:prstDash val="dash"/>
            <a:round/>
            <a:headEnd len="sm" w="sm" type="none"/>
            <a:tailEnd len="med" w="med" type="triangle"/>
          </a:ln>
        </p:spPr>
      </p:cxnSp>
      <p:cxnSp>
        <p:nvCxnSpPr>
          <p:cNvPr id="180" name="Google Shape;180;p9"/>
          <p:cNvCxnSpPr/>
          <p:nvPr/>
        </p:nvCxnSpPr>
        <p:spPr>
          <a:xfrm flipH="1" rot="10800000">
            <a:off x="5335571" y="2534768"/>
            <a:ext cx="2403835" cy="405401"/>
          </a:xfrm>
          <a:prstGeom prst="straightConnector1">
            <a:avLst/>
          </a:prstGeom>
          <a:noFill/>
          <a:ln cap="flat" cmpd="sng" w="9525">
            <a:solidFill>
              <a:srgbClr val="FF0000"/>
            </a:solidFill>
            <a:prstDash val="dash"/>
            <a:round/>
            <a:headEnd len="sm" w="sm" type="none"/>
            <a:tailEnd len="med" w="med" type="triangle"/>
          </a:ln>
        </p:spPr>
      </p:cxnSp>
      <p:cxnSp>
        <p:nvCxnSpPr>
          <p:cNvPr id="181" name="Google Shape;181;p9"/>
          <p:cNvCxnSpPr/>
          <p:nvPr/>
        </p:nvCxnSpPr>
        <p:spPr>
          <a:xfrm flipH="1" rot="10800000">
            <a:off x="5335571" y="3322535"/>
            <a:ext cx="3544478" cy="152429"/>
          </a:xfrm>
          <a:prstGeom prst="straightConnector1">
            <a:avLst/>
          </a:prstGeom>
          <a:noFill/>
          <a:ln cap="flat" cmpd="sng" w="9525">
            <a:solidFill>
              <a:srgbClr val="92D050"/>
            </a:solidFill>
            <a:prstDash val="dash"/>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Akihiko KUZE</dc:creator>
</cp:coreProperties>
</file>