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  <p:sldMasterId id="2147483660" r:id="rId6"/>
    <p:sldMasterId id="214748366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7010400" cy="92964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08">
          <p15:clr>
            <a:srgbClr val="A4A3A4"/>
          </p15:clr>
        </p15:guide>
        <p15:guide id="2" pos="168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GoogleSlidesCustomDataVersion2">
      <go:slidesCustomData xmlns:go="http://customooxmlschemas.google.com/" r:id="rId28" roundtripDataSignature="AMtx7mjRlBj4CbOR11gchkuxzuiZvnGS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8"/>
        <p:guide pos="168"/>
        <p:guide pos="162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9" orient="horz"/>
        <p:guide pos="220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75" spcFirstLastPara="1" rIns="93575" wrap="square" tIns="46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75" spcFirstLastPara="1" rIns="93575" wrap="square" tIns="46775">
            <a:noAutofit/>
          </a:bodyPr>
          <a:lstStyle>
            <a:lvl1pPr indent="-228600" lvl="0" marL="4572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7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75" spcFirstLastPara="1" rIns="93575" wrap="square" tIns="46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75" spcFirstLastPara="1" rIns="93575" wrap="square" tIns="46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75" spcFirstLastPara="1" rIns="93575" wrap="square" tIns="46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933450" y="4414838"/>
            <a:ext cx="5143500" cy="4183062"/>
          </a:xfrm>
          <a:prstGeom prst="rect">
            <a:avLst/>
          </a:prstGeom>
        </p:spPr>
        <p:txBody>
          <a:bodyPr anchorCtr="0" anchor="t" bIns="46775" lIns="93575" spcFirstLastPara="1" rIns="93575" wrap="square" tIns="4677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407988" y="698500"/>
            <a:ext cx="6192837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ctrTitle"/>
          </p:nvPr>
        </p:nvSpPr>
        <p:spPr>
          <a:xfrm>
            <a:off x="171450" y="1155158"/>
            <a:ext cx="8801100" cy="797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/>
          <p:nvPr/>
        </p:nvSpPr>
        <p:spPr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the Interior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171451" y="265955"/>
            <a:ext cx="7854599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71" name="Google Shape;71;p31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/>
          <p:nvPr>
            <p:ph type="title"/>
          </p:nvPr>
        </p:nvSpPr>
        <p:spPr>
          <a:xfrm>
            <a:off x="171451" y="265955"/>
            <a:ext cx="7854599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88" name="Google Shape;88;p36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171451" y="265955"/>
            <a:ext cx="7854599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>
  <p:cSld name="Title and Text Over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175540" y="939546"/>
            <a:ext cx="8728043" cy="158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175540" y="2610854"/>
            <a:ext cx="8728043" cy="170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ctrTitle"/>
          </p:nvPr>
        </p:nvSpPr>
        <p:spPr>
          <a:xfrm>
            <a:off x="171450" y="1155158"/>
            <a:ext cx="8801100" cy="797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/>
          <p:nvPr/>
        </p:nvSpPr>
        <p:spPr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the Interior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1414920" y="2087463"/>
            <a:ext cx="631416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b="1"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175540" y="265955"/>
            <a:ext cx="7850510" cy="48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175540" y="939546"/>
            <a:ext cx="4352965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4648439" y="936091"/>
            <a:ext cx="4255143" cy="335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⬥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4457700"/>
            <a:ext cx="914400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/>
          <p:nvPr/>
        </p:nvSpPr>
        <p:spPr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 txBox="1"/>
          <p:nvPr/>
        </p:nvSpPr>
        <p:spPr>
          <a:xfrm>
            <a:off x="3412226" y="4540451"/>
            <a:ext cx="2319546" cy="208232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34525" lIns="69050" spcFirstLastPara="1" rIns="69050" wrap="square" tIns="34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USGS - Space Agency Report - WGCV-53</a:t>
            </a:r>
            <a:endParaRPr/>
          </a:p>
        </p:txBody>
      </p:sp>
      <p:sp>
        <p:nvSpPr>
          <p:cNvPr id="15" name="Google Shape;15;p16"/>
          <p:cNvSpPr txBox="1"/>
          <p:nvPr/>
        </p:nvSpPr>
        <p:spPr>
          <a:xfrm>
            <a:off x="4393264" y="4817433"/>
            <a:ext cx="356616" cy="201168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40" y="4690703"/>
            <a:ext cx="877824" cy="2377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4457700"/>
            <a:ext cx="914400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2"/>
          <p:cNvSpPr txBox="1"/>
          <p:nvPr/>
        </p:nvSpPr>
        <p:spPr>
          <a:xfrm>
            <a:off x="4393264" y="4540451"/>
            <a:ext cx="357469" cy="208232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34525" lIns="69050" spcFirstLastPara="1" rIns="69050" wrap="square" tIns="34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900"/>
              <a:buFont typeface="Noto Sans Symbols"/>
              <a:buNone/>
            </a:pP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9" name="Google Shape;39;p22"/>
          <p:cNvSpPr txBox="1"/>
          <p:nvPr/>
        </p:nvSpPr>
        <p:spPr>
          <a:xfrm>
            <a:off x="4393264" y="4817433"/>
            <a:ext cx="356616" cy="201168"/>
          </a:xfrm>
          <a:prstGeom prst="rect">
            <a:avLst/>
          </a:prstGeom>
          <a:gradFill>
            <a:gsLst>
              <a:gs pos="0">
                <a:srgbClr val="F6F9FC">
                  <a:alpha val="0"/>
                </a:srgbClr>
              </a:gs>
              <a:gs pos="5000">
                <a:srgbClr val="F7FAFD">
                  <a:alpha val="66666"/>
                </a:srgbClr>
              </a:gs>
              <a:gs pos="50000">
                <a:srgbClr val="F7FAFD">
                  <a:alpha val="66666"/>
                </a:srgbClr>
              </a:gs>
              <a:gs pos="95000">
                <a:srgbClr val="F7FAFD">
                  <a:alpha val="66666"/>
                </a:srgbClr>
              </a:gs>
              <a:gs pos="100000">
                <a:srgbClr val="F6F9F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0" name="Google Shape;4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539" y="4690701"/>
            <a:ext cx="877824" cy="2377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  <p:sldLayoutId id="2147483658" r:id="rId6"/>
    <p:sldLayoutId id="214748365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8"/>
          <p:cNvSpPr/>
          <p:nvPr/>
        </p:nvSpPr>
        <p:spPr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D0CECE"/>
              </a:buClr>
              <a:buSzPts val="2100"/>
              <a:buFont typeface="Noto Sans Symbols"/>
              <a:buChar char="⬥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Noto Sans Symbols"/>
              <a:buChar char="⬥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Times New Roman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17161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33"/>
          <p:cNvSpPr/>
          <p:nvPr/>
        </p:nvSpPr>
        <p:spPr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</p:spPr>
        <p:txBody>
          <a:bodyPr anchorCtr="0" anchor="t" bIns="33325" lIns="66675" spcFirstLastPara="1" rIns="66675" wrap="square" tIns="3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U.S. Geological Survey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handerson@usgs.gov" TargetMode="External"/><Relationship Id="rId4" Type="http://schemas.openxmlformats.org/officeDocument/2006/relationships/hyperlink" Target="https://www.usgs.gov/calva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hyperlink" Target="https://landsat.usgs.gov/spectral-characteristics-view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hyperlink" Target="https://landsat.usgs.gov/spectral-characteristics-view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hyperlink" Target="https://landsat.usgs.gov/spectral-characteristics-viewer" TargetMode="External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hyperlink" Target="https://calval.cr.usgs.gov/apps/lpc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hyperlink" Target="https://www.usgs.gov/calval/data-quality-assessment" TargetMode="External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lval.cr.usgs.gov/apps/compendium" TargetMode="External"/><Relationship Id="rId4" Type="http://schemas.openxmlformats.org/officeDocument/2006/relationships/hyperlink" Target="https://landsat.usgs.gov/spectral-characteristics-viewer" TargetMode="External"/><Relationship Id="rId5" Type="http://schemas.openxmlformats.org/officeDocument/2006/relationships/hyperlink" Target="https://calval.cr.usgs.gov/apps/lpcs" TargetMode="External"/><Relationship Id="rId6" Type="http://schemas.openxmlformats.org/officeDocument/2006/relationships/hyperlink" Target="https://www.usgs.gov/calval/data-quality-assessmen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5.pn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s://calval.cr.usgs.gov/apps/compendium" TargetMode="External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hyperlink" Target="https://calval.cr.usgs.gov/apps/compendium" TargetMode="External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171450" y="1155158"/>
            <a:ext cx="8801100" cy="797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USGS - Space Agency Report</a:t>
            </a:r>
            <a:br>
              <a:rPr lang="en-US"/>
            </a:br>
            <a:r>
              <a:rPr lang="en-US" sz="3200"/>
              <a:t>WGCV-53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71450" y="2006082"/>
            <a:ext cx="8801100" cy="234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2024/03/07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Cody Anderson, ECCOE PM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USGS EROS</a:t>
            </a:r>
            <a:endParaRPr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chanderson@usgs.gov</a:t>
            </a:r>
            <a:r>
              <a:rPr b="1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www.usgs.gov/calval</a:t>
            </a:r>
            <a:r>
              <a:rPr b="1" i="0" lang="en-US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U.S. Geological Survey (USGS) Earth Resources Observation and Science (EROS) Center, Sioux Falls, SD 57198, USA.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Spectral Characteristics Viewer</a:t>
            </a:r>
            <a:endParaRPr/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671" y="881957"/>
            <a:ext cx="6468658" cy="353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 txBox="1"/>
          <p:nvPr/>
        </p:nvSpPr>
        <p:spPr>
          <a:xfrm>
            <a:off x="2323521" y="4043642"/>
            <a:ext cx="6710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34289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https://landsat.usgs.gov/spectral-characteristics-viewer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337671" y="881957"/>
            <a:ext cx="6468657" cy="353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Spectral Characteristics Viewer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303" y="936092"/>
            <a:ext cx="6271246" cy="163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/>
          <p:nvPr/>
        </p:nvSpPr>
        <p:spPr>
          <a:xfrm>
            <a:off x="1598800" y="2571749"/>
            <a:ext cx="985374" cy="9774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11"/>
          <p:cNvCxnSpPr>
            <a:stCxn id="180" idx="0"/>
            <a:endCxn id="182" idx="1"/>
          </p:cNvCxnSpPr>
          <p:nvPr/>
        </p:nvCxnSpPr>
        <p:spPr>
          <a:xfrm flipH="1" rot="10800000">
            <a:off x="2091487" y="1753949"/>
            <a:ext cx="753900" cy="817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p11"/>
          <p:cNvSpPr/>
          <p:nvPr/>
        </p:nvSpPr>
        <p:spPr>
          <a:xfrm>
            <a:off x="2845303" y="936091"/>
            <a:ext cx="6271246" cy="163565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2323521" y="4043642"/>
            <a:ext cx="6710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34289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https://landsat.usgs.gov/spectral-characteristics-viewer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337671" y="881957"/>
            <a:ext cx="6468657" cy="353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Spectral Characteristics Viewer</a:t>
            </a:r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2845303" y="936092"/>
            <a:ext cx="6271246" cy="163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/>
          <p:nvPr/>
        </p:nvSpPr>
        <p:spPr>
          <a:xfrm>
            <a:off x="1598800" y="2571749"/>
            <a:ext cx="985374" cy="977425"/>
          </a:xfrm>
          <a:prstGeom prst="rect">
            <a:avLst/>
          </a:prstGeom>
          <a:noFill/>
          <a:ln cap="flat" cmpd="sng" w="38100">
            <a:solidFill>
              <a:schemeClr val="dk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12"/>
          <p:cNvCxnSpPr>
            <a:stCxn id="191" idx="0"/>
            <a:endCxn id="193" idx="1"/>
          </p:cNvCxnSpPr>
          <p:nvPr/>
        </p:nvCxnSpPr>
        <p:spPr>
          <a:xfrm flipH="1" rot="10800000">
            <a:off x="2091487" y="1753949"/>
            <a:ext cx="753900" cy="817800"/>
          </a:xfrm>
          <a:prstGeom prst="straightConnector1">
            <a:avLst/>
          </a:prstGeom>
          <a:noFill/>
          <a:ln cap="flat" cmpd="sng" w="38100">
            <a:solidFill>
              <a:schemeClr val="dk1">
                <a:alpha val="49803"/>
              </a:schemeClr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3" name="Google Shape;193;p12"/>
          <p:cNvSpPr/>
          <p:nvPr/>
        </p:nvSpPr>
        <p:spPr>
          <a:xfrm>
            <a:off x="2845303" y="936091"/>
            <a:ext cx="6271246" cy="1635658"/>
          </a:xfrm>
          <a:prstGeom prst="rect">
            <a:avLst/>
          </a:prstGeom>
          <a:noFill/>
          <a:ln cap="flat" cmpd="sng" w="38100">
            <a:solidFill>
              <a:schemeClr val="dk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2323521" y="4043642"/>
            <a:ext cx="6710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34289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https://landsat.usgs.gov/spectral-characteristics-viewer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7893" y="881957"/>
            <a:ext cx="6498435" cy="317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 Product Characterization System (LPCS)</a:t>
            </a:r>
            <a:endParaRPr/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2008"/>
            <a:ext cx="9144000" cy="32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 txBox="1"/>
          <p:nvPr/>
        </p:nvSpPr>
        <p:spPr>
          <a:xfrm>
            <a:off x="68782" y="403027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https://calval.cr.usgs.gov/apps/lpcs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Characterization Reports</a:t>
            </a:r>
            <a:endParaRPr/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417" y="868819"/>
            <a:ext cx="6586565" cy="427468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/>
          <p:nvPr/>
        </p:nvSpPr>
        <p:spPr>
          <a:xfrm>
            <a:off x="3556449" y="2596230"/>
            <a:ext cx="5587551" cy="369332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https://www.usgs.gov/calval/data-quality-assessment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Text&#10;&#10;Description automatically generated with low confidence" id="210" name="Google Shape;2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4452" y="5300"/>
            <a:ext cx="3339548" cy="448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16" name="Google Shape;216;p15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fontScale="92500" lnSpcReduction="20000"/>
          </a:bodyPr>
          <a:lstStyle/>
          <a:p>
            <a:pPr indent="-257199" lvl="0" marL="257168" rtl="0" algn="l">
              <a:spcBef>
                <a:spcPts val="0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Landsat 8 and 9 continue nominal and stable operations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Landsat 7 is being decommissioned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LNext and Landsat Collection 3 are progressing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Check out the Satellite Compendium</a:t>
            </a:r>
            <a:endParaRPr/>
          </a:p>
          <a:p>
            <a:pPr indent="-214308" lvl="1" marL="557199" rtl="0" algn="l">
              <a:spcBef>
                <a:spcPts val="333"/>
              </a:spcBef>
              <a:spcAft>
                <a:spcPts val="0"/>
              </a:spcAft>
              <a:buSzPct val="100000"/>
              <a:buChar char="⬥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https://calval.cr.usgs.gov/apps/compendium#</a:t>
            </a:r>
            <a:r>
              <a:rPr lang="en-US"/>
              <a:t> 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Check out the Spectral Characteristics Viewer </a:t>
            </a:r>
            <a:endParaRPr/>
          </a:p>
          <a:p>
            <a:pPr indent="-214308" lvl="1" marL="557199" rtl="0" algn="l">
              <a:spcBef>
                <a:spcPts val="333"/>
              </a:spcBef>
              <a:spcAft>
                <a:spcPts val="0"/>
              </a:spcAft>
              <a:buSzPct val="100000"/>
              <a:buChar char="⬥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https://landsat.usgs.gov/spectral-characteristics-viewer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Check out the Land Product Characterization System</a:t>
            </a:r>
            <a:endParaRPr/>
          </a:p>
          <a:p>
            <a:pPr indent="-214308" lvl="1" marL="557199" rtl="0" algn="l">
              <a:spcBef>
                <a:spcPts val="333"/>
              </a:spcBef>
              <a:spcAft>
                <a:spcPts val="0"/>
              </a:spcAft>
              <a:buSzPct val="100000"/>
              <a:buChar char="⬥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https://calval.cr.usgs.gov/apps/lpcs</a:t>
            </a:r>
            <a:r>
              <a:rPr lang="en-US"/>
              <a:t> </a:t>
            </a:r>
            <a:endParaRPr/>
          </a:p>
          <a:p>
            <a:pPr indent="-257199" lvl="0" marL="257168" rtl="0" algn="l">
              <a:spcBef>
                <a:spcPts val="388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Check out System Characterizations</a:t>
            </a:r>
            <a:endParaRPr/>
          </a:p>
          <a:p>
            <a:pPr indent="-214308" lvl="1" marL="557199" rtl="0" algn="l">
              <a:spcBef>
                <a:spcPts val="333"/>
              </a:spcBef>
              <a:spcAft>
                <a:spcPts val="0"/>
              </a:spcAft>
              <a:buSzPct val="100000"/>
              <a:buChar char="⬥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https://www.usgs.gov/calval/data-quality-assessment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9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175540" y="3535426"/>
            <a:ext cx="8621989" cy="7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Landsat 9 continues to be stable and in-line with Landsat 8 for both Reflective (Left) and Thermal (Right) Bands</a:t>
            </a:r>
            <a:endParaRPr/>
          </a:p>
          <a:p>
            <a:pPr indent="-123818" lvl="0" marL="257168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Landsat 9 logo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589" y="-1755"/>
            <a:ext cx="1343411" cy="1568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ndering of Landsat 9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0994" y="1"/>
            <a:ext cx="1564671" cy="782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scatter chart&#10;&#10;Description automatically generated"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837" y="842211"/>
            <a:ext cx="3956858" cy="26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9695" y="1738742"/>
            <a:ext cx="3800548" cy="181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8</a:t>
            </a:r>
            <a:endParaRPr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175540" y="3535426"/>
            <a:ext cx="8621989" cy="93602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fontScale="77500" lnSpcReduction="20000"/>
          </a:bodyPr>
          <a:lstStyle/>
          <a:p>
            <a:pPr indent="-257199" lvl="0" marL="257168" rtl="0" algn="l">
              <a:spcBef>
                <a:spcPts val="0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Degradations in Reflective band plot are due to on-board calibrator degradations</a:t>
            </a:r>
            <a:endParaRPr/>
          </a:p>
          <a:p>
            <a:pPr indent="-257199" lvl="0" marL="257168" rtl="0" algn="l">
              <a:spcBef>
                <a:spcPts val="325"/>
              </a:spcBef>
              <a:spcAft>
                <a:spcPts val="0"/>
              </a:spcAft>
              <a:buSzPct val="100000"/>
              <a:buChar char="⬥"/>
            </a:pPr>
            <a:r>
              <a:rPr lang="en-US"/>
              <a:t>Degradations in thermal band plot are due outgassing/condensation which is accounted for with calibration</a:t>
            </a:r>
            <a:endParaRPr/>
          </a:p>
        </p:txBody>
      </p:sp>
      <p:pic>
        <p:nvPicPr>
          <p:cNvPr descr="Artist rendering Landsat 8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437" y="0"/>
            <a:ext cx="1335781" cy="75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085" y="842211"/>
            <a:ext cx="3960610" cy="269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695" y="1718358"/>
            <a:ext cx="4274797" cy="1876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3536027" y="-6607"/>
            <a:ext cx="23507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Year Anniversary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8</a:t>
            </a:r>
            <a:endParaRPr/>
          </a:p>
        </p:txBody>
      </p:sp>
      <p:sp>
        <p:nvSpPr>
          <p:cNvPr id="124" name="Google Shape;124;p4"/>
          <p:cNvSpPr txBox="1"/>
          <p:nvPr>
            <p:ph idx="1" type="body"/>
          </p:nvPr>
        </p:nvSpPr>
        <p:spPr>
          <a:xfrm>
            <a:off x="175540" y="3425850"/>
            <a:ext cx="8621989" cy="104559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fontScale="70000" lnSpcReduction="20000"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ct val="100000"/>
              <a:buChar char="⬥"/>
            </a:pPr>
            <a:r>
              <a:rPr lang="en-US" sz="2400"/>
              <a:t>One on-going issue with L8 is GPS “drop-outs” – 3 within one week in Feb. </a:t>
            </a:r>
            <a:endParaRPr/>
          </a:p>
          <a:p>
            <a:pPr indent="-257168" lvl="0" marL="257168" rtl="0" algn="l">
              <a:spcBef>
                <a:spcPts val="336"/>
              </a:spcBef>
              <a:spcAft>
                <a:spcPts val="0"/>
              </a:spcAft>
              <a:buSzPct val="100000"/>
              <a:buChar char="⬥"/>
            </a:pPr>
            <a:r>
              <a:rPr lang="en-US" sz="2400"/>
              <a:t>These do not affect data quality but require extra effort to process</a:t>
            </a:r>
            <a:endParaRPr/>
          </a:p>
          <a:p>
            <a:pPr indent="-257168" lvl="0" marL="257168" rtl="0" algn="l">
              <a:spcBef>
                <a:spcPts val="336"/>
              </a:spcBef>
              <a:spcAft>
                <a:spcPts val="0"/>
              </a:spcAft>
              <a:buSzPct val="100000"/>
              <a:buChar char="⬥"/>
            </a:pPr>
            <a:r>
              <a:rPr lang="en-US" sz="2400"/>
              <a:t>L9 has a different GPS unit and is not affected, similarly</a:t>
            </a:r>
            <a:endParaRPr/>
          </a:p>
        </p:txBody>
      </p:sp>
      <p:pic>
        <p:nvPicPr>
          <p:cNvPr descr="Artist rendering Landsat 8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437" y="0"/>
            <a:ext cx="1335781" cy="750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2864" y="875329"/>
            <a:ext cx="5707600" cy="242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7</a:t>
            </a:r>
            <a:endParaRPr/>
          </a:p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Nominal Science Mission Ends: April 6, 2022 – Lowered Orbit</a:t>
            </a:r>
            <a:endParaRPr/>
          </a:p>
          <a:p>
            <a:pPr indent="-257168" lvl="0" marL="257168" rtl="0" algn="l"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Landsat 7 Extended Science Mission: May 5, 2022 – Jan. 19, 2024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With cancellation of OSAM-1, </a:t>
            </a:r>
            <a:r>
              <a:rPr lang="en-US" u="sng"/>
              <a:t>L7 will cease all operations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April 15, 2024 – 25</a:t>
            </a:r>
            <a:r>
              <a:rPr baseline="30000" lang="en-US"/>
              <a:t>th</a:t>
            </a:r>
            <a:r>
              <a:rPr lang="en-US"/>
              <a:t> Anniversary of mission </a:t>
            </a:r>
            <a:endParaRPr/>
          </a:p>
          <a:p>
            <a:pPr indent="-123818" lvl="0" marL="257168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Illustration of Landsat 7 in orbit"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320" y="0"/>
            <a:ext cx="935745" cy="78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Next </a:t>
            </a:r>
            <a:endParaRPr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175541" y="939546"/>
            <a:ext cx="3069365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fontScale="92500" lnSpcReduction="10000"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ct val="100000"/>
              <a:buChar char="⬥"/>
            </a:pPr>
            <a:r>
              <a:rPr lang="en-US" sz="2200"/>
              <a:t>Number of spectral bands: 26</a:t>
            </a:r>
            <a:endParaRPr/>
          </a:p>
          <a:p>
            <a:pPr indent="-257168" lvl="0" marL="257168" rtl="0" algn="l">
              <a:spcBef>
                <a:spcPts val="407"/>
              </a:spcBef>
              <a:spcAft>
                <a:spcPts val="0"/>
              </a:spcAft>
              <a:buSzPct val="100000"/>
              <a:buChar char="⬥"/>
            </a:pPr>
            <a:r>
              <a:rPr lang="en-US" sz="2200"/>
              <a:t>Spatial resolution: 10-20 meters (VSWIR), 60 meters (atmospheric/TIR)</a:t>
            </a:r>
            <a:endParaRPr/>
          </a:p>
          <a:p>
            <a:pPr indent="-257168" lvl="0" marL="257168" rtl="0" algn="l">
              <a:spcBef>
                <a:spcPts val="407"/>
              </a:spcBef>
              <a:spcAft>
                <a:spcPts val="0"/>
              </a:spcAft>
              <a:buSzPct val="100000"/>
              <a:buChar char="⬥"/>
            </a:pPr>
            <a:r>
              <a:rPr lang="en-US" sz="2200"/>
              <a:t>Triplet constellation repeat interval: 6 days</a:t>
            </a:r>
            <a:endParaRPr/>
          </a:p>
          <a:p>
            <a:pPr indent="-257168" lvl="0" marL="257168" rtl="0" algn="l">
              <a:spcBef>
                <a:spcPts val="407"/>
              </a:spcBef>
              <a:spcAft>
                <a:spcPts val="0"/>
              </a:spcAft>
              <a:buSzPct val="100000"/>
              <a:buChar char="⬥"/>
            </a:pPr>
            <a:r>
              <a:rPr lang="en-US" sz="2200"/>
              <a:t>Expected launch date: Late 2030 </a:t>
            </a:r>
            <a:endParaRPr/>
          </a:p>
          <a:p>
            <a:pPr indent="-133851" lvl="0" marL="257168" rtl="0" algn="l">
              <a:spcBef>
                <a:spcPts val="38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Landsat Next graphic for quick facts"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947" y="0"/>
            <a:ext cx="1514268" cy="789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ctral Bandpasses for all Landsat Sensors"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0170" y="1292788"/>
            <a:ext cx="5963830" cy="25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Landsat Collection 3</a:t>
            </a:r>
            <a:endParaRPr/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175540" y="939546"/>
            <a:ext cx="8621989" cy="33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rmAutofit lnSpcReduction="10000"/>
          </a:bodyPr>
          <a:lstStyle/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Processing ~2028</a:t>
            </a:r>
            <a:endParaRPr/>
          </a:p>
          <a:p>
            <a:pPr indent="-257168" lvl="0" marL="257168" rtl="0" algn="l"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Inclusions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Compatible with LNext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Surface Reflectance and Temperature Improvements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BRDF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Copernicus DEM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Terrain Illumination?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Global/Continental Equal Area Projection/Tiling?</a:t>
            </a:r>
            <a:endParaRPr/>
          </a:p>
          <a:p>
            <a:pPr indent="-214308" lvl="1" marL="557199" rtl="0" algn="l">
              <a:spcBef>
                <a:spcPts val="360"/>
              </a:spcBef>
              <a:spcAft>
                <a:spcPts val="0"/>
              </a:spcAft>
              <a:buSzPts val="1800"/>
              <a:buChar char="⬥"/>
            </a:pPr>
            <a:r>
              <a:rPr lang="en-US"/>
              <a:t>Pixel Upper Left vs Center Indexing?</a:t>
            </a:r>
            <a:endParaRPr/>
          </a:p>
          <a:p>
            <a:pPr indent="-257168" lvl="0" marL="257168" rtl="0" algn="l">
              <a:spcBef>
                <a:spcPts val="420"/>
              </a:spcBef>
              <a:spcAft>
                <a:spcPts val="0"/>
              </a:spcAft>
              <a:buSzPts val="2100"/>
              <a:buChar char="⬥"/>
            </a:pPr>
            <a:r>
              <a:rPr lang="en-US"/>
              <a:t>CEOS ARD Target Level Compliance </a:t>
            </a:r>
            <a:endParaRPr/>
          </a:p>
          <a:p>
            <a:pPr indent="-100007" lvl="1" marL="557199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Satellite Compendium</a:t>
            </a:r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8361" y="865494"/>
            <a:ext cx="5007278" cy="426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4313055" y="430902"/>
            <a:ext cx="48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https://calval.cr.usgs.gov/apps/compendium#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Text&#10;&#10;Description automatically generated with low confidence" id="155" name="Google Shape;15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4452" y="5300"/>
            <a:ext cx="3339548" cy="448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2068361" y="865493"/>
            <a:ext cx="5007278" cy="426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>
            <p:ph type="title"/>
          </p:nvPr>
        </p:nvSpPr>
        <p:spPr>
          <a:xfrm>
            <a:off x="175540" y="266252"/>
            <a:ext cx="7850510" cy="484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Satellite Compendium</a:t>
            </a:r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602" y="1793513"/>
            <a:ext cx="4497169" cy="24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1771" y="864202"/>
            <a:ext cx="3505854" cy="42792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4313055" y="430902"/>
            <a:ext cx="48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https://calval.cr.usgs.gov/apps/compendium#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Text&#10;&#10;Description automatically generated with low confidence" id="165" name="Google Shape;16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4452" y="5300"/>
            <a:ext cx="3339548" cy="448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ECCO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2024-03-06T18:30:59Z</dcterms:created>
  <dc:creator>Anderson, Cody 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0x010100CE9BDC00A0E40B408D59AB911935FCCD</vt:lpwstr>
  </property>
  <property fmtid="{D5CDD505-2E9C-101B-9397-08002B2CF9AE}" pid="3" name="_dlc_DocIdItemGuid">
    <vt:lpwstr>0899603b-f177-411a-861d-3721952249e4</vt:lpwstr>
  </property>
</Properties>
</file>