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6858000" cx="12192000"/>
  <p:notesSz cx="6858000" cy="9144000"/>
  <p:embeddedFontLst>
    <p:embeddedFont>
      <p:font typeface="Century Gothic"/>
      <p:regular r:id="rId25"/>
      <p:bold r:id="rId26"/>
      <p:italic r:id="rId27"/>
      <p:boldItalic r:id="rId28"/>
    </p:embeddedFont>
    <p:embeddedFont>
      <p:font typeface="Open Sans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GoogleSlidesCustomDataVersion2">
      <go:slidesCustomData xmlns:go="http://customooxmlschemas.google.com/" r:id="rId33" roundtripDataSignature="AMtx7mhKlo8biqPAfDRYwgoOILkb+M82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E52E53F-BBC8-4F5A-A0B1-28D491878BCD}">
  <a:tblStyle styleId="{5E52E53F-BBC8-4F5A-A0B1-28D491878BCD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7E8E9"/>
          </a:solidFill>
        </a:fill>
      </a:tcStyle>
    </a:wholeTbl>
    <a:band1H>
      <a:tcTxStyle/>
      <a:tcStyle>
        <a:fill>
          <a:solidFill>
            <a:srgbClr val="CCCDD1"/>
          </a:solidFill>
        </a:fill>
      </a:tcStyle>
    </a:band1H>
    <a:band2H>
      <a:tcTxStyle/>
    </a:band2H>
    <a:band1V>
      <a:tcTxStyle/>
      <a:tcStyle>
        <a:fill>
          <a:solidFill>
            <a:srgbClr val="CCCDD1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CenturyGothic-bold.fntdata"/><Relationship Id="rId25" Type="http://schemas.openxmlformats.org/officeDocument/2006/relationships/font" Target="fonts/CenturyGothic-regular.fntdata"/><Relationship Id="rId28" Type="http://schemas.openxmlformats.org/officeDocument/2006/relationships/font" Target="fonts/CenturyGothic-boldItalic.fntdata"/><Relationship Id="rId27" Type="http://schemas.openxmlformats.org/officeDocument/2006/relationships/font" Target="fonts/CenturyGothic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OpenSans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OpenSans-italic.fntdata"/><Relationship Id="rId30" Type="http://schemas.openxmlformats.org/officeDocument/2006/relationships/font" Target="fonts/OpenSans-bold.fntdata"/><Relationship Id="rId11" Type="http://schemas.openxmlformats.org/officeDocument/2006/relationships/slide" Target="slides/slide5.xml"/><Relationship Id="rId33" Type="http://customschemas.google.com/relationships/presentationmetadata" Target="metadata"/><Relationship Id="rId10" Type="http://schemas.openxmlformats.org/officeDocument/2006/relationships/slide" Target="slides/slide4.xml"/><Relationship Id="rId32" Type="http://schemas.openxmlformats.org/officeDocument/2006/relationships/font" Target="fonts/OpenSans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4" name="Google Shape;6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5" name="Google Shape;215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7" name="Google Shape;227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4" name="Google Shape;244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1" name="Google Shape;261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7" name="Google Shape;277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2" name="Google Shape;292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9" name="Google Shape;319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6" name="Google Shape;336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0" name="Google Shape;70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4" name="Google Shape;104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4" name="Google Shape;114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5" name="Google Shape;125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0" name="Google Shape;140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5" name="Google Shape;155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4" name="Google Shape;164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6" name="Google Shape;186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Relationship Id="rId3" Type="http://schemas.openxmlformats.org/officeDocument/2006/relationships/image" Target="../media/image6.jpg"/><Relationship Id="rId4" Type="http://schemas.openxmlformats.org/officeDocument/2006/relationships/image" Target="../media/image1.jpg"/><Relationship Id="rId5" Type="http://schemas.openxmlformats.org/officeDocument/2006/relationships/image" Target="../media/image2.png"/><Relationship Id="rId6" Type="http://schemas.openxmlformats.org/officeDocument/2006/relationships/image" Target="../media/image2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1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1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1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0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0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0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0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0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0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1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2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1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s-E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1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WGCV-53, 5-8 March 2024</a:t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1"/>
          <p:cNvSpPr txBox="1"/>
          <p:nvPr>
            <p:ph idx="1" type="body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21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2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22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22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2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2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22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22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s-E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22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WGCV-53, 5-8 March 2024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2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" name="Google Shape;46;p2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s-E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p23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WGCV-53, 5-8 March 2024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2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p2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4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24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2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s-E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24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WGCV-53, 5-8 March 2024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9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9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9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8.jpg"/><Relationship Id="rId4" Type="http://schemas.openxmlformats.org/officeDocument/2006/relationships/image" Target="../media/image57.png"/><Relationship Id="rId9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75.png"/><Relationship Id="rId7" Type="http://schemas.openxmlformats.org/officeDocument/2006/relationships/image" Target="../media/image61.png"/><Relationship Id="rId8" Type="http://schemas.openxmlformats.org/officeDocument/2006/relationships/image" Target="../media/image59.jpg"/><Relationship Id="rId11" Type="http://schemas.openxmlformats.org/officeDocument/2006/relationships/image" Target="../media/image85.png"/><Relationship Id="rId10" Type="http://schemas.openxmlformats.org/officeDocument/2006/relationships/image" Target="../media/image6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6.jpg"/><Relationship Id="rId4" Type="http://schemas.openxmlformats.org/officeDocument/2006/relationships/image" Target="../media/image78.jpg"/><Relationship Id="rId9" Type="http://schemas.openxmlformats.org/officeDocument/2006/relationships/image" Target="../media/image109.png"/><Relationship Id="rId5" Type="http://schemas.openxmlformats.org/officeDocument/2006/relationships/image" Target="../media/image65.jpg"/><Relationship Id="rId6" Type="http://schemas.openxmlformats.org/officeDocument/2006/relationships/image" Target="../media/image71.jpg"/><Relationship Id="rId7" Type="http://schemas.openxmlformats.org/officeDocument/2006/relationships/image" Target="../media/image74.png"/><Relationship Id="rId8" Type="http://schemas.openxmlformats.org/officeDocument/2006/relationships/image" Target="../media/image79.png"/><Relationship Id="rId11" Type="http://schemas.openxmlformats.org/officeDocument/2006/relationships/image" Target="../media/image67.png"/><Relationship Id="rId10" Type="http://schemas.openxmlformats.org/officeDocument/2006/relationships/image" Target="../media/image5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2.png"/><Relationship Id="rId4" Type="http://schemas.openxmlformats.org/officeDocument/2006/relationships/image" Target="../media/image86.png"/><Relationship Id="rId5" Type="http://schemas.openxmlformats.org/officeDocument/2006/relationships/image" Target="../media/image96.png"/><Relationship Id="rId6" Type="http://schemas.openxmlformats.org/officeDocument/2006/relationships/image" Target="../media/image84.png"/><Relationship Id="rId7" Type="http://schemas.openxmlformats.org/officeDocument/2006/relationships/image" Target="../media/image99.png"/><Relationship Id="rId8" Type="http://schemas.openxmlformats.org/officeDocument/2006/relationships/image" Target="../media/image10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7.png"/><Relationship Id="rId4" Type="http://schemas.openxmlformats.org/officeDocument/2006/relationships/image" Target="../media/image89.png"/><Relationship Id="rId5" Type="http://schemas.openxmlformats.org/officeDocument/2006/relationships/image" Target="../media/image92.png"/><Relationship Id="rId6" Type="http://schemas.openxmlformats.org/officeDocument/2006/relationships/image" Target="../media/image11.png"/><Relationship Id="rId7" Type="http://schemas.openxmlformats.org/officeDocument/2006/relationships/image" Target="../media/image27.png"/><Relationship Id="rId8" Type="http://schemas.openxmlformats.org/officeDocument/2006/relationships/image" Target="../media/image8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3.png"/><Relationship Id="rId4" Type="http://schemas.openxmlformats.org/officeDocument/2006/relationships/image" Target="../media/image101.png"/><Relationship Id="rId9" Type="http://schemas.openxmlformats.org/officeDocument/2006/relationships/image" Target="../media/image103.png"/><Relationship Id="rId5" Type="http://schemas.openxmlformats.org/officeDocument/2006/relationships/image" Target="../media/image107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8" Type="http://schemas.openxmlformats.org/officeDocument/2006/relationships/image" Target="../media/image100.png"/><Relationship Id="rId11" Type="http://schemas.openxmlformats.org/officeDocument/2006/relationships/image" Target="../media/image106.png"/><Relationship Id="rId10" Type="http://schemas.openxmlformats.org/officeDocument/2006/relationships/image" Target="../media/image105.png"/><Relationship Id="rId13" Type="http://schemas.openxmlformats.org/officeDocument/2006/relationships/image" Target="../media/image27.png"/><Relationship Id="rId12" Type="http://schemas.openxmlformats.org/officeDocument/2006/relationships/image" Target="../media/image11.png"/><Relationship Id="rId14" Type="http://schemas.openxmlformats.org/officeDocument/2006/relationships/image" Target="../media/image8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1.png"/></Relationships>
</file>

<file path=ppt/slides/_rels/slide2.xml.rels><?xml version="1.0" encoding="UTF-8" standalone="yes"?><Relationships xmlns="http://schemas.openxmlformats.org/package/2006/relationships"><Relationship Id="rId20" Type="http://schemas.openxmlformats.org/officeDocument/2006/relationships/image" Target="../media/image24.png"/><Relationship Id="rId22" Type="http://schemas.openxmlformats.org/officeDocument/2006/relationships/image" Target="../media/image23.png"/><Relationship Id="rId21" Type="http://schemas.openxmlformats.org/officeDocument/2006/relationships/image" Target="../media/image77.png"/><Relationship Id="rId24" Type="http://schemas.openxmlformats.org/officeDocument/2006/relationships/image" Target="../media/image26.png"/><Relationship Id="rId23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Relationship Id="rId4" Type="http://schemas.openxmlformats.org/officeDocument/2006/relationships/image" Target="../media/image13.png"/><Relationship Id="rId9" Type="http://schemas.openxmlformats.org/officeDocument/2006/relationships/image" Target="../media/image11.png"/><Relationship Id="rId26" Type="http://schemas.openxmlformats.org/officeDocument/2006/relationships/image" Target="../media/image50.png"/><Relationship Id="rId25" Type="http://schemas.openxmlformats.org/officeDocument/2006/relationships/image" Target="../media/image33.png"/><Relationship Id="rId28" Type="http://schemas.openxmlformats.org/officeDocument/2006/relationships/image" Target="../media/image41.jpg"/><Relationship Id="rId27" Type="http://schemas.openxmlformats.org/officeDocument/2006/relationships/image" Target="../media/image29.png"/><Relationship Id="rId5" Type="http://schemas.openxmlformats.org/officeDocument/2006/relationships/image" Target="../media/image8.jp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8" Type="http://schemas.openxmlformats.org/officeDocument/2006/relationships/image" Target="../media/image7.png"/><Relationship Id="rId11" Type="http://schemas.openxmlformats.org/officeDocument/2006/relationships/image" Target="../media/image30.png"/><Relationship Id="rId10" Type="http://schemas.openxmlformats.org/officeDocument/2006/relationships/image" Target="../media/image12.png"/><Relationship Id="rId13" Type="http://schemas.openxmlformats.org/officeDocument/2006/relationships/image" Target="../media/image27.png"/><Relationship Id="rId12" Type="http://schemas.openxmlformats.org/officeDocument/2006/relationships/image" Target="../media/image10.png"/><Relationship Id="rId15" Type="http://schemas.openxmlformats.org/officeDocument/2006/relationships/image" Target="../media/image16.png"/><Relationship Id="rId14" Type="http://schemas.openxmlformats.org/officeDocument/2006/relationships/image" Target="../media/image36.png"/><Relationship Id="rId17" Type="http://schemas.openxmlformats.org/officeDocument/2006/relationships/image" Target="../media/image14.png"/><Relationship Id="rId16" Type="http://schemas.openxmlformats.org/officeDocument/2006/relationships/image" Target="../media/image18.jpg"/><Relationship Id="rId19" Type="http://schemas.openxmlformats.org/officeDocument/2006/relationships/image" Target="../media/image15.png"/><Relationship Id="rId18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png"/><Relationship Id="rId4" Type="http://schemas.openxmlformats.org/officeDocument/2006/relationships/image" Target="../media/image28.jpg"/><Relationship Id="rId5" Type="http://schemas.openxmlformats.org/officeDocument/2006/relationships/image" Target="../media/image31.png"/><Relationship Id="rId6" Type="http://schemas.openxmlformats.org/officeDocument/2006/relationships/image" Target="../media/image4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png"/><Relationship Id="rId4" Type="http://schemas.openxmlformats.org/officeDocument/2006/relationships/image" Target="../media/image44.png"/><Relationship Id="rId5" Type="http://schemas.openxmlformats.org/officeDocument/2006/relationships/image" Target="../media/image42.png"/><Relationship Id="rId6" Type="http://schemas.openxmlformats.org/officeDocument/2006/relationships/image" Target="../media/image3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6.jpg"/><Relationship Id="rId4" Type="http://schemas.openxmlformats.org/officeDocument/2006/relationships/image" Target="../media/image32.jpg"/><Relationship Id="rId9" Type="http://schemas.openxmlformats.org/officeDocument/2006/relationships/image" Target="../media/image51.png"/><Relationship Id="rId5" Type="http://schemas.openxmlformats.org/officeDocument/2006/relationships/image" Target="../media/image53.jpg"/><Relationship Id="rId6" Type="http://schemas.openxmlformats.org/officeDocument/2006/relationships/image" Target="../media/image104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4.jpg"/><Relationship Id="rId4" Type="http://schemas.openxmlformats.org/officeDocument/2006/relationships/image" Target="../media/image45.jpg"/><Relationship Id="rId9" Type="http://schemas.openxmlformats.org/officeDocument/2006/relationships/image" Target="../media/image69.jpg"/><Relationship Id="rId5" Type="http://schemas.openxmlformats.org/officeDocument/2006/relationships/image" Target="../media/image52.jpg"/><Relationship Id="rId6" Type="http://schemas.openxmlformats.org/officeDocument/2006/relationships/image" Target="../media/image47.jpg"/><Relationship Id="rId7" Type="http://schemas.openxmlformats.org/officeDocument/2006/relationships/image" Target="../media/image43.png"/><Relationship Id="rId8" Type="http://schemas.openxmlformats.org/officeDocument/2006/relationships/image" Target="../media/image97.png"/><Relationship Id="rId10" Type="http://schemas.openxmlformats.org/officeDocument/2006/relationships/image" Target="../media/image7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1.png"/><Relationship Id="rId4" Type="http://schemas.openxmlformats.org/officeDocument/2006/relationships/image" Target="../media/image63.jpg"/><Relationship Id="rId9" Type="http://schemas.openxmlformats.org/officeDocument/2006/relationships/image" Target="../media/image73.png"/><Relationship Id="rId5" Type="http://schemas.openxmlformats.org/officeDocument/2006/relationships/image" Target="../media/image83.png"/><Relationship Id="rId6" Type="http://schemas.openxmlformats.org/officeDocument/2006/relationships/image" Target="../media/image56.png"/><Relationship Id="rId7" Type="http://schemas.openxmlformats.org/officeDocument/2006/relationships/image" Target="../media/image90.png"/><Relationship Id="rId8" Type="http://schemas.openxmlformats.org/officeDocument/2006/relationships/image" Target="../media/image62.png"/><Relationship Id="rId11" Type="http://schemas.openxmlformats.org/officeDocument/2006/relationships/image" Target="../media/image60.png"/><Relationship Id="rId10" Type="http://schemas.openxmlformats.org/officeDocument/2006/relationships/image" Target="../media/image9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s-ES" sz="7500"/>
              <a:t>WGCV-53</a:t>
            </a:r>
            <a:endParaRPr sz="75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i="1" lang="es-ES" sz="4000"/>
              <a:t>Cal/Val Activities in Chile</a:t>
            </a:r>
            <a:endParaRPr i="1" sz="4000"/>
          </a:p>
        </p:txBody>
      </p:sp>
      <p:sp>
        <p:nvSpPr>
          <p:cNvPr id="67" name="Google Shape;67;p1"/>
          <p:cNvSpPr/>
          <p:nvPr/>
        </p:nvSpPr>
        <p:spPr>
          <a:xfrm>
            <a:off x="7179420" y="4125216"/>
            <a:ext cx="4832943" cy="26053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ES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Carolina Barrientos, SAF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ES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Agenda Item 3.9 - 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ES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WGCV-53, Córdoba, Argentina</a:t>
            </a:r>
            <a:endParaRPr b="1" i="0" sz="2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ES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5th - 8th March 2024</a:t>
            </a:r>
            <a:endParaRPr b="1" i="0" sz="2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0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s-ES" sz="3300"/>
              <a:t>Using of RadCalNet for Cal/Val of FASat-Charlie</a:t>
            </a:r>
            <a:endParaRPr sz="3300"/>
          </a:p>
        </p:txBody>
      </p:sp>
      <p:sp>
        <p:nvSpPr>
          <p:cNvPr id="218" name="Google Shape;218;p10"/>
          <p:cNvSpPr txBox="1"/>
          <p:nvPr/>
        </p:nvSpPr>
        <p:spPr>
          <a:xfrm>
            <a:off x="371707" y="1187172"/>
            <a:ext cx="3819293" cy="10241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93663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i="0" lang="es-ES" sz="1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Estimation of preliminar coefficients</a:t>
            </a:r>
            <a:r>
              <a:rPr b="0" i="0" lang="es-E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ρ</a:t>
            </a:r>
            <a:r>
              <a:rPr b="0" baseline="-25000" i="0" lang="es-E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BOA</a:t>
            </a:r>
            <a:r>
              <a:rPr b="0" i="0" lang="es-E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provided atmospheric retrievals and MODTRAN 6.0</a:t>
            </a:r>
            <a:endParaRPr/>
          </a:p>
          <a:p>
            <a:pPr indent="-406400" lvl="0" marL="45718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84705" lvl="0" marL="48470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19" name="Google Shape;219;p10"/>
          <p:cNvGraphicFramePr/>
          <p:nvPr/>
        </p:nvGraphicFramePr>
        <p:xfrm>
          <a:off x="916659" y="23513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{5E52E53F-BBC8-4F5A-A0B1-28D491878BCD}</a:tableStyleId>
              </a:tblPr>
              <a:tblGrid>
                <a:gridCol w="728025"/>
                <a:gridCol w="994525"/>
                <a:gridCol w="1030500"/>
              </a:tblGrid>
              <a:tr h="525725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es-E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Gains (W/m</a:t>
                      </a:r>
                      <a:r>
                        <a:rPr b="1" baseline="30000" lang="es-E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r>
                        <a:rPr b="0" lang="es-E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·</a:t>
                      </a:r>
                      <a:r>
                        <a:rPr b="1" lang="es-E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sr</a:t>
                      </a:r>
                      <a:r>
                        <a:rPr b="0" lang="es-E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·</a:t>
                      </a:r>
                      <a:r>
                        <a:rPr b="1" lang="es-E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μm)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2700" marB="0" marR="12700" marL="12700" anchor="b"/>
                </a:tc>
                <a:tc hMerge="1"/>
                <a:tc hMerge="1"/>
              </a:tr>
              <a:tr h="415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Site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2700" marB="0" marR="12700" marL="127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Atacama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2700" marB="0" marR="12700" marL="127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GONA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2700" marB="0" marR="12700" marL="12700" anchor="ctr"/>
                </a:tc>
              </a:tr>
              <a:tr h="415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Date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2700" marB="0" marR="12700" marL="127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12-11-20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2700" marB="0" marR="12700" marL="127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02-09-20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2700" marB="0" marR="12700" marL="12700" anchor="ctr"/>
                </a:tc>
              </a:tr>
              <a:tr h="415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Blue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2700" marB="0" marR="12700" marL="127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1.1233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2700" marB="0" marR="12700" marL="127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1.1505</a:t>
                      </a:r>
                      <a:endParaRPr/>
                    </a:p>
                  </a:txBody>
                  <a:tcPr marT="12700" marB="0" marR="12700" marL="12700" anchor="ctr"/>
                </a:tc>
              </a:tr>
              <a:tr h="415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Green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2700" marB="0" marR="12700" marL="127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0.9591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2700" marB="0" marR="12700" marL="127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1.0105</a:t>
                      </a:r>
                      <a:endParaRPr/>
                    </a:p>
                  </a:txBody>
                  <a:tcPr marT="12700" marB="0" marR="12700" marL="12700" anchor="ctr"/>
                </a:tc>
              </a:tr>
              <a:tr h="415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Red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2700" marB="0" marR="12700" marL="127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0.7675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2700" marB="0" marR="12700" marL="127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0.818</a:t>
                      </a:r>
                      <a:endParaRPr/>
                    </a:p>
                  </a:txBody>
                  <a:tcPr marT="12700" marB="0" marR="12700" marL="12700" anchor="ctr"/>
                </a:tc>
              </a:tr>
              <a:tr h="415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NIR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2700" marB="0" marR="12700" marL="127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0.5573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2700" marB="0" marR="12700" marL="127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0.5827</a:t>
                      </a:r>
                      <a:endParaRPr/>
                    </a:p>
                  </a:txBody>
                  <a:tcPr marT="12700" marB="0" marR="12700" marL="12700" anchor="ctr"/>
                </a:tc>
              </a:tr>
              <a:tr h="415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Pan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2700" marB="0" marR="12700" marL="127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0.4465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2700" marB="0" marR="12700" marL="127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s-E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0.462</a:t>
                      </a:r>
                      <a:endParaRPr/>
                    </a:p>
                  </a:txBody>
                  <a:tcPr marT="12700" marB="0" marR="12700" marL="12700" anchor="ctr"/>
                </a:tc>
              </a:tr>
            </a:tbl>
          </a:graphicData>
        </a:graphic>
      </p:graphicFrame>
      <p:sp>
        <p:nvSpPr>
          <p:cNvPr id="220" name="Google Shape;220;p10"/>
          <p:cNvSpPr txBox="1"/>
          <p:nvPr/>
        </p:nvSpPr>
        <p:spPr>
          <a:xfrm>
            <a:off x="5359347" y="1159229"/>
            <a:ext cx="5680128" cy="8124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i="0" lang="es-ES" sz="1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RadCalNet Cal/Val at TOA level</a:t>
            </a:r>
            <a:r>
              <a:rPr b="0" i="0" lang="es-E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Extraction of DN and ρTOA calculation using the Atacama coefficients. 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21" name="Google Shape;221;p10"/>
          <p:cNvGraphicFramePr/>
          <p:nvPr/>
        </p:nvGraphicFramePr>
        <p:xfrm>
          <a:off x="5233306" y="261068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{5E52E53F-BBC8-4F5A-A0B1-28D491878BCD}</a:tableStyleId>
              </a:tblPr>
              <a:tblGrid>
                <a:gridCol w="727875"/>
                <a:gridCol w="970175"/>
                <a:gridCol w="1098225"/>
              </a:tblGrid>
              <a:tr h="542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 gridSpan="2"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400"/>
                        <a:buFont typeface="Arial"/>
                        <a:buNone/>
                      </a:pPr>
                      <a:r>
                        <a:rPr b="1" i="1" lang="es-ES" sz="1400" u="none" cap="none" strike="noStrik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ρ</a:t>
                      </a:r>
                      <a:r>
                        <a:rPr b="1" baseline="-25000" i="1" lang="es-ES" sz="1400" u="none" cap="none" strike="noStrik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TOA-SSOT </a:t>
                      </a:r>
                      <a:r>
                        <a:rPr b="1" i="1" lang="es-ES" sz="1400" u="none" cap="none" strike="noStrik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/ρ</a:t>
                      </a:r>
                      <a:r>
                        <a:rPr b="1" baseline="-25000" i="1" lang="es-ES" sz="1400" u="none" cap="none" strike="noStrik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TOA-RadCalNet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baseline="-25000" i="1" sz="1400" u="none" cap="none" strike="noStrike">
                        <a:solidFill>
                          <a:srgbClr val="0000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400" u="none" cap="none" strike="noStrik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GONA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 rowSpan="2" hMerge="1"/>
              </a:tr>
              <a:tr h="240525"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Dates</a:t>
                      </a:r>
                      <a:endParaRPr/>
                    </a:p>
                  </a:txBody>
                  <a:tcPr marT="9525" marB="0" marR="9525" marL="9525" anchor="ctr"/>
                </a:tc>
                <a:tc gridSpan="2" vMerge="1"/>
                <a:tc hMerge="1" vMerge="1"/>
              </a:tr>
              <a:tr h="47807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10-05-19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b="1"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07-07-19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</a:tr>
              <a:tr h="347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Blue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0.969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0.992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</a:tr>
              <a:tr h="347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Green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0.990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1.019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</a:tr>
              <a:tr h="347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Red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0.951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0.985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</a:tr>
              <a:tr h="347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NIR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1.022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1.061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</a:tr>
              <a:tr h="365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Pan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0.977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1.009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</a:tr>
            </a:tbl>
          </a:graphicData>
        </a:graphic>
      </p:graphicFrame>
      <p:sp>
        <p:nvSpPr>
          <p:cNvPr id="222" name="Google Shape;222;p10"/>
          <p:cNvSpPr txBox="1"/>
          <p:nvPr/>
        </p:nvSpPr>
        <p:spPr>
          <a:xfrm>
            <a:off x="5041223" y="2205921"/>
            <a:ext cx="302697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June 2019 Calibration</a:t>
            </a:r>
            <a:endParaRPr/>
          </a:p>
        </p:txBody>
      </p:sp>
      <p:graphicFrame>
        <p:nvGraphicFramePr>
          <p:cNvPr id="223" name="Google Shape;223;p10"/>
          <p:cNvGraphicFramePr/>
          <p:nvPr/>
        </p:nvGraphicFramePr>
        <p:xfrm>
          <a:off x="8583064" y="261068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{5E52E53F-BBC8-4F5A-A0B1-28D491878BCD}</a:tableStyleId>
              </a:tblPr>
              <a:tblGrid>
                <a:gridCol w="774325"/>
                <a:gridCol w="1002975"/>
                <a:gridCol w="1002975"/>
              </a:tblGrid>
              <a:tr h="703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ρTOA-SSOT /ρTOA-RadCalNet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1" sz="1400" u="none" cap="none" strike="noStrike">
                        <a:solidFill>
                          <a:srgbClr val="0000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 hMerge="1"/>
              </a:tr>
              <a:tr h="451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Dates</a:t>
                      </a:r>
                      <a:endParaRPr/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s-ES" sz="14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12-11-20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s-E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Atacama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02-09-20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GONA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</a:tr>
              <a:tr h="370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Blue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0.967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 hMerge="1"/>
              </a:tr>
              <a:tr h="378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Green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0.937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 hMerge="1"/>
              </a:tr>
              <a:tr h="378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Red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0.922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 hMerge="1"/>
              </a:tr>
              <a:tr h="362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NIR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0.933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 hMerge="1"/>
              </a:tr>
              <a:tr h="346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Pan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0.940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 hMerge="1"/>
              </a:tr>
            </a:tbl>
          </a:graphicData>
        </a:graphic>
      </p:graphicFrame>
      <p:sp>
        <p:nvSpPr>
          <p:cNvPr id="224" name="Google Shape;224;p10"/>
          <p:cNvSpPr txBox="1"/>
          <p:nvPr/>
        </p:nvSpPr>
        <p:spPr>
          <a:xfrm>
            <a:off x="8394584" y="2205921"/>
            <a:ext cx="302697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November 2020 Calibration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"/>
          <p:cNvSpPr txBox="1"/>
          <p:nvPr>
            <p:ph type="title"/>
          </p:nvPr>
        </p:nvSpPr>
        <p:spPr>
          <a:xfrm>
            <a:off x="176047" y="175939"/>
            <a:ext cx="9582315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s-ES" sz="4000"/>
              <a:t>Interaction with Other Cal/Val Groups</a:t>
            </a:r>
            <a:endParaRPr sz="4000"/>
          </a:p>
        </p:txBody>
      </p:sp>
      <p:pic>
        <p:nvPicPr>
          <p:cNvPr id="230" name="Google Shape;23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9680" y="1080066"/>
            <a:ext cx="9558608" cy="537671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1" name="Google Shape;231;p11"/>
          <p:cNvSpPr/>
          <p:nvPr/>
        </p:nvSpPr>
        <p:spPr>
          <a:xfrm>
            <a:off x="1927954" y="1292820"/>
            <a:ext cx="7830407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Reflectance-based Vicarious Calibration Training at RVPN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es-ES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July, 2017</a:t>
            </a:r>
            <a:endParaRPr b="1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7947" y="5249900"/>
            <a:ext cx="811670" cy="866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38923" y="5245923"/>
            <a:ext cx="852382" cy="87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02080" y="5256360"/>
            <a:ext cx="1042666" cy="864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78907" y="5247911"/>
            <a:ext cx="1038410" cy="870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400000">
            <a:off x="8088517" y="2312780"/>
            <a:ext cx="1774080" cy="17857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7" name="Google Shape;237;p11"/>
          <p:cNvGrpSpPr/>
          <p:nvPr/>
        </p:nvGrpSpPr>
        <p:grpSpPr>
          <a:xfrm>
            <a:off x="2086595" y="5256361"/>
            <a:ext cx="788507" cy="866801"/>
            <a:chOff x="741977" y="-128056"/>
            <a:chExt cx="919089" cy="938287"/>
          </a:xfrm>
        </p:grpSpPr>
        <p:sp>
          <p:nvSpPr>
            <p:cNvPr id="238" name="Google Shape;238;p11"/>
            <p:cNvSpPr/>
            <p:nvPr/>
          </p:nvSpPr>
          <p:spPr>
            <a:xfrm>
              <a:off x="741977" y="-128056"/>
              <a:ext cx="919089" cy="93828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9" name="Google Shape;239;p11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789023" y="-99306"/>
              <a:ext cx="824995" cy="8668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0" name="Google Shape;240;p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086040" y="4254881"/>
            <a:ext cx="2935706" cy="182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379065" y="2318597"/>
            <a:ext cx="2771055" cy="262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"/>
          <p:cNvSpPr txBox="1"/>
          <p:nvPr>
            <p:ph type="title"/>
          </p:nvPr>
        </p:nvSpPr>
        <p:spPr>
          <a:xfrm>
            <a:off x="176047" y="175939"/>
            <a:ext cx="9582315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s-ES" sz="4000"/>
              <a:t>Interaction with Other Cal/Val Groups</a:t>
            </a:r>
            <a:endParaRPr sz="4000"/>
          </a:p>
        </p:txBody>
      </p:sp>
      <p:pic>
        <p:nvPicPr>
          <p:cNvPr id="247" name="Google Shape;24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67435" y="1928148"/>
            <a:ext cx="2341391" cy="2043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67435" y="4013488"/>
            <a:ext cx="2035348" cy="221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4290" y="1928148"/>
            <a:ext cx="2448272" cy="2049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84290" y="4013488"/>
            <a:ext cx="2453694" cy="221084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2"/>
          <p:cNvSpPr txBox="1"/>
          <p:nvPr/>
        </p:nvSpPr>
        <p:spPr>
          <a:xfrm>
            <a:off x="1995743" y="1060592"/>
            <a:ext cx="8199251" cy="7620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Characterization Campaign in the Pinnacles Desert, Australia</a:t>
            </a:r>
            <a:endParaRPr/>
          </a:p>
          <a:p>
            <a:pPr indent="0" lvl="0" marL="0" marR="0" rtl="0"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es-E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August, 2018</a:t>
            </a:r>
            <a:endParaRPr b="1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52" name="Google Shape;252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761149" y="1928148"/>
            <a:ext cx="5307902" cy="2043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432234" y="4013488"/>
            <a:ext cx="1490761" cy="221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943863" y="4013488"/>
            <a:ext cx="4145968" cy="221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146140" y="3008144"/>
            <a:ext cx="811670" cy="8668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6" name="Google Shape;256;p12"/>
          <p:cNvGrpSpPr/>
          <p:nvPr/>
        </p:nvGrpSpPr>
        <p:grpSpPr>
          <a:xfrm>
            <a:off x="10158879" y="2070709"/>
            <a:ext cx="788507" cy="866801"/>
            <a:chOff x="741977" y="-128056"/>
            <a:chExt cx="919089" cy="938287"/>
          </a:xfrm>
        </p:grpSpPr>
        <p:sp>
          <p:nvSpPr>
            <p:cNvPr id="257" name="Google Shape;257;p12"/>
            <p:cNvSpPr/>
            <p:nvPr/>
          </p:nvSpPr>
          <p:spPr>
            <a:xfrm>
              <a:off x="741977" y="-128056"/>
              <a:ext cx="919089" cy="93828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8" name="Google Shape;258;p12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789023" y="-99306"/>
              <a:ext cx="824995" cy="86680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s-ES" sz="4000"/>
              <a:t>Exploration of New Cal/Val Sites </a:t>
            </a:r>
            <a:endParaRPr sz="4000"/>
          </a:p>
        </p:txBody>
      </p:sp>
      <p:pic>
        <p:nvPicPr>
          <p:cNvPr id="264" name="Google Shape;26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66587" y="4511358"/>
            <a:ext cx="2721911" cy="186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4862" y="2004948"/>
            <a:ext cx="2897502" cy="2464254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3"/>
          <p:cNvSpPr txBox="1"/>
          <p:nvPr/>
        </p:nvSpPr>
        <p:spPr>
          <a:xfrm>
            <a:off x="1966695" y="1115387"/>
            <a:ext cx="7596353" cy="4216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Exploration of Alternative Natural Cal/Val Sites</a:t>
            </a:r>
            <a:endParaRPr b="1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7" name="Google Shape;267;p13"/>
          <p:cNvSpPr txBox="1"/>
          <p:nvPr/>
        </p:nvSpPr>
        <p:spPr>
          <a:xfrm>
            <a:off x="3543365" y="1480010"/>
            <a:ext cx="507320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Field campaigns in 2021 - 2022</a:t>
            </a:r>
            <a:endParaRPr b="1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68" name="Google Shape;268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51189" y="4497778"/>
            <a:ext cx="4472730" cy="1174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3"/>
          <p:cNvPicPr preferRelativeResize="0"/>
          <p:nvPr/>
        </p:nvPicPr>
        <p:blipFill rotWithShape="1">
          <a:blip r:embed="rId6">
            <a:alphaModFix/>
          </a:blip>
          <a:srcRect b="0" l="0" r="2015" t="0"/>
          <a:stretch/>
        </p:blipFill>
        <p:spPr>
          <a:xfrm>
            <a:off x="6493121" y="2076686"/>
            <a:ext cx="3008067" cy="2167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4862" y="4511358"/>
            <a:ext cx="2897502" cy="186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566588" y="2022637"/>
            <a:ext cx="2721911" cy="244656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3"/>
          <p:cNvSpPr txBox="1"/>
          <p:nvPr>
            <p:ph idx="1" type="body"/>
          </p:nvPr>
        </p:nvSpPr>
        <p:spPr>
          <a:xfrm>
            <a:off x="584863" y="2048110"/>
            <a:ext cx="5467016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5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b="1" lang="es-ES" sz="1600">
                <a:solidFill>
                  <a:srgbClr val="000000"/>
                </a:solidFill>
              </a:rPr>
              <a:t>Pica                                              Pozo Almonte</a:t>
            </a:r>
            <a:endParaRPr b="1" sz="1600">
              <a:solidFill>
                <a:srgbClr val="000000"/>
              </a:solidFill>
            </a:endParaRPr>
          </a:p>
        </p:txBody>
      </p:sp>
      <p:sp>
        <p:nvSpPr>
          <p:cNvPr id="273" name="Google Shape;273;p13"/>
          <p:cNvSpPr txBox="1"/>
          <p:nvPr/>
        </p:nvSpPr>
        <p:spPr>
          <a:xfrm>
            <a:off x="9767670" y="1937272"/>
            <a:ext cx="1971244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Stop data acquisition because of strong wind¡¡</a:t>
            </a:r>
            <a:endParaRPr b="1" i="0" sz="2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3"/>
          <p:cNvSpPr txBox="1"/>
          <p:nvPr/>
        </p:nvSpPr>
        <p:spPr>
          <a:xfrm>
            <a:off x="6659120" y="5759701"/>
            <a:ext cx="553287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Other candidates: unaccessible, vehicle circulation, private property, minning concessions…</a:t>
            </a:r>
            <a:endParaRPr b="1" i="0" sz="1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s-ES" sz="4000"/>
              <a:t>Exploration of New Cal/Val Sites </a:t>
            </a:r>
            <a:endParaRPr sz="4000"/>
          </a:p>
        </p:txBody>
      </p:sp>
      <p:sp>
        <p:nvSpPr>
          <p:cNvPr id="280" name="Google Shape;280;p14"/>
          <p:cNvSpPr/>
          <p:nvPr/>
        </p:nvSpPr>
        <p:spPr>
          <a:xfrm>
            <a:off x="794198" y="4714362"/>
            <a:ext cx="9144000" cy="5000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14"/>
          <p:cNvPicPr preferRelativeResize="0"/>
          <p:nvPr/>
        </p:nvPicPr>
        <p:blipFill rotWithShape="1">
          <a:blip r:embed="rId3">
            <a:alphaModFix/>
          </a:blip>
          <a:srcRect b="0" l="0" r="7288" t="0"/>
          <a:stretch/>
        </p:blipFill>
        <p:spPr>
          <a:xfrm>
            <a:off x="254705" y="2243517"/>
            <a:ext cx="4061654" cy="3932694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4"/>
          <p:cNvSpPr txBox="1"/>
          <p:nvPr/>
        </p:nvSpPr>
        <p:spPr>
          <a:xfrm>
            <a:off x="1893944" y="1205230"/>
            <a:ext cx="898415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Field Campaign in the Atacama Astronomical Park (PAA)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Chajnantor Plateau, December 2023</a:t>
            </a:r>
            <a:endParaRPr/>
          </a:p>
        </p:txBody>
      </p:sp>
      <p:pic>
        <p:nvPicPr>
          <p:cNvPr id="283" name="Google Shape;28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94229" y="2243517"/>
            <a:ext cx="3047934" cy="2298986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4"/>
          <p:cNvSpPr txBox="1"/>
          <p:nvPr/>
        </p:nvSpPr>
        <p:spPr>
          <a:xfrm>
            <a:off x="1380033" y="5695319"/>
            <a:ext cx="288792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~ 4.600 – 5.200 m.a.s.l.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88830" y="2229939"/>
            <a:ext cx="3135973" cy="229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4"/>
          <p:cNvSpPr txBox="1"/>
          <p:nvPr/>
        </p:nvSpPr>
        <p:spPr>
          <a:xfrm>
            <a:off x="4411906" y="4581734"/>
            <a:ext cx="7714066" cy="20928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Astronomical Observation Projects and Aerosol Robotic Network (AERONET) station.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04 – 09 DIC. 2023 with 03 days of operations in the area.</a:t>
            </a:r>
            <a:endParaRPr/>
          </a:p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Atacama Desert, particularly Chajnantor Plateau, is the place where the highest mean surface solar irradiance is found </a:t>
            </a:r>
            <a:endParaRPr/>
          </a:p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98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1" lang="es-E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Rondanelli et al. 2015.The Atacama Surface Solar, Maximum. Bull. Amer. Meteor. Soc., 96, 405 – 418)</a:t>
            </a:r>
            <a:endParaRPr/>
          </a:p>
          <a:p>
            <a:pPr indent="-698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1" lang="es-E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s-E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Cordero </a:t>
            </a:r>
            <a:r>
              <a:rPr b="0" i="1" lang="es-E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 al.</a:t>
            </a:r>
            <a:r>
              <a:rPr b="0" i="0" lang="es-E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The Solar Spectrum in the Atacama Desert. </a:t>
            </a:r>
            <a:r>
              <a:rPr b="0" i="1" lang="es-E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Sci Rep</a:t>
            </a:r>
            <a:r>
              <a:rPr b="0" i="0" lang="es-E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6, 22457 (2016). https://doi.org/10.1038/srep22457</a:t>
            </a:r>
            <a:endParaRPr b="1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:\logos\SAF_COLOR_negro.tif" id="287" name="Google Shape;287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18606" y="1187180"/>
            <a:ext cx="773628" cy="739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5453" y="1285391"/>
            <a:ext cx="1220861" cy="46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5260" y="5323707"/>
            <a:ext cx="1056155" cy="821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s-ES" sz="4000"/>
              <a:t>Exploration of New Cal/Val Sites </a:t>
            </a:r>
            <a:endParaRPr sz="4000"/>
          </a:p>
        </p:txBody>
      </p:sp>
      <p:pic>
        <p:nvPicPr>
          <p:cNvPr id="295" name="Google Shape;29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209" y="2044620"/>
            <a:ext cx="3501216" cy="2206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 rotWithShape="1">
          <a:blip r:embed="rId4">
            <a:alphaModFix/>
          </a:blip>
          <a:srcRect b="0" l="0" r="3399" t="0"/>
          <a:stretch/>
        </p:blipFill>
        <p:spPr>
          <a:xfrm>
            <a:off x="225208" y="4277032"/>
            <a:ext cx="3491383" cy="214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 rotWithShape="1">
          <a:blip r:embed="rId5">
            <a:alphaModFix/>
          </a:blip>
          <a:srcRect b="0" l="0" r="3282" t="0"/>
          <a:stretch/>
        </p:blipFill>
        <p:spPr>
          <a:xfrm>
            <a:off x="3781000" y="2044620"/>
            <a:ext cx="3603027" cy="2216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5"/>
          <p:cNvPicPr preferRelativeResize="0"/>
          <p:nvPr/>
        </p:nvPicPr>
        <p:blipFill rotWithShape="1">
          <a:blip r:embed="rId6">
            <a:alphaModFix/>
          </a:blip>
          <a:srcRect b="0" l="0" r="3976" t="0"/>
          <a:stretch/>
        </p:blipFill>
        <p:spPr>
          <a:xfrm>
            <a:off x="3788403" y="4285941"/>
            <a:ext cx="3615289" cy="2137616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5"/>
          <p:cNvSpPr txBox="1"/>
          <p:nvPr/>
        </p:nvSpPr>
        <p:spPr>
          <a:xfrm>
            <a:off x="239241" y="3872550"/>
            <a:ext cx="311621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C1: Observatorios</a:t>
            </a:r>
            <a:endParaRPr b="1" i="0" sz="16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0" name="Google Shape;300;p15"/>
          <p:cNvSpPr txBox="1"/>
          <p:nvPr/>
        </p:nvSpPr>
        <p:spPr>
          <a:xfrm>
            <a:off x="282105" y="6075234"/>
            <a:ext cx="311621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C2: Mirador</a:t>
            </a:r>
            <a:endParaRPr b="1" i="0" sz="16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1" name="Google Shape;301;p15"/>
          <p:cNvSpPr txBox="1"/>
          <p:nvPr/>
        </p:nvSpPr>
        <p:spPr>
          <a:xfrm>
            <a:off x="3840162" y="3840282"/>
            <a:ext cx="311621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C3: Amarillo</a:t>
            </a:r>
            <a:endParaRPr b="1" i="0" sz="16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2" name="Google Shape;302;p15"/>
          <p:cNvSpPr txBox="1"/>
          <p:nvPr/>
        </p:nvSpPr>
        <p:spPr>
          <a:xfrm>
            <a:off x="6116308" y="6085003"/>
            <a:ext cx="241176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C4: Límite</a:t>
            </a:r>
            <a:endParaRPr b="1" i="0" sz="16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3" name="Google Shape;303;p15"/>
          <p:cNvSpPr/>
          <p:nvPr/>
        </p:nvSpPr>
        <p:spPr>
          <a:xfrm>
            <a:off x="10150880" y="5278156"/>
            <a:ext cx="1739579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AOD </a:t>
            </a:r>
            <a:r>
              <a:rPr b="1" baseline="-25000" i="0" lang="es-E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550</a:t>
            </a:r>
            <a:r>
              <a:rPr b="1" i="0" lang="es-E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: &lt; 0.05</a:t>
            </a:r>
            <a:endParaRPr b="1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WV: ~ 0.07 cm</a:t>
            </a:r>
            <a:endParaRPr b="1" baseline="3000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CV: 5 – 10%</a:t>
            </a:r>
            <a:endParaRPr b="1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4" name="Google Shape;304;p15"/>
          <p:cNvSpPr txBox="1"/>
          <p:nvPr/>
        </p:nvSpPr>
        <p:spPr>
          <a:xfrm>
            <a:off x="1404783" y="1150822"/>
            <a:ext cx="898415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Field Campaign in the Atacama Astronomical Park (PAA)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Chajnantor Plateau, December 2023</a:t>
            </a:r>
            <a:endParaRPr/>
          </a:p>
        </p:txBody>
      </p:sp>
      <p:pic>
        <p:nvPicPr>
          <p:cNvPr id="305" name="Google Shape;305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90503" y="4833747"/>
            <a:ext cx="2466040" cy="14392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6" name="Google Shape;306;p15"/>
          <p:cNvGrpSpPr/>
          <p:nvPr/>
        </p:nvGrpSpPr>
        <p:grpSpPr>
          <a:xfrm>
            <a:off x="7548162" y="2041897"/>
            <a:ext cx="2549567" cy="2657923"/>
            <a:chOff x="7508833" y="2061561"/>
            <a:chExt cx="2204365" cy="2343291"/>
          </a:xfrm>
        </p:grpSpPr>
        <p:pic>
          <p:nvPicPr>
            <p:cNvPr id="307" name="Google Shape;307;p1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601543" y="2061561"/>
              <a:ext cx="1102895" cy="1151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" name="Google Shape;308;p1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7508833" y="2064773"/>
              <a:ext cx="1066307" cy="1150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1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7525366" y="3246646"/>
              <a:ext cx="1068028" cy="11582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0" name="Google Shape;310;p1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8616219" y="3244646"/>
              <a:ext cx="1096979" cy="11602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1" name="Google Shape;311;p15"/>
          <p:cNvSpPr txBox="1"/>
          <p:nvPr/>
        </p:nvSpPr>
        <p:spPr>
          <a:xfrm>
            <a:off x="10255044" y="2045111"/>
            <a:ext cx="1563329" cy="2462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Simultaneous acquisitions were not possible.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Some areas need to be captured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Adaptation of the team and safe operations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:\logos\SAF_COLOR_negro.tif" id="312" name="Google Shape;312;p1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376155" y="1167515"/>
            <a:ext cx="773628" cy="739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63001" y="1246062"/>
            <a:ext cx="1220861" cy="46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145269" y="3765755"/>
            <a:ext cx="531535" cy="413416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15"/>
          <p:cNvSpPr txBox="1"/>
          <p:nvPr/>
        </p:nvSpPr>
        <p:spPr>
          <a:xfrm>
            <a:off x="10304206" y="4896465"/>
            <a:ext cx="144534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Microtops</a:t>
            </a:r>
            <a:r>
              <a:rPr b="0" i="0" lang="es-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5"/>
          <p:cNvSpPr txBox="1"/>
          <p:nvPr/>
        </p:nvSpPr>
        <p:spPr>
          <a:xfrm>
            <a:off x="8155857" y="5442156"/>
            <a:ext cx="144534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GER-2600</a:t>
            </a:r>
            <a:r>
              <a:rPr b="0" i="0" lang="es-E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s-ES" sz="4000"/>
              <a:t>Exploration of New Cal/Val Sites </a:t>
            </a:r>
            <a:endParaRPr sz="4000"/>
          </a:p>
        </p:txBody>
      </p:sp>
      <p:pic>
        <p:nvPicPr>
          <p:cNvPr id="322" name="Google Shape;32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9417" y="1198297"/>
            <a:ext cx="9221938" cy="5200085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6"/>
          <p:cNvSpPr txBox="1"/>
          <p:nvPr/>
        </p:nvSpPr>
        <p:spPr>
          <a:xfrm>
            <a:off x="1922366" y="1528010"/>
            <a:ext cx="565484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sight from PAA at Chajnantor Plateau</a:t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6"/>
          <p:cNvSpPr txBox="1"/>
          <p:nvPr/>
        </p:nvSpPr>
        <p:spPr>
          <a:xfrm>
            <a:off x="2923733" y="2710711"/>
            <a:ext cx="300512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000" u="none" cap="none" strike="noStrik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rPr>
              <a:t>Atacama salt flats basin</a:t>
            </a:r>
            <a:endParaRPr b="1" i="0" sz="2000" u="none" cap="none" strike="noStrike">
              <a:solidFill>
                <a:srgbClr val="0033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6"/>
          <p:cNvSpPr txBox="1"/>
          <p:nvPr/>
        </p:nvSpPr>
        <p:spPr>
          <a:xfrm>
            <a:off x="7821704" y="1573004"/>
            <a:ext cx="2698812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Need for exploration, and characterization of new sites inside the PAA and in the neighborhoods</a:t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6"/>
          <p:cNvSpPr/>
          <p:nvPr/>
        </p:nvSpPr>
        <p:spPr>
          <a:xfrm rot="-5400000">
            <a:off x="5687962" y="-712838"/>
            <a:ext cx="476863" cy="8539314"/>
          </a:xfrm>
          <a:prstGeom prst="rightBrace">
            <a:avLst>
              <a:gd fmla="val 8333" name="adj1"/>
              <a:gd fmla="val 40420" name="adj2"/>
            </a:avLst>
          </a:prstGeom>
          <a:noFill/>
          <a:ln cap="flat" cmpd="sng" w="3175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6"/>
          <p:cNvSpPr txBox="1"/>
          <p:nvPr/>
        </p:nvSpPr>
        <p:spPr>
          <a:xfrm>
            <a:off x="2576052" y="4149211"/>
            <a:ext cx="564371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Tambillo and some other candidate sites are here ☺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7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s-ES" sz="4000"/>
              <a:t>Future Efforts</a:t>
            </a:r>
            <a:endParaRPr sz="4000"/>
          </a:p>
        </p:txBody>
      </p:sp>
      <p:sp>
        <p:nvSpPr>
          <p:cNvPr id="333" name="Google Shape;333;p17"/>
          <p:cNvSpPr/>
          <p:nvPr/>
        </p:nvSpPr>
        <p:spPr>
          <a:xfrm>
            <a:off x="381967" y="1284626"/>
            <a:ext cx="11687906" cy="463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50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Implementation of new capabilities through collaboration:</a:t>
            </a:r>
            <a:endParaRPr/>
          </a:p>
          <a:p>
            <a:pPr indent="0" lvl="0" marL="50800" marR="0" rtl="0" algn="l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b="0" i="0" lang="es-E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 academia, research centers and scientific organizations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Potential collaborators: cooperation agreements (already signed and new ones)</a:t>
            </a:r>
            <a:endParaRPr/>
          </a:p>
          <a:p>
            <a:pPr indent="-218200" lvl="0" marL="457200" marR="0" rtl="0" algn="l">
              <a:lnSpc>
                <a:spcPct val="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50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🡪  Search and r</a:t>
            </a:r>
            <a:r>
              <a:rPr b="0" i="0" lang="es-E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equest for funding: laboratory and field instrumentation, infrastructure…</a:t>
            </a:r>
            <a:endParaRPr/>
          </a:p>
          <a:p>
            <a:pPr indent="0" lvl="0" marL="50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🡪  Maintenance and calibration of instruments in South America is a challenge¡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Interacting with other research groups: laboratory, processing, analysis…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b="0" i="0" lang="es-E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Learning process: integration of calibration methodologies for other domains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b="0" i="0" lang="es-E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Establishment of a natural and artificial site in Chile: for IVOS in the near future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b="0" i="0" lang="es-E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Estimation of uncertainties of the calibration process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s-E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8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i="1" lang="es-ES"/>
              <a:t>Cal/Val Activities in Chile</a:t>
            </a:r>
            <a:endParaRPr/>
          </a:p>
        </p:txBody>
      </p:sp>
      <p:sp>
        <p:nvSpPr>
          <p:cNvPr id="340" name="Google Shape;340;p18"/>
          <p:cNvSpPr txBox="1"/>
          <p:nvPr>
            <p:ph idx="1" type="body"/>
          </p:nvPr>
        </p:nvSpPr>
        <p:spPr>
          <a:xfrm>
            <a:off x="166214" y="3793561"/>
            <a:ext cx="11495400" cy="2086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s-ES"/>
              <a:t>Thank you very much for your attention</a:t>
            </a:r>
            <a:endParaRPr b="1"/>
          </a:p>
          <a:p>
            <a:pPr indent="0" lvl="0" marL="50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0" lvl="0" marL="50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s-ES"/>
              <a:t>carolina.barrientos@saf.cl</a:t>
            </a:r>
            <a:endParaRPr/>
          </a:p>
        </p:txBody>
      </p:sp>
      <p:pic>
        <p:nvPicPr>
          <p:cNvPr id="341" name="Google Shape;34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0905" y="1679141"/>
            <a:ext cx="3195637" cy="2025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s-E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s-ES" sz="4200"/>
              <a:t>General context</a:t>
            </a:r>
            <a:endParaRPr sz="4200"/>
          </a:p>
        </p:txBody>
      </p:sp>
      <p:pic>
        <p:nvPicPr>
          <p:cNvPr descr="BASE_1.jpg" id="74" name="Google Shape;7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13" y="1204083"/>
            <a:ext cx="9057940" cy="5095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83978" y="2498679"/>
            <a:ext cx="1264007" cy="855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25443" y="1222390"/>
            <a:ext cx="1178224" cy="1179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12492" y="1217699"/>
            <a:ext cx="1182725" cy="1184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608433" y="2498529"/>
            <a:ext cx="1233560" cy="855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283978" y="3465222"/>
            <a:ext cx="1251524" cy="8360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logos\SAF_COLOR_negro.tif" id="80" name="Google Shape;80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063843" y="4884109"/>
            <a:ext cx="1038081" cy="109360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2"/>
          <p:cNvSpPr txBox="1"/>
          <p:nvPr/>
        </p:nvSpPr>
        <p:spPr>
          <a:xfrm>
            <a:off x="411148" y="1559892"/>
            <a:ext cx="629165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FACh – Aerial Photogrammetric Service</a:t>
            </a:r>
            <a:endParaRPr b="1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46915" y="2481459"/>
            <a:ext cx="1611552" cy="904508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2"/>
          <p:cNvSpPr txBox="1"/>
          <p:nvPr/>
        </p:nvSpPr>
        <p:spPr>
          <a:xfrm>
            <a:off x="314903" y="3607452"/>
            <a:ext cx="3883873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Cooperation Agreements: ~ 30 Universities &amp;</a:t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Research Centers: 13</a:t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p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18643" y="5588615"/>
            <a:ext cx="398478" cy="368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50261" y="5588615"/>
            <a:ext cx="390993" cy="368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003312" y="5169134"/>
            <a:ext cx="860834" cy="327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2"/>
          <p:cNvPicPr preferRelativeResize="0"/>
          <p:nvPr/>
        </p:nvPicPr>
        <p:blipFill rotWithShape="1">
          <a:blip r:embed="rId14">
            <a:alphaModFix/>
          </a:blip>
          <a:srcRect b="5679" l="0" r="0" t="4554"/>
          <a:stretch/>
        </p:blipFill>
        <p:spPr>
          <a:xfrm>
            <a:off x="2905073" y="5189239"/>
            <a:ext cx="392376" cy="31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178294" y="5588615"/>
            <a:ext cx="394200" cy="376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606059" y="5588615"/>
            <a:ext cx="376583" cy="37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2015785" y="4787956"/>
            <a:ext cx="861724" cy="34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2901646" y="4783522"/>
            <a:ext cx="405056" cy="34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370261" y="4784805"/>
            <a:ext cx="765543" cy="765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183339" y="4785409"/>
            <a:ext cx="772438" cy="764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2015785" y="5544682"/>
            <a:ext cx="861724" cy="39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2904805" y="5540948"/>
            <a:ext cx="576262" cy="423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2241704" y="2468220"/>
            <a:ext cx="592927" cy="91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9303487" y="4386810"/>
            <a:ext cx="1237320" cy="867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9318535" y="5333949"/>
            <a:ext cx="1186436" cy="899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10608433" y="4387871"/>
            <a:ext cx="1233558" cy="86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10585392" y="5347231"/>
            <a:ext cx="1269054" cy="886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0608433" y="3467319"/>
            <a:ext cx="1233559" cy="833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s-E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s-ES" sz="4200"/>
              <a:t>National Space Program</a:t>
            </a:r>
            <a:endParaRPr sz="4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/>
          </a:p>
        </p:txBody>
      </p:sp>
      <p:sp>
        <p:nvSpPr>
          <p:cNvPr id="108" name="Google Shape;108;p3"/>
          <p:cNvSpPr/>
          <p:nvPr/>
        </p:nvSpPr>
        <p:spPr>
          <a:xfrm>
            <a:off x="-29818" y="1248516"/>
            <a:ext cx="5881861" cy="5044089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-10000" y="0"/>
                </a:moveTo>
                <a:close/>
                <a:lnTo>
                  <a:pt x="-10000" y="120000"/>
                </a:lnTo>
              </a:path>
              <a:path extrusionOk="0" fill="none" h="120000" w="120000">
                <a:moveTo>
                  <a:pt x="-10000" y="22500"/>
                </a:moveTo>
                <a:lnTo>
                  <a:pt x="-46000" y="135000"/>
                </a:lnTo>
              </a:path>
            </a:pathLst>
          </a:cu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-114300" lvl="1" marL="1143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b="1" i="0" lang="es-ES" sz="105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  <a:p>
            <a:pPr indent="-114300" lvl="2" marL="228600" marR="0" rtl="0" algn="l">
              <a:lnSpc>
                <a:spcPct val="75000"/>
              </a:lnSpc>
              <a:spcBef>
                <a:spcPts val="105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b="1" i="0" lang="es-ES" sz="10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SUBSISTEM 1</a:t>
            </a:r>
            <a:endParaRPr/>
          </a:p>
          <a:p>
            <a:pPr indent="-114300" lvl="2" marL="228600" marR="0" rtl="0" algn="l">
              <a:lnSpc>
                <a:spcPct val="75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b="1" i="0" lang="es-ES" sz="1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GEOESPATIAL</a:t>
            </a:r>
            <a:endParaRPr/>
          </a:p>
          <a:p>
            <a:pPr indent="-114300" lvl="2" marL="228600" marR="0" rtl="0" algn="l">
              <a:lnSpc>
                <a:spcPct val="75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b="1" i="0" lang="es-ES" sz="1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INFORMATION</a:t>
            </a:r>
            <a:endParaRPr b="1" i="0" sz="10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7625" lvl="2" marL="228600" marR="0" rtl="0" algn="l">
              <a:lnSpc>
                <a:spcPct val="75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1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2" marL="228600" marR="0" rtl="0" algn="l">
              <a:lnSpc>
                <a:spcPct val="75000"/>
              </a:lnSpc>
              <a:spcBef>
                <a:spcPts val="105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b="1" i="0" lang="es-ES" sz="10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SUBSISTEM 2</a:t>
            </a:r>
            <a:endParaRPr/>
          </a:p>
          <a:p>
            <a:pPr indent="-114300" lvl="2" marL="228600" marR="0" rtl="0" algn="l">
              <a:lnSpc>
                <a:spcPct val="75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Char char="•"/>
            </a:pPr>
            <a:r>
              <a:rPr b="1" i="0" lang="es-ES" sz="95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NATIONAL SPACE DEVELOPEMENT</a:t>
            </a:r>
            <a:endParaRPr b="1" i="0" sz="95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7625" lvl="2" marL="228600" marR="0" rtl="0" algn="l">
              <a:lnSpc>
                <a:spcPct val="75000"/>
              </a:lnSpc>
              <a:spcBef>
                <a:spcPts val="95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1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2" marL="228600" marR="0" rtl="0" algn="l">
              <a:lnSpc>
                <a:spcPct val="75000"/>
              </a:lnSpc>
              <a:spcBef>
                <a:spcPts val="105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b="1" i="0" lang="es-ES" sz="10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SUBSISTEM 3</a:t>
            </a:r>
            <a:endParaRPr/>
          </a:p>
          <a:p>
            <a:pPr indent="-114300" lvl="2" marL="228600" marR="0" rtl="0" algn="l">
              <a:lnSpc>
                <a:spcPct val="75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b="1" i="0" lang="es-ES" sz="1000" u="none" cap="none" strike="noStrike">
                <a:solidFill>
                  <a:srgbClr val="D8E2F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NATIONAL SATELLITE SYSTEM</a:t>
            </a:r>
            <a:endParaRPr b="1" i="0" sz="1000" u="none" cap="none" strike="noStrike">
              <a:solidFill>
                <a:srgbClr val="D8E2F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7625" lvl="2" marL="228600" marR="0" rtl="0" algn="l">
              <a:lnSpc>
                <a:spcPct val="75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1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2" marL="228600" marR="0" rtl="0" algn="l">
              <a:lnSpc>
                <a:spcPct val="75000"/>
              </a:lnSpc>
              <a:spcBef>
                <a:spcPts val="105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b="1" i="0" lang="es-ES" sz="10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SUBSISTEM 4</a:t>
            </a:r>
            <a:endParaRPr/>
          </a:p>
          <a:p>
            <a:pPr indent="-114300" lvl="2" marL="228600" marR="0" rtl="0" algn="l">
              <a:lnSpc>
                <a:spcPct val="75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b="1" i="0" lang="es-ES" sz="1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SATCOM</a:t>
            </a:r>
            <a:endParaRPr/>
          </a:p>
          <a:p>
            <a:pPr indent="-47625" lvl="2" marL="228600" marR="0" rtl="0" algn="l">
              <a:lnSpc>
                <a:spcPct val="75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2" marL="228600" marR="0" rtl="0" algn="l">
              <a:lnSpc>
                <a:spcPct val="75000"/>
              </a:lnSpc>
              <a:spcBef>
                <a:spcPts val="105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b="1" i="0" lang="es-ES" sz="10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SUBSISTEM 5</a:t>
            </a:r>
            <a:endParaRPr/>
          </a:p>
          <a:p>
            <a:pPr indent="-114300" lvl="2" marL="228600" marR="0" rtl="0" algn="l">
              <a:lnSpc>
                <a:spcPct val="75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b="1" i="0" lang="es-ES" sz="1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TALENT PROMOTION</a:t>
            </a:r>
            <a:endParaRPr b="1" i="0" sz="10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7625" lvl="2" marL="228600" marR="0" rtl="0" algn="l">
              <a:lnSpc>
                <a:spcPct val="75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"/>
          <p:cNvSpPr/>
          <p:nvPr/>
        </p:nvSpPr>
        <p:spPr>
          <a:xfrm>
            <a:off x="5749993" y="4240599"/>
            <a:ext cx="4276324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s-ES" sz="16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Future 10 Satellites: 7 microsatellites (~ 23 kg) &amp; 3 satellites  (~ 100 kg): One built in Chile.</a:t>
            </a:r>
            <a:endParaRPr b="0" i="0" sz="160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s-ES" sz="16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Advanced Mission Control: Cerrillos, Santiago.</a:t>
            </a:r>
            <a:endParaRPr b="0" i="0" sz="160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s-ES" sz="16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Regional Space Centers:Antofagasta, Concepción &amp; Punta Arenas </a:t>
            </a:r>
            <a:endParaRPr b="0" i="0" sz="160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7008" y="1308474"/>
            <a:ext cx="1091703" cy="4994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49993" y="1404151"/>
            <a:ext cx="3917598" cy="2401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s-ES" sz="4200"/>
              <a:t>SSOT FASat-Charlie</a:t>
            </a:r>
            <a:endParaRPr sz="4200"/>
          </a:p>
        </p:txBody>
      </p:sp>
      <p:pic>
        <p:nvPicPr>
          <p:cNvPr id="117" name="Google Shape;11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048" y="1765462"/>
            <a:ext cx="6210300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4"/>
          <p:cNvSpPr txBox="1"/>
          <p:nvPr/>
        </p:nvSpPr>
        <p:spPr>
          <a:xfrm>
            <a:off x="317491" y="4918513"/>
            <a:ext cx="2931036" cy="5847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Life design: 5 years</a:t>
            </a:r>
            <a:endParaRPr b="1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Launched on 16 Dec. 2011</a:t>
            </a:r>
            <a:r>
              <a:rPr b="1" i="0" lang="es-E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p4"/>
          <p:cNvPicPr preferRelativeResize="0"/>
          <p:nvPr/>
        </p:nvPicPr>
        <p:blipFill rotWithShape="1">
          <a:blip r:embed="rId4">
            <a:alphaModFix/>
          </a:blip>
          <a:srcRect b="0" l="0" r="0" t="-1"/>
          <a:stretch/>
        </p:blipFill>
        <p:spPr>
          <a:xfrm>
            <a:off x="6484593" y="1765462"/>
            <a:ext cx="3086446" cy="2309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94668" y="4243433"/>
            <a:ext cx="4085890" cy="2220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611177" y="1765462"/>
            <a:ext cx="2111368" cy="2309232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4"/>
          <p:cNvSpPr txBox="1"/>
          <p:nvPr/>
        </p:nvSpPr>
        <p:spPr>
          <a:xfrm>
            <a:off x="0" y="852947"/>
            <a:ext cx="11790946" cy="7526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Sistema Satelital para la Observación de la Tierra (SSOT) – FASat-Charlie</a:t>
            </a:r>
            <a:endParaRPr b="1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 txBox="1"/>
          <p:nvPr>
            <p:ph type="title"/>
          </p:nvPr>
        </p:nvSpPr>
        <p:spPr>
          <a:xfrm>
            <a:off x="176048" y="275955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s-ES" sz="3200"/>
              <a:t>First Exploration Campaign in the Atacama Desert</a:t>
            </a:r>
            <a:endParaRPr sz="3200"/>
          </a:p>
        </p:txBody>
      </p:sp>
      <p:sp>
        <p:nvSpPr>
          <p:cNvPr id="128" name="Google Shape;128;p5"/>
          <p:cNvSpPr txBox="1"/>
          <p:nvPr/>
        </p:nvSpPr>
        <p:spPr>
          <a:xfrm>
            <a:off x="0" y="1179380"/>
            <a:ext cx="11790946" cy="7526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National Institute for Space Research (INPE) – Laboratory for the Analysis of the Biosphere (LAB) University of Chile  - SAF</a:t>
            </a:r>
            <a:endParaRPr b="1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2281" y="4291219"/>
            <a:ext cx="6047622" cy="1836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2281" y="2222703"/>
            <a:ext cx="7969122" cy="205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25696" y="4322298"/>
            <a:ext cx="1899665" cy="180659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5"/>
          <p:cNvSpPr txBox="1"/>
          <p:nvPr/>
        </p:nvSpPr>
        <p:spPr>
          <a:xfrm>
            <a:off x="9480885" y="2160087"/>
            <a:ext cx="2711115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Tambillo, Región de Antofagasta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 – 22 August 2014 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9577994" y="3415586"/>
            <a:ext cx="2384509" cy="2800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Pinto et al. Spectral and Atmospheric Characterization of a Site at Atacama Desert for Earth Observation Sensor Calibration. IEEE Geoscience. Remote Sens. Letters. 2015. https://doi.org/10.1109/LGRS.2015.2460454 </a:t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Mattar et al. Atacama Field Campaign: laboratory and in-situ measurements for remote sensing applications. Int. Journal of Digital Earth. 2017. https://doi.org/10.1080/17538947.2018.1450901 </a:t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" name="Google Shape;134;p5"/>
          <p:cNvSpPr txBox="1"/>
          <p:nvPr/>
        </p:nvSpPr>
        <p:spPr>
          <a:xfrm>
            <a:off x="1593529" y="3834705"/>
            <a:ext cx="20373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~ 2.400 m.a.s.l</a:t>
            </a:r>
            <a:r>
              <a:rPr b="0" i="0" lang="es-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5" name="Google Shape;135;p5"/>
          <p:cNvGrpSpPr/>
          <p:nvPr/>
        </p:nvGrpSpPr>
        <p:grpSpPr>
          <a:xfrm>
            <a:off x="195784" y="2222703"/>
            <a:ext cx="1251411" cy="3905336"/>
            <a:chOff x="67448" y="2302913"/>
            <a:chExt cx="1251411" cy="3905336"/>
          </a:xfrm>
        </p:grpSpPr>
        <p:pic>
          <p:nvPicPr>
            <p:cNvPr id="136" name="Google Shape;136;p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7448" y="2302913"/>
              <a:ext cx="1251411" cy="39053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5"/>
            <p:cNvSpPr/>
            <p:nvPr/>
          </p:nvSpPr>
          <p:spPr>
            <a:xfrm rot="10800000">
              <a:off x="822768" y="4255581"/>
              <a:ext cx="159559" cy="269587"/>
            </a:xfrm>
            <a:prstGeom prst="rect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s-ES" sz="4000"/>
              <a:t>Used Cal/Val Sites</a:t>
            </a:r>
            <a:endParaRPr sz="4000"/>
          </a:p>
        </p:txBody>
      </p:sp>
      <p:sp>
        <p:nvSpPr>
          <p:cNvPr id="143" name="Google Shape;143;p6"/>
          <p:cNvSpPr txBox="1"/>
          <p:nvPr/>
        </p:nvSpPr>
        <p:spPr>
          <a:xfrm>
            <a:off x="2366871" y="1315543"/>
            <a:ext cx="6768752" cy="35718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Calibration Sites Monitored for Cal/Val</a:t>
            </a:r>
            <a:endParaRPr b="1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C:\Users\cbarrientos.ZEUS\Desktop\Cali_Chapter\Finales_V1\Figuras_Articulo_Final\Figura_6_Sitios_CalVal.jpg" id="144" name="Google Shape;14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478" y="2798339"/>
            <a:ext cx="4933585" cy="32014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cbarrientos.ZEUS\Desktop\Cali_Chapter\Finales_V1\Figuras_Articulo_Final\Figura_5_Instrumentados_Rad.jpg" id="145" name="Google Shape;14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9063" y="1911140"/>
            <a:ext cx="6977588" cy="16871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cbarrientos.ZEUS\Desktop\Cali_Chapter\Finales_V1\Figuras_Articulo_Final\Figura_8_PICS.jpg" id="146" name="Google Shape;146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23669" y="3578731"/>
            <a:ext cx="2282314" cy="242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6"/>
          <p:cNvPicPr preferRelativeResize="0"/>
          <p:nvPr/>
        </p:nvPicPr>
        <p:blipFill rotWithShape="1">
          <a:blip r:embed="rId6">
            <a:alphaModFix/>
          </a:blip>
          <a:srcRect b="0" l="0" r="0" t="3776"/>
          <a:stretch/>
        </p:blipFill>
        <p:spPr>
          <a:xfrm>
            <a:off x="7610192" y="3633890"/>
            <a:ext cx="3050863" cy="2365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79210" y="1936458"/>
            <a:ext cx="4226119" cy="74257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6"/>
          <p:cNvSpPr txBox="1"/>
          <p:nvPr/>
        </p:nvSpPr>
        <p:spPr>
          <a:xfrm>
            <a:off x="7459476" y="2471364"/>
            <a:ext cx="263317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CEOS-WGCV Endorsed Cal/Val Sites</a:t>
            </a:r>
            <a:endParaRPr b="1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0" name="Google Shape;150;p6"/>
          <p:cNvSpPr txBox="1"/>
          <p:nvPr/>
        </p:nvSpPr>
        <p:spPr>
          <a:xfrm>
            <a:off x="5124845" y="5241562"/>
            <a:ext cx="144405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PICS</a:t>
            </a:r>
            <a:endParaRPr b="1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1" name="Google Shape;151;p6"/>
          <p:cNvPicPr preferRelativeResize="0"/>
          <p:nvPr/>
        </p:nvPicPr>
        <p:blipFill rotWithShape="1">
          <a:blip r:embed="rId8">
            <a:alphaModFix/>
          </a:blip>
          <a:srcRect b="-4533" l="0" r="0" t="-5775"/>
          <a:stretch/>
        </p:blipFill>
        <p:spPr>
          <a:xfrm>
            <a:off x="10655471" y="3524874"/>
            <a:ext cx="1344024" cy="2635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881120" y="5112753"/>
            <a:ext cx="2423053" cy="75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s-ES" sz="4000"/>
              <a:t>Used Cal/Val Sites</a:t>
            </a:r>
            <a:endParaRPr sz="4000"/>
          </a:p>
        </p:txBody>
      </p:sp>
      <p:pic>
        <p:nvPicPr>
          <p:cNvPr id="158" name="Google Shape;15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4309" y="1956835"/>
            <a:ext cx="6659022" cy="3673943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7"/>
          <p:cNvSpPr/>
          <p:nvPr/>
        </p:nvSpPr>
        <p:spPr>
          <a:xfrm>
            <a:off x="7142477" y="2149039"/>
            <a:ext cx="4841142" cy="3044744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Radiometric Cross Calibration SNO's Approach</a:t>
            </a:r>
            <a:endParaRPr b="1" i="0" sz="16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s-E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RapidEye and EO-1 Hyperion hyperspectral  data over Frenchman Flat.</a:t>
            </a:r>
            <a:endParaRPr/>
          </a:p>
          <a:p>
            <a:pPr indent="-184150" lvl="0" marL="28575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s-E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Cross Cal/Val: Sentinel-2 MSI &amp; Landsat 8 OLI (Chile, Spain, USA, Lybia…) 🡪 SNO‘s with S2A- MSI</a:t>
            </a:r>
            <a:endParaRPr b="0" i="0" sz="16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0" name="Google Shape;160;p7"/>
          <p:cNvSpPr txBox="1"/>
          <p:nvPr/>
        </p:nvSpPr>
        <p:spPr>
          <a:xfrm>
            <a:off x="1732787" y="1333931"/>
            <a:ext cx="8421865" cy="4875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Cross Cal/Val Activities for FASat-Charlie</a:t>
            </a:r>
            <a:endParaRPr b="1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1" name="Google Shape;161;p7"/>
          <p:cNvSpPr/>
          <p:nvPr/>
        </p:nvSpPr>
        <p:spPr>
          <a:xfrm>
            <a:off x="368969" y="5801122"/>
            <a:ext cx="1156635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Barrientos, et al. </a:t>
            </a:r>
            <a:r>
              <a:rPr b="0" i="1" lang="es-E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Radiometric Cross-Calibration of the Chilean Satellite FASat-C Using RapidEye and EO-1 Hyperion Data and a Simultaneous Nadir Overpass Approach</a:t>
            </a:r>
            <a:r>
              <a:rPr b="0" i="0" lang="es-E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b="0" i="1" lang="es-E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Remote Sensing</a:t>
            </a:r>
            <a:r>
              <a:rPr b="0" i="0" lang="es-E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2016. https://doi.org/</a:t>
            </a:r>
            <a:r>
              <a:rPr b="0" i="0" lang="es-ES" sz="11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10.3390/rs8070612</a:t>
            </a:r>
            <a:r>
              <a:rPr b="0" i="0" lang="es-E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s-ES" sz="4000"/>
              <a:t>Cal/Val Campaigns in Atacama Desert</a:t>
            </a:r>
            <a:endParaRPr sz="4000"/>
          </a:p>
        </p:txBody>
      </p:sp>
      <p:sp>
        <p:nvSpPr>
          <p:cNvPr id="167" name="Google Shape;167;p8"/>
          <p:cNvSpPr/>
          <p:nvPr/>
        </p:nvSpPr>
        <p:spPr>
          <a:xfrm>
            <a:off x="1600519" y="1579032"/>
            <a:ext cx="940974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El Tambillo Calibration Site,  San Pedro de Atacama Atacama Desert</a:t>
            </a:r>
            <a:endParaRPr b="1" i="0" sz="16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8" name="Google Shape;16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246" y="2142521"/>
            <a:ext cx="4064586" cy="2186883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8"/>
          <p:cNvSpPr/>
          <p:nvPr/>
        </p:nvSpPr>
        <p:spPr>
          <a:xfrm>
            <a:off x="8640078" y="4112687"/>
            <a:ext cx="3399522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3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AOD</a:t>
            </a:r>
            <a:r>
              <a:rPr b="1" baseline="-25000" i="0" lang="es-ES" sz="13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550</a:t>
            </a:r>
            <a:r>
              <a:rPr b="1" i="0" lang="es-ES" sz="13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: &lt; 0.1    WV: &lt; 0.5 cm</a:t>
            </a:r>
            <a:endParaRPr b="1" baseline="30000" i="0" sz="13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3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CV: &lt;2%            ρ</a:t>
            </a:r>
            <a:r>
              <a:rPr b="1" baseline="-25000" i="0" lang="es-ES" sz="13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surf</a:t>
            </a:r>
            <a:r>
              <a:rPr b="1" i="0" lang="es-ES" sz="13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: ~ 0.25</a:t>
            </a:r>
            <a:endParaRPr/>
          </a:p>
        </p:txBody>
      </p:sp>
      <p:pic>
        <p:nvPicPr>
          <p:cNvPr id="170" name="Google Shape;170;p8"/>
          <p:cNvPicPr preferRelativeResize="0"/>
          <p:nvPr/>
        </p:nvPicPr>
        <p:blipFill rotWithShape="1">
          <a:blip r:embed="rId4">
            <a:alphaModFix/>
          </a:blip>
          <a:srcRect b="0" l="2406" r="0" t="0"/>
          <a:stretch/>
        </p:blipFill>
        <p:spPr>
          <a:xfrm>
            <a:off x="2472612" y="4384926"/>
            <a:ext cx="1869712" cy="143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5016" y="4379306"/>
            <a:ext cx="2126520" cy="14429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2" name="Google Shape;172;p8"/>
          <p:cNvGrpSpPr/>
          <p:nvPr/>
        </p:nvGrpSpPr>
        <p:grpSpPr>
          <a:xfrm>
            <a:off x="8750951" y="2163505"/>
            <a:ext cx="2583799" cy="1836995"/>
            <a:chOff x="9168304" y="1333710"/>
            <a:chExt cx="2358170" cy="1900510"/>
          </a:xfrm>
        </p:grpSpPr>
        <p:pic>
          <p:nvPicPr>
            <p:cNvPr id="173" name="Google Shape;173;p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168304" y="1333710"/>
              <a:ext cx="2358170" cy="19005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0851415" y="1357774"/>
              <a:ext cx="638349" cy="8079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5" name="Google Shape;175;p8"/>
          <p:cNvSpPr/>
          <p:nvPr/>
        </p:nvSpPr>
        <p:spPr>
          <a:xfrm>
            <a:off x="2260797" y="1174214"/>
            <a:ext cx="808918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Experimental calibration campaigns: 2016 - 2021</a:t>
            </a:r>
            <a:endParaRPr b="1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6" name="Google Shape;176;p8"/>
          <p:cNvSpPr txBox="1"/>
          <p:nvPr/>
        </p:nvSpPr>
        <p:spPr>
          <a:xfrm>
            <a:off x="8524875" y="4731143"/>
            <a:ext cx="3184254" cy="1531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100" u="none" cap="none" strike="noStrike">
                <a:solidFill>
                  <a:srgbClr val="9D3422"/>
                </a:solidFill>
                <a:latin typeface="Verdana"/>
                <a:ea typeface="Verdana"/>
                <a:cs typeface="Verdana"/>
                <a:sym typeface="Verdana"/>
              </a:rPr>
              <a:t>Modified approach </a:t>
            </a:r>
            <a:r>
              <a:rPr b="0" i="0" lang="es-ES" sz="11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+ Second Simulation of the Satellite Signal in the Solar Spectrum (6S) RTC (Vermote et al., 1997). </a:t>
            </a:r>
            <a:endParaRPr b="0" i="0" sz="11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1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2020</a:t>
            </a:r>
            <a:endParaRPr b="0" i="0" sz="11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1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Microtops 540 II + MODerate resolution atmospheric TRANsmission  (MODTRAN) (Berk et al., 2006)</a:t>
            </a:r>
            <a:endParaRPr b="0" i="0" sz="11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7" name="Google Shape;177;p8"/>
          <p:cNvPicPr preferRelativeResize="0"/>
          <p:nvPr/>
        </p:nvPicPr>
        <p:blipFill rotWithShape="1">
          <a:blip r:embed="rId8">
            <a:alphaModFix/>
          </a:blip>
          <a:srcRect b="-188" l="16898" r="34134" t="59"/>
          <a:stretch/>
        </p:blipFill>
        <p:spPr>
          <a:xfrm>
            <a:off x="4408474" y="2183363"/>
            <a:ext cx="1697051" cy="36364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" name="Google Shape;178;p8"/>
          <p:cNvGrpSpPr/>
          <p:nvPr/>
        </p:nvGrpSpPr>
        <p:grpSpPr>
          <a:xfrm>
            <a:off x="6146286" y="2066304"/>
            <a:ext cx="2692913" cy="3734420"/>
            <a:chOff x="3273801" y="1818792"/>
            <a:chExt cx="2529562" cy="3213637"/>
          </a:xfrm>
        </p:grpSpPr>
        <p:pic>
          <p:nvPicPr>
            <p:cNvPr id="179" name="Google Shape;179;p8"/>
            <p:cNvPicPr preferRelativeResize="0"/>
            <p:nvPr/>
          </p:nvPicPr>
          <p:blipFill rotWithShape="1">
            <a:blip r:embed="rId9">
              <a:alphaModFix/>
            </a:blip>
            <a:srcRect b="2560" l="7163" r="69742" t="25421"/>
            <a:stretch/>
          </p:blipFill>
          <p:spPr>
            <a:xfrm>
              <a:off x="3273801" y="1901293"/>
              <a:ext cx="2109044" cy="31311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0" name="Google Shape;180;p8"/>
            <p:cNvSpPr txBox="1"/>
            <p:nvPr/>
          </p:nvSpPr>
          <p:spPr>
            <a:xfrm>
              <a:off x="3654991" y="1818792"/>
              <a:ext cx="2148372" cy="3659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4800601" y="3850106"/>
              <a:ext cx="96123" cy="87714"/>
            </a:xfrm>
            <a:prstGeom prst="rect">
              <a:avLst/>
            </a:prstGeom>
            <a:solidFill>
              <a:srgbClr val="FF0000"/>
            </a:solidFill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2" name="Google Shape;182;p8"/>
          <p:cNvPicPr preferRelativeResize="0"/>
          <p:nvPr/>
        </p:nvPicPr>
        <p:blipFill rotWithShape="1">
          <a:blip r:embed="rId10">
            <a:alphaModFix/>
          </a:blip>
          <a:srcRect b="15362" l="17998" r="20015" t="0"/>
          <a:stretch/>
        </p:blipFill>
        <p:spPr>
          <a:xfrm>
            <a:off x="7536331" y="2571478"/>
            <a:ext cx="692052" cy="690017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3" name="Google Shape;183;p8"/>
          <p:cNvSpPr/>
          <p:nvPr/>
        </p:nvSpPr>
        <p:spPr>
          <a:xfrm rot="1316429">
            <a:off x="7656623" y="3480825"/>
            <a:ext cx="258765" cy="91629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253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3556" y="1815335"/>
            <a:ext cx="3994909" cy="40333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9" name="Google Shape;189;p9"/>
          <p:cNvGrpSpPr/>
          <p:nvPr/>
        </p:nvGrpSpPr>
        <p:grpSpPr>
          <a:xfrm>
            <a:off x="766257" y="3778544"/>
            <a:ext cx="1986467" cy="2012655"/>
            <a:chOff x="2817663" y="2772658"/>
            <a:chExt cx="2198469" cy="2195664"/>
          </a:xfrm>
        </p:grpSpPr>
        <p:pic>
          <p:nvPicPr>
            <p:cNvPr id="190" name="Google Shape;190;p9"/>
            <p:cNvPicPr preferRelativeResize="0"/>
            <p:nvPr/>
          </p:nvPicPr>
          <p:blipFill rotWithShape="1">
            <a:blip r:embed="rId4">
              <a:alphaModFix/>
            </a:blip>
            <a:srcRect b="0" l="-3970" r="0" t="-3836"/>
            <a:stretch/>
          </p:blipFill>
          <p:spPr>
            <a:xfrm>
              <a:off x="2817663" y="2772658"/>
              <a:ext cx="2198469" cy="21956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9"/>
            <p:cNvSpPr/>
            <p:nvPr/>
          </p:nvSpPr>
          <p:spPr>
            <a:xfrm>
              <a:off x="3946642" y="4315405"/>
              <a:ext cx="104775" cy="90488"/>
            </a:xfrm>
            <a:prstGeom prst="ellipse">
              <a:avLst/>
            </a:prstGeom>
            <a:noFill/>
            <a:ln cap="flat" cmpd="sng" w="127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" name="Google Shape;192;p9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s-ES" sz="3300"/>
              <a:t>Using of RadCalNet for Cal/Val of FASat-Charlie</a:t>
            </a:r>
            <a:endParaRPr sz="3300"/>
          </a:p>
        </p:txBody>
      </p:sp>
      <p:sp>
        <p:nvSpPr>
          <p:cNvPr id="193" name="Google Shape;193;p9"/>
          <p:cNvSpPr txBox="1"/>
          <p:nvPr/>
        </p:nvSpPr>
        <p:spPr>
          <a:xfrm>
            <a:off x="1362859" y="2593098"/>
            <a:ext cx="98654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RVPN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9"/>
          <p:cNvSpPr txBox="1"/>
          <p:nvPr/>
        </p:nvSpPr>
        <p:spPr>
          <a:xfrm>
            <a:off x="3265525" y="2931652"/>
            <a:ext cx="98654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LCFR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9"/>
          <p:cNvSpPr txBox="1"/>
          <p:nvPr/>
        </p:nvSpPr>
        <p:spPr>
          <a:xfrm>
            <a:off x="1384577" y="4768820"/>
            <a:ext cx="98654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GONA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9"/>
          <p:cNvSpPr txBox="1"/>
          <p:nvPr/>
        </p:nvSpPr>
        <p:spPr>
          <a:xfrm>
            <a:off x="3496437" y="4940713"/>
            <a:ext cx="98654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BTCN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23926" y="1948245"/>
            <a:ext cx="2719659" cy="635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58642" y="1959429"/>
            <a:ext cx="3918911" cy="624337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9"/>
          <p:cNvSpPr txBox="1"/>
          <p:nvPr/>
        </p:nvSpPr>
        <p:spPr>
          <a:xfrm>
            <a:off x="683568" y="1261588"/>
            <a:ext cx="984005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FASat-Charlie Calibration using acquisitions over the RadCalNet Sites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9"/>
          <p:cNvSpPr/>
          <p:nvPr/>
        </p:nvSpPr>
        <p:spPr>
          <a:xfrm>
            <a:off x="803556" y="3815954"/>
            <a:ext cx="1997454" cy="2016661"/>
          </a:xfrm>
          <a:prstGeom prst="rect">
            <a:avLst/>
          </a:prstGeom>
          <a:noFill/>
          <a:ln cap="flat" cmpd="sng" w="76200">
            <a:solidFill>
              <a:srgbClr val="0033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9"/>
          <p:cNvSpPr/>
          <p:nvPr/>
        </p:nvSpPr>
        <p:spPr>
          <a:xfrm>
            <a:off x="185881" y="6037235"/>
            <a:ext cx="11686725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Barrientos et al. Calibration of the SSOT Mission Using a Vicarious Approach Based on Observations Over the Atacama Desert and the Gobabeb Radcalnet Station. 2020. ISPRS Annals of the Photogrammetry, Remote Sensing and Spatial Information Sciences. 2020. https://doi.org/10.5194/isprs-annals-V-1-2020-133-2020</a:t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2" name="Google Shape;202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48825" y="4326501"/>
            <a:ext cx="3977935" cy="1313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29972" y="2619330"/>
            <a:ext cx="2502907" cy="1439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9"/>
          <p:cNvPicPr preferRelativeResize="0"/>
          <p:nvPr/>
        </p:nvPicPr>
        <p:blipFill rotWithShape="1">
          <a:blip r:embed="rId9">
            <a:alphaModFix/>
          </a:blip>
          <a:srcRect b="13462" l="41470" r="6017" t="36045"/>
          <a:stretch/>
        </p:blipFill>
        <p:spPr>
          <a:xfrm>
            <a:off x="7464490" y="2612572"/>
            <a:ext cx="1146119" cy="1455576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9"/>
          <p:cNvSpPr/>
          <p:nvPr/>
        </p:nvSpPr>
        <p:spPr>
          <a:xfrm rot="-5400000">
            <a:off x="7411676" y="3979296"/>
            <a:ext cx="454774" cy="26410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00B0F0"/>
          </a:solidFill>
          <a:ln cap="flat" cmpd="sng" w="25400">
            <a:solidFill>
              <a:srgbClr val="253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9"/>
          <p:cNvSpPr txBox="1"/>
          <p:nvPr/>
        </p:nvSpPr>
        <p:spPr>
          <a:xfrm>
            <a:off x="7377801" y="2567905"/>
            <a:ext cx="703242" cy="332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  <a:endParaRPr/>
          </a:p>
        </p:txBody>
      </p:sp>
      <p:grpSp>
        <p:nvGrpSpPr>
          <p:cNvPr id="207" name="Google Shape;207;p9"/>
          <p:cNvGrpSpPr/>
          <p:nvPr/>
        </p:nvGrpSpPr>
        <p:grpSpPr>
          <a:xfrm>
            <a:off x="8875550" y="2700786"/>
            <a:ext cx="2442484" cy="1581965"/>
            <a:chOff x="3232084" y="1531339"/>
            <a:chExt cx="2880515" cy="1768837"/>
          </a:xfrm>
        </p:grpSpPr>
        <p:pic>
          <p:nvPicPr>
            <p:cNvPr id="208" name="Google Shape;208;p9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232084" y="1531339"/>
              <a:ext cx="2880515" cy="17688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9" name="Google Shape;209;p9"/>
            <p:cNvSpPr txBox="1"/>
            <p:nvPr/>
          </p:nvSpPr>
          <p:spPr>
            <a:xfrm>
              <a:off x="3513640" y="2662292"/>
              <a:ext cx="971550" cy="2616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s-ES" sz="1050" u="none" cap="none" strike="noStrik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Atacama</a:t>
              </a:r>
              <a:endParaRPr b="1" i="0" sz="105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" name="Google Shape;210;p9"/>
          <p:cNvGrpSpPr/>
          <p:nvPr/>
        </p:nvGrpSpPr>
        <p:grpSpPr>
          <a:xfrm>
            <a:off x="8897723" y="4455975"/>
            <a:ext cx="2550938" cy="1347666"/>
            <a:chOff x="3254258" y="3300176"/>
            <a:chExt cx="2901090" cy="1598810"/>
          </a:xfrm>
        </p:grpSpPr>
        <p:pic>
          <p:nvPicPr>
            <p:cNvPr id="211" name="Google Shape;211;p9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254258" y="3300176"/>
              <a:ext cx="2901090" cy="15988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" name="Google Shape;212;p9"/>
            <p:cNvSpPr txBox="1"/>
            <p:nvPr/>
          </p:nvSpPr>
          <p:spPr>
            <a:xfrm>
              <a:off x="3518516" y="4295092"/>
              <a:ext cx="971550" cy="2616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s-ES" sz="1050" u="none" cap="none" strike="noStrik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GONA</a:t>
              </a:r>
              <a:endParaRPr b="1" i="0" sz="105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CAROLINA</dc:creator>
</cp:coreProperties>
</file>