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5" r:id="rId4"/>
    <p:sldId id="261" r:id="rId5"/>
    <p:sldId id="257" r:id="rId6"/>
    <p:sldId id="263" r:id="rId7"/>
    <p:sldId id="262" r:id="rId8"/>
    <p:sldId id="264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86" d="100"/>
          <a:sy n="86" d="100"/>
        </p:scale>
        <p:origin x="74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C4AEE-20FE-477A-BDC5-4730892EF474}" type="datetimeFigureOut">
              <a:rPr lang="nl-BE" smtClean="0"/>
              <a:t>6/03/2024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C151-E15F-447D-8F50-56F5CC5727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487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C151-E15F-447D-8F50-56F5CC57278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8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C151-E15F-447D-8F50-56F5CC57278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260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C151-E15F-447D-8F50-56F5CC57278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14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C151-E15F-447D-8F50-56F5CC57278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318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C151-E15F-447D-8F50-56F5CC57278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49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C151-E15F-447D-8F50-56F5CC57278E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2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C151-E15F-447D-8F50-56F5CC57278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42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7584" y="5555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13384" y="23113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96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053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564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13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8279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5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18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4040188" cy="7809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0532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9582"/>
            <a:ext cx="4041775" cy="7809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0532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1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4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0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3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notice_body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g_logo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7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Only Logo Belspo Wh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227934"/>
            <a:ext cx="936625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rascope.be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.int/Applications/Observing_the_Earth/Alti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9CC3E7-86BE-4E6E-E836-8D473FEDC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61" y="1561172"/>
            <a:ext cx="8103219" cy="2609385"/>
          </a:xfrm>
        </p:spPr>
        <p:txBody>
          <a:bodyPr/>
          <a:lstStyle/>
          <a:p>
            <a:r>
              <a:rPr lang="en-US" sz="3600" dirty="0" smtClean="0"/>
              <a:t>BELSPO </a:t>
            </a:r>
            <a:r>
              <a:rPr lang="en-US" sz="3600" dirty="0" smtClean="0"/>
              <a:t>Update</a:t>
            </a:r>
            <a:endParaRPr lang="en-US" sz="3600" dirty="0" smtClean="0"/>
          </a:p>
          <a:p>
            <a:endParaRPr lang="en-US" dirty="0"/>
          </a:p>
          <a:p>
            <a:r>
              <a:rPr lang="en-US" sz="2400" dirty="0" smtClean="0"/>
              <a:t>CEOS WGCV-53</a:t>
            </a:r>
            <a:endParaRPr lang="en-US" sz="2400" dirty="0"/>
          </a:p>
          <a:p>
            <a:endParaRPr lang="nl-BE" sz="1600" dirty="0" smtClean="0"/>
          </a:p>
          <a:p>
            <a:r>
              <a:rPr lang="nl-BE" sz="1600" dirty="0" smtClean="0"/>
              <a:t>Córdoba</a:t>
            </a:r>
            <a:r>
              <a:rPr lang="nl-BE" sz="1600" dirty="0"/>
              <a:t>, </a:t>
            </a:r>
            <a:r>
              <a:rPr lang="nl-BE" sz="1600" dirty="0" smtClean="0"/>
              <a:t>7 </a:t>
            </a:r>
            <a:r>
              <a:rPr lang="nl-BE" sz="1600" dirty="0"/>
              <a:t>March </a:t>
            </a:r>
            <a:r>
              <a:rPr lang="nl-BE" sz="1600" dirty="0" smtClean="0"/>
              <a:t>2024</a:t>
            </a:r>
          </a:p>
          <a:p>
            <a:endParaRPr lang="nl-BE" sz="1600" dirty="0"/>
          </a:p>
          <a:p>
            <a:endParaRPr lang="nl-BE" sz="1600" dirty="0" smtClean="0"/>
          </a:p>
          <a:p>
            <a:endParaRPr lang="nl-BE" sz="1600" dirty="0" smtClean="0"/>
          </a:p>
          <a:p>
            <a:pPr algn="l"/>
            <a:r>
              <a:rPr lang="nl-BE" sz="1600" dirty="0" smtClean="0"/>
              <a:t>Jean-Christophe Schyns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8918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planet with white light&#10;&#10;Description automatically generated with medium confidence">
            <a:extLst>
              <a:ext uri="{FF2B5EF4-FFF2-40B4-BE49-F238E27FC236}">
                <a16:creationId xmlns:a16="http://schemas.microsoft.com/office/drawing/2014/main" id="{36719431-056C-780C-9CE1-2A534AF06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0"/>
            <a:ext cx="8805333" cy="1476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AB7A8-62DD-2580-2FC2-695F54F0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309"/>
            <a:ext cx="8229600" cy="85725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BELSPO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A123-7818-10F2-7B6F-83823675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5153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Belgian Science Policy Office (BELSPO)</a:t>
            </a:r>
          </a:p>
          <a:p>
            <a:pPr marL="0" indent="0">
              <a:buNone/>
            </a:pPr>
            <a:endParaRPr lang="en-US" sz="800" dirty="0"/>
          </a:p>
          <a:p>
            <a:pPr>
              <a:spcBef>
                <a:spcPts val="1200"/>
              </a:spcBef>
            </a:pPr>
            <a:r>
              <a:rPr lang="en-US" sz="2000" dirty="0"/>
              <a:t>10 federal scientific </a:t>
            </a:r>
            <a:r>
              <a:rPr lang="en-US" sz="2000" dirty="0" smtClean="0"/>
              <a:t>institutes: BIRA-IASB, </a:t>
            </a:r>
            <a:r>
              <a:rPr lang="en-US" sz="2000" dirty="0"/>
              <a:t>RBINS, </a:t>
            </a:r>
            <a:r>
              <a:rPr lang="en-US" sz="2000" dirty="0" smtClean="0"/>
              <a:t>RMIB…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Funding of national research </a:t>
            </a:r>
            <a:r>
              <a:rPr lang="en-US" sz="2000" dirty="0" err="1"/>
              <a:t>programmes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Management of national and international coordination</a:t>
            </a:r>
          </a:p>
          <a:p>
            <a:pPr algn="l">
              <a:spcBef>
                <a:spcPts val="1200"/>
              </a:spcBef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No Belgian Space Agency       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BELSPO Space Department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nl-BE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8D2854-27D2-1C5B-63A6-41F46E3E325B}"/>
              </a:ext>
            </a:extLst>
          </p:cNvPr>
          <p:cNvSpPr/>
          <p:nvPr/>
        </p:nvSpPr>
        <p:spPr>
          <a:xfrm>
            <a:off x="3911600" y="3979333"/>
            <a:ext cx="364067" cy="2116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0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orking in a factory&#10;&#10;Description automatically generated">
            <a:extLst>
              <a:ext uri="{FF2B5EF4-FFF2-40B4-BE49-F238E27FC236}">
                <a16:creationId xmlns:a16="http://schemas.microsoft.com/office/drawing/2014/main" id="{8453DFBF-3655-83FD-9F36-467F2338D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" y="778933"/>
            <a:ext cx="8729134" cy="4364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65893-8A03-6684-9709-14FADFDC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161"/>
            <a:ext cx="8229600" cy="857250"/>
          </a:xfrm>
        </p:spPr>
        <p:txBody>
          <a:bodyPr/>
          <a:lstStyle/>
          <a:p>
            <a:r>
              <a:rPr lang="de-DE" sz="4000" dirty="0" err="1"/>
              <a:t>Belgian</a:t>
            </a:r>
            <a:r>
              <a:rPr lang="de-DE" sz="4000" dirty="0"/>
              <a:t> Space </a:t>
            </a:r>
            <a:r>
              <a:rPr lang="de-DE" sz="4000" dirty="0" err="1"/>
              <a:t>Strategy</a:t>
            </a:r>
            <a:r>
              <a:rPr lang="de-DE" b="1" dirty="0"/>
              <a:t/>
            </a:r>
            <a:br>
              <a:rPr lang="de-DE" b="1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D3FE-1E33-BB1C-CFE8-C614972A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5" y="778933"/>
            <a:ext cx="8729133" cy="4364567"/>
          </a:xfrm>
          <a:solidFill>
            <a:schemeClr val="tx1">
              <a:alpha val="34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Belgian participation in international organisations dealing with space: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ESA (</a:t>
            </a:r>
            <a:r>
              <a:rPr lang="en-GB" sz="18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BEL 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lang="en-GB" sz="1800" b="1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largest contributor)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ECMWF, EU</a:t>
            </a:r>
            <a:r>
              <a:rPr lang="en-GB" sz="1800" b="1" i="0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METSAT, ESO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EU programmes (Copernicus, </a:t>
            </a:r>
            <a:r>
              <a:rPr lang="en-GB" sz="18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Galileo, Research Infrastructures…)</a:t>
            </a:r>
            <a:endParaRPr lang="en-GB" sz="18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Bilateral cooperations: </a:t>
            </a:r>
            <a:r>
              <a:rPr lang="en-US" sz="18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BEL/France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+ </a:t>
            </a:r>
            <a:r>
              <a:rPr lang="en-US" sz="18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BEL/Argentina</a:t>
            </a:r>
            <a:endParaRPr lang="en-US" sz="18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National </a:t>
            </a:r>
            <a:r>
              <a:rPr lang="en-GB" sz="18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EO programmes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: STEREO + </a:t>
            </a:r>
            <a:r>
              <a:rPr lang="en-GB" sz="18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TERRASCOPE </a:t>
            </a:r>
            <a:r>
              <a:rPr lang="en-GB" sz="180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GB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GB" sz="180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terrascope.be/en</a:t>
            </a:r>
            <a:endParaRPr lang="en-GB" sz="180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526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B7A8-62DD-2580-2FC2-695F54F0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77"/>
            <a:ext cx="8229600" cy="857250"/>
          </a:xfrm>
        </p:spPr>
        <p:txBody>
          <a:bodyPr/>
          <a:lstStyle/>
          <a:p>
            <a:r>
              <a:rPr lang="en-US" sz="4000" dirty="0"/>
              <a:t>ALTIUS</a:t>
            </a:r>
            <a:br>
              <a:rPr lang="en-US" sz="4000" dirty="0"/>
            </a:br>
            <a:r>
              <a:rPr lang="en-US" sz="1400" dirty="0">
                <a:hlinkClick r:id="rId3"/>
              </a:rPr>
              <a:t>https://www.esa.int/Applications/Observing_the_Earth/Altius</a:t>
            </a:r>
            <a:r>
              <a:rPr lang="en-US" sz="1400" dirty="0"/>
              <a:t> </a:t>
            </a:r>
            <a:endParaRPr lang="nl-BE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A123-7818-10F2-7B6F-83823675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5412"/>
            <a:ext cx="8542867" cy="339447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ALTIUS = Atmospheric Limb Tracker for Investigation of the Upcoming Stratosphere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ESA </a:t>
            </a:r>
            <a:r>
              <a:rPr lang="en-US" sz="2000" dirty="0" smtClean="0"/>
              <a:t>Earth Watch </a:t>
            </a:r>
            <a:r>
              <a:rPr lang="en-US" sz="2000" dirty="0" smtClean="0"/>
              <a:t>mission, </a:t>
            </a:r>
            <a:r>
              <a:rPr lang="en-US" sz="2000" dirty="0"/>
              <a:t>carries a high-resolution spectral imager and uses a limb-sounding technique to </a:t>
            </a:r>
            <a:r>
              <a:rPr lang="en-US" sz="2000" dirty="0" smtClean="0"/>
              <a:t>deliver profiles </a:t>
            </a:r>
            <a:r>
              <a:rPr lang="en-US" sz="2000" dirty="0"/>
              <a:t>of </a:t>
            </a:r>
            <a:r>
              <a:rPr lang="en-US" sz="2000" dirty="0" smtClean="0"/>
              <a:t>ozone, other </a:t>
            </a:r>
            <a:r>
              <a:rPr lang="en-US" sz="2000" dirty="0"/>
              <a:t>trace gases </a:t>
            </a:r>
            <a:r>
              <a:rPr lang="en-US" sz="2000" dirty="0" smtClean="0"/>
              <a:t>and aerosols in </a:t>
            </a:r>
            <a:r>
              <a:rPr lang="en-US" sz="2000" dirty="0"/>
              <a:t>the </a:t>
            </a:r>
            <a:r>
              <a:rPr lang="en-US" sz="2000" dirty="0" smtClean="0"/>
              <a:t>middle and upper </a:t>
            </a:r>
            <a:r>
              <a:rPr lang="en-US" sz="2000" dirty="0" smtClean="0"/>
              <a:t>atmosphere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ESA mission </a:t>
            </a:r>
            <a:r>
              <a:rPr lang="en-US" sz="2000" dirty="0" smtClean="0"/>
              <a:t>financed </a:t>
            </a:r>
            <a:r>
              <a:rPr lang="en-US" sz="2000" dirty="0"/>
              <a:t>by BEL with contributions from CAN, LUX, ROM</a:t>
            </a:r>
          </a:p>
          <a:p>
            <a:pPr>
              <a:spcBef>
                <a:spcPts val="1200"/>
              </a:spcBef>
            </a:pPr>
            <a:r>
              <a:rPr lang="en-US" sz="2000" smtClean="0"/>
              <a:t>Upcoming AO </a:t>
            </a:r>
            <a:r>
              <a:rPr lang="en-US" sz="2000" dirty="0" smtClean="0"/>
              <a:t>Call for Cal/Val (ESA call </a:t>
            </a:r>
            <a:r>
              <a:rPr lang="en-US" sz="2000" dirty="0" smtClean="0"/>
              <a:t>for </a:t>
            </a:r>
            <a:r>
              <a:rPr lang="en-US" sz="2000" dirty="0"/>
              <a:t>external </a:t>
            </a:r>
            <a:r>
              <a:rPr lang="en-US" sz="2000" dirty="0" smtClean="0"/>
              <a:t>contributions)</a:t>
            </a:r>
            <a:endParaRPr lang="en-US" sz="2000" dirty="0"/>
          </a:p>
          <a:p>
            <a:endParaRPr lang="nl-BE" dirty="0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100D2582-C963-B7AF-6FDA-1B3D998EE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2" y="3817759"/>
            <a:ext cx="7645401" cy="1323420"/>
          </a:xfrm>
          <a:prstGeom prst="rect">
            <a:avLst/>
          </a:prstGeom>
        </p:spPr>
      </p:pic>
      <p:pic>
        <p:nvPicPr>
          <p:cNvPr id="9" name="Picture 8" descr="A logo of a satellite&#10;&#10;Description automatically generated">
            <a:extLst>
              <a:ext uri="{FF2B5EF4-FFF2-40B4-BE49-F238E27FC236}">
                <a16:creationId xmlns:a16="http://schemas.microsoft.com/office/drawing/2014/main" id="{7C07598E-7352-EAE9-B2D6-3434686029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34" y="-37437"/>
            <a:ext cx="1524000" cy="10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evice on the water&#10;&#10;Description automatically generated">
            <a:extLst>
              <a:ext uri="{FF2B5EF4-FFF2-40B4-BE49-F238E27FC236}">
                <a16:creationId xmlns:a16="http://schemas.microsoft.com/office/drawing/2014/main" id="{0DF95456-888D-B7C8-1014-B0AAB73B4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75" y="937688"/>
            <a:ext cx="3558822" cy="26691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A123-7818-10F2-7B6F-83823675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62503"/>
          </a:xfrm>
        </p:spPr>
        <p:txBody>
          <a:bodyPr/>
          <a:lstStyle/>
          <a:p>
            <a:r>
              <a:rPr lang="en-US" sz="2400" dirty="0"/>
              <a:t>Belgium highly </a:t>
            </a:r>
            <a:r>
              <a:rPr lang="en-US" sz="2400" dirty="0" smtClean="0"/>
              <a:t>active </a:t>
            </a:r>
            <a:r>
              <a:rPr lang="en-US" sz="2400" dirty="0"/>
              <a:t>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 smtClean="0"/>
              <a:t>Cal/Val </a:t>
            </a:r>
            <a:r>
              <a:rPr lang="en-US" sz="2400" dirty="0"/>
              <a:t>activities</a:t>
            </a:r>
          </a:p>
          <a:p>
            <a:pPr lvl="1"/>
            <a:r>
              <a:rPr lang="en-US" sz="1800" dirty="0"/>
              <a:t>Atmosphere</a:t>
            </a:r>
          </a:p>
          <a:p>
            <a:pPr lvl="1"/>
            <a:r>
              <a:rPr lang="en-US" sz="1800" dirty="0"/>
              <a:t>Land</a:t>
            </a:r>
          </a:p>
          <a:p>
            <a:pPr lvl="1"/>
            <a:r>
              <a:rPr lang="en-US" sz="1800" dirty="0"/>
              <a:t>Marine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2400" dirty="0"/>
              <a:t>BELSPO support to validation and </a:t>
            </a:r>
            <a:r>
              <a:rPr lang="en-US" sz="2400" dirty="0" smtClean="0"/>
              <a:t>calibration </a:t>
            </a:r>
            <a:r>
              <a:rPr lang="en-US" sz="2400" dirty="0"/>
              <a:t>via:</a:t>
            </a:r>
          </a:p>
          <a:p>
            <a:pPr lvl="1"/>
            <a:r>
              <a:rPr lang="en-US" sz="1800" dirty="0"/>
              <a:t>National STEREO Programme</a:t>
            </a:r>
            <a:endParaRPr lang="en-US" sz="1800" dirty="0">
              <a:highlight>
                <a:srgbClr val="FFFF00"/>
              </a:highlight>
            </a:endParaRPr>
          </a:p>
          <a:p>
            <a:pPr lvl="1"/>
            <a:r>
              <a:rPr lang="en-US" sz="1800" dirty="0"/>
              <a:t>ESA (Future-EO, PRODEX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endParaRPr lang="en-US" dirty="0"/>
          </a:p>
          <a:p>
            <a:endParaRPr lang="nl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7144DD-B6FD-3AD2-2B44-BC42BB92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z="4000" dirty="0"/>
              <a:t>EO Cal/Val Activities in Belgium (1)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126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B7A8-62DD-2580-2FC2-695F54F0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EO Cal/Val Activities in Belgium (2)</a:t>
            </a:r>
            <a:endParaRPr lang="nl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A123-7818-10F2-7B6F-83823675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 few </a:t>
            </a:r>
            <a:r>
              <a:rPr lang="en-US" sz="2400" dirty="0"/>
              <a:t>examples:</a:t>
            </a:r>
          </a:p>
          <a:p>
            <a:pPr marL="0" indent="0">
              <a:buNone/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/>
              <a:t>ALTIUS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Sentinel O-MPC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Sentinel-5P </a:t>
            </a:r>
            <a:r>
              <a:rPr lang="en-US" sz="1800" dirty="0" smtClean="0"/>
              <a:t>operational validation </a:t>
            </a:r>
            <a:r>
              <a:rPr lang="en-US" sz="1800" dirty="0"/>
              <a:t>/ </a:t>
            </a:r>
            <a:r>
              <a:rPr lang="en-US" sz="1800" dirty="0" smtClean="0"/>
              <a:t>ATM-MPC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FRM: </a:t>
            </a:r>
            <a:r>
              <a:rPr lang="en-US" sz="1800" dirty="0" err="1" smtClean="0"/>
              <a:t>Hypernets</a:t>
            </a:r>
            <a:r>
              <a:rPr lang="en-US" sz="1800" dirty="0" smtClean="0"/>
              <a:t>, NDACC, PGN, TCCON…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/>
              <a:t>Harmonization VGT-1, VGT-2 PROBA-V and </a:t>
            </a:r>
            <a:r>
              <a:rPr lang="en-US" sz="1800" dirty="0" smtClean="0"/>
              <a:t>Sentinel-3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/>
              <a:t>…</a:t>
            </a:r>
          </a:p>
        </p:txBody>
      </p:sp>
      <p:pic>
        <p:nvPicPr>
          <p:cNvPr id="7" name="Picture 6" descr="A satellite in space with earth in the background&#10;&#10;Description automatically generated">
            <a:extLst>
              <a:ext uri="{FF2B5EF4-FFF2-40B4-BE49-F238E27FC236}">
                <a16:creationId xmlns:a16="http://schemas.microsoft.com/office/drawing/2014/main" id="{F8712B80-7F6E-553D-5409-0AA356F5F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23" y="973667"/>
            <a:ext cx="2611285" cy="26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B7A8-62DD-2580-2FC2-695F54F0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EO Cal/Val Activities in Belgium (3)</a:t>
            </a:r>
            <a:endParaRPr lang="nl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A123-7818-10F2-7B6F-83823675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Federal Scientific Institutes under BELSPO authority</a:t>
            </a:r>
          </a:p>
          <a:p>
            <a:pPr marL="1435100" lvl="1"/>
            <a:r>
              <a:rPr lang="en-US" sz="1200" dirty="0"/>
              <a:t>Royal Belgian Institute for Space Aeronomy, BIRA-IASB</a:t>
            </a:r>
          </a:p>
          <a:p>
            <a:pPr marL="1435100" lvl="1"/>
            <a:r>
              <a:rPr lang="en-US" sz="1200" dirty="0"/>
              <a:t>Royal Institute of Natural Sciences of Belgium, RBINS</a:t>
            </a:r>
          </a:p>
          <a:p>
            <a:pPr marL="1435100" lvl="1"/>
            <a:r>
              <a:rPr lang="en-US" sz="1200" dirty="0"/>
              <a:t>Royal Meteorological Institute of Belgium, RMIB</a:t>
            </a:r>
          </a:p>
          <a:p>
            <a:pPr marL="1435100" lvl="1"/>
            <a:r>
              <a:rPr lang="en-US" sz="1200" dirty="0"/>
              <a:t>Royal Observatory of Belgium, ROB</a:t>
            </a:r>
          </a:p>
          <a:p>
            <a:pPr marL="1435100" lvl="1"/>
            <a:r>
              <a:rPr lang="en-US" sz="1200" dirty="0"/>
              <a:t>Belgian User Support and Operation Centre, B-USOC</a:t>
            </a:r>
          </a:p>
          <a:p>
            <a:pPr marL="1435100" lvl="1"/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800" dirty="0"/>
              <a:t>Regional partners and </a:t>
            </a:r>
            <a:r>
              <a:rPr lang="en-US" sz="1800" dirty="0" smtClean="0"/>
              <a:t>SMEs</a:t>
            </a:r>
            <a:endParaRPr lang="en-US" sz="1800" dirty="0"/>
          </a:p>
          <a:p>
            <a:pPr marL="1435100" lvl="1"/>
            <a:r>
              <a:rPr lang="en-US" sz="1200" dirty="0"/>
              <a:t>Belgian Interregional Environment Agency, IRCEL-CELINE</a:t>
            </a:r>
          </a:p>
          <a:p>
            <a:pPr marL="1435100" lvl="1"/>
            <a:r>
              <a:rPr lang="en-US" sz="1200" dirty="0"/>
              <a:t>Centre spatial de Liège, CSL</a:t>
            </a:r>
          </a:p>
          <a:p>
            <a:pPr marL="1435100" lvl="1"/>
            <a:r>
              <a:rPr lang="en-US" sz="1200" dirty="0" err="1"/>
              <a:t>Rayference</a:t>
            </a:r>
            <a:endParaRPr lang="en-US" sz="1200" dirty="0"/>
          </a:p>
          <a:p>
            <a:pPr marL="1435100" lvl="1"/>
            <a:r>
              <a:rPr lang="en-US" sz="1200" dirty="0"/>
              <a:t>Université de Liège, ULiège</a:t>
            </a:r>
          </a:p>
          <a:p>
            <a:pPr marL="1435100" lvl="1"/>
            <a:r>
              <a:rPr lang="en-US" sz="1200" dirty="0"/>
              <a:t>Université libre de Bruxelles, ULB</a:t>
            </a:r>
          </a:p>
          <a:p>
            <a:pPr marL="1435100" lvl="1"/>
            <a:r>
              <a:rPr lang="en-US" sz="1200" dirty="0"/>
              <a:t>Universiteit </a:t>
            </a:r>
            <a:r>
              <a:rPr lang="en-US" sz="1200" dirty="0" err="1"/>
              <a:t>Antwerpen</a:t>
            </a:r>
            <a:r>
              <a:rPr lang="en-US" sz="1200" dirty="0"/>
              <a:t>, UA</a:t>
            </a:r>
          </a:p>
          <a:p>
            <a:pPr marL="1435100" lvl="1"/>
            <a:r>
              <a:rPr lang="en-US" sz="1200" dirty="0" err="1"/>
              <a:t>Vlaamse</a:t>
            </a:r>
            <a:r>
              <a:rPr lang="en-US" sz="1200" dirty="0"/>
              <a:t> </a:t>
            </a:r>
            <a:r>
              <a:rPr lang="en-US" sz="1200" dirty="0" err="1"/>
              <a:t>Instelling</a:t>
            </a:r>
            <a:r>
              <a:rPr lang="en-US" sz="1200" dirty="0"/>
              <a:t> voor </a:t>
            </a:r>
            <a:r>
              <a:rPr lang="en-US" sz="1200" dirty="0" err="1"/>
              <a:t>Technologisch</a:t>
            </a:r>
            <a:r>
              <a:rPr lang="en-US" sz="1200" dirty="0"/>
              <a:t> </a:t>
            </a:r>
            <a:r>
              <a:rPr lang="en-US" sz="1200" dirty="0" err="1"/>
              <a:t>Onderzoek</a:t>
            </a:r>
            <a:r>
              <a:rPr lang="en-US" sz="1200" dirty="0"/>
              <a:t>, VITO</a:t>
            </a:r>
            <a:endParaRPr lang="nl-BE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0EDBB-BB38-F36B-6DEF-9082E162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87" y="1582217"/>
            <a:ext cx="558761" cy="1189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1D7A1-AD7B-3B08-2E92-FA0CC629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24" y="3351523"/>
            <a:ext cx="654424" cy="14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4B46DD9B-AA5B-3303-D0F1-4AC8EA523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1" y="1118757"/>
            <a:ext cx="5000000" cy="20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AB7A8-62DD-2580-2FC2-695F54F0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8" y="284679"/>
            <a:ext cx="8835992" cy="857250"/>
          </a:xfrm>
        </p:spPr>
        <p:txBody>
          <a:bodyPr/>
          <a:lstStyle/>
          <a:p>
            <a:r>
              <a:rPr lang="en-US" sz="4000" dirty="0"/>
              <a:t>Bilateral agreement CONAE-BELSPO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>
                <a:solidFill>
                  <a:schemeClr val="tx1"/>
                </a:solidFill>
              </a:rPr>
              <a:t>SAOCOM mission </a:t>
            </a:r>
            <a:r>
              <a:rPr lang="en-US" sz="2800" dirty="0">
                <a:solidFill>
                  <a:schemeClr val="bg1"/>
                </a:solidFill>
              </a:rPr>
              <a:t>providing L-Band radar data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nl-BE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5091E-661F-8CC6-27B9-3E75101698BF}"/>
              </a:ext>
            </a:extLst>
          </p:cNvPr>
          <p:cNvSpPr txBox="1"/>
          <p:nvPr/>
        </p:nvSpPr>
        <p:spPr>
          <a:xfrm>
            <a:off x="818147" y="3378467"/>
            <a:ext cx="256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BEL </a:t>
            </a:r>
            <a:r>
              <a:rPr lang="en-US" sz="1800" dirty="0"/>
              <a:t>provided software </a:t>
            </a:r>
            <a:br>
              <a:rPr lang="en-US" sz="1800" dirty="0"/>
            </a:br>
            <a:r>
              <a:rPr lang="en-US" sz="1800" dirty="0"/>
              <a:t>for data processing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7EC68-BD7E-DE86-62CE-D80B6982F4D9}"/>
              </a:ext>
            </a:extLst>
          </p:cNvPr>
          <p:cNvSpPr txBox="1"/>
          <p:nvPr/>
        </p:nvSpPr>
        <p:spPr>
          <a:xfrm>
            <a:off x="6169794" y="3302113"/>
            <a:ext cx="2868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ARG provides images to </a:t>
            </a:r>
            <a:r>
              <a:rPr lang="en-US" sz="1800" dirty="0" smtClean="0"/>
              <a:t>BEL </a:t>
            </a:r>
            <a:r>
              <a:rPr lang="en-US" sz="1800" dirty="0"/>
              <a:t>users for non-commercial applications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2FD35-9E15-1EB5-EA50-196E81ECC048}"/>
              </a:ext>
            </a:extLst>
          </p:cNvPr>
          <p:cNvSpPr txBox="1"/>
          <p:nvPr/>
        </p:nvSpPr>
        <p:spPr>
          <a:xfrm>
            <a:off x="462013" y="2244829"/>
            <a:ext cx="323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Agreement </a:t>
            </a:r>
            <a:r>
              <a:rPr lang="en-US" dirty="0" smtClean="0"/>
              <a:t>ARG-BEL </a:t>
            </a:r>
            <a:r>
              <a:rPr lang="en-US" sz="1800" dirty="0"/>
              <a:t>signed in 2000 </a:t>
            </a:r>
            <a:r>
              <a:rPr lang="en-US" dirty="0"/>
              <a:t>and currently updated</a:t>
            </a:r>
            <a:r>
              <a:rPr lang="en-US" sz="1800" dirty="0"/>
              <a:t>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CFDCB9-8138-E243-E718-B9BE896B886E}"/>
              </a:ext>
            </a:extLst>
          </p:cNvPr>
          <p:cNvCxnSpPr/>
          <p:nvPr/>
        </p:nvCxnSpPr>
        <p:spPr>
          <a:xfrm>
            <a:off x="3522847" y="3701632"/>
            <a:ext cx="228118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55977"/>
      </p:ext>
    </p:extLst>
  </p:cSld>
  <p:clrMapOvr>
    <a:masterClrMapping/>
  </p:clrMapOvr>
</p:sld>
</file>

<file path=ppt/theme/theme1.xml><?xml version="1.0" encoding="utf-8"?>
<a:theme xmlns:a="http://schemas.openxmlformats.org/drawingml/2006/main" name="Belspo_Presentation_16_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lspo_Presentation_16_9" id="{A6D6A797-54E6-4F19-AD99-A4CA2109CFF7}" vid="{E2FCCD3E-32B2-4310-AD51-C61A45C4B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Belspo_Presentation_16_9</Template>
  <TotalTime>38</TotalTime>
  <Words>383</Words>
  <Application>Microsoft Office PowerPoint</Application>
  <PresentationFormat>On-screen Show (16:9)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Belspo_Presentation_16_9</vt:lpstr>
      <vt:lpstr>PowerPoint Presentation</vt:lpstr>
      <vt:lpstr>BELSPO</vt:lpstr>
      <vt:lpstr>Belgian Space Strategy </vt:lpstr>
      <vt:lpstr>ALTIUS https://www.esa.int/Applications/Observing_the_Earth/Altius </vt:lpstr>
      <vt:lpstr>EO Cal/Val Activities in Belgium (1)</vt:lpstr>
      <vt:lpstr>EO Cal/Val Activities in Belgium (2)</vt:lpstr>
      <vt:lpstr>EO Cal/Val Activities in Belgium (3)</vt:lpstr>
      <vt:lpstr>Bilateral agreement CONAE-BELSPO  SAOCOM mission providing L-Band radar data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BOGAERTS Steven</dc:creator>
  <cp:lastModifiedBy>Jean-Christopher Lambert</cp:lastModifiedBy>
  <cp:revision>37</cp:revision>
  <dcterms:created xsi:type="dcterms:W3CDTF">2023-10-18T08:53:46Z</dcterms:created>
  <dcterms:modified xsi:type="dcterms:W3CDTF">2024-03-06T13:48:34Z</dcterms:modified>
</cp:coreProperties>
</file>