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g3dnbeSA7gxD0/Angrm//ufJEf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43774A-9E24-4105-8881-A326FDD36FBE}">
  <a:tblStyle styleId="{AA43774A-9E24-4105-8881-A326FDD36FBE}"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985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2.jpg"/><Relationship Id="rId4" Type="http://schemas.openxmlformats.org/officeDocument/2006/relationships/image" Target="../media/image4.jpg"/><Relationship Id="rId5" Type="http://schemas.openxmlformats.org/officeDocument/2006/relationships/image" Target="../media/image19.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7"/>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7"/>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7"/>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7"/>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7"/>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7"/>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7"/>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7"/>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7"/>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18"/>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18"/>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18"/>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28" name="Google Shape;28;p18"/>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Arial"/>
              <a:ea typeface="Arial"/>
              <a:cs typeface="Arial"/>
              <a:sym typeface="Arial"/>
            </a:endParaRPr>
          </a:p>
        </p:txBody>
      </p:sp>
      <p:sp>
        <p:nvSpPr>
          <p:cNvPr id="29" name="Google Shape;29;p18"/>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0" name="Google Shape;30;p1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3" name="Google Shape;33;p1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4" name="Google Shape;34;p1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5" name="Google Shape;35;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 name="Google Shape;36;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1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8" name="Google Shape;38;p1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9" name="Google Shape;39;p1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0" name="Google Shape;40;p1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19"/>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2" name="Shape 42"/>
        <p:cNvGrpSpPr/>
        <p:nvPr/>
      </p:nvGrpSpPr>
      <p:grpSpPr>
        <a:xfrm>
          <a:off x="0" y="0"/>
          <a:ext cx="0" cy="0"/>
          <a:chOff x="0" y="0"/>
          <a:chExt cx="0" cy="0"/>
        </a:xfrm>
      </p:grpSpPr>
      <p:sp>
        <p:nvSpPr>
          <p:cNvPr id="43" name="Google Shape;43;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4" name="Google Shape;44;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5" name="Google Shape;45;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6" name="Google Shape;46;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7" name="Google Shape;47;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8" name="Google Shape;48;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49" name="Google Shape;49;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0" name="Google Shape;50;p20"/>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1" name="Shape 51"/>
        <p:cNvGrpSpPr/>
        <p:nvPr/>
      </p:nvGrpSpPr>
      <p:grpSpPr>
        <a:xfrm>
          <a:off x="0" y="0"/>
          <a:ext cx="0" cy="0"/>
          <a:chOff x="0" y="0"/>
          <a:chExt cx="0" cy="0"/>
        </a:xfrm>
      </p:grpSpPr>
      <p:sp>
        <p:nvSpPr>
          <p:cNvPr id="52" name="Google Shape;52;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3" name="Google Shape;53;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4" name="Google Shape;54;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5" name="Google Shape;55;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6" name="Google Shape;56;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7" name="Google Shape;57;p2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8" name="Google Shape;58;p2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59" name="Google Shape;59;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60" name="Google Shape;60;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21"/>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GB" sz="1400" u="none" cap="none" strike="noStrike">
                <a:solidFill>
                  <a:schemeClr val="accent1"/>
                </a:solidFill>
                <a:latin typeface="Arial"/>
                <a:ea typeface="Arial"/>
                <a:cs typeface="Arial"/>
                <a:sym typeface="Arial"/>
              </a:rPr>
              <a:t>WGCV-53, 5-8 March 2024</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7.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6"/>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6"/>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6"/>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6"/>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20.png"/><Relationship Id="rId6"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0.png"/><Relationship Id="rId5"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hyperlink" Target="https://calvalportal.ceos.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hyperlink" Target="https://calvalportal.ceos.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docs.google.com/document/d/11cKfYJ2ooZinbONj7PxhDM3D0TjO_sJm/edit" TargetMode="External"/><Relationship Id="rId4" Type="http://schemas.openxmlformats.org/officeDocument/2006/relationships/hyperlink" Target="https://eur05.safelinks.protection.outlook.com/?url=https%3A%2F%2Fdocs.google.com%2Fdocument%2Fd%2F1coQkACGLg2aLSfyC2dZL_I9VUlzn2ruoFEcRP1kOHCM%2Fedit%23heading%3Dh.egmc9rny4is8&amp;data=05%7C01%7Cpaolo.castracane%40ext.esa.int%7C1ab25ed01820499c679208dba84648b2%7C9a5cacd02bef4dd7ac5c7ebe1f54f495%7C0%7C0%7C638288792052308325%7CUnknown%7CTWFpbGZsb3d8eyJWIjoiMC4wLjAwMDAiLCJQIjoiV2luMzIiLCJBTiI6Ik1haWwiLCJXVCI6Mn0%3D%7C3000%7C%7C%7C&amp;sdata=biKXRG01rK0L5SU1m8Zc9qa1C%2Bkuxrb0BsfVupjNYew%3D&amp;reserved=0" TargetMode="External"/><Relationship Id="rId5" Type="http://schemas.openxmlformats.org/officeDocument/2006/relationships/hyperlink" Target="https://calvalportal.ceos.org/web/guest/hyperspectral-calval-resources" TargetMode="External"/><Relationship Id="rId6" Type="http://schemas.openxmlformats.org/officeDocument/2006/relationships/hyperlink" Target="https://eur05.safelinks.protection.outlook.com/?url=https%3A%2F%2Fdocs.google.com%2Fdocument%2Fd%2F1b5jiMvFXriDG010CXkGdz9PWrgfxQ-xD%2Fedit&amp;data=05%7C01%7Cpaolo.castracane%40ext.esa.int%7C44c003d3bc9e482f954d08dba85eb9c6%7C9a5cacd02bef4dd7ac5c7ebe1f54f495%7C0%7C1%7C638288897025509279%7CUnknown%7CTWFpbGZsb3d8eyJWIjoiMC4wLjAwMDAiLCJQIjoiV2luMzIiLCJBTiI6Ik1haWwiLCJXVCI6Mn0%3D%7C3000%7C%7C%7C&amp;sdata=wCqomn3OL2KdaWfDzAekXPUv46f6DpdXfBHiHNXn5ao%3D&amp;reserved=0" TargetMode="External"/><Relationship Id="rId7" Type="http://schemas.openxmlformats.org/officeDocument/2006/relationships/hyperlink" Target="https://calvalportal.ceos.org/web/guest/frms-assessment-framewor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calvalportal.ceos.org/en/web/guest/solar-irrad-spectru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calvalportal.ceos.org/documents/10136/11045/Newsletter_CEOS_CalValPortal_2023Nov.pdf/bf5ee529-00e6-cd16-d0d0-50c2f7f00697?t=1700039866375" TargetMode="External"/><Relationship Id="rId4" Type="http://schemas.openxmlformats.org/officeDocument/2006/relationships/hyperlink" Target="https://repository.library.noaa.gov/view/noaa/55548"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hyperlink" Target="https://calvalportal.ceos.org/web/guest/hyperspectral-calval-resources" TargetMode="External"/><Relationship Id="rId5" Type="http://schemas.openxmlformats.org/officeDocument/2006/relationships/image" Target="../media/image15.png"/></Relationships>
</file>

<file path=ppt/slides/_rels/slide9.xml.rels><?xml version="1.0" encoding="UTF-8" standalone="yes"?><Relationships xmlns="http://schemas.openxmlformats.org/package/2006/relationships"><Relationship Id="rId11" Type="http://schemas.openxmlformats.org/officeDocument/2006/relationships/hyperlink" Target="https://www.hypernets.eu/from_cms/summary" TargetMode="External"/><Relationship Id="rId10" Type="http://schemas.openxmlformats.org/officeDocument/2006/relationships/hyperlink" Target="https://frm4doas.aeronomie.be/" TargetMode="External"/><Relationship Id="rId13" Type="http://schemas.openxmlformats.org/officeDocument/2006/relationships/hyperlink" Target="https://mmt.skytek.dev/" TargetMode="External"/><Relationship Id="rId12" Type="http://schemas.openxmlformats.org/officeDocument/2006/relationships/hyperlink" Target="https://www.baqunin.eu/"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hyperlink" Target="https://doi.org/10.3390/rs15205017" TargetMode="External"/><Relationship Id="rId9" Type="http://schemas.openxmlformats.org/officeDocument/2006/relationships/hyperlink" Target="https://www.icos-cp.eu/" TargetMode="External"/><Relationship Id="rId14" Type="http://schemas.openxmlformats.org/officeDocument/2006/relationships/image" Target="../media/image6.png"/><Relationship Id="rId5" Type="http://schemas.openxmlformats.org/officeDocument/2006/relationships/image" Target="../media/image22.png"/><Relationship Id="rId6" Type="http://schemas.openxmlformats.org/officeDocument/2006/relationships/image" Target="../media/image9.png"/><Relationship Id="rId7" Type="http://schemas.openxmlformats.org/officeDocument/2006/relationships/hyperlink" Target="https://www.pandonia-global-network.org/" TargetMode="External"/><Relationship Id="rId8" Type="http://schemas.openxmlformats.org/officeDocument/2006/relationships/hyperlink" Target="https://www.radcalnet.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000"/>
              <a:buFont typeface="Arial"/>
              <a:buNone/>
            </a:pPr>
            <a:r>
              <a:rPr lang="en-GB" sz="7500"/>
              <a:t>WGCV-53</a:t>
            </a:r>
            <a:endParaRPr sz="7500"/>
          </a:p>
          <a:p>
            <a:pPr indent="0" lvl="0" marL="0" rtl="0" algn="l">
              <a:lnSpc>
                <a:spcPct val="90000"/>
              </a:lnSpc>
              <a:spcBef>
                <a:spcPts val="0"/>
              </a:spcBef>
              <a:spcAft>
                <a:spcPts val="0"/>
              </a:spcAft>
              <a:buClr>
                <a:schemeClr val="lt1"/>
              </a:buClr>
              <a:buSzPts val="8000"/>
              <a:buFont typeface="Arial"/>
              <a:buNone/>
            </a:pPr>
            <a:r>
              <a:rPr i="1" lang="en-GB" sz="4000"/>
              <a:t>CEOS Cal/Val Portal</a:t>
            </a:r>
            <a:br>
              <a:rPr i="1" lang="en-GB" sz="4000"/>
            </a:br>
            <a:r>
              <a:rPr i="1" lang="en-GB" sz="4000"/>
              <a:t>updates</a:t>
            </a:r>
            <a:endParaRPr i="1" sz="4000"/>
          </a:p>
        </p:txBody>
      </p:sp>
      <p:sp>
        <p:nvSpPr>
          <p:cNvPr id="67" name="Google Shape;67;p1"/>
          <p:cNvSpPr/>
          <p:nvPr/>
        </p:nvSpPr>
        <p:spPr>
          <a:xfrm>
            <a:off x="7222284" y="3806366"/>
            <a:ext cx="4832943" cy="2605318"/>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Paolo Castracane </a:t>
            </a:r>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Rhea System for ESA/ESRIN</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Agenda Item: </a:t>
            </a:r>
            <a:r>
              <a:rPr b="1" lang="en-GB" sz="2200">
                <a:solidFill>
                  <a:schemeClr val="accent1"/>
                </a:solidFill>
              </a:rPr>
              <a:t>3</a:t>
            </a:r>
            <a:r>
              <a:rPr b="1" i="0" lang="en-GB" sz="2200" u="none" cap="none" strike="noStrike">
                <a:solidFill>
                  <a:schemeClr val="accent1"/>
                </a:solidFill>
                <a:latin typeface="Arial"/>
                <a:ea typeface="Arial"/>
                <a:cs typeface="Arial"/>
                <a:sym typeface="Arial"/>
              </a:rPr>
              <a:t>.</a:t>
            </a:r>
            <a:r>
              <a:rPr b="1" lang="en-GB" sz="2200">
                <a:solidFill>
                  <a:schemeClr val="accent1"/>
                </a:solidFill>
              </a:rPr>
              <a:t>11</a:t>
            </a:r>
            <a:endParaRPr b="0" i="0" sz="1400" u="none" cap="none" strike="noStrike">
              <a:solidFill>
                <a:srgbClr val="000000"/>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WGCV-53, Córdoba, Argentina</a:t>
            </a:r>
            <a:endParaRPr b="1" i="0" sz="2200" u="none" cap="none" strike="noStrike">
              <a:solidFill>
                <a:schemeClr val="accent1"/>
              </a:solidFill>
              <a:latin typeface="Arial"/>
              <a:ea typeface="Arial"/>
              <a:cs typeface="Arial"/>
              <a:sym typeface="Arial"/>
            </a:endParaRPr>
          </a:p>
          <a:p>
            <a:pPr indent="0" lvl="0" marL="0" marR="0" rtl="0" algn="r">
              <a:lnSpc>
                <a:spcPct val="150000"/>
              </a:lnSpc>
              <a:spcBef>
                <a:spcPts val="0"/>
              </a:spcBef>
              <a:spcAft>
                <a:spcPts val="0"/>
              </a:spcAft>
              <a:buClr>
                <a:srgbClr val="000000"/>
              </a:buClr>
              <a:buSzPts val="2200"/>
              <a:buFont typeface="Arial"/>
              <a:buNone/>
            </a:pPr>
            <a:r>
              <a:rPr b="1" i="0" lang="en-GB" sz="2200" u="none" cap="none" strike="noStrike">
                <a:solidFill>
                  <a:schemeClr val="accent1"/>
                </a:solidFill>
                <a:latin typeface="Arial"/>
                <a:ea typeface="Arial"/>
                <a:cs typeface="Arial"/>
                <a:sym typeface="Arial"/>
              </a:rPr>
              <a:t>5th - 8th March 2024</a:t>
            </a:r>
            <a:endParaRPr b="1" i="0" sz="2200" u="none" cap="none" strike="noStrike">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Solar Irradiance Spectrum</a:t>
            </a:r>
            <a:endParaRPr/>
          </a:p>
        </p:txBody>
      </p:sp>
      <p:pic>
        <p:nvPicPr>
          <p:cNvPr descr="A screenshot of a computer&#10;&#10;Description automatically generated" id="138" name="Google Shape;138;p10"/>
          <p:cNvPicPr preferRelativeResize="0"/>
          <p:nvPr/>
        </p:nvPicPr>
        <p:blipFill rotWithShape="1">
          <a:blip r:embed="rId3">
            <a:alphaModFix/>
          </a:blip>
          <a:srcRect b="0" l="0" r="0" t="0"/>
          <a:stretch/>
        </p:blipFill>
        <p:spPr>
          <a:xfrm>
            <a:off x="7378253" y="1227734"/>
            <a:ext cx="4369317" cy="2201266"/>
          </a:xfrm>
          <a:prstGeom prst="rect">
            <a:avLst/>
          </a:prstGeom>
          <a:noFill/>
          <a:ln>
            <a:noFill/>
          </a:ln>
        </p:spPr>
      </p:pic>
      <p:pic>
        <p:nvPicPr>
          <p:cNvPr descr="A screenshot of a computer&#10;&#10;Description automatically generated" id="139" name="Google Shape;139;p10"/>
          <p:cNvPicPr preferRelativeResize="0"/>
          <p:nvPr/>
        </p:nvPicPr>
        <p:blipFill rotWithShape="1">
          <a:blip r:embed="rId4">
            <a:alphaModFix/>
          </a:blip>
          <a:srcRect b="0" l="0" r="0" t="0"/>
          <a:stretch/>
        </p:blipFill>
        <p:spPr>
          <a:xfrm>
            <a:off x="224491" y="1180435"/>
            <a:ext cx="6831777" cy="4826225"/>
          </a:xfrm>
          <a:prstGeom prst="rect">
            <a:avLst/>
          </a:prstGeom>
          <a:noFill/>
          <a:ln>
            <a:noFill/>
          </a:ln>
        </p:spPr>
      </p:pic>
      <p:pic>
        <p:nvPicPr>
          <p:cNvPr descr="Text&#10;&#10;Description automatically generated" id="140" name="Google Shape;140;p10"/>
          <p:cNvPicPr preferRelativeResize="0"/>
          <p:nvPr/>
        </p:nvPicPr>
        <p:blipFill rotWithShape="1">
          <a:blip r:embed="rId5">
            <a:alphaModFix/>
          </a:blip>
          <a:srcRect b="0" l="0" r="0" t="0"/>
          <a:stretch/>
        </p:blipFill>
        <p:spPr>
          <a:xfrm>
            <a:off x="8239360" y="3701793"/>
            <a:ext cx="2647104" cy="2511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GB"/>
              <a:t>LIME update</a:t>
            </a:r>
            <a:endParaRPr/>
          </a:p>
        </p:txBody>
      </p:sp>
      <p:pic>
        <p:nvPicPr>
          <p:cNvPr descr="A screenshot of a computer&#10;&#10;Description automatically generated" id="146" name="Google Shape;146;p11"/>
          <p:cNvPicPr preferRelativeResize="0"/>
          <p:nvPr/>
        </p:nvPicPr>
        <p:blipFill rotWithShape="1">
          <a:blip r:embed="rId3">
            <a:alphaModFix/>
          </a:blip>
          <a:srcRect b="0" l="0" r="0" t="0"/>
          <a:stretch/>
        </p:blipFill>
        <p:spPr>
          <a:xfrm>
            <a:off x="3493950" y="1092986"/>
            <a:ext cx="5204100" cy="5144818"/>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47" name="Google Shape;147;p11"/>
          <p:cNvPicPr preferRelativeResize="0"/>
          <p:nvPr/>
        </p:nvPicPr>
        <p:blipFill rotWithShape="1">
          <a:blip r:embed="rId4">
            <a:alphaModFix/>
          </a:blip>
          <a:srcRect b="0" l="0" r="0" t="0"/>
          <a:stretch/>
        </p:blipFill>
        <p:spPr>
          <a:xfrm>
            <a:off x="7285286" y="3263242"/>
            <a:ext cx="4701828" cy="3039276"/>
          </a:xfrm>
          <a:prstGeom prst="rect">
            <a:avLst/>
          </a:prstGeom>
          <a:noFill/>
          <a:ln cap="flat" cmpd="sng" w="9525">
            <a:solidFill>
              <a:schemeClr val="accent1"/>
            </a:solidFill>
            <a:prstDash val="solid"/>
            <a:round/>
            <a:headEnd len="sm" w="sm" type="none"/>
            <a:tailEnd len="sm" w="sm" type="none"/>
          </a:ln>
        </p:spPr>
      </p:pic>
      <p:sp>
        <p:nvSpPr>
          <p:cNvPr id="148" name="Google Shape;148;p11"/>
          <p:cNvSpPr txBox="1"/>
          <p:nvPr/>
        </p:nvSpPr>
        <p:spPr>
          <a:xfrm>
            <a:off x="204886" y="1997566"/>
            <a:ext cx="3054096" cy="35086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LIME updates - feb. 2024 with:</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Documents</a:t>
            </a:r>
            <a:r>
              <a:rPr b="0" i="0" lang="en-GB" sz="1800" u="none" cap="none" strike="noStrike">
                <a:solidFill>
                  <a:srgbClr val="000000"/>
                </a:solidFill>
                <a:latin typeface="Arial"/>
                <a:ea typeface="Arial"/>
                <a:cs typeface="Arial"/>
                <a:sym typeface="Arial"/>
              </a:rPr>
              <a:t>: Deliverable documents form the project;</a:t>
            </a:r>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Database;</a:t>
            </a:r>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LIME toolbox</a:t>
            </a:r>
            <a:r>
              <a:rPr b="0" i="0" lang="en-GB" sz="1800" u="none" cap="none" strike="noStrike">
                <a:solidFill>
                  <a:srgbClr val="000000"/>
                </a:solidFill>
                <a:latin typeface="Arial"/>
                <a:ea typeface="Arial"/>
                <a:cs typeface="Arial"/>
                <a:sym typeface="Arial"/>
              </a:rPr>
              <a:t>: installers for Windows, Mac, Linux and Debian (Ubuntu);</a:t>
            </a:r>
            <a:endParaRPr/>
          </a:p>
          <a:p>
            <a:pPr indent="0" lvl="0" marL="0" marR="0" rtl="0" algn="l">
              <a:lnSpc>
                <a:spcPct val="100000"/>
              </a:lnSpc>
              <a:spcBef>
                <a:spcPts val="0"/>
              </a:spcBef>
              <a:spcAft>
                <a:spcPts val="0"/>
              </a:spcAft>
              <a:buNone/>
            </a:pPr>
            <a:r>
              <a:rPr b="1" i="0" lang="en-GB" sz="1800" u="none" cap="none" strike="noStrike">
                <a:solidFill>
                  <a:srgbClr val="000000"/>
                </a:solidFill>
                <a:latin typeface="Arial"/>
                <a:ea typeface="Arial"/>
                <a:cs typeface="Arial"/>
                <a:sym typeface="Arial"/>
              </a:rPr>
              <a:t>Final Presentations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2"/>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sz="3600"/>
              <a:t>GCPs for Very High resolution analysis</a:t>
            </a:r>
            <a:endParaRPr/>
          </a:p>
        </p:txBody>
      </p:sp>
      <p:pic>
        <p:nvPicPr>
          <p:cNvPr descr="A puzzle with a map of a city&#10;&#10;Description automatically generated" id="154" name="Google Shape;154;p12"/>
          <p:cNvPicPr preferRelativeResize="0"/>
          <p:nvPr/>
        </p:nvPicPr>
        <p:blipFill rotWithShape="1">
          <a:blip r:embed="rId3">
            <a:alphaModFix/>
          </a:blip>
          <a:srcRect b="0" l="0" r="0" t="0"/>
          <a:stretch/>
        </p:blipFill>
        <p:spPr>
          <a:xfrm>
            <a:off x="3961853" y="1595044"/>
            <a:ext cx="4867678" cy="4175385"/>
          </a:xfrm>
          <a:prstGeom prst="rect">
            <a:avLst/>
          </a:prstGeom>
          <a:noFill/>
          <a:ln>
            <a:noFill/>
          </a:ln>
        </p:spPr>
      </p:pic>
      <p:pic>
        <p:nvPicPr>
          <p:cNvPr descr="A map of land with red stars&#10;&#10;Description automatically generated" id="155" name="Google Shape;155;p12"/>
          <p:cNvPicPr preferRelativeResize="0"/>
          <p:nvPr/>
        </p:nvPicPr>
        <p:blipFill rotWithShape="1">
          <a:blip r:embed="rId4">
            <a:alphaModFix/>
          </a:blip>
          <a:srcRect b="0" l="0" r="0" t="0"/>
          <a:stretch/>
        </p:blipFill>
        <p:spPr>
          <a:xfrm>
            <a:off x="8946345" y="1168782"/>
            <a:ext cx="3078848" cy="1819196"/>
          </a:xfrm>
          <a:prstGeom prst="rect">
            <a:avLst/>
          </a:prstGeom>
          <a:noFill/>
          <a:ln>
            <a:noFill/>
          </a:ln>
        </p:spPr>
      </p:pic>
      <p:pic>
        <p:nvPicPr>
          <p:cNvPr descr="A screenshot of a computer&#10;&#10;Description automatically generated" id="156" name="Google Shape;156;p12"/>
          <p:cNvPicPr preferRelativeResize="0"/>
          <p:nvPr/>
        </p:nvPicPr>
        <p:blipFill rotWithShape="1">
          <a:blip r:embed="rId5">
            <a:alphaModFix/>
          </a:blip>
          <a:srcRect b="0" l="0" r="0" t="0"/>
          <a:stretch/>
        </p:blipFill>
        <p:spPr>
          <a:xfrm>
            <a:off x="9707712" y="3612381"/>
            <a:ext cx="2317481" cy="2674802"/>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57" name="Google Shape;157;p12"/>
          <p:cNvPicPr preferRelativeResize="0"/>
          <p:nvPr/>
        </p:nvPicPr>
        <p:blipFill rotWithShape="1">
          <a:blip r:embed="rId6">
            <a:alphaModFix/>
          </a:blip>
          <a:srcRect b="0" l="0" r="0" t="0"/>
          <a:stretch/>
        </p:blipFill>
        <p:spPr>
          <a:xfrm>
            <a:off x="8021146" y="2790264"/>
            <a:ext cx="2289806" cy="2159518"/>
          </a:xfrm>
          <a:prstGeom prst="rect">
            <a:avLst/>
          </a:prstGeom>
          <a:noFill/>
          <a:ln cap="flat" cmpd="sng" w="9525">
            <a:solidFill>
              <a:schemeClr val="accent1"/>
            </a:solidFill>
            <a:prstDash val="solid"/>
            <a:round/>
            <a:headEnd len="sm" w="sm" type="none"/>
            <a:tailEnd len="sm" w="sm" type="none"/>
          </a:ln>
        </p:spPr>
      </p:pic>
      <p:sp>
        <p:nvSpPr>
          <p:cNvPr id="158" name="Google Shape;158;p12"/>
          <p:cNvSpPr txBox="1"/>
          <p:nvPr/>
        </p:nvSpPr>
        <p:spPr>
          <a:xfrm>
            <a:off x="75627" y="1579344"/>
            <a:ext cx="3664475"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Webpage for GCPs for Very High Resolution</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QGIS Cloud</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Upload/download GCPs</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VH-RODA 2023 – Questionnaire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Nov. 2023</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 Input from</a:t>
            </a:r>
            <a:endParaRPr/>
          </a:p>
          <a:p>
            <a:pPr indent="0" lvl="0" marL="0" marR="0" rtl="0" algn="l">
              <a:lnSpc>
                <a:spcPct val="100000"/>
              </a:lnSpc>
              <a:spcBef>
                <a:spcPts val="0"/>
              </a:spcBef>
              <a:spcAft>
                <a:spcPts val="0"/>
              </a:spcAft>
              <a:buNone/>
            </a:pPr>
            <a:r>
              <a:rPr b="0" i="0" lang="en-GB" sz="1800" u="none" cap="none" strike="noStrike">
                <a:solidFill>
                  <a:srgbClr val="000000"/>
                </a:solidFill>
                <a:latin typeface="Calibri"/>
                <a:ea typeface="Calibri"/>
                <a:cs typeface="Calibri"/>
                <a:sym typeface="Calibri"/>
              </a:rPr>
              <a:t>Sébastien Saunier</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rPr b="0" i="0" lang="en-GB" sz="1800" u="none" cap="none" strike="noStrike">
                <a:solidFill>
                  <a:srgbClr val="000000"/>
                </a:solidFill>
                <a:latin typeface="Calibri"/>
                <a:ea typeface="Calibri"/>
                <a:cs typeface="Calibri"/>
                <a:sym typeface="Calibri"/>
              </a:rPr>
              <a:t>Rosario Quirino Iannone</a:t>
            </a:r>
            <a:r>
              <a:rPr b="0" i="0" lang="en-GB" sz="1800" u="none" cap="none" strike="noStrike">
                <a:solidFill>
                  <a:srgbClr val="000000"/>
                </a:solidFill>
                <a:latin typeface="Arial"/>
                <a:ea typeface="Arial"/>
                <a:cs typeface="Arial"/>
                <a:sym typeface="Arial"/>
              </a:rPr>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IVOS Meetings – IVOS-35</a:t>
            </a:r>
            <a:endParaRPr/>
          </a:p>
        </p:txBody>
      </p:sp>
      <p:pic>
        <p:nvPicPr>
          <p:cNvPr descr="A group of people standing together&#10;&#10;Description automatically generated" id="164" name="Google Shape;164;p13"/>
          <p:cNvPicPr preferRelativeResize="0"/>
          <p:nvPr/>
        </p:nvPicPr>
        <p:blipFill rotWithShape="1">
          <a:blip r:embed="rId3">
            <a:alphaModFix/>
          </a:blip>
          <a:srcRect b="0" l="0" r="0" t="0"/>
          <a:stretch/>
        </p:blipFill>
        <p:spPr>
          <a:xfrm>
            <a:off x="3848782" y="1213494"/>
            <a:ext cx="5360405" cy="4293507"/>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65" name="Google Shape;165;p13"/>
          <p:cNvPicPr preferRelativeResize="0"/>
          <p:nvPr/>
        </p:nvPicPr>
        <p:blipFill rotWithShape="1">
          <a:blip r:embed="rId4">
            <a:alphaModFix/>
          </a:blip>
          <a:srcRect b="0" l="0" r="0" t="0"/>
          <a:stretch/>
        </p:blipFill>
        <p:spPr>
          <a:xfrm>
            <a:off x="6878868" y="3360248"/>
            <a:ext cx="5106832" cy="2640625"/>
          </a:xfrm>
          <a:prstGeom prst="rect">
            <a:avLst/>
          </a:prstGeom>
          <a:noFill/>
          <a:ln cap="flat" cmpd="sng" w="9525">
            <a:solidFill>
              <a:schemeClr val="accent1"/>
            </a:solidFill>
            <a:prstDash val="solid"/>
            <a:round/>
            <a:headEnd len="sm" w="sm" type="none"/>
            <a:tailEnd len="sm" w="sm" type="none"/>
          </a:ln>
        </p:spPr>
      </p:pic>
      <p:sp>
        <p:nvSpPr>
          <p:cNvPr id="166" name="Google Shape;166;p13"/>
          <p:cNvSpPr txBox="1"/>
          <p:nvPr/>
        </p:nvSpPr>
        <p:spPr>
          <a:xfrm>
            <a:off x="176048" y="2151934"/>
            <a:ext cx="3522803" cy="3077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IVOS Meetings</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IVOS -35</a:t>
            </a:r>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DLR, Oberpfaffenhoffen, Germany. 26 – 30 Sept. 2023</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Presentations</a:t>
            </a:r>
            <a:endParaRPr/>
          </a:p>
          <a:p>
            <a:pPr indent="-285750" lvl="0" marL="285750" marR="0" rtl="0" algn="l">
              <a:lnSpc>
                <a:spcPct val="100000"/>
              </a:lnSpc>
              <a:spcBef>
                <a:spcPts val="0"/>
              </a:spcBef>
              <a:spcAft>
                <a:spcPts val="0"/>
              </a:spcAft>
              <a:buClr>
                <a:srgbClr val="000000"/>
              </a:buClr>
              <a:buSzPts val="1800"/>
              <a:buFont typeface="Arial"/>
              <a:buChar char="•"/>
            </a:pPr>
            <a:r>
              <a:rPr b="0" i="0" lang="en-GB" sz="1800" u="none" cap="none" strike="noStrike">
                <a:solidFill>
                  <a:srgbClr val="000000"/>
                </a:solidFill>
                <a:latin typeface="Arial"/>
                <a:ea typeface="Arial"/>
                <a:cs typeface="Arial"/>
                <a:sym typeface="Arial"/>
              </a:rPr>
              <a:t>MoM</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800" u="none" cap="none" strike="noStrike">
                <a:solidFill>
                  <a:srgbClr val="000000"/>
                </a:solidFill>
                <a:latin typeface="Arial"/>
                <a:ea typeface="Arial"/>
                <a:cs typeface="Arial"/>
                <a:sym typeface="Arial"/>
              </a:rPr>
              <a:t>Now available!</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SISTSat new page - proposal</a:t>
            </a:r>
            <a:endParaRPr/>
          </a:p>
        </p:txBody>
      </p:sp>
      <p:pic>
        <p:nvPicPr>
          <p:cNvPr descr="A screenshot of a web page&#10;&#10;Description automatically generated" id="172" name="Google Shape;172;p14"/>
          <p:cNvPicPr preferRelativeResize="0"/>
          <p:nvPr/>
        </p:nvPicPr>
        <p:blipFill rotWithShape="1">
          <a:blip r:embed="rId3">
            <a:alphaModFix/>
          </a:blip>
          <a:srcRect b="0" l="0" r="0" t="0"/>
          <a:stretch/>
        </p:blipFill>
        <p:spPr>
          <a:xfrm>
            <a:off x="3306008" y="1499196"/>
            <a:ext cx="4963361" cy="4183858"/>
          </a:xfrm>
          <a:prstGeom prst="rect">
            <a:avLst/>
          </a:prstGeom>
          <a:noFill/>
          <a:ln cap="flat" cmpd="sng" w="9525">
            <a:solidFill>
              <a:schemeClr val="accent1"/>
            </a:solidFill>
            <a:prstDash val="solid"/>
            <a:round/>
            <a:headEnd len="sm" w="sm" type="none"/>
            <a:tailEnd len="sm" w="sm" type="none"/>
          </a:ln>
        </p:spPr>
      </p:pic>
      <p:pic>
        <p:nvPicPr>
          <p:cNvPr descr="A screenshot of a computer&#10;&#10;Description automatically generated" id="173" name="Google Shape;173;p14"/>
          <p:cNvPicPr preferRelativeResize="0"/>
          <p:nvPr/>
        </p:nvPicPr>
        <p:blipFill rotWithShape="1">
          <a:blip r:embed="rId4">
            <a:alphaModFix/>
          </a:blip>
          <a:srcRect b="0" l="0" r="0" t="0"/>
          <a:stretch/>
        </p:blipFill>
        <p:spPr>
          <a:xfrm>
            <a:off x="8582496" y="3665525"/>
            <a:ext cx="3039823" cy="2181808"/>
          </a:xfrm>
          <a:prstGeom prst="rect">
            <a:avLst/>
          </a:prstGeom>
          <a:noFill/>
          <a:ln cap="flat" cmpd="sng" w="9525">
            <a:solidFill>
              <a:schemeClr val="accent1"/>
            </a:solidFill>
            <a:prstDash val="solid"/>
            <a:round/>
            <a:headEnd len="sm" w="sm" type="none"/>
            <a:tailEnd len="sm" w="sm" type="none"/>
          </a:ln>
        </p:spPr>
      </p:pic>
      <p:pic>
        <p:nvPicPr>
          <p:cNvPr descr="A search box with a satellite&#10;&#10;Description automatically generated" id="174" name="Google Shape;174;p14"/>
          <p:cNvPicPr preferRelativeResize="0"/>
          <p:nvPr/>
        </p:nvPicPr>
        <p:blipFill rotWithShape="1">
          <a:blip r:embed="rId5">
            <a:alphaModFix/>
          </a:blip>
          <a:srcRect b="0" l="0" r="0" t="0"/>
          <a:stretch/>
        </p:blipFill>
        <p:spPr>
          <a:xfrm>
            <a:off x="8608446" y="1307592"/>
            <a:ext cx="3013873" cy="2005282"/>
          </a:xfrm>
          <a:prstGeom prst="rect">
            <a:avLst/>
          </a:prstGeom>
          <a:noFill/>
          <a:ln cap="flat" cmpd="sng" w="9525">
            <a:solidFill>
              <a:schemeClr val="accent1"/>
            </a:solidFill>
            <a:prstDash val="solid"/>
            <a:round/>
            <a:headEnd len="sm" w="sm" type="none"/>
            <a:tailEnd len="sm" w="sm" type="none"/>
          </a:ln>
        </p:spPr>
      </p:pic>
      <p:sp>
        <p:nvSpPr>
          <p:cNvPr id="175" name="Google Shape;175;p14"/>
          <p:cNvSpPr txBox="1"/>
          <p:nvPr/>
        </p:nvSpPr>
        <p:spPr>
          <a:xfrm>
            <a:off x="176048" y="1659285"/>
            <a:ext cx="2905480"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The SITSat webpage has been proposed with</a:t>
            </a:r>
            <a:endParaRPr/>
          </a:p>
          <a:p>
            <a:pPr indent="0" lvl="0" marL="0" marR="0" rtl="0" algn="l">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600"/>
              <a:buFont typeface="Arial"/>
              <a:buChar char="•"/>
            </a:pPr>
            <a:r>
              <a:rPr b="0" i="0" lang="en-GB" sz="1600" u="none" cap="none" strike="noStrike">
                <a:solidFill>
                  <a:srgbClr val="000000"/>
                </a:solidFill>
                <a:latin typeface="Arial"/>
                <a:ea typeface="Arial"/>
                <a:cs typeface="Arial"/>
                <a:sym typeface="Arial"/>
              </a:rPr>
              <a:t>Public information: Background, Definition, Objectives; Organisation and reporting and</a:t>
            </a:r>
            <a:endParaRPr/>
          </a:p>
          <a:p>
            <a:pPr indent="-285750" lvl="0" marL="285750" marR="0" rtl="0" algn="l">
              <a:lnSpc>
                <a:spcPct val="100000"/>
              </a:lnSpc>
              <a:spcBef>
                <a:spcPts val="0"/>
              </a:spcBef>
              <a:spcAft>
                <a:spcPts val="0"/>
              </a:spcAft>
              <a:buClr>
                <a:srgbClr val="000000"/>
              </a:buClr>
              <a:buSzPts val="1600"/>
              <a:buFont typeface="Arial"/>
              <a:buChar char="•"/>
            </a:pPr>
            <a:r>
              <a:rPr b="1" i="0" lang="en-GB" sz="1600" u="none" cap="none" strike="noStrike">
                <a:solidFill>
                  <a:srgbClr val="000000"/>
                </a:solidFill>
                <a:latin typeface="Arial"/>
                <a:ea typeface="Arial"/>
                <a:cs typeface="Arial"/>
                <a:sym typeface="Arial"/>
              </a:rPr>
              <a:t>SITSat repository </a:t>
            </a:r>
            <a:endParaRPr/>
          </a:p>
          <a:p>
            <a:pPr indent="-285750" lvl="0" marL="285750" marR="0" rtl="0" algn="l">
              <a:lnSpc>
                <a:spcPct val="100000"/>
              </a:lnSpc>
              <a:spcBef>
                <a:spcPts val="0"/>
              </a:spcBef>
              <a:spcAft>
                <a:spcPts val="0"/>
              </a:spcAft>
              <a:buClr>
                <a:srgbClr val="000000"/>
              </a:buClr>
              <a:buSzPts val="1600"/>
              <a:buFont typeface="Arial"/>
              <a:buChar char="•"/>
            </a:pPr>
            <a:r>
              <a:rPr b="1" i="0" lang="en-GB" sz="1600" u="none" cap="none" strike="noStrike">
                <a:solidFill>
                  <a:srgbClr val="000000"/>
                </a:solidFill>
                <a:latin typeface="Arial"/>
                <a:ea typeface="Arial"/>
                <a:cs typeface="Arial"/>
                <a:sym typeface="Arial"/>
              </a:rPr>
              <a:t>SITSat Forum</a:t>
            </a:r>
            <a:endParaRPr/>
          </a:p>
          <a:p>
            <a:pPr indent="-184150" lvl="0" marL="28575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GB" sz="1600" u="none" cap="none" strike="noStrike">
                <a:solidFill>
                  <a:srgbClr val="000000"/>
                </a:solidFill>
                <a:latin typeface="Arial"/>
                <a:ea typeface="Arial"/>
                <a:cs typeface="Arial"/>
                <a:sym typeface="Arial"/>
              </a:rPr>
              <a:t>Both restricted to the SITSat members to share documents/materilas and discussions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5"/>
          <p:cNvSpPr txBox="1"/>
          <p:nvPr>
            <p:ph idx="1" type="body"/>
          </p:nvPr>
        </p:nvSpPr>
        <p:spPr>
          <a:xfrm>
            <a:off x="176048" y="1339209"/>
            <a:ext cx="4787838" cy="4662871"/>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lang="en-GB" sz="2400"/>
              <a:t>Newsletter published in Nov 2023</a:t>
            </a:r>
            <a:endParaRPr/>
          </a:p>
          <a:p>
            <a:pPr indent="-406400" lvl="0" marL="457200" rtl="0" algn="l">
              <a:lnSpc>
                <a:spcPct val="90000"/>
              </a:lnSpc>
              <a:spcBef>
                <a:spcPts val="1000"/>
              </a:spcBef>
              <a:spcAft>
                <a:spcPts val="0"/>
              </a:spcAft>
              <a:buSzPts val="2800"/>
              <a:buFont typeface="Arial"/>
              <a:buChar char="•"/>
            </a:pPr>
            <a:r>
              <a:rPr lang="en-GB" sz="2400"/>
              <a:t>Content Updates for each subgroups</a:t>
            </a:r>
            <a:endParaRPr/>
          </a:p>
          <a:p>
            <a:pPr indent="-406400" lvl="0" marL="457200" rtl="0" algn="l">
              <a:lnSpc>
                <a:spcPct val="90000"/>
              </a:lnSpc>
              <a:spcBef>
                <a:spcPts val="1000"/>
              </a:spcBef>
              <a:spcAft>
                <a:spcPts val="0"/>
              </a:spcAft>
              <a:buSzPts val="2800"/>
              <a:buFont typeface="Arial"/>
              <a:buChar char="•"/>
            </a:pPr>
            <a:r>
              <a:rPr lang="en-GB" sz="2400"/>
              <a:t>Hyperspectral Cal/Val resouces</a:t>
            </a:r>
            <a:endParaRPr/>
          </a:p>
          <a:p>
            <a:pPr indent="-406400" lvl="0" marL="457200" rtl="0" algn="l">
              <a:lnSpc>
                <a:spcPct val="90000"/>
              </a:lnSpc>
              <a:spcBef>
                <a:spcPts val="1000"/>
              </a:spcBef>
              <a:spcAft>
                <a:spcPts val="0"/>
              </a:spcAft>
              <a:buSzPts val="2800"/>
              <a:buFont typeface="Arial"/>
              <a:buChar char="•"/>
            </a:pPr>
            <a:r>
              <a:rPr lang="en-GB" sz="2400"/>
              <a:t>FRM Assessmente framwork</a:t>
            </a:r>
            <a:endParaRPr/>
          </a:p>
          <a:p>
            <a:pPr indent="-406400" lvl="0" marL="457200" rtl="0" algn="l">
              <a:lnSpc>
                <a:spcPct val="90000"/>
              </a:lnSpc>
              <a:spcBef>
                <a:spcPts val="1000"/>
              </a:spcBef>
              <a:spcAft>
                <a:spcPts val="0"/>
              </a:spcAft>
              <a:buSzPts val="2800"/>
              <a:buFont typeface="Arial"/>
              <a:buChar char="•"/>
            </a:pPr>
            <a:r>
              <a:rPr lang="en-GB" sz="2400"/>
              <a:t>Outreach, video tutorials, twitter, contact and support</a:t>
            </a:r>
            <a:endParaRPr/>
          </a:p>
        </p:txBody>
      </p:sp>
      <p:sp>
        <p:nvSpPr>
          <p:cNvPr id="181" name="Google Shape;181;p1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Outreach/Newsletter</a:t>
            </a:r>
            <a:endParaRPr/>
          </a:p>
        </p:txBody>
      </p:sp>
      <p:pic>
        <p:nvPicPr>
          <p:cNvPr descr="A newspaper with text and images&#10;&#10;Description automatically generated" id="182" name="Google Shape;182;p15"/>
          <p:cNvPicPr preferRelativeResize="0"/>
          <p:nvPr/>
        </p:nvPicPr>
        <p:blipFill rotWithShape="1">
          <a:blip r:embed="rId3">
            <a:alphaModFix/>
          </a:blip>
          <a:srcRect b="0" l="0" r="0" t="0"/>
          <a:stretch/>
        </p:blipFill>
        <p:spPr>
          <a:xfrm rot="-186619">
            <a:off x="5285881" y="1173892"/>
            <a:ext cx="3482446" cy="4510216"/>
          </a:xfrm>
          <a:prstGeom prst="rect">
            <a:avLst/>
          </a:prstGeom>
          <a:solidFill>
            <a:srgbClr val="ECECEC"/>
          </a:solidFill>
          <a:ln cap="sq" cmpd="sng" w="88900">
            <a:solidFill>
              <a:srgbClr val="FFFFFF"/>
            </a:solidFill>
            <a:prstDash val="solid"/>
            <a:miter lim="800000"/>
            <a:headEnd len="sm" w="sm" type="none"/>
            <a:tailEnd len="sm" w="sm" type="none"/>
          </a:ln>
          <a:effectLst>
            <a:outerShdw blurRad="80059" sx="104000" rotWithShape="0" algn="tl" dir="5400000" dist="18000" sy="104000">
              <a:srgbClr val="000000">
                <a:alpha val="40000"/>
              </a:srgbClr>
            </a:outerShdw>
          </a:effectLst>
        </p:spPr>
      </p:pic>
      <p:pic>
        <p:nvPicPr>
          <p:cNvPr descr="A screenshot of a website&#10;&#10;Description automatically generated with low confidence" id="183" name="Google Shape;183;p15"/>
          <p:cNvPicPr preferRelativeResize="0"/>
          <p:nvPr/>
        </p:nvPicPr>
        <p:blipFill rotWithShape="1">
          <a:blip r:embed="rId4">
            <a:alphaModFix/>
          </a:blip>
          <a:srcRect b="0" l="0" r="0" t="0"/>
          <a:stretch/>
        </p:blipFill>
        <p:spPr>
          <a:xfrm rot="193581">
            <a:off x="7893615" y="906336"/>
            <a:ext cx="3818414" cy="5368372"/>
          </a:xfrm>
          <a:prstGeom prst="rect">
            <a:avLst/>
          </a:prstGeom>
          <a:noFill/>
          <a:ln>
            <a:noFill/>
          </a:ln>
          <a:effectLst>
            <a:outerShdw blurRad="292100" rotWithShape="0" algn="tl" dir="2700000" dist="139700">
              <a:srgbClr val="333333">
                <a:alpha val="64705"/>
              </a:srgbClr>
            </a:outerShdw>
          </a:effectLst>
        </p:spPr>
      </p:pic>
      <p:pic>
        <p:nvPicPr>
          <p:cNvPr descr="A group of people posing for a photo&#10;&#10;Description automatically generated" id="184" name="Google Shape;184;p15"/>
          <p:cNvPicPr preferRelativeResize="0"/>
          <p:nvPr/>
        </p:nvPicPr>
        <p:blipFill rotWithShape="1">
          <a:blip r:embed="rId5">
            <a:alphaModFix/>
          </a:blip>
          <a:srcRect b="0" l="0" r="0" t="0"/>
          <a:stretch/>
        </p:blipFill>
        <p:spPr>
          <a:xfrm>
            <a:off x="5808694" y="4013437"/>
            <a:ext cx="2838844" cy="2364468"/>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73" name="Google Shape;73;p2"/>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a:t>Table of Contents</a:t>
            </a:r>
            <a:endParaRPr/>
          </a:p>
        </p:txBody>
      </p:sp>
      <p:sp>
        <p:nvSpPr>
          <p:cNvPr id="74" name="Google Shape;74;p2"/>
          <p:cNvSpPr txBox="1"/>
          <p:nvPr>
            <p:ph idx="1" type="body"/>
          </p:nvPr>
        </p:nvSpPr>
        <p:spPr>
          <a:xfrm>
            <a:off x="324233" y="1558533"/>
            <a:ext cx="11495400" cy="4662871"/>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1000"/>
              </a:spcBef>
              <a:spcAft>
                <a:spcPts val="0"/>
              </a:spcAft>
              <a:buSzPts val="2800"/>
              <a:buFont typeface="Noto Sans Symbols"/>
              <a:buChar char="⮚"/>
            </a:pPr>
            <a:r>
              <a:rPr lang="en-GB"/>
              <a:t>CEOS Cal/Val Portal Overview</a:t>
            </a:r>
            <a:endParaRPr/>
          </a:p>
          <a:p>
            <a:pPr indent="-406400" lvl="0" marL="457200" rtl="0" algn="l">
              <a:lnSpc>
                <a:spcPct val="90000"/>
              </a:lnSpc>
              <a:spcBef>
                <a:spcPts val="1000"/>
              </a:spcBef>
              <a:spcAft>
                <a:spcPts val="0"/>
              </a:spcAft>
              <a:buSzPts val="2800"/>
              <a:buFont typeface="Noto Sans Symbols"/>
              <a:buChar char="⮚"/>
            </a:pPr>
            <a:r>
              <a:rPr lang="en-GB"/>
              <a:t>ACTIONs from WGCV-52</a:t>
            </a:r>
            <a:endParaRPr/>
          </a:p>
          <a:p>
            <a:pPr indent="-406400" lvl="0" marL="457200" rtl="0" algn="l">
              <a:lnSpc>
                <a:spcPct val="90000"/>
              </a:lnSpc>
              <a:spcBef>
                <a:spcPts val="1000"/>
              </a:spcBef>
              <a:spcAft>
                <a:spcPts val="0"/>
              </a:spcAft>
              <a:buSzPts val="2800"/>
              <a:buFont typeface="Noto Sans Symbols"/>
              <a:buChar char="⮚"/>
            </a:pPr>
            <a:r>
              <a:rPr lang="en-GB"/>
              <a:t>Content Updates</a:t>
            </a:r>
            <a:endParaRPr/>
          </a:p>
          <a:p>
            <a:pPr indent="-406400" lvl="0" marL="457200" rtl="0" algn="l">
              <a:lnSpc>
                <a:spcPct val="90000"/>
              </a:lnSpc>
              <a:spcBef>
                <a:spcPts val="1000"/>
              </a:spcBef>
              <a:spcAft>
                <a:spcPts val="0"/>
              </a:spcAft>
              <a:buSzPts val="2800"/>
              <a:buFont typeface="Noto Sans Symbols"/>
              <a:buChar char="⮚"/>
            </a:pPr>
            <a:r>
              <a:rPr lang="en-GB"/>
              <a:t>Outreach</a:t>
            </a:r>
            <a:endParaRPr/>
          </a:p>
        </p:txBody>
      </p:sp>
      <p:pic>
        <p:nvPicPr>
          <p:cNvPr id="75" name="Google Shape;75;p2"/>
          <p:cNvPicPr preferRelativeResize="0"/>
          <p:nvPr/>
        </p:nvPicPr>
        <p:blipFill rotWithShape="1">
          <a:blip r:embed="rId3">
            <a:alphaModFix/>
          </a:blip>
          <a:srcRect b="0" l="0" r="0" t="0"/>
          <a:stretch/>
        </p:blipFill>
        <p:spPr>
          <a:xfrm>
            <a:off x="7118235" y="1558533"/>
            <a:ext cx="3973111" cy="3807954"/>
          </a:xfrm>
          <a:prstGeom prst="rect">
            <a:avLst/>
          </a:prstGeom>
          <a:noFill/>
          <a:ln cap="flat" cmpd="sng" w="12700">
            <a:solidFill>
              <a:schemeClr val="accent1"/>
            </a:solidFill>
            <a:prstDash val="solid"/>
            <a:round/>
            <a:headEnd len="sm" w="sm" type="none"/>
            <a:tailEnd len="sm" w="sm" type="none"/>
          </a:ln>
        </p:spPr>
      </p:pic>
      <p:sp>
        <p:nvSpPr>
          <p:cNvPr id="76" name="Google Shape;76;p2"/>
          <p:cNvSpPr txBox="1"/>
          <p:nvPr/>
        </p:nvSpPr>
        <p:spPr>
          <a:xfrm>
            <a:off x="7940841" y="5565798"/>
            <a:ext cx="24613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GB" sz="1400" u="none" cap="none" strike="noStrike">
                <a:solidFill>
                  <a:schemeClr val="accent1"/>
                </a:solidFill>
                <a:latin typeface="Arial"/>
                <a:ea typeface="Arial"/>
                <a:cs typeface="Arial"/>
                <a:sym typeface="Arial"/>
              </a:rPr>
              <a:t>Slide </a:t>
            </a:r>
            <a:fld id="{00000000-1234-1234-1234-123412341234}" type="slidenum">
              <a:rPr b="1" i="0" lang="en-GB"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2" name="Google Shape;82;p3"/>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Arial"/>
              <a:buNone/>
            </a:pPr>
            <a:r>
              <a:rPr lang="en-GB"/>
              <a:t>Overview - numbers</a:t>
            </a:r>
            <a:endParaRPr sz="1400">
              <a:solidFill>
                <a:schemeClr val="dk1"/>
              </a:solidFill>
            </a:endParaRPr>
          </a:p>
          <a:p>
            <a:pPr indent="0" lvl="0" marL="0" rtl="0" algn="l">
              <a:lnSpc>
                <a:spcPct val="90000"/>
              </a:lnSpc>
              <a:spcBef>
                <a:spcPts val="0"/>
              </a:spcBef>
              <a:spcAft>
                <a:spcPts val="0"/>
              </a:spcAft>
              <a:buSzPts val="4400"/>
              <a:buNone/>
            </a:pPr>
            <a:r>
              <a:t/>
            </a:r>
            <a:endParaRPr/>
          </a:p>
        </p:txBody>
      </p:sp>
      <p:sp>
        <p:nvSpPr>
          <p:cNvPr id="83" name="Google Shape;83;p3"/>
          <p:cNvSpPr txBox="1"/>
          <p:nvPr/>
        </p:nvSpPr>
        <p:spPr>
          <a:xfrm>
            <a:off x="176050" y="1120156"/>
            <a:ext cx="7434783" cy="3823200"/>
          </a:xfrm>
          <a:prstGeom prst="rect">
            <a:avLst/>
          </a:prstGeom>
          <a:noFill/>
          <a:ln>
            <a:noFill/>
          </a:ln>
        </p:spPr>
        <p:txBody>
          <a:bodyPr anchorCtr="0" anchor="t" bIns="45700" lIns="91425" spcFirstLastPara="1" rIns="91425" wrap="square" tIns="45700">
            <a:noAutofit/>
          </a:bodyPr>
          <a:lstStyle/>
          <a:p>
            <a:pPr indent="0" lvl="0" marL="50800" marR="0" rtl="0" algn="l">
              <a:lnSpc>
                <a:spcPct val="90000"/>
              </a:lnSpc>
              <a:spcBef>
                <a:spcPts val="1000"/>
              </a:spcBef>
              <a:spcAft>
                <a:spcPts val="0"/>
              </a:spcAft>
              <a:buClr>
                <a:schemeClr val="dk1"/>
              </a:buClr>
              <a:buSzPts val="2800"/>
              <a:buFont typeface="Noto Sans Symbols"/>
              <a:buNone/>
            </a:pPr>
            <a:r>
              <a:rPr b="1" i="0" lang="en-GB" sz="1800" u="sng" cap="none" strike="noStrike">
                <a:solidFill>
                  <a:schemeClr val="dk1"/>
                </a:solidFill>
                <a:latin typeface="Arial"/>
                <a:ea typeface="Arial"/>
                <a:cs typeface="Arial"/>
                <a:sym typeface="Arial"/>
              </a:rPr>
              <a:t>https://calvalportal.ceos.org</a:t>
            </a:r>
            <a:endParaRPr b="1" i="0" sz="1800" u="sng" cap="none" strike="noStrike">
              <a:solidFill>
                <a:schemeClr val="dk1"/>
              </a:solidFill>
              <a:latin typeface="Arial"/>
              <a:ea typeface="Arial"/>
              <a:cs typeface="Arial"/>
              <a:sym typeface="Arial"/>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Some numbers:  1</a:t>
            </a:r>
            <a:r>
              <a:rPr b="0" baseline="30000" i="0" lang="en-GB" sz="1800" u="none" cap="none" strike="noStrike">
                <a:solidFill>
                  <a:schemeClr val="dk1"/>
                </a:solidFill>
                <a:latin typeface="Arial"/>
                <a:ea typeface="Arial"/>
                <a:cs typeface="Arial"/>
                <a:sym typeface="Arial"/>
              </a:rPr>
              <a:t>st</a:t>
            </a:r>
            <a:r>
              <a:rPr b="0" i="0" lang="en-GB" sz="1800" u="none" cap="none" strike="noStrike">
                <a:solidFill>
                  <a:schemeClr val="dk1"/>
                </a:solidFill>
                <a:latin typeface="Arial"/>
                <a:ea typeface="Arial"/>
                <a:cs typeface="Arial"/>
                <a:sym typeface="Arial"/>
              </a:rPr>
              <a:t> March 2024:</a:t>
            </a:r>
            <a:endParaRPr/>
          </a:p>
          <a:p>
            <a:pPr indent="0" lvl="0" marL="50800" marR="0" rtl="0" algn="l">
              <a:lnSpc>
                <a:spcPct val="90000"/>
              </a:lnSpc>
              <a:spcBef>
                <a:spcPts val="1000"/>
              </a:spcBef>
              <a:spcAft>
                <a:spcPts val="0"/>
              </a:spcAft>
              <a:buClr>
                <a:schemeClr val="dk1"/>
              </a:buClr>
              <a:buSzPts val="2800"/>
              <a:buFont typeface="Noto Sans Symbols"/>
              <a:buNone/>
            </a:pPr>
            <a:r>
              <a:rPr b="1" i="0" lang="en-GB" sz="1800" u="none" cap="none" strike="noStrike">
                <a:solidFill>
                  <a:schemeClr val="dk1"/>
                </a:solidFill>
                <a:latin typeface="Arial"/>
                <a:ea typeface="Arial"/>
                <a:cs typeface="Arial"/>
                <a:sym typeface="Arial"/>
              </a:rPr>
              <a:t>Users</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1233 Registered Users</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154 CEOS WGCV SAR Subgroup and 3 super-users</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50 MTF Members</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6 Cal/Val Doc Repository (rights for editing)</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21 Terms and Definitions (rights for editing)</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 </a:t>
            </a:r>
            <a:r>
              <a:rPr b="0" i="0" lang="en-GB" sz="1800" u="none" cap="none" strike="noStrike">
                <a:solidFill>
                  <a:schemeClr val="dk1"/>
                </a:solidFill>
                <a:highlight>
                  <a:srgbClr val="FFFF00"/>
                </a:highlight>
                <a:latin typeface="Arial"/>
                <a:ea typeface="Arial"/>
                <a:cs typeface="Arial"/>
                <a:sym typeface="Arial"/>
              </a:rPr>
              <a:t>proposal for SITSat group user (with dedicated repository and forum – in progress)</a:t>
            </a:r>
            <a:endParaRPr/>
          </a:p>
          <a:p>
            <a:pPr indent="0" lvl="0" marL="50800" marR="0" rtl="0" algn="l">
              <a:lnSpc>
                <a:spcPct val="90000"/>
              </a:lnSpc>
              <a:spcBef>
                <a:spcPts val="1000"/>
              </a:spcBef>
              <a:spcAft>
                <a:spcPts val="0"/>
              </a:spcAft>
              <a:buClr>
                <a:schemeClr val="dk1"/>
              </a:buClr>
              <a:buSzPts val="2800"/>
              <a:buFont typeface="Noto Sans Symbols"/>
              <a:buNone/>
            </a:pPr>
            <a:r>
              <a:rPr b="1" i="0" lang="en-GB" sz="1800" u="none" cap="none" strike="noStrike">
                <a:solidFill>
                  <a:schemeClr val="dk1"/>
                </a:solidFill>
                <a:latin typeface="Arial"/>
                <a:ea typeface="Arial"/>
                <a:cs typeface="Arial"/>
                <a:sym typeface="Arial"/>
              </a:rPr>
              <a:t>System availability</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BC uses Nagios (http://www.nagios.org/) for monitoring the IT services. </a:t>
            </a:r>
            <a:endParaRPr/>
          </a:p>
          <a:p>
            <a:pPr indent="0" lvl="0" marL="50800" marR="0" rtl="0" algn="l">
              <a:lnSpc>
                <a:spcPct val="90000"/>
              </a:lnSpc>
              <a:spcBef>
                <a:spcPts val="1000"/>
              </a:spcBef>
              <a:spcAft>
                <a:spcPts val="0"/>
              </a:spcAft>
              <a:buClr>
                <a:schemeClr val="dk1"/>
              </a:buClr>
              <a:buSzPts val="2800"/>
              <a:buFont typeface="Noto Sans Symbols"/>
              <a:buNone/>
            </a:pPr>
            <a:r>
              <a:rPr b="0" i="0" lang="en-GB" sz="1800" u="none" cap="none" strike="noStrike">
                <a:solidFill>
                  <a:schemeClr val="dk1"/>
                </a:solidFill>
                <a:latin typeface="Arial"/>
                <a:ea typeface="Arial"/>
                <a:cs typeface="Arial"/>
                <a:sym typeface="Arial"/>
              </a:rPr>
              <a:t>The availability of the Cal/Val Portal is close to 100%.</a:t>
            </a:r>
            <a:endParaRPr/>
          </a:p>
          <a:p>
            <a:pPr indent="0" lvl="0" marL="50800" marR="0" rtl="0" algn="l">
              <a:lnSpc>
                <a:spcPct val="90000"/>
              </a:lnSpc>
              <a:spcBef>
                <a:spcPts val="1000"/>
              </a:spcBef>
              <a:spcAft>
                <a:spcPts val="0"/>
              </a:spcAft>
              <a:buClr>
                <a:schemeClr val="dk1"/>
              </a:buClr>
              <a:buSzPts val="2800"/>
              <a:buFont typeface="Noto Sans Symbols"/>
              <a:buNone/>
            </a:pPr>
            <a:r>
              <a:t/>
            </a:r>
            <a:endParaRPr b="1" i="0" sz="2000" u="none" cap="none" strike="noStrike">
              <a:solidFill>
                <a:schemeClr val="dk1"/>
              </a:solidFill>
              <a:latin typeface="Arial"/>
              <a:ea typeface="Arial"/>
              <a:cs typeface="Arial"/>
              <a:sym typeface="Arial"/>
            </a:endParaRPr>
          </a:p>
          <a:p>
            <a:pPr indent="0" lvl="0" marL="50800" marR="0" rtl="0" algn="l">
              <a:lnSpc>
                <a:spcPct val="90000"/>
              </a:lnSpc>
              <a:spcBef>
                <a:spcPts val="1000"/>
              </a:spcBef>
              <a:spcAft>
                <a:spcPts val="0"/>
              </a:spcAft>
              <a:buClr>
                <a:schemeClr val="dk1"/>
              </a:buClr>
              <a:buSzPts val="2800"/>
              <a:buFont typeface="Noto Sans Symbols"/>
              <a:buNone/>
            </a:pPr>
            <a:r>
              <a:t/>
            </a:r>
            <a:endParaRPr b="0" i="0" sz="2800" u="none" cap="none" strike="noStrike">
              <a:solidFill>
                <a:schemeClr val="dk1"/>
              </a:solidFill>
              <a:latin typeface="Arial"/>
              <a:ea typeface="Arial"/>
              <a:cs typeface="Arial"/>
              <a:sym typeface="Arial"/>
            </a:endParaRPr>
          </a:p>
        </p:txBody>
      </p:sp>
      <p:pic>
        <p:nvPicPr>
          <p:cNvPr id="84" name="Google Shape;84;p3"/>
          <p:cNvPicPr preferRelativeResize="0"/>
          <p:nvPr/>
        </p:nvPicPr>
        <p:blipFill rotWithShape="1">
          <a:blip r:embed="rId3">
            <a:alphaModFix/>
          </a:blip>
          <a:srcRect b="0" l="0" r="0" t="0"/>
          <a:stretch/>
        </p:blipFill>
        <p:spPr>
          <a:xfrm>
            <a:off x="7940841" y="1262900"/>
            <a:ext cx="3973111" cy="3807954"/>
          </a:xfrm>
          <a:prstGeom prst="rect">
            <a:avLst/>
          </a:prstGeom>
          <a:noFill/>
          <a:ln cap="flat" cmpd="sng" w="12700">
            <a:solidFill>
              <a:schemeClr val="accent1"/>
            </a:solidFill>
            <a:prstDash val="solid"/>
            <a:round/>
            <a:headEnd len="sm" w="sm" type="none"/>
            <a:tailEnd len="sm" w="sm" type="none"/>
          </a:ln>
        </p:spPr>
      </p:pic>
      <p:sp>
        <p:nvSpPr>
          <p:cNvPr id="85" name="Google Shape;85;p3"/>
          <p:cNvSpPr txBox="1"/>
          <p:nvPr/>
        </p:nvSpPr>
        <p:spPr>
          <a:xfrm>
            <a:off x="9035005" y="5160162"/>
            <a:ext cx="24613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sng" cap="none" strike="noStrike">
                <a:solidFill>
                  <a:srgbClr val="000000"/>
                </a:solidFill>
                <a:latin typeface="Arial"/>
                <a:ea typeface="Arial"/>
                <a:cs typeface="Arial"/>
                <a:sym typeface="Arial"/>
                <a:hlinkClick r:id="rId4">
                  <a:extLst>
                    <a:ext uri="{A12FA001-AC4F-418D-AE19-62706E023703}">
                      <ahyp:hlinkClr val="tx"/>
                    </a:ext>
                  </a:extLst>
                </a:hlinkClick>
              </a:rPr>
              <a:t>https://calvalportal.ceos.org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4"/>
          <p:cNvSpPr txBox="1"/>
          <p:nvPr>
            <p:ph type="title"/>
          </p:nvPr>
        </p:nvSpPr>
        <p:spPr>
          <a:xfrm>
            <a:off x="176048" y="18709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Actions </a:t>
            </a:r>
            <a:r>
              <a:rPr lang="en-GB" u="sng">
                <a:solidFill>
                  <a:schemeClr val="lt1"/>
                </a:solidFill>
                <a:hlinkClick r:id="rId3">
                  <a:extLst>
                    <a:ext uri="{A12FA001-AC4F-418D-AE19-62706E023703}">
                      <ahyp:hlinkClr val="tx"/>
                    </a:ext>
                  </a:extLst>
                </a:hlinkClick>
              </a:rPr>
              <a:t>WGCV-52</a:t>
            </a:r>
            <a:endParaRPr>
              <a:solidFill>
                <a:schemeClr val="lt1"/>
              </a:solidFill>
            </a:endParaRPr>
          </a:p>
        </p:txBody>
      </p:sp>
      <p:graphicFrame>
        <p:nvGraphicFramePr>
          <p:cNvPr id="91" name="Google Shape;91;p4"/>
          <p:cNvGraphicFramePr/>
          <p:nvPr/>
        </p:nvGraphicFramePr>
        <p:xfrm>
          <a:off x="176048" y="1408430"/>
          <a:ext cx="3000000" cy="3000000"/>
        </p:xfrm>
        <a:graphic>
          <a:graphicData uri="http://schemas.openxmlformats.org/drawingml/2006/table">
            <a:tbl>
              <a:tblPr bandRow="1" firstRow="1">
                <a:noFill/>
                <a:tableStyleId>{AA43774A-9E24-4105-8881-A326FDD36FBE}</a:tableStyleId>
              </a:tblPr>
              <a:tblGrid>
                <a:gridCol w="1391000"/>
                <a:gridCol w="2537950"/>
                <a:gridCol w="4734250"/>
                <a:gridCol w="1378800"/>
                <a:gridCol w="793100"/>
                <a:gridCol w="951725"/>
              </a:tblGrid>
              <a:tr h="185425">
                <a:tc>
                  <a:txBody>
                    <a:bodyPr/>
                    <a:lstStyle/>
                    <a:p>
                      <a:pPr indent="0" lvl="0" marL="0" marR="0" rtl="0" algn="l">
                        <a:lnSpc>
                          <a:spcPct val="100000"/>
                        </a:lnSpc>
                        <a:spcBef>
                          <a:spcPts val="0"/>
                        </a:spcBef>
                        <a:spcAft>
                          <a:spcPts val="0"/>
                        </a:spcAft>
                        <a:buNone/>
                      </a:pPr>
                      <a:r>
                        <a:rPr b="1" lang="en-GB" sz="1100" u="none" cap="none" strike="noStrike"/>
                        <a:t>Action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Description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Comment</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Reply</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Due date</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Status</a:t>
                      </a:r>
                      <a:endParaRPr sz="1100" u="none" cap="none" strike="noStrike">
                        <a:latin typeface="Times New Roman"/>
                        <a:ea typeface="Times New Roman"/>
                        <a:cs typeface="Times New Roman"/>
                        <a:sym typeface="Times New Roman"/>
                      </a:endParaRPr>
                    </a:p>
                  </a:txBody>
                  <a:tcPr marT="0" marB="0" marR="68575" marL="68575"/>
                </a:tc>
              </a:tr>
              <a:tr h="185425">
                <a:tc>
                  <a:txBody>
                    <a:bodyPr/>
                    <a:lstStyle/>
                    <a:p>
                      <a:pPr indent="0" lvl="0" marL="0" marR="0" rtl="0" algn="l">
                        <a:lnSpc>
                          <a:spcPct val="100000"/>
                        </a:lnSpc>
                        <a:spcBef>
                          <a:spcPts val="0"/>
                        </a:spcBef>
                        <a:spcAft>
                          <a:spcPts val="0"/>
                        </a:spcAft>
                        <a:buNone/>
                      </a:pPr>
                      <a:r>
                        <a:rPr b="1" lang="en-GB" sz="1100" u="none" cap="none" strike="noStrike">
                          <a:solidFill>
                            <a:schemeClr val="dk1"/>
                          </a:solidFill>
                        </a:rPr>
                        <a:t>WGCV-52-ACT-26</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just">
                        <a:lnSpc>
                          <a:spcPct val="100000"/>
                        </a:lnSpc>
                        <a:spcBef>
                          <a:spcPts val="0"/>
                        </a:spcBef>
                        <a:spcAft>
                          <a:spcPts val="0"/>
                        </a:spcAft>
                        <a:buNone/>
                      </a:pPr>
                      <a:r>
                        <a:rPr lang="en-GB" sz="1100" u="none" cap="none" strike="noStrike">
                          <a:solidFill>
                            <a:srgbClr val="000000"/>
                          </a:solidFill>
                        </a:rPr>
                        <a:t>WGCV to consider any additional feedback on the hyperspectral cal/val resources page that has been published on the cal/val portal.</a:t>
                      </a:r>
                      <a:endParaRPr sz="1100" u="none" cap="none" strike="noStrike"/>
                    </a:p>
                    <a:p>
                      <a:pPr indent="0" lvl="0" marL="0" marR="0" rtl="0" algn="l">
                        <a:lnSpc>
                          <a:spcPct val="100000"/>
                        </a:lnSpc>
                        <a:spcBef>
                          <a:spcPts val="600"/>
                        </a:spcBef>
                        <a:spcAft>
                          <a:spcPts val="0"/>
                        </a:spcAft>
                        <a:buNone/>
                      </a:pPr>
                      <a:r>
                        <a:rPr lang="en-GB" sz="1100" u="none" cap="none" strike="noStrike">
                          <a:solidFill>
                            <a:srgbClr val="000000"/>
                          </a:solidFill>
                        </a:rPr>
                        <a:t>In parallel send to Ben Poulter to complete outstanding action: WGCV-51-ACT-14.</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rPr>
                        <a:t>Could you please add some details on the </a:t>
                      </a:r>
                      <a:r>
                        <a:rPr lang="en-GB" sz="1100" u="sng" cap="none" strike="noStrike">
                          <a:solidFill>
                            <a:srgbClr val="000000"/>
                          </a:solidFill>
                          <a:hlinkClick r:id="rId4">
                            <a:extLst>
                              <a:ext uri="{A12FA001-AC4F-418D-AE19-62706E023703}">
                                <ahyp:hlinkClr val="tx"/>
                              </a:ext>
                            </a:extLst>
                          </a:hlinkClick>
                        </a:rPr>
                        <a:t>Hyperspectral cal/val resources document</a:t>
                      </a:r>
                      <a:r>
                        <a:rPr lang="en-GB" sz="1100" u="none" cap="none" strike="noStrike">
                          <a:solidFill>
                            <a:srgbClr val="000000"/>
                          </a:solidFill>
                        </a:rPr>
                        <a:t> related to aquatic and ocean sites in the 'Networks' section? Also, could you please add some information on solar spectral points under the 'Guidelines and Protocol section' that Cindy has mentioned in the document? </a:t>
                      </a:r>
                      <a:endParaRPr sz="1100" u="none" cap="none" strike="noStrike"/>
                    </a:p>
                    <a:p>
                      <a:pPr indent="0" lvl="0" marL="0" marR="0" rtl="0" algn="l">
                        <a:lnSpc>
                          <a:spcPct val="100000"/>
                        </a:lnSpc>
                        <a:spcBef>
                          <a:spcPts val="0"/>
                        </a:spcBef>
                        <a:spcAft>
                          <a:spcPts val="0"/>
                        </a:spcAft>
                        <a:buNone/>
                      </a:pPr>
                      <a:r>
                        <a:rPr lang="en-GB" sz="1100" u="none" cap="none" strike="noStrike">
                          <a:solidFill>
                            <a:srgbClr val="000000"/>
                          </a:solidFill>
                        </a:rPr>
                        <a:t>Once that's done we can go ahead and publish the document in Cal/Val portal. Let me know if it's easier for you to provide me with login credentials for the cal/val portal site and if you would like me to add the page to the portal myself. </a:t>
                      </a:r>
                      <a:endParaRPr sz="1100" u="none" cap="none" strike="noStrike"/>
                    </a:p>
                    <a:p>
                      <a:pPr indent="0" lvl="0" marL="0" marR="0" rtl="0" algn="l">
                        <a:lnSpc>
                          <a:spcPct val="100000"/>
                        </a:lnSpc>
                        <a:spcBef>
                          <a:spcPts val="0"/>
                        </a:spcBef>
                        <a:spcAft>
                          <a:spcPts val="0"/>
                        </a:spcAft>
                        <a:buNone/>
                      </a:pPr>
                      <a:r>
                        <a:rPr lang="en-GB" sz="1100" u="none" cap="none" strike="noStrike"/>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t>Page available on:</a:t>
                      </a:r>
                      <a:endParaRPr/>
                    </a:p>
                    <a:p>
                      <a:pPr indent="0" lvl="0" marL="0" marR="0" rtl="0" algn="l">
                        <a:lnSpc>
                          <a:spcPct val="100000"/>
                        </a:lnSpc>
                        <a:spcBef>
                          <a:spcPts val="0"/>
                        </a:spcBef>
                        <a:spcAft>
                          <a:spcPts val="0"/>
                        </a:spcAft>
                        <a:buNone/>
                      </a:pPr>
                      <a:r>
                        <a:rPr lang="en-GB" sz="1100" u="sng" cap="none" strike="noStrike">
                          <a:solidFill>
                            <a:schemeClr val="hlink"/>
                          </a:solidFill>
                          <a:latin typeface="Times New Roman"/>
                          <a:ea typeface="Times New Roman"/>
                          <a:cs typeface="Times New Roman"/>
                          <a:sym typeface="Times New Roman"/>
                          <a:hlinkClick r:id="rId5"/>
                        </a:rPr>
                        <a:t>https://calvalportal.ceos.org/web/guest/hyperspectral-calval-resources</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t>Sep.</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Times New Roman"/>
                          <a:ea typeface="Times New Roman"/>
                          <a:cs typeface="Times New Roman"/>
                          <a:sym typeface="Times New Roman"/>
                        </a:rPr>
                        <a:t>CLOSED</a:t>
                      </a:r>
                      <a:endParaRPr sz="1100" u="none" cap="none" strike="noStrike">
                        <a:latin typeface="Times New Roman"/>
                        <a:ea typeface="Times New Roman"/>
                        <a:cs typeface="Times New Roman"/>
                        <a:sym typeface="Times New Roman"/>
                      </a:endParaRPr>
                    </a:p>
                  </a:txBody>
                  <a:tcPr marT="0" marB="0" marR="68575" marL="68575"/>
                </a:tc>
              </a:tr>
              <a:tr h="185425">
                <a:tc>
                  <a:txBody>
                    <a:bodyPr/>
                    <a:lstStyle/>
                    <a:p>
                      <a:pPr indent="0" lvl="0" marL="0" marR="0" rtl="0" algn="l">
                        <a:lnSpc>
                          <a:spcPct val="100000"/>
                        </a:lnSpc>
                        <a:spcBef>
                          <a:spcPts val="0"/>
                        </a:spcBef>
                        <a:spcAft>
                          <a:spcPts val="0"/>
                        </a:spcAft>
                        <a:buNone/>
                      </a:pPr>
                      <a:r>
                        <a:rPr b="1" lang="en-GB" sz="1100" u="none" cap="none" strike="noStrike">
                          <a:solidFill>
                            <a:schemeClr val="dk1"/>
                          </a:solidFill>
                        </a:rPr>
                        <a:t>WGCV-52-ACT-31</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rPr>
                        <a:t>Paolo Castracane and Nigel Fox to send a revised CEOS-FRM Assessment Framework following the review by the community.</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rPr>
                        <a:t>We have received quite a few feedback points on the FRM Assessment Framework document: </a:t>
                      </a:r>
                      <a:endParaRPr sz="1100" u="none" cap="none" strike="noStrike"/>
                    </a:p>
                    <a:p>
                      <a:pPr indent="0" lvl="0" marL="0" marR="0" rtl="0" algn="l">
                        <a:lnSpc>
                          <a:spcPct val="100000"/>
                        </a:lnSpc>
                        <a:spcBef>
                          <a:spcPts val="0"/>
                        </a:spcBef>
                        <a:spcAft>
                          <a:spcPts val="0"/>
                        </a:spcAft>
                        <a:buNone/>
                      </a:pPr>
                      <a:r>
                        <a:rPr lang="en-GB" sz="1100" u="sng" cap="none" strike="noStrike">
                          <a:solidFill>
                            <a:srgbClr val="0000FF"/>
                          </a:solidFill>
                          <a:hlinkClick r:id="rId6">
                            <a:extLst>
                              <a:ext uri="{A12FA001-AC4F-418D-AE19-62706E023703}">
                                <ahyp:hlinkClr val="tx"/>
                              </a:ext>
                            </a:extLst>
                          </a:hlinkClick>
                        </a:rPr>
                        <a:t>https://docs.google.com/document/d/1b5jiMvFXriDG010CXkGdz9PWrgfxQ-xD/edit</a:t>
                      </a:r>
                      <a:endParaRPr sz="1100" u="none" cap="none" strike="noStrike"/>
                    </a:p>
                    <a:p>
                      <a:pPr indent="0" lvl="0" marL="0" marR="0" rtl="0" algn="l">
                        <a:lnSpc>
                          <a:spcPct val="100000"/>
                        </a:lnSpc>
                        <a:spcBef>
                          <a:spcPts val="0"/>
                        </a:spcBef>
                        <a:spcAft>
                          <a:spcPts val="0"/>
                        </a:spcAft>
                        <a:buNone/>
                      </a:pPr>
                      <a:r>
                        <a:rPr lang="en-GB" sz="1100" u="none" cap="none" strike="noStrike">
                          <a:solidFill>
                            <a:srgbClr val="000000"/>
                          </a:solidFill>
                        </a:rPr>
                        <a:t>  </a:t>
                      </a:r>
                      <a:endParaRPr sz="1100" u="none" cap="none" strike="noStrike"/>
                    </a:p>
                    <a:p>
                      <a:pPr indent="0" lvl="0" marL="0" marR="0" rtl="0" algn="l">
                        <a:lnSpc>
                          <a:spcPct val="100000"/>
                        </a:lnSpc>
                        <a:spcBef>
                          <a:spcPts val="0"/>
                        </a:spcBef>
                        <a:spcAft>
                          <a:spcPts val="0"/>
                        </a:spcAft>
                        <a:buNone/>
                      </a:pPr>
                      <a:r>
                        <a:rPr lang="en-GB" sz="1100" u="none" cap="none" strike="noStrike">
                          <a:solidFill>
                            <a:srgbClr val="000000"/>
                          </a:solidFill>
                        </a:rPr>
                        <a:t>I would also appreciate some guidance on the next steps for the assessment document. Regarding sharing the updated document with the WGCV list, should we aim to do so around mid-September and invite them to undertake some example self-assessments to assess the applicability of the FRM assessment framework? We could then request them to share their examples at WGCV-53. </a:t>
                      </a:r>
                      <a:endParaRPr sz="1100" u="none" cap="none" strike="noStrike"/>
                    </a:p>
                    <a:p>
                      <a:pPr indent="0" lvl="0" marL="0" marR="0" rtl="0" algn="l">
                        <a:lnSpc>
                          <a:spcPct val="100000"/>
                        </a:lnSpc>
                        <a:spcBef>
                          <a:spcPts val="0"/>
                        </a:spcBef>
                        <a:spcAft>
                          <a:spcPts val="0"/>
                        </a:spcAft>
                        <a:buNone/>
                      </a:pPr>
                      <a:r>
                        <a:rPr lang="en-GB" sz="1100" u="none" cap="none" strike="noStrike">
                          <a:solidFill>
                            <a:srgbClr val="000000"/>
                          </a:solidFill>
                        </a:rPr>
                        <a:t> </a:t>
                      </a:r>
                      <a:endParaRPr sz="1100" u="none" cap="none" strike="noStrike"/>
                    </a:p>
                    <a:p>
                      <a:pPr indent="0" lvl="0" marL="0" marR="0" rtl="0" algn="l">
                        <a:lnSpc>
                          <a:spcPct val="100000"/>
                        </a:lnSpc>
                        <a:spcBef>
                          <a:spcPts val="0"/>
                        </a:spcBef>
                        <a:spcAft>
                          <a:spcPts val="0"/>
                        </a:spcAft>
                        <a:buNone/>
                      </a:pPr>
                      <a:r>
                        <a:rPr lang="en-GB" sz="1100" u="none" cap="none" strike="noStrike"/>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t>Page available on:</a:t>
                      </a:r>
                      <a:endParaRPr/>
                    </a:p>
                    <a:p>
                      <a:pPr indent="0" lvl="0" marL="0" marR="0" rtl="0" algn="l">
                        <a:lnSpc>
                          <a:spcPct val="100000"/>
                        </a:lnSpc>
                        <a:spcBef>
                          <a:spcPts val="0"/>
                        </a:spcBef>
                        <a:spcAft>
                          <a:spcPts val="0"/>
                        </a:spcAft>
                        <a:buNone/>
                      </a:pPr>
                      <a:r>
                        <a:rPr lang="en-GB" sz="1100" u="sng" cap="none" strike="noStrike">
                          <a:solidFill>
                            <a:schemeClr val="hlink"/>
                          </a:solidFill>
                          <a:latin typeface="Times New Roman"/>
                          <a:ea typeface="Times New Roman"/>
                          <a:cs typeface="Times New Roman"/>
                          <a:sym typeface="Times New Roman"/>
                          <a:hlinkClick r:id="rId7"/>
                        </a:rPr>
                        <a:t>https://calvalportal.ceos.org/web/guest/frms-assessment-framework</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t>Sep.</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Times New Roman"/>
                          <a:ea typeface="Times New Roman"/>
                          <a:cs typeface="Times New Roman"/>
                          <a:sym typeface="Times New Roman"/>
                        </a:rPr>
                        <a:t>CLOSED</a:t>
                      </a:r>
                      <a:endParaRPr sz="11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txBox="1"/>
          <p:nvPr>
            <p:ph type="title"/>
          </p:nvPr>
        </p:nvSpPr>
        <p:spPr>
          <a:xfrm>
            <a:off x="176048" y="18709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Actions WGCV-52</a:t>
            </a:r>
            <a:endParaRPr/>
          </a:p>
        </p:txBody>
      </p:sp>
      <p:graphicFrame>
        <p:nvGraphicFramePr>
          <p:cNvPr id="97" name="Google Shape;97;p5"/>
          <p:cNvGraphicFramePr/>
          <p:nvPr/>
        </p:nvGraphicFramePr>
        <p:xfrm>
          <a:off x="176048" y="1130880"/>
          <a:ext cx="3000000" cy="3000000"/>
        </p:xfrm>
        <a:graphic>
          <a:graphicData uri="http://schemas.openxmlformats.org/drawingml/2006/table">
            <a:tbl>
              <a:tblPr bandRow="1" firstRow="1">
                <a:noFill/>
                <a:tableStyleId>{AA43774A-9E24-4105-8881-A326FDD36FBE}</a:tableStyleId>
              </a:tblPr>
              <a:tblGrid>
                <a:gridCol w="1391000"/>
                <a:gridCol w="2537950"/>
                <a:gridCol w="4882900"/>
                <a:gridCol w="1230175"/>
                <a:gridCol w="793100"/>
                <a:gridCol w="951725"/>
              </a:tblGrid>
              <a:tr h="185425">
                <a:tc>
                  <a:txBody>
                    <a:bodyPr/>
                    <a:lstStyle/>
                    <a:p>
                      <a:pPr indent="0" lvl="0" marL="0" marR="0" rtl="0" algn="l">
                        <a:lnSpc>
                          <a:spcPct val="100000"/>
                        </a:lnSpc>
                        <a:spcBef>
                          <a:spcPts val="0"/>
                        </a:spcBef>
                        <a:spcAft>
                          <a:spcPts val="0"/>
                        </a:spcAft>
                        <a:buNone/>
                      </a:pPr>
                      <a:r>
                        <a:rPr b="1" lang="en-GB" sz="1100" u="none" cap="none" strike="noStrike"/>
                        <a:t>Action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Description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Comment</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Reply</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Due date</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Status</a:t>
                      </a:r>
                      <a:endParaRPr sz="1100" u="none" cap="none" strike="noStrike">
                        <a:latin typeface="Times New Roman"/>
                        <a:ea typeface="Times New Roman"/>
                        <a:cs typeface="Times New Roman"/>
                        <a:sym typeface="Times New Roman"/>
                      </a:endParaRPr>
                    </a:p>
                  </a:txBody>
                  <a:tcPr marT="0" marB="0" marR="68575" marL="68575"/>
                </a:tc>
              </a:tr>
              <a:tr h="185425">
                <a:tc>
                  <a:txBody>
                    <a:bodyPr/>
                    <a:lstStyle/>
                    <a:p>
                      <a:pPr indent="0" lvl="0" marL="0" marR="0" rtl="0" algn="l">
                        <a:lnSpc>
                          <a:spcPct val="100000"/>
                        </a:lnSpc>
                        <a:spcBef>
                          <a:spcPts val="0"/>
                        </a:spcBef>
                        <a:spcAft>
                          <a:spcPts val="0"/>
                        </a:spcAft>
                        <a:buNone/>
                      </a:pPr>
                      <a:r>
                        <a:rPr b="1" lang="en-GB" sz="1100" u="none" cap="none" strike="noStrike">
                          <a:solidFill>
                            <a:schemeClr val="dk1"/>
                          </a:solidFill>
                          <a:latin typeface="Arial"/>
                          <a:ea typeface="Arial"/>
                          <a:cs typeface="Arial"/>
                          <a:sym typeface="Arial"/>
                        </a:rPr>
                        <a:t>WGCV-52-ACT-35</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Paolo Castracane to update the cal/val portal section on the CEOS Reference Solar Irradiance Spectrum to re-add cover note / disclaimer (ref: slide 24, IVOS presentation). </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I have just created the page for the CEOS reference Solar Irradiance Spectrum on the Cal/Val Portal</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b="1" lang="en-GB" sz="1100" u="sng" cap="none" strike="noStrike">
                          <a:solidFill>
                            <a:srgbClr val="000000"/>
                          </a:solidFill>
                          <a:latin typeface="Arial"/>
                          <a:ea typeface="Arial"/>
                          <a:cs typeface="Arial"/>
                          <a:sym typeface="Arial"/>
                          <a:hlinkClick r:id="rId3">
                            <a:extLst>
                              <a:ext uri="{A12FA001-AC4F-418D-AE19-62706E023703}">
                                <ahyp:hlinkClr val="tx"/>
                              </a:ext>
                            </a:extLst>
                          </a:hlinkClick>
                        </a:rPr>
                        <a:t>https://calvalportal.ceos.org/en/web/guest/solar-irrad-spectrum</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In this page I have included the link to the TSIS-1 HSRS</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dedicated page for Version 2 in preparation</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Note that this new entry page is also accessible from:</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CEOS WGCV -&gt; IVOS -&gt; Theme/Topic areas-&gt;Solar Irradiance Spectrum</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But also from: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Documents-&gt; CEOS Reference Solar Irradiance Spectrum</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and in the list of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Methods, Guidelines and standards</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(see slide)</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 </a:t>
                      </a:r>
                      <a:endParaRPr sz="11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July</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Closed pending any further input from Nigel</a:t>
                      </a:r>
                      <a:endParaRPr sz="11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6"/>
          <p:cNvSpPr txBox="1"/>
          <p:nvPr>
            <p:ph type="title"/>
          </p:nvPr>
        </p:nvSpPr>
        <p:spPr>
          <a:xfrm>
            <a:off x="176048" y="187090"/>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Actions WGCV-52</a:t>
            </a:r>
            <a:endParaRPr/>
          </a:p>
        </p:txBody>
      </p:sp>
      <p:graphicFrame>
        <p:nvGraphicFramePr>
          <p:cNvPr id="103" name="Google Shape;103;p6"/>
          <p:cNvGraphicFramePr/>
          <p:nvPr/>
        </p:nvGraphicFramePr>
        <p:xfrm>
          <a:off x="164897" y="1721894"/>
          <a:ext cx="3000000" cy="3000000"/>
        </p:xfrm>
        <a:graphic>
          <a:graphicData uri="http://schemas.openxmlformats.org/drawingml/2006/table">
            <a:tbl>
              <a:tblPr bandRow="1" firstRow="1">
                <a:noFill/>
                <a:tableStyleId>{AA43774A-9E24-4105-8881-A326FDD36FBE}</a:tableStyleId>
              </a:tblPr>
              <a:tblGrid>
                <a:gridCol w="1697350"/>
                <a:gridCol w="3356525"/>
                <a:gridCol w="3330350"/>
                <a:gridCol w="1378800"/>
                <a:gridCol w="793100"/>
                <a:gridCol w="951725"/>
              </a:tblGrid>
              <a:tr h="185425">
                <a:tc>
                  <a:txBody>
                    <a:bodyPr/>
                    <a:lstStyle/>
                    <a:p>
                      <a:pPr indent="0" lvl="0" marL="0" marR="0" rtl="0" algn="l">
                        <a:lnSpc>
                          <a:spcPct val="100000"/>
                        </a:lnSpc>
                        <a:spcBef>
                          <a:spcPts val="0"/>
                        </a:spcBef>
                        <a:spcAft>
                          <a:spcPts val="0"/>
                        </a:spcAft>
                        <a:buNone/>
                      </a:pPr>
                      <a:r>
                        <a:rPr b="1" lang="en-GB" sz="1100" u="none" cap="none" strike="noStrike"/>
                        <a:t>Action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Description</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Comment</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Reply</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Due date</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b="1" lang="en-GB" sz="1100" u="none" cap="none" strike="noStrike"/>
                        <a:t>Status</a:t>
                      </a:r>
                      <a:endParaRPr sz="1100" u="none" cap="none" strike="noStrike">
                        <a:latin typeface="Times New Roman"/>
                        <a:ea typeface="Times New Roman"/>
                        <a:cs typeface="Times New Roman"/>
                        <a:sym typeface="Times New Roman"/>
                      </a:endParaRPr>
                    </a:p>
                  </a:txBody>
                  <a:tcPr marT="0" marB="0" marR="68575" marL="68575"/>
                </a:tc>
              </a:tr>
              <a:tr h="309375">
                <a:tc>
                  <a:txBody>
                    <a:bodyPr/>
                    <a:lstStyle/>
                    <a:p>
                      <a:pPr indent="0" lvl="0" marL="0" marR="0" rtl="0" algn="l">
                        <a:lnSpc>
                          <a:spcPct val="100000"/>
                        </a:lnSpc>
                        <a:spcBef>
                          <a:spcPts val="0"/>
                        </a:spcBef>
                        <a:spcAft>
                          <a:spcPts val="0"/>
                        </a:spcAft>
                        <a:buNone/>
                      </a:pPr>
                      <a:r>
                        <a:rPr b="1" lang="en-GB" sz="1100" u="none" cap="none" strike="noStrike">
                          <a:solidFill>
                            <a:schemeClr val="dk1"/>
                          </a:solidFill>
                          <a:latin typeface="Arial"/>
                          <a:ea typeface="Arial"/>
                          <a:cs typeface="Arial"/>
                          <a:sym typeface="Arial"/>
                        </a:rPr>
                        <a:t>WGCV-52-ACT-37</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WGCV Secretariat and Paolo Castracane to explore opportunities to better communicate IVOS (and all subgroup) outputs, starting with the SITSCOS report. Perhaps elevate this through CEOS Cal/Val portal newsletter and CEOS social media channels.</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In progress</a:t>
                      </a:r>
                      <a:endParaRPr sz="1100" u="none" cap="none" strike="noStrike">
                        <a:latin typeface="Times New Roman"/>
                        <a:ea typeface="Times New Roman"/>
                        <a:cs typeface="Times New Roman"/>
                        <a:sym typeface="Times New Roman"/>
                      </a:endParaRPr>
                    </a:p>
                  </a:txBody>
                  <a:tcPr marT="0" marB="0" marR="68575" marL="68575"/>
                </a:tc>
              </a:tr>
              <a:tr h="185425">
                <a:tc>
                  <a:txBody>
                    <a:bodyPr/>
                    <a:lstStyle/>
                    <a:p>
                      <a:pPr indent="0" lvl="0" marL="0" marR="0" rtl="0" algn="l">
                        <a:lnSpc>
                          <a:spcPct val="100000"/>
                        </a:lnSpc>
                        <a:spcBef>
                          <a:spcPts val="0"/>
                        </a:spcBef>
                        <a:spcAft>
                          <a:spcPts val="0"/>
                        </a:spcAft>
                        <a:buNone/>
                      </a:pPr>
                      <a:r>
                        <a:rPr b="1" lang="en-GB" sz="1100" u="none" cap="none" strike="noStrike">
                          <a:solidFill>
                            <a:schemeClr val="dk1"/>
                          </a:solidFill>
                          <a:latin typeface="Arial"/>
                          <a:ea typeface="Arial"/>
                          <a:cs typeface="Arial"/>
                          <a:sym typeface="Arial"/>
                        </a:rPr>
                        <a:t>WGCV-52-ACT-38</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Paolo Castracane to work with WGCV Secretariat to ensure broad distribution of WGCV newsletter content - cross-posting to all CEOS mailing lists, CEOS Newsletter, CEOS social media, etc. Also consider printed formats, etc.</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CEOS Cal/Val Portal </a:t>
                      </a:r>
                      <a:r>
                        <a:rPr lang="en-GB" sz="1100" u="sng" cap="none" strike="noStrike">
                          <a:solidFill>
                            <a:schemeClr val="hlink"/>
                          </a:solidFill>
                          <a:latin typeface="Arial"/>
                          <a:ea typeface="Arial"/>
                          <a:cs typeface="Arial"/>
                          <a:sym typeface="Arial"/>
                          <a:hlinkClick r:id="rId3"/>
                        </a:rPr>
                        <a:t>Newsletter</a:t>
                      </a:r>
                      <a:r>
                        <a:rPr lang="en-GB" sz="1100" u="none" cap="none" strike="noStrike">
                          <a:latin typeface="Arial"/>
                          <a:ea typeface="Arial"/>
                          <a:cs typeface="Arial"/>
                          <a:sym typeface="Arial"/>
                        </a:rPr>
                        <a:t> published in November 2023 and distributed over several CEOS media channels</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In progress</a:t>
                      </a:r>
                      <a:endParaRPr sz="1100" u="none" cap="none" strike="noStrike">
                        <a:latin typeface="Times New Roman"/>
                        <a:ea typeface="Times New Roman"/>
                        <a:cs typeface="Times New Roman"/>
                        <a:sym typeface="Times New Roman"/>
                      </a:endParaRPr>
                    </a:p>
                  </a:txBody>
                  <a:tcPr marT="0" marB="0" marR="68575" marL="68575"/>
                </a:tc>
              </a:tr>
              <a:tr h="185425">
                <a:tc>
                  <a:txBody>
                    <a:bodyPr/>
                    <a:lstStyle/>
                    <a:p>
                      <a:pPr indent="0" lvl="0" marL="0" marR="0" rtl="0" algn="l">
                        <a:lnSpc>
                          <a:spcPct val="100000"/>
                        </a:lnSpc>
                        <a:spcBef>
                          <a:spcPts val="0"/>
                        </a:spcBef>
                        <a:spcAft>
                          <a:spcPts val="0"/>
                        </a:spcAft>
                        <a:buNone/>
                      </a:pPr>
                      <a:r>
                        <a:rPr b="1" lang="en-GB" sz="1100" u="none" cap="none" strike="noStrike">
                          <a:solidFill>
                            <a:schemeClr val="dk1"/>
                          </a:solidFill>
                          <a:latin typeface="Arial"/>
                          <a:ea typeface="Arial"/>
                          <a:cs typeface="Arial"/>
                          <a:sym typeface="Arial"/>
                        </a:rPr>
                        <a:t>WGCV-52-ACT-39</a:t>
                      </a:r>
                      <a:endParaRPr sz="1100" u="none" cap="none" strike="noStrike">
                        <a:solidFill>
                          <a:schemeClr val="dk1"/>
                        </a:solidFill>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solidFill>
                            <a:srgbClr val="000000"/>
                          </a:solidFill>
                          <a:latin typeface="Arial"/>
                          <a:ea typeface="Arial"/>
                          <a:cs typeface="Arial"/>
                          <a:sym typeface="Arial"/>
                        </a:rPr>
                        <a:t>WGCV Secretariat and Paolo Castracane to consider inputs for the upcoming GSICS newsletter. Send a call for inputs from WGCV and subgroup chairs.</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Summary of the WGCV-52 meeting has been included in the GSICS Quarterly </a:t>
                      </a:r>
                      <a:r>
                        <a:rPr lang="en-GB" sz="1100" u="sng" cap="none" strike="noStrike">
                          <a:solidFill>
                            <a:schemeClr val="hlink"/>
                          </a:solidFill>
                          <a:latin typeface="Arial"/>
                          <a:ea typeface="Arial"/>
                          <a:cs typeface="Arial"/>
                          <a:sym typeface="Arial"/>
                          <a:hlinkClick r:id="rId4"/>
                        </a:rPr>
                        <a:t>Newsletter</a:t>
                      </a:r>
                      <a:r>
                        <a:rPr lang="en-GB" sz="1100" u="none" cap="none" strike="noStrike">
                          <a:latin typeface="Arial"/>
                          <a:ea typeface="Arial"/>
                          <a:cs typeface="Arial"/>
                          <a:sym typeface="Arial"/>
                        </a:rPr>
                        <a:t> Summer 2023 Issue.</a:t>
                      </a:r>
                      <a:endParaRPr sz="1100" u="none" cap="none" strike="noStrike">
                        <a:latin typeface="Times New Roman"/>
                        <a:ea typeface="Times New Roman"/>
                        <a:cs typeface="Times New Roman"/>
                        <a:sym typeface="Times New Roman"/>
                      </a:endParaRPr>
                    </a:p>
                  </a:txBody>
                  <a:tcPr marT="0" marB="0" marR="68575" marL="68575" anchor="ctr"/>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l">
                        <a:lnSpc>
                          <a:spcPct val="100000"/>
                        </a:lnSpc>
                        <a:spcBef>
                          <a:spcPts val="0"/>
                        </a:spcBef>
                        <a:spcAft>
                          <a:spcPts val="0"/>
                        </a:spcAft>
                        <a:buNone/>
                      </a:pPr>
                      <a:r>
                        <a:rPr lang="en-GB" sz="1100" u="none" cap="none" strike="noStrike">
                          <a:latin typeface="Arial"/>
                          <a:ea typeface="Arial"/>
                          <a:cs typeface="Arial"/>
                          <a:sym typeface="Arial"/>
                        </a:rPr>
                        <a:t>CLOSED</a:t>
                      </a:r>
                      <a:endParaRPr sz="11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7"/>
          <p:cNvSpPr txBox="1"/>
          <p:nvPr>
            <p:ph type="title"/>
          </p:nvPr>
        </p:nvSpPr>
        <p:spPr>
          <a:xfrm>
            <a:off x="176048" y="212284"/>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i="0" lang="en-GB" sz="3600" u="none" strike="noStrike">
                <a:solidFill>
                  <a:srgbClr val="FFFFFF"/>
                </a:solidFill>
                <a:latin typeface="Arial"/>
                <a:ea typeface="Arial"/>
                <a:cs typeface="Arial"/>
                <a:sym typeface="Arial"/>
              </a:rPr>
              <a:t>WGCV-51-ACT-10 IVOS Calibration DB</a:t>
            </a:r>
            <a:endParaRPr sz="3600"/>
          </a:p>
        </p:txBody>
      </p:sp>
      <p:pic>
        <p:nvPicPr>
          <p:cNvPr descr="A document with text and numbers&#10;&#10;Description automatically generated" id="109" name="Google Shape;109;p7"/>
          <p:cNvPicPr preferRelativeResize="0"/>
          <p:nvPr/>
        </p:nvPicPr>
        <p:blipFill rotWithShape="1">
          <a:blip r:embed="rId3">
            <a:alphaModFix/>
          </a:blip>
          <a:srcRect b="0" l="0" r="0" t="0"/>
          <a:stretch/>
        </p:blipFill>
        <p:spPr>
          <a:xfrm>
            <a:off x="5795009" y="1081153"/>
            <a:ext cx="4967523" cy="4885999"/>
          </a:xfrm>
          <a:prstGeom prst="rect">
            <a:avLst/>
          </a:prstGeom>
          <a:noFill/>
          <a:ln>
            <a:noFill/>
          </a:ln>
        </p:spPr>
      </p:pic>
      <p:pic>
        <p:nvPicPr>
          <p:cNvPr descr="A screenshot of a computer&#10;&#10;Description automatically generated" id="110" name="Google Shape;110;p7"/>
          <p:cNvPicPr preferRelativeResize="0"/>
          <p:nvPr/>
        </p:nvPicPr>
        <p:blipFill rotWithShape="1">
          <a:blip r:embed="rId4">
            <a:alphaModFix/>
          </a:blip>
          <a:srcRect b="0" l="0" r="0" t="0"/>
          <a:stretch/>
        </p:blipFill>
        <p:spPr>
          <a:xfrm>
            <a:off x="7592470" y="3817620"/>
            <a:ext cx="4340538" cy="2628900"/>
          </a:xfrm>
          <a:prstGeom prst="rect">
            <a:avLst/>
          </a:prstGeom>
          <a:noFill/>
          <a:ln>
            <a:noFill/>
          </a:ln>
        </p:spPr>
      </p:pic>
      <p:sp>
        <p:nvSpPr>
          <p:cNvPr id="111" name="Google Shape;111;p7"/>
          <p:cNvSpPr txBox="1"/>
          <p:nvPr/>
        </p:nvSpPr>
        <p:spPr>
          <a:xfrm>
            <a:off x="176048" y="1081153"/>
            <a:ext cx="5470372" cy="5451492"/>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i="0" lang="en-GB" sz="1200" u="none" cap="none" strike="noStrike">
                <a:solidFill>
                  <a:srgbClr val="000000"/>
                </a:solidFill>
                <a:latin typeface="Arial"/>
                <a:ea typeface="Arial"/>
                <a:cs typeface="Arial"/>
                <a:sym typeface="Arial"/>
              </a:rPr>
              <a:t>Collect information</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IVOS teams will be requested to fill out a web-form or submit a formatted table containing information on a specific calibration method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This information represents one item of the Calibration Database who has the aim to collect all the calibration methods in the IVOS domain. At the first ingestion the item is flagged  V=0.0 (Version 0.0) .This information is collected and kept reserved for a dedicated group (e.g. IVOS members + CEOS representative</a:t>
            </a:r>
            <a:endParaRPr/>
          </a:p>
          <a:p>
            <a:pPr indent="0" lvl="0" marL="0" marR="0" rtl="0" algn="l">
              <a:lnSpc>
                <a:spcPct val="107000"/>
              </a:lnSpc>
              <a:spcBef>
                <a:spcPts val="80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1" i="0" lang="en-GB" sz="1200" u="none" cap="none" strike="noStrike">
                <a:solidFill>
                  <a:srgbClr val="000000"/>
                </a:solidFill>
                <a:latin typeface="Arial"/>
                <a:ea typeface="Arial"/>
                <a:cs typeface="Arial"/>
                <a:sym typeface="Arial"/>
              </a:rPr>
              <a:t>Endorsement by CEOS</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CEOS representative review the info provided. A dedicated IVOS forum can be useful to exchange opinion within the IVOS Community and support the decision. It can  be requested to the provider to update the content (e.g. 0.1, 0.2). Once information are considered appropriated,the item is flagged 1.0. and is considered CEOS endorsed and  public available.</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Then the item can be update and version increased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1" i="0" lang="en-GB" sz="1200" u="none" cap="none" strike="noStrike">
                <a:solidFill>
                  <a:srgbClr val="000000"/>
                </a:solidFill>
                <a:latin typeface="Arial"/>
                <a:ea typeface="Arial"/>
                <a:cs typeface="Arial"/>
                <a:sym typeface="Arial"/>
              </a:rPr>
              <a:t>Public Calibration Database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All the endorsed items (i.e. V = or &gt;  1.0) of the Calibration Database are queryable and accessible. </a:t>
            </a:r>
            <a:endParaRPr b="0" i="0" sz="1200" u="none" cap="none" strike="noStrike">
              <a:solidFill>
                <a:srgbClr val="000000"/>
              </a:solidFill>
              <a:latin typeface="Arial"/>
              <a:ea typeface="Arial"/>
              <a:cs typeface="Arial"/>
              <a:sym typeface="Arial"/>
            </a:endParaRPr>
          </a:p>
          <a:p>
            <a:pPr indent="0" lvl="0" marL="0" marR="0" rtl="0" algn="l">
              <a:lnSpc>
                <a:spcPct val="107000"/>
              </a:lnSpc>
              <a:spcBef>
                <a:spcPts val="800"/>
              </a:spcBef>
              <a:spcAft>
                <a:spcPts val="0"/>
              </a:spcAft>
              <a:buNone/>
            </a:pPr>
            <a:r>
              <a:rPr b="0" i="0" lang="en-GB" sz="1200" u="none" cap="none" strike="noStrike">
                <a:solidFill>
                  <a:srgbClr val="000000"/>
                </a:solidFill>
                <a:latin typeface="Arial"/>
                <a:ea typeface="Arial"/>
                <a:cs typeface="Arial"/>
                <a:sym typeface="Arial"/>
              </a:rPr>
              <a:t>Only the latest version are made available to the public (but al the history is kept in the database)  </a:t>
            </a:r>
            <a:r>
              <a:rPr b="0" i="0" lang="en-GB" sz="1200" u="none" cap="none" strike="noStrike">
                <a:solidFill>
                  <a:srgbClr val="FF0000"/>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Hyperspectral Cal/Val Resources</a:t>
            </a:r>
            <a:endParaRPr/>
          </a:p>
        </p:txBody>
      </p:sp>
      <p:pic>
        <p:nvPicPr>
          <p:cNvPr id="117" name="Google Shape;117;p8"/>
          <p:cNvPicPr preferRelativeResize="0"/>
          <p:nvPr/>
        </p:nvPicPr>
        <p:blipFill rotWithShape="1">
          <a:blip r:embed="rId3">
            <a:alphaModFix/>
          </a:blip>
          <a:srcRect b="0" l="0" r="0" t="0"/>
          <a:stretch/>
        </p:blipFill>
        <p:spPr>
          <a:xfrm>
            <a:off x="7943351" y="1407268"/>
            <a:ext cx="4006846" cy="3680630"/>
          </a:xfrm>
          <a:prstGeom prst="rect">
            <a:avLst/>
          </a:prstGeom>
          <a:noFill/>
          <a:ln>
            <a:noFill/>
          </a:ln>
        </p:spPr>
      </p:pic>
      <p:sp>
        <p:nvSpPr>
          <p:cNvPr id="118" name="Google Shape;118;p8"/>
          <p:cNvSpPr txBox="1"/>
          <p:nvPr>
            <p:ph idx="1" type="body"/>
          </p:nvPr>
        </p:nvSpPr>
        <p:spPr>
          <a:xfrm>
            <a:off x="176049" y="1407268"/>
            <a:ext cx="3515418" cy="417640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b="1" lang="en-GB" sz="1400">
                <a:latin typeface="Arial"/>
                <a:ea typeface="Arial"/>
                <a:cs typeface="Arial"/>
                <a:sym typeface="Arial"/>
              </a:rPr>
              <a:t>Hyperspectral Cal/Val Resources </a:t>
            </a:r>
            <a:endParaRPr/>
          </a:p>
          <a:p>
            <a:pPr indent="0" lvl="0" marL="0" rtl="0" algn="l">
              <a:lnSpc>
                <a:spcPct val="90000"/>
              </a:lnSpc>
              <a:spcBef>
                <a:spcPts val="1000"/>
              </a:spcBef>
              <a:spcAft>
                <a:spcPts val="0"/>
              </a:spcAft>
              <a:buSzPts val="2800"/>
              <a:buNone/>
            </a:pPr>
            <a:r>
              <a:rPr lang="en-GB" sz="1400" u="sng">
                <a:solidFill>
                  <a:schemeClr val="hlink"/>
                </a:solidFill>
                <a:latin typeface="Arial"/>
                <a:ea typeface="Arial"/>
                <a:cs typeface="Arial"/>
                <a:sym typeface="Arial"/>
                <a:hlinkClick r:id="rId4"/>
              </a:rPr>
              <a:t>https://calvalportal.ceos.org/web/guest/hyperspectral-calval-resources</a:t>
            </a:r>
            <a:endParaRPr sz="1400">
              <a:latin typeface="Arial"/>
              <a:ea typeface="Arial"/>
              <a:cs typeface="Arial"/>
              <a:sym typeface="Arial"/>
            </a:endParaRPr>
          </a:p>
          <a:p>
            <a:pPr indent="0" lvl="0" marL="0" rtl="0" algn="l">
              <a:lnSpc>
                <a:spcPct val="90000"/>
              </a:lnSpc>
              <a:spcBef>
                <a:spcPts val="1000"/>
              </a:spcBef>
              <a:spcAft>
                <a:spcPts val="0"/>
              </a:spcAft>
              <a:buSzPts val="2800"/>
              <a:buNone/>
            </a:pPr>
            <a:r>
              <a:t/>
            </a:r>
            <a:endParaRPr sz="1400">
              <a:latin typeface="Arial"/>
              <a:ea typeface="Arial"/>
              <a:cs typeface="Arial"/>
              <a:sym typeface="Arial"/>
            </a:endParaRPr>
          </a:p>
          <a:p>
            <a:pPr indent="0" lvl="0" marL="0" rtl="0" algn="l">
              <a:lnSpc>
                <a:spcPct val="90000"/>
              </a:lnSpc>
              <a:spcBef>
                <a:spcPts val="1000"/>
              </a:spcBef>
              <a:spcAft>
                <a:spcPts val="0"/>
              </a:spcAft>
              <a:buSzPts val="2800"/>
              <a:buNone/>
            </a:pPr>
            <a:r>
              <a:t/>
            </a:r>
            <a:endParaRPr sz="1400">
              <a:latin typeface="Arial"/>
              <a:ea typeface="Arial"/>
              <a:cs typeface="Arial"/>
              <a:sym typeface="Arial"/>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Introduction</a:t>
            </a:r>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Networks</a:t>
            </a:r>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Guidelines and Protocols</a:t>
            </a:r>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Campaigns and Inter-comparison Excercise</a:t>
            </a:r>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Instrumentation and Hardware</a:t>
            </a:r>
            <a:endParaRPr/>
          </a:p>
          <a:p>
            <a:pPr indent="-342900" lvl="0" marL="342900" rtl="0" algn="l">
              <a:lnSpc>
                <a:spcPct val="90000"/>
              </a:lnSpc>
              <a:spcBef>
                <a:spcPts val="1000"/>
              </a:spcBef>
              <a:spcAft>
                <a:spcPts val="0"/>
              </a:spcAft>
              <a:buSzPts val="2800"/>
              <a:buFont typeface="Arial"/>
              <a:buChar char="•"/>
            </a:pPr>
            <a:r>
              <a:rPr b="1" lang="en-GB" sz="1400">
                <a:latin typeface="Arial"/>
                <a:ea typeface="Arial"/>
                <a:cs typeface="Arial"/>
                <a:sym typeface="Arial"/>
              </a:rPr>
              <a:t>Mission-Specific Resources</a:t>
            </a:r>
            <a:endParaRPr/>
          </a:p>
          <a:p>
            <a:pPr indent="0" lvl="0" marL="0" rtl="0" algn="l">
              <a:lnSpc>
                <a:spcPct val="90000"/>
              </a:lnSpc>
              <a:spcBef>
                <a:spcPts val="1000"/>
              </a:spcBef>
              <a:spcAft>
                <a:spcPts val="0"/>
              </a:spcAft>
              <a:buSzPts val="2800"/>
              <a:buNone/>
            </a:pPr>
            <a:r>
              <a:t/>
            </a:r>
            <a:endParaRPr sz="1400"/>
          </a:p>
        </p:txBody>
      </p:sp>
      <p:sp>
        <p:nvSpPr>
          <p:cNvPr id="119" name="Google Shape;119;p8"/>
          <p:cNvSpPr txBox="1"/>
          <p:nvPr/>
        </p:nvSpPr>
        <p:spPr>
          <a:xfrm>
            <a:off x="8133271" y="5288938"/>
            <a:ext cx="400684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800" u="none" cap="none" strike="noStrike">
                <a:solidFill>
                  <a:srgbClr val="000000"/>
                </a:solidFill>
                <a:latin typeface="Calibri"/>
                <a:ea typeface="Calibri"/>
                <a:cs typeface="Calibri"/>
                <a:sym typeface="Calibri"/>
              </a:rPr>
              <a:t>In general Cal/Val activities for Hyperspectral Mission will include the elements sketched in the figure above</a:t>
            </a:r>
            <a:endParaRPr b="0" i="0" sz="1400" u="none" cap="none" strike="noStrike">
              <a:solidFill>
                <a:srgbClr val="000000"/>
              </a:solidFill>
              <a:latin typeface="Arial"/>
              <a:ea typeface="Arial"/>
              <a:cs typeface="Arial"/>
              <a:sym typeface="Arial"/>
            </a:endParaRPr>
          </a:p>
        </p:txBody>
      </p:sp>
      <p:pic>
        <p:nvPicPr>
          <p:cNvPr descr="A screenshot of a computer screen&#10;&#10;Description automatically generated" id="120" name="Google Shape;120;p8"/>
          <p:cNvPicPr preferRelativeResize="0"/>
          <p:nvPr/>
        </p:nvPicPr>
        <p:blipFill rotWithShape="1">
          <a:blip r:embed="rId5">
            <a:alphaModFix/>
          </a:blip>
          <a:srcRect b="0" l="0" r="0" t="0"/>
          <a:stretch/>
        </p:blipFill>
        <p:spPr>
          <a:xfrm>
            <a:off x="3691467" y="1119691"/>
            <a:ext cx="3877733" cy="5300252"/>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GB"/>
              <a:t>FRMs Assessment Framework</a:t>
            </a:r>
            <a:endParaRPr/>
          </a:p>
        </p:txBody>
      </p:sp>
      <p:sp>
        <p:nvSpPr>
          <p:cNvPr id="126" name="Google Shape;126;p9"/>
          <p:cNvSpPr txBox="1"/>
          <p:nvPr/>
        </p:nvSpPr>
        <p:spPr>
          <a:xfrm>
            <a:off x="119104" y="1581902"/>
            <a:ext cx="3199830" cy="46782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1400" u="none" cap="none" strike="noStrike">
                <a:solidFill>
                  <a:srgbClr val="000000"/>
                </a:solidFill>
                <a:latin typeface="Arial"/>
                <a:ea typeface="Arial"/>
                <a:cs typeface="Arial"/>
                <a:sym typeface="Arial"/>
              </a:rPr>
              <a:t>Roadmap towards an Assessment Framework for Fiducial Reference Measurements (FRM)</a:t>
            </a:r>
            <a:endParaRPr/>
          </a:p>
          <a:p>
            <a:pPr indent="0" lvl="0" marL="0" marR="0" rtl="0" algn="l">
              <a:lnSpc>
                <a:spcPct val="100000"/>
              </a:lnSpc>
              <a:spcBef>
                <a:spcPts val="0"/>
              </a:spcBef>
              <a:spcAft>
                <a:spcPts val="0"/>
              </a:spcAft>
              <a:buNone/>
            </a:pPr>
            <a:r>
              <a:rPr b="0" i="0" lang="en-GB" sz="1400" u="sng" cap="none" strike="noStrike">
                <a:solidFill>
                  <a:srgbClr val="DCA10D"/>
                </a:solidFill>
                <a:latin typeface="Arial"/>
                <a:ea typeface="Arial"/>
                <a:cs typeface="Arial"/>
                <a:sym typeface="Arial"/>
              </a:rPr>
              <a:t>https://calvalportal.ceos.org/web/guest/frms-assessment-framework</a:t>
            </a:r>
            <a:endParaRPr b="0" i="0" sz="1400" u="sng"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sng" cap="none" strike="noStrike">
              <a:solidFill>
                <a:srgbClr val="DCA10D"/>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DCA10D"/>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The purpose of the document is to propose a roadmap towards an assessment framework to endorse a specific class of measurements as a Fiducial Reference Measurement (FRM).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Background and Objectives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Definition and Principles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Endorsement Process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Maturity Matrix</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400"/>
              <a:buFont typeface="Arial"/>
              <a:buChar char="•"/>
            </a:pPr>
            <a:r>
              <a:rPr b="0" i="0" lang="en-GB" sz="1400" u="sng" cap="none" strike="noStrike">
                <a:solidFill>
                  <a:srgbClr val="000000"/>
                </a:solidFill>
                <a:latin typeface="Arial"/>
                <a:ea typeface="Arial"/>
                <a:cs typeface="Arial"/>
                <a:sym typeface="Arial"/>
              </a:rPr>
              <a:t>FRM Overall Classification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descr="A screenshot of a computer&#10;&#10;Description automatically generated" id="127" name="Google Shape;127;p9"/>
          <p:cNvPicPr preferRelativeResize="0"/>
          <p:nvPr/>
        </p:nvPicPr>
        <p:blipFill rotWithShape="1">
          <a:blip r:embed="rId3">
            <a:alphaModFix/>
          </a:blip>
          <a:srcRect b="0" l="0" r="0" t="0"/>
          <a:stretch/>
        </p:blipFill>
        <p:spPr>
          <a:xfrm>
            <a:off x="3318935" y="1370858"/>
            <a:ext cx="3632988" cy="3723705"/>
          </a:xfrm>
          <a:prstGeom prst="rect">
            <a:avLst/>
          </a:prstGeom>
          <a:noFill/>
          <a:ln>
            <a:noFill/>
          </a:ln>
          <a:effectLst>
            <a:outerShdw blurRad="292100" rotWithShape="0" algn="tl" dir="2700000" dist="139700">
              <a:srgbClr val="333333">
                <a:alpha val="64705"/>
              </a:srgbClr>
            </a:outerShdw>
          </a:effectLst>
        </p:spPr>
      </p:pic>
      <p:sp>
        <p:nvSpPr>
          <p:cNvPr id="128" name="Google Shape;128;p9"/>
          <p:cNvSpPr txBox="1"/>
          <p:nvPr/>
        </p:nvSpPr>
        <p:spPr>
          <a:xfrm>
            <a:off x="3033311" y="5305999"/>
            <a:ext cx="3777975" cy="95410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1400" u="none" cap="none" strike="noStrike">
                <a:solidFill>
                  <a:srgbClr val="000000"/>
                </a:solidFill>
                <a:latin typeface="Arial"/>
                <a:ea typeface="Arial"/>
                <a:cs typeface="Arial"/>
                <a:sym typeface="Arial"/>
              </a:rPr>
              <a:t>Goryl, P.; Fox, N.; Donlon, C.; Castracane, P. Fiducial Reference Measurements (FRMs): What Are They? Remote Sens. 2023, 15, 5017. </a:t>
            </a:r>
            <a:r>
              <a:rPr b="0" i="0" lang="en-GB" sz="1400" u="sng" cap="none" strike="noStrike">
                <a:solidFill>
                  <a:srgbClr val="2E3047"/>
                </a:solidFill>
                <a:latin typeface="Arial"/>
                <a:ea typeface="Arial"/>
                <a:cs typeface="Arial"/>
                <a:sym typeface="Arial"/>
                <a:hlinkClick r:id="rId4">
                  <a:extLst>
                    <a:ext uri="{A12FA001-AC4F-418D-AE19-62706E023703}">
                      <ahyp:hlinkClr val="tx"/>
                    </a:ext>
                  </a:extLst>
                </a:hlinkClick>
              </a:rPr>
              <a:t>https://doi.org/10.3390/rs15205017</a:t>
            </a:r>
            <a:r>
              <a:rPr b="0" i="0" lang="en-GB"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descr="A map of the united states&#10;&#10;Description automatically generated" id="129" name="Google Shape;129;p9"/>
          <p:cNvPicPr preferRelativeResize="0"/>
          <p:nvPr/>
        </p:nvPicPr>
        <p:blipFill rotWithShape="1">
          <a:blip r:embed="rId5">
            <a:alphaModFix/>
          </a:blip>
          <a:srcRect b="0" l="0" r="0" t="0"/>
          <a:stretch/>
        </p:blipFill>
        <p:spPr>
          <a:xfrm>
            <a:off x="7275104" y="903977"/>
            <a:ext cx="4681942" cy="1192899"/>
          </a:xfrm>
          <a:prstGeom prst="rect">
            <a:avLst/>
          </a:prstGeom>
          <a:noFill/>
          <a:ln>
            <a:noFill/>
          </a:ln>
        </p:spPr>
      </p:pic>
      <p:pic>
        <p:nvPicPr>
          <p:cNvPr descr="A screenshot of a computer&#10;&#10;Description automatically generated" id="130" name="Google Shape;130;p9"/>
          <p:cNvPicPr preferRelativeResize="0"/>
          <p:nvPr/>
        </p:nvPicPr>
        <p:blipFill rotWithShape="1">
          <a:blip r:embed="rId6">
            <a:alphaModFix/>
          </a:blip>
          <a:srcRect b="0" l="0" r="0" t="0"/>
          <a:stretch/>
        </p:blipFill>
        <p:spPr>
          <a:xfrm>
            <a:off x="7275104" y="2149090"/>
            <a:ext cx="4681941" cy="1771914"/>
          </a:xfrm>
          <a:prstGeom prst="rect">
            <a:avLst/>
          </a:prstGeom>
          <a:noFill/>
          <a:ln cap="flat" cmpd="sng" w="9525">
            <a:solidFill>
              <a:schemeClr val="dk1"/>
            </a:solidFill>
            <a:prstDash val="solid"/>
            <a:round/>
            <a:headEnd len="sm" w="sm" type="none"/>
            <a:tailEnd len="sm" w="sm" type="none"/>
          </a:ln>
        </p:spPr>
      </p:pic>
      <p:sp>
        <p:nvSpPr>
          <p:cNvPr id="131" name="Google Shape;131;p9"/>
          <p:cNvSpPr txBox="1"/>
          <p:nvPr>
            <p:ph idx="1" type="body"/>
          </p:nvPr>
        </p:nvSpPr>
        <p:spPr>
          <a:xfrm>
            <a:off x="7024416" y="3973218"/>
            <a:ext cx="5048480" cy="244133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7"/>
              </a:rPr>
              <a:t>PGN</a:t>
            </a:r>
            <a:r>
              <a:rPr lang="en-GB" sz="1200">
                <a:latin typeface="Arial"/>
                <a:ea typeface="Arial"/>
                <a:cs typeface="Arial"/>
                <a:sym typeface="Arial"/>
              </a:rPr>
              <a:t> (Pandonia Global Network)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8"/>
              </a:rPr>
              <a:t>RadCalNet</a:t>
            </a:r>
            <a:r>
              <a:rPr lang="en-GB" sz="1200">
                <a:latin typeface="Arial"/>
                <a:ea typeface="Arial"/>
                <a:cs typeface="Arial"/>
                <a:sym typeface="Arial"/>
              </a:rPr>
              <a:t> (Radiometric Calibration Network)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9"/>
              </a:rPr>
              <a:t>ICOS</a:t>
            </a:r>
            <a:r>
              <a:rPr lang="en-GB" sz="1200">
                <a:latin typeface="Arial"/>
                <a:ea typeface="Arial"/>
                <a:cs typeface="Arial"/>
                <a:sym typeface="Arial"/>
              </a:rPr>
              <a:t> (Integrated Carbon Observation System)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10"/>
              </a:rPr>
              <a:t>FRM4DOAS</a:t>
            </a:r>
            <a:r>
              <a:rPr lang="en-GB" sz="1200">
                <a:latin typeface="Arial"/>
                <a:ea typeface="Arial"/>
                <a:cs typeface="Arial"/>
                <a:sym typeface="Arial"/>
              </a:rPr>
              <a:t> </a:t>
            </a:r>
            <a:r>
              <a:rPr lang="en-GB" sz="900">
                <a:latin typeface="Arial"/>
                <a:ea typeface="Arial"/>
                <a:cs typeface="Arial"/>
                <a:sym typeface="Arial"/>
              </a:rPr>
              <a:t>(</a:t>
            </a:r>
            <a:r>
              <a:rPr i="0" lang="en-GB" sz="900">
                <a:solidFill>
                  <a:srgbClr val="000000"/>
                </a:solidFill>
                <a:latin typeface="arial"/>
                <a:ea typeface="arial"/>
                <a:cs typeface="arial"/>
                <a:sym typeface="arial"/>
              </a:rPr>
              <a:t>Ground-Based DOAS Air-Quality Observations)</a:t>
            </a:r>
            <a:r>
              <a:rPr lang="en-GB" sz="900">
                <a:latin typeface="Arial"/>
                <a:ea typeface="Arial"/>
                <a:cs typeface="Arial"/>
                <a:sym typeface="Arial"/>
              </a:rPr>
              <a:t>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 Brewer Spectrometer Measurements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 </a:t>
            </a:r>
            <a:r>
              <a:rPr lang="en-GB" sz="1200" u="sng">
                <a:solidFill>
                  <a:schemeClr val="hlink"/>
                </a:solidFill>
                <a:latin typeface="Arial"/>
                <a:ea typeface="Arial"/>
                <a:cs typeface="Arial"/>
                <a:sym typeface="Arial"/>
                <a:hlinkClick r:id="rId11"/>
              </a:rPr>
              <a:t>Hypernets</a:t>
            </a:r>
            <a:r>
              <a:rPr lang="en-GB" sz="1200">
                <a:latin typeface="Arial"/>
                <a:ea typeface="Arial"/>
                <a:cs typeface="Arial"/>
                <a:sym typeface="Arial"/>
              </a:rPr>
              <a:t>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 CSIRO (DION) </a:t>
            </a:r>
            <a:endParaRPr/>
          </a:p>
          <a:p>
            <a:pPr indent="-133350" lvl="0" marL="184150" rtl="0" algn="l">
              <a:lnSpc>
                <a:spcPct val="100000"/>
              </a:lnSpc>
              <a:spcBef>
                <a:spcPts val="0"/>
              </a:spcBef>
              <a:spcAft>
                <a:spcPts val="0"/>
              </a:spcAft>
              <a:buSzPts val="1080"/>
              <a:buFont typeface="Arial"/>
              <a:buChar char="•"/>
            </a:pPr>
            <a:r>
              <a:rPr lang="en-GB" sz="1200">
                <a:latin typeface="Arial"/>
                <a:ea typeface="Arial"/>
                <a:cs typeface="Arial"/>
                <a:sym typeface="Arial"/>
              </a:rPr>
              <a:t>CEOS FRM MM- </a:t>
            </a:r>
            <a:r>
              <a:rPr lang="en-GB" sz="1200" u="sng">
                <a:solidFill>
                  <a:schemeClr val="hlink"/>
                </a:solidFill>
                <a:latin typeface="Arial"/>
                <a:ea typeface="Arial"/>
                <a:cs typeface="Arial"/>
                <a:sym typeface="Arial"/>
                <a:hlinkClick r:id="rId12"/>
              </a:rPr>
              <a:t>BAQUNIN</a:t>
            </a:r>
            <a:r>
              <a:rPr lang="en-GB" sz="1200">
                <a:latin typeface="Arial"/>
                <a:ea typeface="Arial"/>
                <a:cs typeface="Arial"/>
                <a:sym typeface="Arial"/>
              </a:rPr>
              <a:t> (</a:t>
            </a:r>
            <a:r>
              <a:rPr b="0" i="0" lang="en-GB" sz="1200">
                <a:solidFill>
                  <a:srgbClr val="000000"/>
                </a:solidFill>
                <a:latin typeface="Arial"/>
                <a:ea typeface="Arial"/>
                <a:cs typeface="Arial"/>
                <a:sym typeface="Arial"/>
              </a:rPr>
              <a:t>PREDE-POM LUNAR) </a:t>
            </a:r>
            <a:r>
              <a:rPr lang="en-GB" sz="1200">
                <a:latin typeface="Arial"/>
                <a:ea typeface="Arial"/>
                <a:cs typeface="Arial"/>
                <a:sym typeface="Arial"/>
              </a:rPr>
              <a:t> </a:t>
            </a:r>
            <a:endParaRPr sz="1200">
              <a:latin typeface="Arial"/>
              <a:ea typeface="Arial"/>
              <a:cs typeface="Arial"/>
              <a:sym typeface="Arial"/>
            </a:endParaRPr>
          </a:p>
          <a:p>
            <a:pPr indent="0" lvl="0" marL="50800" rtl="0" algn="l">
              <a:lnSpc>
                <a:spcPct val="90000"/>
              </a:lnSpc>
              <a:spcBef>
                <a:spcPts val="1000"/>
              </a:spcBef>
              <a:spcAft>
                <a:spcPts val="0"/>
              </a:spcAft>
              <a:buSzPts val="2800"/>
              <a:buNone/>
            </a:pPr>
            <a:r>
              <a:rPr b="0" i="0" lang="en-GB" sz="1200" u="none" strike="noStrike">
                <a:solidFill>
                  <a:srgbClr val="000000"/>
                </a:solidFill>
                <a:latin typeface="Arial"/>
                <a:ea typeface="Arial"/>
                <a:cs typeface="Arial"/>
                <a:sym typeface="Arial"/>
              </a:rPr>
              <a:t>Maturity Matrix Tool</a:t>
            </a:r>
            <a:endParaRPr/>
          </a:p>
          <a:p>
            <a:pPr indent="0" lvl="0" marL="50800" rtl="0" algn="l">
              <a:lnSpc>
                <a:spcPct val="90000"/>
              </a:lnSpc>
              <a:spcBef>
                <a:spcPts val="1000"/>
              </a:spcBef>
              <a:spcAft>
                <a:spcPts val="0"/>
              </a:spcAft>
              <a:buSzPts val="2800"/>
              <a:buNone/>
            </a:pPr>
            <a:r>
              <a:rPr b="0" i="0" lang="en-GB" sz="1200" u="none" strike="noStrike">
                <a:solidFill>
                  <a:srgbClr val="000000"/>
                </a:solidFill>
                <a:latin typeface="Arial"/>
                <a:ea typeface="Arial"/>
                <a:cs typeface="Arial"/>
                <a:sym typeface="Arial"/>
              </a:rPr>
              <a:t> </a:t>
            </a:r>
            <a:r>
              <a:rPr b="0" i="0" lang="en-GB" sz="1200" u="sng" strike="noStrike">
                <a:solidFill>
                  <a:srgbClr val="0563C1"/>
                </a:solidFill>
                <a:latin typeface="Arial"/>
                <a:ea typeface="Arial"/>
                <a:cs typeface="Arial"/>
                <a:sym typeface="Arial"/>
                <a:hlinkClick r:id="rId13">
                  <a:extLst>
                    <a:ext uri="{A12FA001-AC4F-418D-AE19-62706E023703}">
                      <ahyp:hlinkClr val="tx"/>
                    </a:ext>
                  </a:extLst>
                </a:hlinkClick>
              </a:rPr>
              <a:t>https://mmt.skytek.dev</a:t>
            </a:r>
            <a:endParaRPr sz="1200">
              <a:solidFill>
                <a:srgbClr val="000000"/>
              </a:solidFill>
              <a:latin typeface="Arial"/>
              <a:ea typeface="Arial"/>
              <a:cs typeface="Arial"/>
              <a:sym typeface="Arial"/>
            </a:endParaRPr>
          </a:p>
          <a:p>
            <a:pPr indent="0" lvl="0" marL="50800" rtl="0" algn="l">
              <a:lnSpc>
                <a:spcPct val="90000"/>
              </a:lnSpc>
              <a:spcBef>
                <a:spcPts val="1000"/>
              </a:spcBef>
              <a:spcAft>
                <a:spcPts val="0"/>
              </a:spcAft>
              <a:buSzPts val="2800"/>
              <a:buNone/>
            </a:pPr>
            <a:r>
              <a:rPr lang="en-GB" sz="1200" u="sng">
                <a:solidFill>
                  <a:srgbClr val="000000"/>
                </a:solidFill>
                <a:latin typeface="Arial"/>
                <a:ea typeface="Arial"/>
                <a:cs typeface="Arial"/>
                <a:sym typeface="Arial"/>
              </a:rPr>
              <a:t>Dedicated credentials provided for all the selected pilots</a:t>
            </a:r>
            <a:endParaRPr sz="1200" u="sng">
              <a:solidFill>
                <a:srgbClr val="0563C1"/>
              </a:solidFill>
              <a:latin typeface="Arial"/>
              <a:ea typeface="Arial"/>
              <a:cs typeface="Arial"/>
              <a:sym typeface="Arial"/>
            </a:endParaRPr>
          </a:p>
        </p:txBody>
      </p:sp>
      <p:pic>
        <p:nvPicPr>
          <p:cNvPr id="132" name="Google Shape;132;p9"/>
          <p:cNvPicPr preferRelativeResize="0"/>
          <p:nvPr/>
        </p:nvPicPr>
        <p:blipFill rotWithShape="1">
          <a:blip r:embed="rId14">
            <a:alphaModFix/>
          </a:blip>
          <a:srcRect b="0" l="0" r="0" t="0"/>
          <a:stretch/>
        </p:blipFill>
        <p:spPr>
          <a:xfrm>
            <a:off x="8928389" y="5742402"/>
            <a:ext cx="958132" cy="37747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