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5" r:id="rId5"/>
    <p:sldMasterId id="2147483659" r:id="rId6"/>
    <p:sldMasterId id="2147483665" r:id="rId7"/>
    <p:sldMasterId id="214748368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y="6858000" cx="12192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Helvetica Neue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Tbw6aqGTrEBmrPXr3c0Yc+VAO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17823AF-C524-4DE1-BA46-B1741C0C6CC1}">
  <a:tblStyle styleId="{F17823AF-C524-4DE1-BA46-B1741C0C6CC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Montserrat-regular.fnt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2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1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4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3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6.xml"/><Relationship Id="rId37" Type="http://customschemas.google.com/relationships/presentationmetadata" Target="metadata"/><Relationship Id="rId14" Type="http://schemas.openxmlformats.org/officeDocument/2006/relationships/slide" Target="slides/slide5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0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10:notes"/>
          <p:cNvSpPr/>
          <p:nvPr>
            <p:ph idx="2" type="sldImg"/>
          </p:nvPr>
        </p:nvSpPr>
        <p:spPr>
          <a:xfrm>
            <a:off x="433388" y="681038"/>
            <a:ext cx="6051550" cy="34051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f3a77579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6" name="Google Shape;516;g1f3a775791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f3a775791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8" name="Google Shape;528;g1f3a7757917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c041a4657c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2c041a4657c_2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CSIRO’s NovaSAR-1 CEOS-ARD Normalised Radar Backscatter product was recently certified as compliant with v5.5 of the Normalised Radar Backscatter PFS. NovaSAR-1 CEOS-ARD has reportedly increased the user base for NovaSAR data, both inside CSIRO and externally.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In December 2023, the Chinese AIR-CAS Landsat 8 products were also assessed as being compliant with CEOS-ARD.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ISRO’s RISAT-1A self-assessment has recently been received. This assessment has been completed using the new Combined SAR PFS, and is the first dataset to do so. The peer review is ongoing.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22" Type="http://schemas.openxmlformats.org/officeDocument/2006/relationships/image" Target="../media/image71.png"/><Relationship Id="rId21" Type="http://schemas.openxmlformats.org/officeDocument/2006/relationships/image" Target="../media/image66.png"/><Relationship Id="rId24" Type="http://schemas.openxmlformats.org/officeDocument/2006/relationships/image" Target="../media/image67.png"/><Relationship Id="rId23" Type="http://schemas.openxmlformats.org/officeDocument/2006/relationships/image" Target="../media/image72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3.jpg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57.png"/><Relationship Id="rId26" Type="http://schemas.openxmlformats.org/officeDocument/2006/relationships/image" Target="../media/image63.png"/><Relationship Id="rId25" Type="http://schemas.openxmlformats.org/officeDocument/2006/relationships/image" Target="../media/image64.png"/><Relationship Id="rId28" Type="http://schemas.openxmlformats.org/officeDocument/2006/relationships/image" Target="../media/image73.png"/><Relationship Id="rId27" Type="http://schemas.openxmlformats.org/officeDocument/2006/relationships/image" Target="../media/image62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Relationship Id="rId8" Type="http://schemas.openxmlformats.org/officeDocument/2006/relationships/image" Target="../media/image56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3" Type="http://schemas.openxmlformats.org/officeDocument/2006/relationships/image" Target="../media/image59.png"/><Relationship Id="rId12" Type="http://schemas.openxmlformats.org/officeDocument/2006/relationships/image" Target="../media/image80.png"/><Relationship Id="rId15" Type="http://schemas.openxmlformats.org/officeDocument/2006/relationships/image" Target="../media/image58.png"/><Relationship Id="rId14" Type="http://schemas.openxmlformats.org/officeDocument/2006/relationships/image" Target="../media/image60.png"/><Relationship Id="rId17" Type="http://schemas.openxmlformats.org/officeDocument/2006/relationships/image" Target="../media/image70.png"/><Relationship Id="rId16" Type="http://schemas.openxmlformats.org/officeDocument/2006/relationships/image" Target="../media/image65.png"/><Relationship Id="rId19" Type="http://schemas.openxmlformats.org/officeDocument/2006/relationships/image" Target="../media/image68.png"/><Relationship Id="rId18" Type="http://schemas.openxmlformats.org/officeDocument/2006/relationships/image" Target="../media/image6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92.png"/><Relationship Id="rId22" Type="http://schemas.openxmlformats.org/officeDocument/2006/relationships/image" Target="../media/image57.png"/><Relationship Id="rId21" Type="http://schemas.openxmlformats.org/officeDocument/2006/relationships/image" Target="../media/image97.png"/><Relationship Id="rId24" Type="http://schemas.openxmlformats.org/officeDocument/2006/relationships/image" Target="../media/image96.png"/><Relationship Id="rId23" Type="http://schemas.openxmlformats.org/officeDocument/2006/relationships/image" Target="../media/image9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6.jpg"/><Relationship Id="rId3" Type="http://schemas.openxmlformats.org/officeDocument/2006/relationships/image" Target="../media/image75.png"/><Relationship Id="rId4" Type="http://schemas.openxmlformats.org/officeDocument/2006/relationships/image" Target="../media/image77.png"/><Relationship Id="rId9" Type="http://schemas.openxmlformats.org/officeDocument/2006/relationships/image" Target="../media/image91.png"/><Relationship Id="rId26" Type="http://schemas.openxmlformats.org/officeDocument/2006/relationships/image" Target="../media/image101.png"/><Relationship Id="rId25" Type="http://schemas.openxmlformats.org/officeDocument/2006/relationships/image" Target="../media/image95.png"/><Relationship Id="rId28" Type="http://schemas.openxmlformats.org/officeDocument/2006/relationships/image" Target="../media/image102.png"/><Relationship Id="rId27" Type="http://schemas.openxmlformats.org/officeDocument/2006/relationships/image" Target="../media/image98.png"/><Relationship Id="rId5" Type="http://schemas.openxmlformats.org/officeDocument/2006/relationships/image" Target="../media/image74.png"/><Relationship Id="rId6" Type="http://schemas.openxmlformats.org/officeDocument/2006/relationships/image" Target="../media/image89.png"/><Relationship Id="rId29" Type="http://schemas.openxmlformats.org/officeDocument/2006/relationships/image" Target="../media/image104.png"/><Relationship Id="rId7" Type="http://schemas.openxmlformats.org/officeDocument/2006/relationships/image" Target="../media/image78.png"/><Relationship Id="rId8" Type="http://schemas.openxmlformats.org/officeDocument/2006/relationships/image" Target="../media/image90.png"/><Relationship Id="rId30" Type="http://schemas.openxmlformats.org/officeDocument/2006/relationships/image" Target="../media/image99.png"/><Relationship Id="rId11" Type="http://schemas.openxmlformats.org/officeDocument/2006/relationships/image" Target="../media/image79.png"/><Relationship Id="rId10" Type="http://schemas.openxmlformats.org/officeDocument/2006/relationships/image" Target="../media/image86.png"/><Relationship Id="rId13" Type="http://schemas.openxmlformats.org/officeDocument/2006/relationships/image" Target="../media/image87.png"/><Relationship Id="rId12" Type="http://schemas.openxmlformats.org/officeDocument/2006/relationships/image" Target="../media/image83.png"/><Relationship Id="rId15" Type="http://schemas.openxmlformats.org/officeDocument/2006/relationships/image" Target="../media/image84.png"/><Relationship Id="rId14" Type="http://schemas.openxmlformats.org/officeDocument/2006/relationships/image" Target="../media/image85.png"/><Relationship Id="rId17" Type="http://schemas.openxmlformats.org/officeDocument/2006/relationships/image" Target="../media/image82.png"/><Relationship Id="rId16" Type="http://schemas.openxmlformats.org/officeDocument/2006/relationships/image" Target="../media/image81.png"/><Relationship Id="rId19" Type="http://schemas.openxmlformats.org/officeDocument/2006/relationships/image" Target="../media/image93.png"/><Relationship Id="rId18" Type="http://schemas.openxmlformats.org/officeDocument/2006/relationships/image" Target="../media/image8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9"/>
          <p:cNvPicPr preferRelativeResize="0"/>
          <p:nvPr/>
        </p:nvPicPr>
        <p:blipFill rotWithShape="1">
          <a:blip r:embed="rId3">
            <a:alphaModFix/>
          </a:blip>
          <a:srcRect b="-109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9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9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9"/>
          <p:cNvPicPr preferRelativeResize="0"/>
          <p:nvPr/>
        </p:nvPicPr>
        <p:blipFill rotWithShape="1">
          <a:blip r:embed="rId6">
            <a:alphaModFix amt="34000"/>
          </a:blip>
          <a:srcRect b="-8774" l="32581" r="8552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9"/>
          <p:cNvPicPr preferRelativeResize="0"/>
          <p:nvPr/>
        </p:nvPicPr>
        <p:blipFill rotWithShape="1">
          <a:blip r:embed="rId6">
            <a:alphaModFix amt="34000"/>
          </a:blip>
          <a:srcRect b="676" l="54016" r="11353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9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24"/>
          <p:cNvPicPr preferRelativeResize="0"/>
          <p:nvPr/>
        </p:nvPicPr>
        <p:blipFill rotWithShape="1">
          <a:blip r:embed="rId2">
            <a:alphaModFix amt="34000"/>
          </a:blip>
          <a:srcRect b="35417" l="51337" r="-2836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9" name="Google Shape;89;p24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4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4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24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24233" y="1558533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4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1" y="2265729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3"/>
          <p:cNvPicPr preferRelativeResize="0"/>
          <p:nvPr/>
        </p:nvPicPr>
        <p:blipFill rotWithShape="1">
          <a:blip r:embed="rId3">
            <a:alphaModFix/>
          </a:blip>
          <a:srcRect b="-109" l="0" r="0" t="0"/>
          <a:stretch/>
        </p:blipFill>
        <p:spPr>
          <a:xfrm flipH="1" rot="10800000">
            <a:off x="2824280" y="4843499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98" name="Google Shape;9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6969" y="1"/>
            <a:ext cx="3714656" cy="268681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3"/>
          <p:cNvSpPr/>
          <p:nvPr/>
        </p:nvSpPr>
        <p:spPr>
          <a:xfrm flipH="1">
            <a:off x="5456394" y="1987792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3"/>
          <p:cNvSpPr/>
          <p:nvPr/>
        </p:nvSpPr>
        <p:spPr>
          <a:xfrm flipH="1">
            <a:off x="-39234" y="-87085"/>
            <a:ext cx="12289290" cy="6955936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7"/>
            <a:ext cx="2738896" cy="150851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02" name="Google Shape;102;p33"/>
          <p:cNvPicPr preferRelativeResize="0"/>
          <p:nvPr/>
        </p:nvPicPr>
        <p:blipFill rotWithShape="1">
          <a:blip r:embed="rId6">
            <a:alphaModFix amt="34000"/>
          </a:blip>
          <a:srcRect b="-8774" l="32581" r="8552" t="2403"/>
          <a:stretch/>
        </p:blipFill>
        <p:spPr>
          <a:xfrm rot="5400000">
            <a:off x="5734365" y="-1016161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03" name="Google Shape;103;p33"/>
          <p:cNvPicPr preferRelativeResize="0"/>
          <p:nvPr/>
        </p:nvPicPr>
        <p:blipFill rotWithShape="1">
          <a:blip r:embed="rId6">
            <a:alphaModFix amt="34000"/>
          </a:blip>
          <a:srcRect b="669" l="54013" r="11357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04" name="Google Shape;104;p33"/>
          <p:cNvSpPr txBox="1"/>
          <p:nvPr>
            <p:ph type="title"/>
          </p:nvPr>
        </p:nvSpPr>
        <p:spPr>
          <a:xfrm>
            <a:off x="176048" y="175939"/>
            <a:ext cx="6157200" cy="3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34"/>
          <p:cNvPicPr preferRelativeResize="0"/>
          <p:nvPr/>
        </p:nvPicPr>
        <p:blipFill rotWithShape="1">
          <a:blip r:embed="rId2">
            <a:alphaModFix amt="34000"/>
          </a:blip>
          <a:srcRect b="35417" l="51337" r="-2836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9" name="Google Shape;109;p34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4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4"/>
          <p:cNvSpPr txBox="1"/>
          <p:nvPr>
            <p:ph idx="1" type="body"/>
          </p:nvPr>
        </p:nvSpPr>
        <p:spPr>
          <a:xfrm>
            <a:off x="386632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34"/>
          <p:cNvSpPr txBox="1"/>
          <p:nvPr>
            <p:ph idx="2" type="body"/>
          </p:nvPr>
        </p:nvSpPr>
        <p:spPr>
          <a:xfrm>
            <a:off x="6296361" y="1445923"/>
            <a:ext cx="5508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34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34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5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35"/>
          <p:cNvPicPr preferRelativeResize="0"/>
          <p:nvPr/>
        </p:nvPicPr>
        <p:blipFill rotWithShape="1">
          <a:blip r:embed="rId2">
            <a:alphaModFix amt="34000"/>
          </a:blip>
          <a:srcRect b="35417" l="51337" r="-2836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0" name="Google Shape;120;p35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5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5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5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35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36"/>
          <p:cNvPicPr preferRelativeResize="0"/>
          <p:nvPr/>
        </p:nvPicPr>
        <p:blipFill rotWithShape="1">
          <a:blip r:embed="rId2">
            <a:alphaModFix amt="34000"/>
          </a:blip>
          <a:srcRect b="35417" l="51337" r="-2836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9" name="Google Shape;129;p36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6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6"/>
          <p:cNvSpPr txBox="1"/>
          <p:nvPr>
            <p:ph idx="1" type="body"/>
          </p:nvPr>
        </p:nvSpPr>
        <p:spPr>
          <a:xfrm>
            <a:off x="5180012" y="1373852"/>
            <a:ext cx="61725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3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6"/>
          <p:cNvSpPr txBox="1"/>
          <p:nvPr/>
        </p:nvSpPr>
        <p:spPr>
          <a:xfrm>
            <a:off x="10265664" y="6574604"/>
            <a:ext cx="1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5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6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36"/>
          <p:cNvSpPr txBox="1"/>
          <p:nvPr/>
        </p:nvSpPr>
        <p:spPr>
          <a:xfrm>
            <a:off x="-24384" y="6562799"/>
            <a:ext cx="492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SIT-37, 29-31 March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175" name="Google Shape;175;p27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7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idx="1" type="subTitle"/>
          </p:nvPr>
        </p:nvSpPr>
        <p:spPr>
          <a:xfrm>
            <a:off x="819149" y="3886201"/>
            <a:ext cx="10598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Verdana"/>
              <a:buNone/>
              <a:defRPr sz="24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79" name="Google Shape;179;p37"/>
          <p:cNvSpPr txBox="1"/>
          <p:nvPr>
            <p:ph type="ctrTitle"/>
          </p:nvPr>
        </p:nvSpPr>
        <p:spPr>
          <a:xfrm>
            <a:off x="783168" y="2490151"/>
            <a:ext cx="105960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7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7"/>
          <p:cNvSpPr txBox="1"/>
          <p:nvPr/>
        </p:nvSpPr>
        <p:spPr>
          <a:xfrm>
            <a:off x="842434" y="6429377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t/>
            </a:r>
            <a:endParaRPr b="0" i="0" sz="1067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16950723446_e7d8e1bfb9_o.jpg" id="181" name="Google Shape;18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2667007" y="-2667006"/>
            <a:ext cx="6858000" cy="1219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3900" y="208265"/>
            <a:ext cx="1613944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7"/>
          <p:cNvSpPr txBox="1"/>
          <p:nvPr/>
        </p:nvSpPr>
        <p:spPr>
          <a:xfrm>
            <a:off x="217099" y="6124764"/>
            <a:ext cx="66888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b="0" i="0" lang="en-GB" sz="1067" u="none" cap="none" strike="noStrike">
                <a:solidFill>
                  <a:srgbClr val="B1FFFF"/>
                </a:solidFill>
                <a:latin typeface="Verdana"/>
                <a:ea typeface="Verdana"/>
                <a:cs typeface="Verdana"/>
                <a:sym typeface="Verdana"/>
              </a:rPr>
              <a:t>ESA UNCLASSIFIED - For Official Use</a:t>
            </a:r>
            <a:endParaRPr b="0" i="0" sz="1067" u="none" cap="none" strike="noStrike">
              <a:solidFill>
                <a:srgbClr val="B1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4" name="Google Shape;184;p37"/>
          <p:cNvPicPr preferRelativeResize="0"/>
          <p:nvPr/>
        </p:nvPicPr>
        <p:blipFill rotWithShape="1">
          <a:blip r:embed="rId4">
            <a:alphaModFix/>
          </a:blip>
          <a:srcRect b="-31439" l="0" r="0" t="0"/>
          <a:stretch/>
        </p:blipFill>
        <p:spPr>
          <a:xfrm>
            <a:off x="10387211" y="6532800"/>
            <a:ext cx="1595884" cy="19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37"/>
          <p:cNvCxnSpPr/>
          <p:nvPr/>
        </p:nvCxnSpPr>
        <p:spPr>
          <a:xfrm>
            <a:off x="221243" y="6385584"/>
            <a:ext cx="1176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37"/>
          <p:cNvGrpSpPr/>
          <p:nvPr/>
        </p:nvGrpSpPr>
        <p:grpSpPr>
          <a:xfrm>
            <a:off x="229703" y="6544017"/>
            <a:ext cx="9102676" cy="148287"/>
            <a:chOff x="172269" y="6621494"/>
            <a:chExt cx="6826666" cy="111519"/>
          </a:xfrm>
        </p:grpSpPr>
        <p:pic>
          <p:nvPicPr>
            <p:cNvPr descr="at.png" id="187" name="Google Shape;187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88" name="Google Shape;188;p3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89" name="Google Shape;189;p3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90" name="Google Shape;190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91" name="Google Shape;191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.png" id="192" name="Google Shape;192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93" name="Google Shape;193;p3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94" name="Google Shape;194;p3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95" name="Google Shape;195;p3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96" name="Google Shape;196;p3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97" name="Google Shape;197;p3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98" name="Google Shape;198;p3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99" name="Google Shape;199;p3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00" name="Google Shape;200;p3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01" name="Google Shape;201;p3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02" name="Google Shape;202;p3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03" name="Google Shape;203;p3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04" name="Google Shape;204;p3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05" name="Google Shape;205;p3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06" name="Google Shape;206;p3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07" name="Google Shape;207;p3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08" name="Google Shape;208;p3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09" name="Google Shape;209;p3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10" name="Google Shape;210;p3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190782" y="943660"/>
            <a:ext cx="116640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12195865" cy="68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0"/>
          <p:cNvSpPr/>
          <p:nvPr/>
        </p:nvSpPr>
        <p:spPr>
          <a:xfrm>
            <a:off x="1" y="-2"/>
            <a:ext cx="12192000" cy="6879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9" name="Google Shape;219;p40"/>
          <p:cNvSpPr txBox="1"/>
          <p:nvPr>
            <p:ph idx="1" type="subTitle"/>
          </p:nvPr>
        </p:nvSpPr>
        <p:spPr>
          <a:xfrm>
            <a:off x="118375" y="5258117"/>
            <a:ext cx="10598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20" name="Google Shape;220;p40"/>
          <p:cNvSpPr txBox="1"/>
          <p:nvPr>
            <p:ph type="ctrTitle"/>
          </p:nvPr>
        </p:nvSpPr>
        <p:spPr>
          <a:xfrm>
            <a:off x="125657" y="3421831"/>
            <a:ext cx="105960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87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0"/>
          <p:cNvSpPr txBox="1"/>
          <p:nvPr/>
        </p:nvSpPr>
        <p:spPr>
          <a:xfrm>
            <a:off x="842434" y="642937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"/>
              <a:buFont typeface="Arial"/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2" name="Google Shape;222;p40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40"/>
          <p:cNvCxnSpPr/>
          <p:nvPr/>
        </p:nvCxnSpPr>
        <p:spPr>
          <a:xfrm>
            <a:off x="222592" y="4106871"/>
            <a:ext cx="11736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p40"/>
          <p:cNvSpPr txBox="1"/>
          <p:nvPr/>
        </p:nvSpPr>
        <p:spPr>
          <a:xfrm>
            <a:off x="11801325" y="5406990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0"/>
          <p:cNvSpPr txBox="1"/>
          <p:nvPr/>
        </p:nvSpPr>
        <p:spPr>
          <a:xfrm>
            <a:off x="11779256" y="6156809"/>
            <a:ext cx="22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0"/>
          <p:cNvSpPr/>
          <p:nvPr/>
        </p:nvSpPr>
        <p:spPr>
          <a:xfrm>
            <a:off x="11094675" y="5811879"/>
            <a:ext cx="9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 txBox="1"/>
          <p:nvPr/>
        </p:nvSpPr>
        <p:spPr>
          <a:xfrm>
            <a:off x="222592" y="6213933"/>
            <a:ext cx="668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11632699" y="6202800"/>
            <a:ext cx="290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4607" y="6584400"/>
            <a:ext cx="1636922" cy="104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40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232" name="Google Shape;23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33" name="Google Shape;233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34" name="Google Shape;234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35" name="Google Shape;235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36" name="Google Shape;236;p4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37" name="Google Shape;237;p4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38" name="Google Shape;238;p4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39" name="Google Shape;239;p4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40" name="Google Shape;240;p4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41" name="Google Shape;241;p4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42" name="Google Shape;242;p4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43" name="Google Shape;243;p4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44" name="Google Shape;244;p4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45" name="Google Shape;245;p4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46" name="Google Shape;246;p4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47" name="Google Shape;247;p4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48" name="Google Shape;248;p4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49" name="Google Shape;249;p4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50" name="Google Shape;250;p4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51" name="Google Shape;251;p4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52" name="Google Shape;252;p4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53" name="Google Shape;253;p4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4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4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56" name="Google Shape;256;p4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57" name="Google Shape;257;p40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2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2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2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/>
          <p:nvPr/>
        </p:nvSpPr>
        <p:spPr>
          <a:xfrm>
            <a:off x="0" y="0"/>
            <a:ext cx="12192000" cy="8823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2"/>
              <a:buFont typeface="Arial"/>
              <a:buNone/>
            </a:pPr>
            <a:r>
              <a:t/>
            </a:r>
            <a:endParaRPr b="0" i="0" sz="1272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41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219001" y="882196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26" y="-216085"/>
            <a:ext cx="2088184" cy="1310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41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2">
  <p:cSld name="CLEAR2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2"/>
          <p:cNvSpPr txBox="1"/>
          <p:nvPr>
            <p:ph idx="1" type="body"/>
          </p:nvPr>
        </p:nvSpPr>
        <p:spPr>
          <a:xfrm>
            <a:off x="218263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67" name="Google Shape;267;p42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4">
  <p:cSld name="CLEAR4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3"/>
          <p:cNvSpPr txBox="1"/>
          <p:nvPr>
            <p:ph idx="1" type="body"/>
          </p:nvPr>
        </p:nvSpPr>
        <p:spPr>
          <a:xfrm>
            <a:off x="218262" y="1673225"/>
            <a:ext cx="57888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sp>
        <p:nvSpPr>
          <p:cNvPr id="271" name="Google Shape;271;p43"/>
          <p:cNvSpPr txBox="1"/>
          <p:nvPr>
            <p:ph idx="2" type="body"/>
          </p:nvPr>
        </p:nvSpPr>
        <p:spPr>
          <a:xfrm>
            <a:off x="6210304" y="1673225"/>
            <a:ext cx="57474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11276" lvl="5" marL="27432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indent="-311276" lvl="6" marL="32004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indent="-311277" lvl="7" marL="3657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indent="-311277" lvl="8" marL="41148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/>
        </p:txBody>
      </p:sp>
      <p:cxnSp>
        <p:nvCxnSpPr>
          <p:cNvPr id="272" name="Google Shape;272;p43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43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1">
  <p:cSld name="CLEAR_COLOUR_BG1">
    <p:bg>
      <p:bgPr>
        <a:solidFill>
          <a:srgbClr val="E8E9E4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77" name="Google Shape;277;p44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8" name="Google Shape;278;p44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_COLOUR_BG2">
  <p:cSld name="1_CLEAR_COLOUR_BG2">
    <p:bg>
      <p:bgPr>
        <a:solidFill>
          <a:srgbClr val="76C8AE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2" name="Google Shape;282;p45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45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3">
  <p:cSld name="CLEAR_COLOUR_BG3">
    <p:bg>
      <p:bgPr>
        <a:solidFill>
          <a:srgbClr val="F1666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46"/>
          <p:cNvSpPr txBox="1"/>
          <p:nvPr>
            <p:ph idx="1" type="body"/>
          </p:nvPr>
        </p:nvSpPr>
        <p:spPr>
          <a:xfrm>
            <a:off x="218263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7" name="Google Shape;287;p46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p46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4">
  <p:cSld name="CLEAR_COLOUR_BG4">
    <p:bg>
      <p:bgPr>
        <a:solidFill>
          <a:srgbClr val="FFCC4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2" name="Google Shape;292;p47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3" name="Google Shape;293;p47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5">
  <p:cSld name="CLEAR_COLOUR_BG5">
    <p:bg>
      <p:bgPr>
        <a:solidFill>
          <a:srgbClr val="6DCFF6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8"/>
          <p:cNvSpPr txBox="1"/>
          <p:nvPr>
            <p:ph idx="1" type="body"/>
          </p:nvPr>
        </p:nvSpPr>
        <p:spPr>
          <a:xfrm>
            <a:off x="218263" y="882192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7" name="Google Shape;297;p4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4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bg>
      <p:bgPr>
        <a:solidFill>
          <a:srgbClr val="6DCFF6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9"/>
          <p:cNvSpPr/>
          <p:nvPr/>
        </p:nvSpPr>
        <p:spPr>
          <a:xfrm>
            <a:off x="-368656" y="0"/>
            <a:ext cx="12560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p49"/>
          <p:cNvSpPr/>
          <p:nvPr/>
        </p:nvSpPr>
        <p:spPr>
          <a:xfrm flipH="1">
            <a:off x="4686308" y="2011304"/>
            <a:ext cx="2819400" cy="28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2"/>
              <a:buFont typeface="Arial"/>
              <a:buNone/>
            </a:pPr>
            <a:r>
              <a:t/>
            </a:r>
            <a:endParaRPr b="0" i="0" sz="1272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49"/>
          <p:cNvSpPr txBox="1"/>
          <p:nvPr/>
        </p:nvSpPr>
        <p:spPr>
          <a:xfrm>
            <a:off x="4686306" y="4524207"/>
            <a:ext cx="28128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9"/>
          <p:cNvSpPr txBox="1"/>
          <p:nvPr>
            <p:ph idx="1" type="body"/>
          </p:nvPr>
        </p:nvSpPr>
        <p:spPr>
          <a:xfrm>
            <a:off x="4686306" y="2041527"/>
            <a:ext cx="28194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b="0" sz="214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  <p:sp>
        <p:nvSpPr>
          <p:cNvPr id="304" name="Google Shape;304;p49"/>
          <p:cNvSpPr txBox="1"/>
          <p:nvPr/>
        </p:nvSpPr>
        <p:spPr>
          <a:xfrm>
            <a:off x="4686306" y="1740025"/>
            <a:ext cx="2819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075" lIns="66150" spcFirstLastPara="1" rIns="66150" wrap="square" tIns="33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b="0" i="0" lang="en-GB" sz="796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b="0" i="0" sz="7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9"/>
          <p:cNvSpPr txBox="1"/>
          <p:nvPr>
            <p:ph idx="2" type="body"/>
          </p:nvPr>
        </p:nvSpPr>
        <p:spPr>
          <a:xfrm>
            <a:off x="4686306" y="4406774"/>
            <a:ext cx="2819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b="0" sz="150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b="1" sz="1447"/>
            </a:lvl2pPr>
            <a:lvl3pPr indent="-228600" lvl="2" marL="1371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b="1" sz="1302"/>
            </a:lvl3pPr>
            <a:lvl4pPr indent="-228600" lvl="3" marL="1828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4pPr>
            <a:lvl5pPr indent="-228600" lvl="4" marL="22860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5pPr>
            <a:lvl6pPr indent="-228600" lvl="5" marL="27432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6pPr>
            <a:lvl7pPr indent="-228600" lvl="6" marL="32004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7pPr>
            <a:lvl8pPr indent="-228600" lvl="7" marL="3657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8pPr>
            <a:lvl9pPr indent="-228600" lvl="8" marL="41148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b="1" sz="1157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2c041a4657c_2_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c041a4657c_2_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315" name="Google Shape;315;g2c041a4657c_2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2c041a4657c_2_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c041a4657c_2_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2c041a4657c_2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19" name="Google Shape;319;g2c041a4657c_2_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320" name="Google Shape;320;g2c041a4657c_2_6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321" name="Google Shape;321;g2c041a4657c_2_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25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2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c041a4657c_2_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g2c041a4657c_2_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c041a4657c_2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26" name="Google Shape;326;g2c041a4657c_2_1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c041a4657c_2_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c041a4657c_2_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c041a4657c_2_1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LSI-VC 14, 10-12 October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c041a4657c_2_16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g2c041a4657c_2_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041a4657c_2_2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2c041a4657c_2_2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c041a4657c_2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36" name="Google Shape;336;g2c041a4657c_2_2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c041a4657c_2_2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c041a4657c_2_2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c041a4657c_2_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0" name="Google Shape;340;g2c041a4657c_2_26"/>
          <p:cNvSpPr txBox="1"/>
          <p:nvPr/>
        </p:nvSpPr>
        <p:spPr>
          <a:xfrm>
            <a:off x="-24384" y="6562799"/>
            <a:ext cx="4925568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LSI-VC 14, 10-12 October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041a4657c_2_3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2c041a4657c_2_3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c041a4657c_2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5" name="Google Shape;345;g2c041a4657c_2_3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c041a4657c_2_3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c041a4657c_2_35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8" name="Google Shape;348;g2c041a4657c_2_35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g2c041a4657c_2_3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c041a4657c_2_3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g2c041a4657c_2_3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LSI-VC 14, 10-12 October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c041a4657c_2_4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g2c041a4657c_2_4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c041a4657c_2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6" name="Google Shape;356;g2c041a4657c_2_4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c041a4657c_2_4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c041a4657c_2_4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g2c041a4657c_2_4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" name="Google Shape;360;g2c041a4657c_2_4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c041a4657c_2_4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g2c041a4657c_2_4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LSI-VC 14, 10-12 October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8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2" name="Google Shape;42;p28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8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28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29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2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9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9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27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69" name="Google Shape;69;p21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1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6" name="Google Shape;7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1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6.xml"/><Relationship Id="rId20" Type="http://schemas.openxmlformats.org/officeDocument/2006/relationships/image" Target="../media/image94.png"/><Relationship Id="rId42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27.xml"/><Relationship Id="rId22" Type="http://schemas.openxmlformats.org/officeDocument/2006/relationships/image" Target="../media/image95.png"/><Relationship Id="rId21" Type="http://schemas.openxmlformats.org/officeDocument/2006/relationships/image" Target="../media/image96.png"/><Relationship Id="rId43" Type="http://schemas.openxmlformats.org/officeDocument/2006/relationships/theme" Target="../theme/theme4.xml"/><Relationship Id="rId24" Type="http://schemas.openxmlformats.org/officeDocument/2006/relationships/image" Target="../media/image98.png"/><Relationship Id="rId23" Type="http://schemas.openxmlformats.org/officeDocument/2006/relationships/image" Target="../media/image101.png"/><Relationship Id="rId1" Type="http://schemas.openxmlformats.org/officeDocument/2006/relationships/image" Target="../media/image21.png"/><Relationship Id="rId2" Type="http://schemas.openxmlformats.org/officeDocument/2006/relationships/image" Target="../media/image74.png"/><Relationship Id="rId3" Type="http://schemas.openxmlformats.org/officeDocument/2006/relationships/image" Target="../media/image8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26" Type="http://schemas.openxmlformats.org/officeDocument/2006/relationships/image" Target="../media/image104.png"/><Relationship Id="rId25" Type="http://schemas.openxmlformats.org/officeDocument/2006/relationships/image" Target="../media/image102.png"/><Relationship Id="rId28" Type="http://schemas.openxmlformats.org/officeDocument/2006/relationships/image" Target="../media/image50.png"/><Relationship Id="rId27" Type="http://schemas.openxmlformats.org/officeDocument/2006/relationships/image" Target="../media/image9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29" Type="http://schemas.openxmlformats.org/officeDocument/2006/relationships/slideLayout" Target="../slideLayouts/slideLayout15.xml"/><Relationship Id="rId7" Type="http://schemas.openxmlformats.org/officeDocument/2006/relationships/image" Target="../media/image86.png"/><Relationship Id="rId8" Type="http://schemas.openxmlformats.org/officeDocument/2006/relationships/image" Target="../media/image79.png"/><Relationship Id="rId31" Type="http://schemas.openxmlformats.org/officeDocument/2006/relationships/slideLayout" Target="../slideLayouts/slideLayout17.xml"/><Relationship Id="rId30" Type="http://schemas.openxmlformats.org/officeDocument/2006/relationships/slideLayout" Target="../slideLayouts/slideLayout16.xml"/><Relationship Id="rId11" Type="http://schemas.openxmlformats.org/officeDocument/2006/relationships/image" Target="../media/image85.png"/><Relationship Id="rId33" Type="http://schemas.openxmlformats.org/officeDocument/2006/relationships/slideLayout" Target="../slideLayouts/slideLayout19.xml"/><Relationship Id="rId10" Type="http://schemas.openxmlformats.org/officeDocument/2006/relationships/image" Target="../media/image87.png"/><Relationship Id="rId32" Type="http://schemas.openxmlformats.org/officeDocument/2006/relationships/slideLayout" Target="../slideLayouts/slideLayout18.xml"/><Relationship Id="rId13" Type="http://schemas.openxmlformats.org/officeDocument/2006/relationships/image" Target="../media/image81.png"/><Relationship Id="rId35" Type="http://schemas.openxmlformats.org/officeDocument/2006/relationships/slideLayout" Target="../slideLayouts/slideLayout21.xml"/><Relationship Id="rId12" Type="http://schemas.openxmlformats.org/officeDocument/2006/relationships/image" Target="../media/image84.png"/><Relationship Id="rId34" Type="http://schemas.openxmlformats.org/officeDocument/2006/relationships/slideLayout" Target="../slideLayouts/slideLayout20.xml"/><Relationship Id="rId15" Type="http://schemas.openxmlformats.org/officeDocument/2006/relationships/image" Target="../media/image88.png"/><Relationship Id="rId37" Type="http://schemas.openxmlformats.org/officeDocument/2006/relationships/slideLayout" Target="../slideLayouts/slideLayout23.xml"/><Relationship Id="rId14" Type="http://schemas.openxmlformats.org/officeDocument/2006/relationships/image" Target="../media/image82.png"/><Relationship Id="rId36" Type="http://schemas.openxmlformats.org/officeDocument/2006/relationships/slideLayout" Target="../slideLayouts/slideLayout22.xml"/><Relationship Id="rId17" Type="http://schemas.openxmlformats.org/officeDocument/2006/relationships/image" Target="../media/image92.png"/><Relationship Id="rId39" Type="http://schemas.openxmlformats.org/officeDocument/2006/relationships/slideLayout" Target="../slideLayouts/slideLayout25.xml"/><Relationship Id="rId16" Type="http://schemas.openxmlformats.org/officeDocument/2006/relationships/image" Target="../media/image93.png"/><Relationship Id="rId38" Type="http://schemas.openxmlformats.org/officeDocument/2006/relationships/slideLayout" Target="../slideLayouts/slideLayout24.xml"/><Relationship Id="rId19" Type="http://schemas.openxmlformats.org/officeDocument/2006/relationships/image" Target="../media/image57.png"/><Relationship Id="rId18" Type="http://schemas.openxmlformats.org/officeDocument/2006/relationships/image" Target="../media/image97.png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8"/>
          <p:cNvPicPr preferRelativeResize="0"/>
          <p:nvPr/>
        </p:nvPicPr>
        <p:blipFill rotWithShape="1">
          <a:blip r:embed="rId1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8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8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0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20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3"/>
    <p:sldLayoutId id="2147483657" r:id="rId4"/>
    <p:sldLayoutId id="214748365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/>
          <p:nvPr/>
        </p:nvSpPr>
        <p:spPr>
          <a:xfrm>
            <a:off x="0" y="1"/>
            <a:ext cx="12192000" cy="103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23"/>
          <p:cNvPicPr preferRelativeResize="0"/>
          <p:nvPr/>
        </p:nvPicPr>
        <p:blipFill rotWithShape="1">
          <a:blip r:embed="rId1">
            <a:alphaModFix amt="34000"/>
          </a:blip>
          <a:srcRect b="35417" l="51337" r="-2836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898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p23"/>
          <p:cNvSpPr/>
          <p:nvPr/>
        </p:nvSpPr>
        <p:spPr>
          <a:xfrm>
            <a:off x="-1777" y="6574604"/>
            <a:ext cx="121941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 flipH="1" rot="10800000">
            <a:off x="-4504" y="6540263"/>
            <a:ext cx="121965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  <p:sldLayoutId id="2147483661" r:id="rId4"/>
    <p:sldLayoutId id="2147483662" r:id="rId5"/>
    <p:sldLayoutId id="2147483663" r:id="rId6"/>
    <p:sldLayoutId id="214748366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"/>
              <a:buFont typeface="Arial"/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26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219001" y="882000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6"/>
          <p:cNvSpPr txBox="1"/>
          <p:nvPr/>
        </p:nvSpPr>
        <p:spPr>
          <a:xfrm>
            <a:off x="770888" y="447366"/>
            <a:ext cx="66888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"/>
              <a:buFont typeface="Arial"/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220800" y="6202800"/>
            <a:ext cx="12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8182036" y="6202800"/>
            <a:ext cx="3741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15050" y="6585917"/>
            <a:ext cx="1632457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6"/>
          <p:cNvGrpSpPr/>
          <p:nvPr/>
        </p:nvGrpSpPr>
        <p:grpSpPr>
          <a:xfrm>
            <a:off x="226098" y="6569852"/>
            <a:ext cx="9602747" cy="143725"/>
            <a:chOff x="1076500" y="4469696"/>
            <a:chExt cx="9628745" cy="144114"/>
          </a:xfrm>
        </p:grpSpPr>
        <p:pic>
          <p:nvPicPr>
            <p:cNvPr descr="de.png" id="145" name="Google Shape;145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46" name="Google Shape;146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47" name="Google Shape;147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48" name="Google Shape;148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49" name="Google Shape;149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50" name="Google Shape;150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51" name="Google Shape;151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52" name="Google Shape;152;p2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53" name="Google Shape;153;p2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54" name="Google Shape;154;p2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55" name="Google Shape;155;p2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56" name="Google Shape;156;p2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57" name="Google Shape;157;p2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58" name="Google Shape;158;p2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59" name="Google Shape;159;p2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60" name="Google Shape;160;p2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61" name="Google Shape;161;p2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62" name="Google Shape;162;p2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63" name="Google Shape;163;p2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64" name="Google Shape;164;p2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65" name="Google Shape;165;p2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66" name="Google Shape;166;p2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5999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69" name="Google Shape;169;p2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70" name="Google Shape;170;p2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1" name="Google Shape;171;p2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03326" y="-215904"/>
            <a:ext cx="2089488" cy="131041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041a4657c_2_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g2c041a4657c_2_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c041a4657c_2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10" name="Google Shape;310;g2c041a4657c_2_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c041a4657c_2_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3"/>
    <p:sldLayoutId id="2147483682" r:id="rId4"/>
    <p:sldLayoutId id="2147483683" r:id="rId5"/>
    <p:sldLayoutId id="2147483684" r:id="rId6"/>
    <p:sldLayoutId id="214748368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9.png"/><Relationship Id="rId4" Type="http://schemas.openxmlformats.org/officeDocument/2006/relationships/image" Target="../media/image1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1.png"/><Relationship Id="rId4" Type="http://schemas.openxmlformats.org/officeDocument/2006/relationships/hyperlink" Target="mailto:ard-contact@lists.ceos.org" TargetMode="External"/><Relationship Id="rId5" Type="http://schemas.openxmlformats.org/officeDocument/2006/relationships/hyperlink" Target="http://www.ceos.org/ard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8.png"/><Relationship Id="rId4" Type="http://schemas.openxmlformats.org/officeDocument/2006/relationships/hyperlink" Target="https://docs.google.com/document/d/18C-Uu5pT5CXfmD4kNZaAdzWRBLL4u966HRxqMn3vWUI/edit?usp=sharin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symbioscomms.us14.list-manage.com/subscribe/post?u=c4c07c06d4b307673b7f99198&amp;id=38db60f953" TargetMode="External"/><Relationship Id="rId9" Type="http://schemas.openxmlformats.org/officeDocument/2006/relationships/hyperlink" Target="mailto:ard-contact@lists.ceos.org" TargetMode="External"/><Relationship Id="rId5" Type="http://schemas.openxmlformats.org/officeDocument/2006/relationships/hyperlink" Target="https://ceos.org/ceos-ard-newsletter/" TargetMode="External"/><Relationship Id="rId6" Type="http://schemas.openxmlformats.org/officeDocument/2006/relationships/hyperlink" Target="https://twitter.com/CEOSARD" TargetMode="External"/><Relationship Id="rId7" Type="http://schemas.openxmlformats.org/officeDocument/2006/relationships/hyperlink" Target="mailto:Ferran.Gascon@esa.int" TargetMode="External"/><Relationship Id="rId8" Type="http://schemas.openxmlformats.org/officeDocument/2006/relationships/hyperlink" Target="mailto:matthew@symbioscomms.com" TargetMode="External"/><Relationship Id="rId11" Type="http://schemas.openxmlformats.org/officeDocument/2006/relationships/image" Target="../media/image142.png"/><Relationship Id="rId10" Type="http://schemas.openxmlformats.org/officeDocument/2006/relationships/image" Target="../media/image134.png"/><Relationship Id="rId13" Type="http://schemas.openxmlformats.org/officeDocument/2006/relationships/image" Target="../media/image135.png"/><Relationship Id="rId12" Type="http://schemas.openxmlformats.org/officeDocument/2006/relationships/image" Target="../media/image1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2.png"/><Relationship Id="rId4" Type="http://schemas.openxmlformats.org/officeDocument/2006/relationships/image" Target="../media/image115.png"/><Relationship Id="rId9" Type="http://schemas.openxmlformats.org/officeDocument/2006/relationships/hyperlink" Target="http://ceos.org/ard/index.html#specs" TargetMode="External"/><Relationship Id="rId5" Type="http://schemas.openxmlformats.org/officeDocument/2006/relationships/image" Target="../media/image119.png"/><Relationship Id="rId6" Type="http://schemas.openxmlformats.org/officeDocument/2006/relationships/image" Target="../media/image114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11" Type="http://schemas.openxmlformats.org/officeDocument/2006/relationships/image" Target="../media/image118.png"/><Relationship Id="rId10" Type="http://schemas.openxmlformats.org/officeDocument/2006/relationships/image" Target="../media/image117.png"/><Relationship Id="rId12" Type="http://schemas.openxmlformats.org/officeDocument/2006/relationships/image" Target="../media/image1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3.png"/><Relationship Id="rId4" Type="http://schemas.openxmlformats.org/officeDocument/2006/relationships/image" Target="../media/image1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3.jpg"/><Relationship Id="rId4" Type="http://schemas.openxmlformats.org/officeDocument/2006/relationships/image" Target="../media/image125.png"/><Relationship Id="rId9" Type="http://schemas.openxmlformats.org/officeDocument/2006/relationships/image" Target="../media/image132.png"/><Relationship Id="rId5" Type="http://schemas.openxmlformats.org/officeDocument/2006/relationships/image" Target="../media/image120.png"/><Relationship Id="rId6" Type="http://schemas.openxmlformats.org/officeDocument/2006/relationships/image" Target="../media/image128.png"/><Relationship Id="rId7" Type="http://schemas.openxmlformats.org/officeDocument/2006/relationships/image" Target="../media/image121.png"/><Relationship Id="rId8" Type="http://schemas.openxmlformats.org/officeDocument/2006/relationships/image" Target="../media/image127.png"/><Relationship Id="rId10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"/>
          <p:cNvSpPr txBox="1"/>
          <p:nvPr>
            <p:ph type="title"/>
          </p:nvPr>
        </p:nvSpPr>
        <p:spPr>
          <a:xfrm>
            <a:off x="334500" y="651275"/>
            <a:ext cx="9066000" cy="23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Medhavy Thankappan </a:t>
            </a:r>
            <a:br>
              <a:rPr lang="en-GB" sz="1900"/>
            </a:br>
            <a:r>
              <a:rPr lang="en-GB" sz="1900"/>
              <a:t>Geoscience Australia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WGCV CEOS-ARD Liaison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WGCV-53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7 March 2024</a:t>
            </a:r>
            <a:endParaRPr sz="1900"/>
          </a:p>
        </p:txBody>
      </p:sp>
      <p:pic>
        <p:nvPicPr>
          <p:cNvPr id="368" name="Google Shape;3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70" name="Google Shape;470;p10"/>
          <p:cNvSpPr txBox="1"/>
          <p:nvPr>
            <p:ph type="title"/>
          </p:nvPr>
        </p:nvSpPr>
        <p:spPr>
          <a:xfrm>
            <a:off x="215411" y="154800"/>
            <a:ext cx="1008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Status of ESA CEOS-ARD Products</a:t>
            </a:r>
            <a:endParaRPr/>
          </a:p>
        </p:txBody>
      </p:sp>
      <p:graphicFrame>
        <p:nvGraphicFramePr>
          <p:cNvPr id="471" name="Google Shape;471;p10"/>
          <p:cNvGraphicFramePr/>
          <p:nvPr/>
        </p:nvGraphicFramePr>
        <p:xfrm>
          <a:off x="2569922" y="9497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{F17823AF-C524-4DE1-BA46-B1741C0C6CC1}</a:tableStyleId>
              </a:tblPr>
              <a:tblGrid>
                <a:gridCol w="1887475"/>
                <a:gridCol w="1216250"/>
                <a:gridCol w="1237400"/>
                <a:gridCol w="1783175"/>
                <a:gridCol w="3109450"/>
              </a:tblGrid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Product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PFS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Status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SYN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ATSR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ROSE-L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NRB…TBC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72" name="Google Shape;47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ARD Self-Assessment User Guide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pic>
        <p:nvPicPr>
          <p:cNvPr descr="A close-up of a document&#10;&#10;Description automatically generated" id="478" name="Google Shape;4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8593" y="1436981"/>
            <a:ext cx="6091883" cy="420611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"/>
          <p:cNvSpPr txBox="1"/>
          <p:nvPr/>
        </p:nvSpPr>
        <p:spPr>
          <a:xfrm>
            <a:off x="369870" y="1277882"/>
            <a:ext cx="5013788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WGCV ARD assessment team has put together a guide to CEOS-ARD self-assessments </a:t>
            </a:r>
            <a:endParaRPr/>
          </a:p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 regarding the self-assessment process can be sent to </a:t>
            </a:r>
            <a:r>
              <a:rPr b="0" i="0" lang="en-GB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ard-contact@lists.ceos.org</a:t>
            </a: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-1333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❖"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Further information and resources related to CEOS-ARD can be found at </a:t>
            </a:r>
            <a:r>
              <a:rPr b="0" i="0" lang="en-GB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www.ceos.org/ard</a:t>
            </a: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ARD Oversight Group and SWG</a:t>
            </a:r>
            <a:endParaRPr/>
          </a:p>
        </p:txBody>
      </p:sp>
      <p:sp>
        <p:nvSpPr>
          <p:cNvPr id="485" name="Google Shape;485;p5"/>
          <p:cNvSpPr txBox="1"/>
          <p:nvPr>
            <p:ph idx="1" type="body"/>
          </p:nvPr>
        </p:nvSpPr>
        <p:spPr>
          <a:xfrm>
            <a:off x="324225" y="1314375"/>
            <a:ext cx="11501330" cy="49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CEOS-ARD Oversight Group (ARD-OG) was established in 2022, primarily to oversee the cross-domain uptake of the CEOS-ARD concept. CEOS-ARD Oversight Group Terms of Reference was endorsed at SIT-37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Identified as a core component of the CEOS-ARD Governance Framework, acts as a forum for all matters related to CEOS-ARD, Ferran Gascon (ESA) is the ARD-OG lead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The ARD Oversight Group engaged with standards organisations IEEE and International Organization for Standardization/Open Geospatial Consortium (ISO/OGC), to understand requirements for the CEOS-ARD framework to become official, internationally recognised standards 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ISO/OGC have formed the OGC ARD Standards Working Group (SWG) which is formed of both industry, academia, and CEOS Agency members</a:t>
            </a:r>
            <a:endParaRPr/>
          </a:p>
          <a:p>
            <a:pPr indent="-361950" lvl="0" marL="457200" rtl="0" algn="l">
              <a:lnSpc>
                <a:spcPct val="90000"/>
              </a:lnSpc>
              <a:spcBef>
                <a:spcPts val="2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SWG is chaired by Dr. Liping Di from George Mason University and co-chaired by Patrick Quinn, NASA representative to LSI-VC </a:t>
            </a:r>
            <a:endParaRPr sz="2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CEOS-ARD Strategy 2024</a:t>
            </a:r>
            <a:endParaRPr/>
          </a:p>
        </p:txBody>
      </p:sp>
      <p:pic>
        <p:nvPicPr>
          <p:cNvPr id="491" name="Google Shape;49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6075" y="1595425"/>
            <a:ext cx="2419550" cy="34173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492" name="Google Shape;492;p11"/>
          <p:cNvSpPr txBox="1"/>
          <p:nvPr>
            <p:ph idx="1" type="body"/>
          </p:nvPr>
        </p:nvSpPr>
        <p:spPr>
          <a:xfrm>
            <a:off x="324225" y="1314375"/>
            <a:ext cx="8649900" cy="49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Update to past editions from 2019 and 2021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Reflect on the progress to date, take stock of future directions and needs, and confirm our strategy for the next few years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To achieve our stated objectives, a broad portfolio of CEOS-ARD that is easily discovered, accessed and utilised is the ultimate goal.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The Strategy activities are categorised into five broad themes: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CEOS-ARD Availability, Product Diversity, and Representation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Framework and Specification Advancement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Discovery, Access, Utilisation, and Interoperability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Community Engagement</a:t>
            </a:r>
            <a:endParaRPr sz="2100"/>
          </a:p>
          <a:p>
            <a: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▪"/>
            </a:pPr>
            <a:r>
              <a:rPr lang="en-GB" sz="2100"/>
              <a:t>Research, Test Cases, and Pilot Activities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WGCV input on the CEOS-ARD Strategy is welcome (</a:t>
            </a:r>
            <a:r>
              <a:rPr lang="en-GB" sz="2100" u="sng">
                <a:solidFill>
                  <a:schemeClr val="hlink"/>
                </a:solidFill>
                <a:hlinkClick r:id="rId4"/>
              </a:rPr>
              <a:t>DRAFT</a:t>
            </a:r>
            <a:r>
              <a:rPr lang="en-GB" sz="2100"/>
              <a:t>)</a:t>
            </a:r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Newsletter Sign-up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5"/>
              </a:rPr>
              <a:t>https://ceos.org/ceos-ard-newsletter/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6"/>
              </a:rPr>
              <a:t>https://twitter.com/CEOSARD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Ferran.Gascon@esa.int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ard-contact@lists.ceos.org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498" name="Google Shape;498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499" name="Google Shape;499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</a:t>
            </a:r>
            <a:r>
              <a:rPr lang="en-GB"/>
              <a:t>ther notes for information</a:t>
            </a:r>
            <a:endParaRPr/>
          </a:p>
        </p:txBody>
      </p:sp>
      <p:sp>
        <p:nvSpPr>
          <p:cNvPr id="508" name="Google Shape;508;p16"/>
          <p:cNvSpPr txBox="1"/>
          <p:nvPr>
            <p:ph idx="1" type="body"/>
          </p:nvPr>
        </p:nvSpPr>
        <p:spPr>
          <a:xfrm>
            <a:off x="931500" y="1382275"/>
            <a:ext cx="10329000" cy="3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The need for consistency, and a recognition that a large number of parameters are shared across the optical CEOS-ARD PFS, is leading to discussion about the development of a Combined Optical CEOS-ARD PFS to match that on the SAR side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CEOS-ARD Product Family Specifications must be updated to address the issues identified with high resolution datasets and the 0.5 pixel rRMSE sub-pixel accuracy requirement of the existing Surface Reflectance PFS. LSI-VC and ARD Oversight Group are committed to resolving this issue, which will broaden the applicability of the PFS, particularly for the commercial sector and ‘New Space’ operators</a:t>
            </a:r>
            <a:endParaRPr sz="2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"/>
          <p:cNvSpPr txBox="1"/>
          <p:nvPr>
            <p:ph type="title"/>
          </p:nvPr>
        </p:nvSpPr>
        <p:spPr>
          <a:xfrm>
            <a:off x="900350" y="2501917"/>
            <a:ext cx="61572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f3a7757917_0_0"/>
          <p:cNvSpPr txBox="1"/>
          <p:nvPr>
            <p:ph type="title"/>
          </p:nvPr>
        </p:nvSpPr>
        <p:spPr>
          <a:xfrm>
            <a:off x="311875" y="334400"/>
            <a:ext cx="105147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SR Quality Consistency Equivalence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Medhavy Thankappan </a:t>
            </a:r>
            <a:br>
              <a:rPr lang="en-GB" sz="1900"/>
            </a:br>
            <a:r>
              <a:rPr lang="en-GB" sz="1900"/>
              <a:t>Geoscience Australia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WGCV CEOS-ARD Liaison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WGCV-53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7 March 2024</a:t>
            </a:r>
            <a:endParaRPr sz="1900"/>
          </a:p>
        </p:txBody>
      </p:sp>
      <p:pic>
        <p:nvPicPr>
          <p:cNvPr id="519" name="Google Shape;519;g1f3a775791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Discussion</a:t>
            </a:r>
            <a:endParaRPr/>
          </a:p>
        </p:txBody>
      </p:sp>
      <p:sp>
        <p:nvSpPr>
          <p:cNvPr id="525" name="Google Shape;525;p15"/>
          <p:cNvSpPr txBox="1"/>
          <p:nvPr>
            <p:ph idx="1" type="body"/>
          </p:nvPr>
        </p:nvSpPr>
        <p:spPr>
          <a:xfrm>
            <a:off x="324225" y="1314375"/>
            <a:ext cx="11611200" cy="49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CEOS-ARD Surface Reflectance: Quality, Consistency and Equivalence </a:t>
            </a:r>
            <a:r>
              <a:rPr i="1" lang="en-GB" sz="2100"/>
              <a:t>(one-page brief provided to WGCV for background)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The CEOS-ARD SR-PFS provides a good starting point for interoperability of multi-sensor SR products, but leads to different processing approaches to derive SR products with differences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The NASA Harmonised Landsat Sentinel (HLS) and ESA Sen2Like products demonstrate a need to improve the compatibility of SR products across different providers</a:t>
            </a:r>
            <a:endParaRPr sz="21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Proposal to build on CEOS-ARD achievements and take next steps to deliver on CEOS-ARD multi-sensor interoperability objectives</a:t>
            </a:r>
            <a:endParaRPr sz="2100"/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Seeks to establish a set of inputs, corrections, associated parameters and tolerances for achieving SR equivalence in support of interoperability between CEOS-ARD SR products</a:t>
            </a:r>
            <a:endParaRPr sz="2100"/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❖"/>
            </a:pPr>
            <a:r>
              <a:rPr lang="en-GB" sz="2100"/>
              <a:t>There is need for an agreed and un</a:t>
            </a:r>
            <a:r>
              <a:rPr lang="en-GB" sz="2100"/>
              <a:t>ambiguous</a:t>
            </a:r>
            <a:r>
              <a:rPr lang="en-GB" sz="2100"/>
              <a:t> definition of SR in the context of CEOS-ARD cross-sensor </a:t>
            </a:r>
            <a:r>
              <a:rPr lang="en-GB" sz="2100"/>
              <a:t>interoperability, potential for WGCV to provide guidance</a:t>
            </a:r>
            <a:endParaRPr sz="2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f3a7757917_0_5"/>
          <p:cNvSpPr txBox="1"/>
          <p:nvPr>
            <p:ph type="title"/>
          </p:nvPr>
        </p:nvSpPr>
        <p:spPr>
          <a:xfrm>
            <a:off x="900350" y="2501917"/>
            <a:ext cx="61572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375" name="Google Shape;37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  <p:sp>
        <p:nvSpPr>
          <p:cNvPr id="381" name="Google Shape;381;p3"/>
          <p:cNvSpPr txBox="1"/>
          <p:nvPr>
            <p:ph idx="1" type="body"/>
          </p:nvPr>
        </p:nvSpPr>
        <p:spPr>
          <a:xfrm>
            <a:off x="176044" y="1071964"/>
            <a:ext cx="116649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high-quality processes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387" name="Google Shape;387;p4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"/>
          <p:cNvSpPr txBox="1"/>
          <p:nvPr/>
        </p:nvSpPr>
        <p:spPr>
          <a:xfrm>
            <a:off x="1161925" y="2868100"/>
            <a:ext cx="36792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b="0" i="0" sz="1800" u="sng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b="0" i="0" sz="18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b="0" i="0" sz="1800" u="sng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b="0" i="0" sz="18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"/>
          <p:cNvSpPr txBox="1"/>
          <p:nvPr/>
        </p:nvSpPr>
        <p:spPr>
          <a:xfrm>
            <a:off x="77828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088" y="48677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47900" y="2871550"/>
            <a:ext cx="511222" cy="5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75050" y="3859525"/>
            <a:ext cx="6620877" cy="2495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http://ceos.org/ard/index.html#specs</a:t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106049" y="-185662"/>
            <a:ext cx="12424248" cy="753462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"/>
          <p:cNvSpPr txBox="1"/>
          <p:nvPr/>
        </p:nvSpPr>
        <p:spPr>
          <a:xfrm>
            <a:off x="0" y="4022150"/>
            <a:ext cx="21210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Precipitation?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 Surface Temperature? 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Ocean Reflectance? 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Atmospheric Composition ?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c041a4657c_2_57"/>
          <p:cNvSpPr txBox="1"/>
          <p:nvPr>
            <p:ph type="title"/>
          </p:nvPr>
        </p:nvSpPr>
        <p:spPr>
          <a:xfrm>
            <a:off x="807570" y="98465"/>
            <a:ext cx="7733200" cy="781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CEOS-ARD Review Process</a:t>
            </a:r>
            <a:endParaRPr/>
          </a:p>
        </p:txBody>
      </p:sp>
      <p:pic>
        <p:nvPicPr>
          <p:cNvPr id="415" name="Google Shape;415;g2c041a4657c_2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909" y="1474341"/>
            <a:ext cx="10736288" cy="422303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2c041a4657c_2_57"/>
          <p:cNvSpPr txBox="1"/>
          <p:nvPr/>
        </p:nvSpPr>
        <p:spPr>
          <a:xfrm>
            <a:off x="632909" y="5179227"/>
            <a:ext cx="70521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LSI-VC Secretariat: Matt Steventon, Symbios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WGCV PoC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Medhavy Thankappan, GA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WGCV Alternate PoC: Clement Albinet, ESA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Supported by Peter Harrison, GA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g2c041a4657c_2_57"/>
          <p:cNvCxnSpPr/>
          <p:nvPr/>
        </p:nvCxnSpPr>
        <p:spPr>
          <a:xfrm>
            <a:off x="3811713" y="4489806"/>
            <a:ext cx="708917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8" name="Google Shape;418;g2c041a4657c_2_57"/>
          <p:cNvSpPr txBox="1"/>
          <p:nvPr/>
        </p:nvSpPr>
        <p:spPr>
          <a:xfrm>
            <a:off x="5750782" y="4633286"/>
            <a:ext cx="21241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ONLY FOR TARGET LEVEL EVALUATIONS</a:t>
            </a:r>
            <a:endParaRPr/>
          </a:p>
        </p:txBody>
      </p:sp>
      <p:cxnSp>
        <p:nvCxnSpPr>
          <p:cNvPr id="419" name="Google Shape;419;g2c041a4657c_2_57"/>
          <p:cNvCxnSpPr/>
          <p:nvPr/>
        </p:nvCxnSpPr>
        <p:spPr>
          <a:xfrm>
            <a:off x="1652427" y="4262062"/>
            <a:ext cx="453775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g2c041a4657c_2_57"/>
          <p:cNvSpPr/>
          <p:nvPr/>
        </p:nvSpPr>
        <p:spPr>
          <a:xfrm>
            <a:off x="3000054" y="3585859"/>
            <a:ext cx="2301411" cy="1088881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2c041a4657c_2_57"/>
          <p:cNvSpPr/>
          <p:nvPr/>
        </p:nvSpPr>
        <p:spPr>
          <a:xfrm>
            <a:off x="5573552" y="3585858"/>
            <a:ext cx="2301411" cy="1088881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c041a4657c_2_57"/>
          <p:cNvSpPr txBox="1"/>
          <p:nvPr/>
        </p:nvSpPr>
        <p:spPr>
          <a:xfrm>
            <a:off x="632909" y="1135519"/>
            <a:ext cx="61285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MODIFIED PROCESS</a:t>
            </a:r>
            <a:endParaRPr/>
          </a:p>
        </p:txBody>
      </p:sp>
      <p:pic>
        <p:nvPicPr>
          <p:cNvPr descr="A green circle with a check mark&#10;&#10;Description automatically generated" id="423" name="Google Shape;423;g2c041a4657c_2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8252" y="2961010"/>
            <a:ext cx="793082" cy="64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 txBox="1"/>
          <p:nvPr>
            <p:ph idx="1" type="body"/>
          </p:nvPr>
        </p:nvSpPr>
        <p:spPr>
          <a:xfrm>
            <a:off x="176048" y="1097550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GB" sz="2400"/>
              <a:t>Single PFS for all CEOS ARD SAR Products – NRB, POL, ORB, GSLC</a:t>
            </a:r>
            <a:endParaRPr/>
          </a:p>
          <a:p>
            <a:pPr indent="0" lvl="1" marL="67945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</a:pPr>
            <a:r>
              <a:rPr lang="en-GB" sz="2000"/>
              <a:t>Benefits:</a:t>
            </a:r>
            <a:endParaRPr/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consistent parameter names and specifications across all SAR PFSs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 PFS revisions and change tracking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4950" lvl="1" marL="914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b="0" i="0" lang="en-GB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Simplifying interface with ongoing external standarisation frameworks (OGC/ISO, STAC)</a:t>
            </a:r>
            <a:endParaRPr/>
          </a:p>
          <a:p>
            <a:pPr indent="0" lvl="1" marL="6794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</a:pPr>
            <a:r>
              <a:rPr lang="en-GB" sz="2000"/>
              <a:t>Elegance: </a:t>
            </a:r>
            <a:endParaRPr/>
          </a:p>
          <a:p>
            <a:pPr indent="-23495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CARD4SAR PFS facilitates the generation of one, several or all of the CARD SAR products – a true combined SAR ARD product</a:t>
            </a:r>
            <a:endParaRPr/>
          </a:p>
          <a:p>
            <a:pPr indent="-23495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Arial"/>
              <a:buChar char="–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Reduces duplication of per-pixel metadata</a:t>
            </a:r>
            <a:endParaRPr/>
          </a:p>
          <a:p>
            <a:pPr indent="-450850" lvl="0" marL="7937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900"/>
              <a:buFont typeface="Noto Sans Symbols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sz="2400"/>
          </a:p>
          <a:p>
            <a: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sz="2400"/>
          </a:p>
        </p:txBody>
      </p:sp>
      <p:sp>
        <p:nvSpPr>
          <p:cNvPr id="429" name="Google Shape;429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 ARD for SAR: Combined PFS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pic>
        <p:nvPicPr>
          <p:cNvPr id="430" name="Google Shape;4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5585" y="5055538"/>
            <a:ext cx="97544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"/>
          <p:cNvSpPr txBox="1"/>
          <p:nvPr/>
        </p:nvSpPr>
        <p:spPr>
          <a:xfrm>
            <a:off x="5888525" y="6038750"/>
            <a:ext cx="6073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9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CEOS-ARD for SAR – one PFS to rule them all</a:t>
            </a:r>
            <a:endParaRPr b="0" i="1" sz="1900" u="none" cap="none" strike="noStrik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"/>
          <p:cNvSpPr txBox="1"/>
          <p:nvPr>
            <p:ph idx="1" type="body"/>
          </p:nvPr>
        </p:nvSpPr>
        <p:spPr>
          <a:xfrm>
            <a:off x="348150" y="1301679"/>
            <a:ext cx="11495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lang="en-GB"/>
              <a:t>First of the SAR products to be submitted and assessed with the new CEOS-ARD SAR PFS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lang="en-GB"/>
              <a:t>8 Products in total:</a:t>
            </a:r>
            <a:endParaRPr/>
          </a:p>
          <a:p>
            <a:pPr indent="-3810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Quad Pol (HH HV VH VV) at 36m (CSR) and 18m (MSR) resolution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Circular Pol (RH RV) at 36m (CSR) and 18m (MSR) resolution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Dual Pol (HH HV) at 36m (CSR) and 18m (MSR) resolution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Single Pol (HH) at 36m (CSR) and 18m (MSR) resolution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</a:pPr>
            <a:r>
              <a:rPr i="1" lang="en-GB" sz="2400"/>
              <a:t>Currently in the final stages of the assessment</a:t>
            </a:r>
            <a:endParaRPr i="1" sz="2400"/>
          </a:p>
        </p:txBody>
      </p:sp>
      <p:sp>
        <p:nvSpPr>
          <p:cNvPr id="437" name="Google Shape;437;p7"/>
          <p:cNvSpPr txBox="1"/>
          <p:nvPr>
            <p:ph type="title"/>
          </p:nvPr>
        </p:nvSpPr>
        <p:spPr>
          <a:xfrm>
            <a:off x="176048" y="175939"/>
            <a:ext cx="93873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CEOS-ARD EOS-04 (RISAT-1A)</a:t>
            </a:r>
            <a:endParaRPr/>
          </a:p>
        </p:txBody>
      </p:sp>
      <p:pic>
        <p:nvPicPr>
          <p:cNvPr id="438" name="Google Shape;4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8325" y="4044975"/>
            <a:ext cx="2257051" cy="21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725" y="1037691"/>
            <a:ext cx="11404314" cy="540420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 ARD Datasets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9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KOMPSAT-3/3A Surface Reflectance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KOMPSAT-5 Normalised Radar Backscatter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9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451" name="Google Shape;451;p9"/>
          <p:cNvPicPr preferRelativeResize="0"/>
          <p:nvPr/>
        </p:nvPicPr>
        <p:blipFill rotWithShape="1">
          <a:blip r:embed="rId3">
            <a:alphaModFix/>
          </a:blip>
          <a:srcRect b="0" l="58191" r="7902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151" y="12462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RISAT-1A (EOS-04) NRB SAR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Resourcesat-2/2A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NovaSAR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"/>
          <p:cNvSpPr txBox="1"/>
          <p:nvPr>
            <p:ph idx="3" type="body"/>
          </p:nvPr>
        </p:nvSpPr>
        <p:spPr>
          <a:xfrm>
            <a:off x="15325" y="40489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Gaofen-1/6 Surface Reflectance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326" y="353747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"/>
          <p:cNvSpPr txBox="1"/>
          <p:nvPr>
            <p:ph idx="4" type="body"/>
          </p:nvPr>
        </p:nvSpPr>
        <p:spPr>
          <a:xfrm>
            <a:off x="6689005" y="1574237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SPOT 1-7 Surface Reflectance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9"/>
          <p:cNvSpPr txBox="1"/>
          <p:nvPr>
            <p:ph idx="5" type="body"/>
          </p:nvPr>
        </p:nvSpPr>
        <p:spPr>
          <a:xfrm>
            <a:off x="3386425" y="4431775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AVHRR LST Surface Temperature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DESIS L2A Surface Reflectance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EnMAP Aquatic Reflectance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Sentinel-1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91800" y="4975152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9"/>
          <p:cNvSpPr txBox="1"/>
          <p:nvPr>
            <p:ph idx="6" type="body"/>
          </p:nvPr>
        </p:nvSpPr>
        <p:spPr>
          <a:xfrm>
            <a:off x="7035525" y="5037163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OPERA project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9"/>
          <p:cNvSpPr txBox="1"/>
          <p:nvPr>
            <p:ph idx="7" type="body"/>
          </p:nvPr>
        </p:nvSpPr>
        <p:spPr>
          <a:xfrm>
            <a:off x="6966749" y="339782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b="0" i="0" lang="en-GB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SAOCOM</a:t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