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9" r:id="rId3"/>
    <p:sldId id="262" r:id="rId4"/>
    <p:sldId id="270" r:id="rId5"/>
    <p:sldId id="263" r:id="rId6"/>
    <p:sldId id="260" r:id="rId7"/>
    <p:sldId id="271" r:id="rId8"/>
    <p:sldId id="277" r:id="rId9"/>
    <p:sldId id="278" r:id="rId10"/>
    <p:sldId id="268" r:id="rId11"/>
    <p:sldId id="273" r:id="rId12"/>
    <p:sldId id="274" r:id="rId13"/>
    <p:sldId id="275" r:id="rId14"/>
    <p:sldId id="264" r:id="rId15"/>
    <p:sldId id="276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4EBB77-942D-A19C-0C45-BC7E124FE63C}" name="Joshua R. Baptist" initials="JB" userId="S::joshua.r.baptist@ama-inc.com::823bda1d-3eb0-4673-a6fb-8553205135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48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6274F86-BFE0-9EBB-7A80-EA374DCF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>
            <a:extLst>
              <a:ext uri="{FF2B5EF4-FFF2-40B4-BE49-F238E27FC236}">
                <a16:creationId xmlns:a16="http://schemas.microsoft.com/office/drawing/2014/main" id="{3DCF9784-6B71-C612-33C7-8C387FCC9E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AA6416EB-36AD-0570-9153-F9C2B33705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47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83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326F383-F0C2-C266-0140-553CD1BF1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>
            <a:extLst>
              <a:ext uri="{FF2B5EF4-FFF2-40B4-BE49-F238E27FC236}">
                <a16:creationId xmlns:a16="http://schemas.microsoft.com/office/drawing/2014/main" id="{76232F0B-2752-3A8B-B10D-D46BEA497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0F56D9A8-08B1-A5BF-4CE8-E33B4D265A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90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08e3c9e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08e3c9e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8088C3F-03B1-C26B-FC5E-3F2E93C5B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>
            <a:extLst>
              <a:ext uri="{FF2B5EF4-FFF2-40B4-BE49-F238E27FC236}">
                <a16:creationId xmlns:a16="http://schemas.microsoft.com/office/drawing/2014/main" id="{CB9D62B8-BC98-A07F-8D23-AFF270A54F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FB02E6BE-62FA-9B0E-E071-8EBF8BAD3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75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ECB6ADB9-EE57-AE3B-0744-C9041CA39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>
            <a:extLst>
              <a:ext uri="{FF2B5EF4-FFF2-40B4-BE49-F238E27FC236}">
                <a16:creationId xmlns:a16="http://schemas.microsoft.com/office/drawing/2014/main" id="{CD87D971-4152-7CB6-D7BA-28B4D6C3E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1063CF64-2702-7AEE-A1C4-9401300B15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63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E84B648-D9F8-C559-821C-A15D8B2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>
            <a:extLst>
              <a:ext uri="{FF2B5EF4-FFF2-40B4-BE49-F238E27FC236}">
                <a16:creationId xmlns:a16="http://schemas.microsoft.com/office/drawing/2014/main" id="{3B935F5A-2913-9FEA-94D5-4A84319020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12DC35C7-F89C-5A6C-3504-F3619E0E16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658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A7FF420-330D-2B6E-D73B-17E9CBB80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>
            <a:extLst>
              <a:ext uri="{FF2B5EF4-FFF2-40B4-BE49-F238E27FC236}">
                <a16:creationId xmlns:a16="http://schemas.microsoft.com/office/drawing/2014/main" id="{344C52D9-A65B-7F69-0C5C-CB89F37464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EDA02AAE-6C6F-FDF8-5142-2F536EF477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94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eos.org/c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239547" y="245789"/>
            <a:ext cx="5392903" cy="317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800" dirty="0"/>
              <a:t>Systems Engineering Office</a:t>
            </a:r>
            <a:br>
              <a:rPr lang="en-US" sz="4800" dirty="0"/>
            </a:br>
            <a:r>
              <a:rPr lang="en-US" sz="4800" dirty="0"/>
              <a:t>Report</a:t>
            </a: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413973" y="4318503"/>
            <a:ext cx="6654772" cy="24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1"/>
                </a:solidFill>
                <a:latin typeface="+mn-lt"/>
                <a:ea typeface="Montserrat"/>
                <a:cs typeface="Montserrat"/>
                <a:sym typeface="Montserrat"/>
              </a:rPr>
              <a:t>David Borges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cap="none" dirty="0">
                <a:solidFill>
                  <a:schemeClr val="accent1"/>
                </a:solidFill>
                <a:latin typeface="+mn-lt"/>
                <a:ea typeface="Montserrat"/>
                <a:cs typeface="Montserrat"/>
                <a:sym typeface="Montserrat"/>
              </a:rPr>
              <a:t>Systems Engineering Office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1"/>
                </a:solidFill>
                <a:latin typeface="+mn-lt"/>
                <a:ea typeface="Montserrat"/>
                <a:cs typeface="Montserrat"/>
                <a:sym typeface="Montserrat"/>
              </a:rPr>
              <a:t>Committee on Earth Observation Satellites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1"/>
                </a:solidFill>
                <a:latin typeface="+mn-lt"/>
                <a:ea typeface="Montserrat"/>
                <a:cs typeface="Montserrat"/>
                <a:sym typeface="Montserrat"/>
              </a:rPr>
              <a:t>NASA Earth Science Division</a:t>
            </a:r>
            <a:endParaRPr sz="1800" dirty="0"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1"/>
                </a:solidFill>
                <a:latin typeface="+mn-lt"/>
                <a:ea typeface="Montserrat"/>
                <a:cs typeface="Montserrat"/>
                <a:sym typeface="Montserrat"/>
              </a:rPr>
              <a:t>WGCV-53 Agenda 3.4 </a:t>
            </a:r>
            <a:endParaRPr sz="1800" i="0" u="none" strike="noStrike" cap="none" dirty="0">
              <a:solidFill>
                <a:schemeClr val="accen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1"/>
                </a:solidFill>
                <a:latin typeface="+mn-lt"/>
                <a:ea typeface="Montserrat"/>
                <a:cs typeface="Montserrat"/>
                <a:sym typeface="Montserrat"/>
              </a:rPr>
              <a:t>07 March 2024</a:t>
            </a:r>
            <a:endParaRPr sz="1800" i="0" u="none" strike="noStrike" cap="none" dirty="0">
              <a:solidFill>
                <a:schemeClr val="accent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3800238-372F-78E1-4E54-8A5C7DF6F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>
            <a:extLst>
              <a:ext uri="{FF2B5EF4-FFF2-40B4-BE49-F238E27FC236}">
                <a16:creationId xmlns:a16="http://schemas.microsoft.com/office/drawing/2014/main" id="{10F35A1C-6AE7-87F5-6A16-366876CDBA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" y="1288618"/>
            <a:ext cx="9387000" cy="200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New Space Task Team (NSTT) Deliverable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i="1" dirty="0"/>
              <a:t>D5) SEO should demonstrate the integration of New Space data into CEOS Analytics Lab and evaluate its interoperability with common CEOS datasets.</a:t>
            </a:r>
          </a:p>
        </p:txBody>
      </p:sp>
      <p:sp>
        <p:nvSpPr>
          <p:cNvPr id="87" name="Google Shape;87;p10">
            <a:extLst>
              <a:ext uri="{FF2B5EF4-FFF2-40B4-BE49-F238E27FC236}">
                <a16:creationId xmlns:a16="http://schemas.microsoft.com/office/drawing/2014/main" id="{45478803-6F7F-E17B-FFEF-DCF0F93767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834" y="22755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 dirty="0">
                <a:latin typeface="Montserrat"/>
                <a:ea typeface="Montserrat"/>
                <a:cs typeface="Montserrat"/>
                <a:sym typeface="Montserrat"/>
              </a:rPr>
              <a:t>New Space Interoperability Project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86;p10">
            <a:extLst>
              <a:ext uri="{FF2B5EF4-FFF2-40B4-BE49-F238E27FC236}">
                <a16:creationId xmlns:a16="http://schemas.microsoft.com/office/drawing/2014/main" id="{1403C70F-86F7-29DA-0F7A-C21C479538DC}"/>
              </a:ext>
            </a:extLst>
          </p:cNvPr>
          <p:cNvSpPr txBox="1">
            <a:spLocks/>
          </p:cNvSpPr>
          <p:nvPr/>
        </p:nvSpPr>
        <p:spPr>
          <a:xfrm>
            <a:off x="0" y="3558012"/>
            <a:ext cx="4753069" cy="200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Optical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Landsat 8, 9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Sentinel-2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Maxar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Planet Planetscope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DESIS</a:t>
            </a:r>
          </a:p>
        </p:txBody>
      </p:sp>
      <p:sp>
        <p:nvSpPr>
          <p:cNvPr id="3" name="Google Shape;86;p10">
            <a:extLst>
              <a:ext uri="{FF2B5EF4-FFF2-40B4-BE49-F238E27FC236}">
                <a16:creationId xmlns:a16="http://schemas.microsoft.com/office/drawing/2014/main" id="{1C50A113-603F-DC0F-7927-EA2F43A6F27A}"/>
              </a:ext>
            </a:extLst>
          </p:cNvPr>
          <p:cNvSpPr txBox="1">
            <a:spLocks/>
          </p:cNvSpPr>
          <p:nvPr/>
        </p:nvSpPr>
        <p:spPr>
          <a:xfrm>
            <a:off x="4833334" y="3555749"/>
            <a:ext cx="4753069" cy="200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SAR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Sentinel-1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ALOS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Umbra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ICEYE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Capella</a:t>
            </a:r>
          </a:p>
        </p:txBody>
      </p:sp>
      <p:pic>
        <p:nvPicPr>
          <p:cNvPr id="4" name="Google Shape;74;p3" descr="Calendar&#10;&#10;Description automatically generated">
            <a:extLst>
              <a:ext uri="{FF2B5EF4-FFF2-40B4-BE49-F238E27FC236}">
                <a16:creationId xmlns:a16="http://schemas.microsoft.com/office/drawing/2014/main" id="{3451091A-66DE-FEA5-5A1C-6C1BBAF7DF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34" y="1213925"/>
            <a:ext cx="2229771" cy="51815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2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988DBCF-D0FF-7FBF-E165-0A095844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>
            <a:extLst>
              <a:ext uri="{FF2B5EF4-FFF2-40B4-BE49-F238E27FC236}">
                <a16:creationId xmlns:a16="http://schemas.microsoft.com/office/drawing/2014/main" id="{BFC6069C-E692-5DDB-5F39-A869D4A8C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88618"/>
            <a:ext cx="11760451" cy="200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Key Considerations and Challenges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1" dirty="0"/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Sensor Variation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Impacts spectral band alignment, spatial detail, signal strength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Processing Biases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Differences in atmospheric correction and vendor-specific sharpening will influence direct comparisons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Situational Factors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Slight time offsets and viewing geometry differences create irreducible limitations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Commercial data compliance with CEOS-ARD PFS</a:t>
            </a:r>
          </a:p>
        </p:txBody>
      </p:sp>
      <p:sp>
        <p:nvSpPr>
          <p:cNvPr id="87" name="Google Shape;87;p10">
            <a:extLst>
              <a:ext uri="{FF2B5EF4-FFF2-40B4-BE49-F238E27FC236}">
                <a16:creationId xmlns:a16="http://schemas.microsoft.com/office/drawing/2014/main" id="{44334519-F481-DBAE-A49C-1A250BB44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834" y="22755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 dirty="0">
                <a:latin typeface="Montserrat"/>
                <a:ea typeface="Montserrat"/>
                <a:cs typeface="Montserrat"/>
                <a:sym typeface="Montserrat"/>
              </a:rPr>
              <a:t>New Space Interoperability Project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6865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D0E36D3-ABFA-88DF-71FD-E0617DB93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>
            <a:extLst>
              <a:ext uri="{FF2B5EF4-FFF2-40B4-BE49-F238E27FC236}">
                <a16:creationId xmlns:a16="http://schemas.microsoft.com/office/drawing/2014/main" id="{838994FC-9B74-7FD1-E8BE-052B61782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179976"/>
            <a:ext cx="11760451" cy="42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Technical Approach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i="1" dirty="0"/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Data Access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Evaluate use of commercial providers APIs (not all include API access)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Implement APIs to access data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Data Loading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Generate ODC indexing scripts for each commercial provider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demo indexer notebooks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Analysis / Visualization</a:t>
            </a:r>
          </a:p>
          <a:p>
            <a:pPr marL="1549400" lvl="2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Build notebooks evaluating:</a:t>
            </a:r>
          </a:p>
          <a:p>
            <a:pPr marL="20066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Pixel-by-pixel scatter plots comparing individual bands </a:t>
            </a:r>
          </a:p>
          <a:p>
            <a:pPr marL="20066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Inherent harmonization evaluation</a:t>
            </a:r>
          </a:p>
          <a:p>
            <a:pPr marL="20066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Resampling analysis</a:t>
            </a:r>
          </a:p>
          <a:p>
            <a:pPr marL="20066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Band to band spectral comparison</a:t>
            </a:r>
          </a:p>
        </p:txBody>
      </p:sp>
      <p:sp>
        <p:nvSpPr>
          <p:cNvPr id="87" name="Google Shape;87;p10">
            <a:extLst>
              <a:ext uri="{FF2B5EF4-FFF2-40B4-BE49-F238E27FC236}">
                <a16:creationId xmlns:a16="http://schemas.microsoft.com/office/drawing/2014/main" id="{98F49C86-31A4-5161-9993-EEB83C7C5D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834" y="22755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 dirty="0">
                <a:latin typeface="Montserrat"/>
                <a:ea typeface="Montserrat"/>
                <a:cs typeface="Montserrat"/>
                <a:sym typeface="Montserrat"/>
              </a:rPr>
              <a:t>New Space Interoperability Project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6;p10">
            <a:extLst>
              <a:ext uri="{FF2B5EF4-FFF2-40B4-BE49-F238E27FC236}">
                <a16:creationId xmlns:a16="http://schemas.microsoft.com/office/drawing/2014/main" id="{99946BA1-9735-AEF1-E3E2-C294959B8CCF}"/>
              </a:ext>
            </a:extLst>
          </p:cNvPr>
          <p:cNvSpPr txBox="1">
            <a:spLocks/>
          </p:cNvSpPr>
          <p:nvPr/>
        </p:nvSpPr>
        <p:spPr>
          <a:xfrm>
            <a:off x="-1" y="5477348"/>
            <a:ext cx="11760451" cy="83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OUT-23-05/06: NASA/ESA Mission Quality Assessment Framework Guidelines (optical &amp; SAR)</a:t>
            </a:r>
          </a:p>
        </p:txBody>
      </p:sp>
    </p:spTree>
    <p:extLst>
      <p:ext uri="{BB962C8B-B14F-4D97-AF65-F5344CB8AC3E}">
        <p14:creationId xmlns:p14="http://schemas.microsoft.com/office/powerpoint/2010/main" val="414901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6F948B8-7AC2-D726-7510-42C2419D2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>
            <a:extLst>
              <a:ext uri="{FF2B5EF4-FFF2-40B4-BE49-F238E27FC236}">
                <a16:creationId xmlns:a16="http://schemas.microsoft.com/office/drawing/2014/main" id="{35DB4F09-3593-44B7-9E75-4C3B9C7A39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31214"/>
            <a:ext cx="6324340" cy="376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Tool Suite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Acquisition Forecaster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Coverage Analyzer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Revisits Calculator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Coincident Calculator</a:t>
            </a:r>
          </a:p>
        </p:txBody>
      </p:sp>
      <p:sp>
        <p:nvSpPr>
          <p:cNvPr id="87" name="Google Shape;87;p10">
            <a:extLst>
              <a:ext uri="{FF2B5EF4-FFF2-40B4-BE49-F238E27FC236}">
                <a16:creationId xmlns:a16="http://schemas.microsoft.com/office/drawing/2014/main" id="{FA82130C-9BF5-4BDA-9D7D-ED50BAC704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834" y="263767"/>
            <a:ext cx="9764657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400" dirty="0"/>
              <a:t>CEOS Visualization Environment (COVE)</a:t>
            </a:r>
            <a:endParaRPr sz="3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D4F71-C334-2A34-8E4F-A975221F2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488" y="1143762"/>
            <a:ext cx="2642799" cy="5245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A5726-0657-7DB5-B6E0-1825CEC9F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17" y="3712506"/>
            <a:ext cx="8077050" cy="2563848"/>
          </a:xfrm>
          <a:prstGeom prst="rect">
            <a:avLst/>
          </a:prstGeom>
        </p:spPr>
      </p:pic>
      <p:sp>
        <p:nvSpPr>
          <p:cNvPr id="9" name="Google Shape;86;p10">
            <a:extLst>
              <a:ext uri="{FF2B5EF4-FFF2-40B4-BE49-F238E27FC236}">
                <a16:creationId xmlns:a16="http://schemas.microsoft.com/office/drawing/2014/main" id="{2DACA2E8-C087-204F-8436-486DBBD33488}"/>
              </a:ext>
            </a:extLst>
          </p:cNvPr>
          <p:cNvSpPr txBox="1">
            <a:spLocks/>
          </p:cNvSpPr>
          <p:nvPr/>
        </p:nvSpPr>
        <p:spPr>
          <a:xfrm>
            <a:off x="4388420" y="1611940"/>
            <a:ext cx="4728420" cy="21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Data Browser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Data Policy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Country Coverage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191861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0" y="1431785"/>
            <a:ext cx="7217547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SatSummit 2024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Washington, D.C.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16-17 May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IGARSS 2024: CEOS Booth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Athens Greece</a:t>
            </a:r>
          </a:p>
          <a:p>
            <a:pPr marL="1092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7-12 July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36550" y="175939"/>
            <a:ext cx="9226498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CEOS Outreach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Welcome — SatSummit 2024">
            <a:extLst>
              <a:ext uri="{FF2B5EF4-FFF2-40B4-BE49-F238E27FC236}">
                <a16:creationId xmlns:a16="http://schemas.microsoft.com/office/drawing/2014/main" id="{D0DE19F5-D40A-5DC9-7DCD-AFA7EF5D2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51" y="1288144"/>
            <a:ext cx="2523316" cy="14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Welcome Letter || IEEE IGARSS 2024 || Athens, Greece || 7 - 12 July, 2024">
            <a:extLst>
              <a:ext uri="{FF2B5EF4-FFF2-40B4-BE49-F238E27FC236}">
                <a16:creationId xmlns:a16="http://schemas.microsoft.com/office/drawing/2014/main" id="{B86D8EFA-5A16-78CC-2447-D01345AE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59" y="2844842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5AD84-0DA3-438A-ED1B-E94AF4ED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852" y="1288144"/>
            <a:ext cx="3528688" cy="49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3AAA145-4944-108C-E5F5-C2641A76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>
            <a:extLst>
              <a:ext uri="{FF2B5EF4-FFF2-40B4-BE49-F238E27FC236}">
                <a16:creationId xmlns:a16="http://schemas.microsoft.com/office/drawing/2014/main" id="{A2BB6044-F18E-4301-50AC-D4DFDB6551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30858"/>
            <a:ext cx="11760451" cy="414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CEOS COVE utilization by WGCV?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Desired improvements or mission additions? 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can this work integrate with, or support WGCV activities?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Are there other WGCV activities that could utilize Analytics Lab?</a:t>
            </a:r>
          </a:p>
        </p:txBody>
      </p:sp>
      <p:sp>
        <p:nvSpPr>
          <p:cNvPr id="87" name="Google Shape;87;p10">
            <a:extLst>
              <a:ext uri="{FF2B5EF4-FFF2-40B4-BE49-F238E27FC236}">
                <a16:creationId xmlns:a16="http://schemas.microsoft.com/office/drawing/2014/main" id="{571F2AB3-CAE1-1FD6-6947-BDA730672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834" y="227553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 dirty="0"/>
              <a:t>Discussion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874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0" y="1276350"/>
            <a:ext cx="8134350" cy="491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“Provi</a:t>
            </a:r>
            <a:r>
              <a:rPr lang="en-US" sz="2400" dirty="0"/>
              <a:t>de systems engineering leadership and support to CEOS through management and technical services and the development of tools and products that facilitate systems engineering solutions for societal benefit.”</a:t>
            </a: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CEOS website infrastructure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Deliverables Tracking Tool 2.0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CEOS Visualization Environment (COVE)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Open Source Software Inventory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Future Data Architectures Inventory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Training Calendar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EOTEC DevNet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Open Data Cube (ODC)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CEOS MIM Database Team support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Cloud Native Geospatial</a:t>
            </a:r>
            <a:endParaRPr lang="en-US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81000" y="175939"/>
            <a:ext cx="9182048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SEO Fundamentals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90C0B-29E7-4172-91C2-FEB30072B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44"/>
          <a:stretch/>
        </p:blipFill>
        <p:spPr>
          <a:xfrm>
            <a:off x="8770061" y="1455897"/>
            <a:ext cx="3197259" cy="1141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C5100-0FCC-4AF0-95B6-C636267F1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0" y="2272357"/>
            <a:ext cx="3694481" cy="1002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9B05D-33F3-49E0-86DB-AE1AD3793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"/>
          <a:stretch/>
        </p:blipFill>
        <p:spPr>
          <a:xfrm>
            <a:off x="7523689" y="3105150"/>
            <a:ext cx="4450860" cy="1506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E76FF-7BEA-4F83-B4A9-68807597E1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049"/>
          <a:stretch/>
        </p:blipFill>
        <p:spPr>
          <a:xfrm>
            <a:off x="7175500" y="3968272"/>
            <a:ext cx="4810870" cy="1625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5B972-9149-474C-96EE-8A9B217D1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551" y="4616494"/>
            <a:ext cx="5172819" cy="1378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280657"/>
            <a:ext cx="9710336" cy="67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dirty="0"/>
              <a:t>CEOS Earth Analytics Interoperability Lab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2F8DF-9718-2FDA-CE82-250AC63F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76" y="1141624"/>
            <a:ext cx="7011848" cy="51369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28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439DEC2-7835-AEE0-2FC2-1049E9CF7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>
            <a:extLst>
              <a:ext uri="{FF2B5EF4-FFF2-40B4-BE49-F238E27FC236}">
                <a16:creationId xmlns:a16="http://schemas.microsoft.com/office/drawing/2014/main" id="{14A88A1B-42F9-4EAC-ADA9-05C54600E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280657"/>
            <a:ext cx="9710336" cy="67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dirty="0"/>
              <a:t>CEOS Analytics Lab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3B265-A256-9EB0-139B-22FB5A22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882"/>
            <a:ext cx="12192000" cy="4807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ED840B-CD8E-9415-1BFF-18E10F01F84C}"/>
              </a:ext>
            </a:extLst>
          </p:cNvPr>
          <p:cNvSpPr txBox="1"/>
          <p:nvPr/>
        </p:nvSpPr>
        <p:spPr>
          <a:xfrm>
            <a:off x="0" y="1803882"/>
            <a:ext cx="292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bg1"/>
                </a:solidFill>
              </a:rPr>
              <a:t>ceos.org/cal</a:t>
            </a:r>
          </a:p>
        </p:txBody>
      </p:sp>
    </p:spTree>
    <p:extLst>
      <p:ext uri="{BB962C8B-B14F-4D97-AF65-F5344CB8AC3E}">
        <p14:creationId xmlns:p14="http://schemas.microsoft.com/office/powerpoint/2010/main" val="255329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26533-DA00-2266-1361-87C6B359C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5054344" cy="4662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alibri"/>
              </a:rPr>
              <a:t>Home Page Located at: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cs typeface="Calibri"/>
                <a:hlinkClick r:id="rId2"/>
              </a:rPr>
              <a:t>https://ceos.org/cal/</a:t>
            </a:r>
            <a:endParaRPr lang="en-US" sz="2000" dirty="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alibri"/>
              </a:rPr>
              <a:t>Login Button: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cs typeface="Calibri"/>
              </a:rPr>
              <a:t>Main Login for CAL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2400"/>
              <a:buFont typeface="Courier New,monospace"/>
              <a:buChar char="o"/>
            </a:pPr>
            <a:endParaRPr lang="en-US" sz="2000" dirty="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000" dirty="0">
                <a:cs typeface="Calibri"/>
              </a:rPr>
              <a:t>  Services Tab (Upper Right)</a:t>
            </a:r>
            <a:endParaRPr lang="en-US" sz="20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cs typeface="Calibri"/>
              </a:rPr>
              <a:t>JupyterHub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Wingdings,Sans-Serif"/>
              <a:buChar char="§"/>
            </a:pPr>
            <a:r>
              <a:rPr lang="en-US" dirty="0">
                <a:cs typeface="Calibri"/>
              </a:rPr>
              <a:t>Directs to JupyterHub Homepage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cs typeface="Calibri"/>
              </a:rPr>
              <a:t>Explorer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Wingdings,Sans-Serif"/>
              <a:buChar char="§"/>
            </a:pPr>
            <a:r>
              <a:rPr lang="en-US" dirty="0">
                <a:cs typeface="Calibri"/>
              </a:rPr>
              <a:t>Explore Data Available in CAL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cs typeface="Calibri"/>
              </a:rPr>
              <a:t>Support Request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cs typeface="Calibri"/>
              </a:rPr>
              <a:t>Data Request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 dirty="0">
              <a:cs typeface="Calibri"/>
            </a:endParaRPr>
          </a:p>
          <a:p>
            <a:pPr>
              <a:lnSpc>
                <a:spcPct val="114999"/>
              </a:lnSpc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B877D2-3EBD-FCD4-D037-E1BE5B8A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Lab Home Page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660020E-C62A-D5F5-7048-62F11E8B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20" y="1783845"/>
            <a:ext cx="6853706" cy="40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dirty="0">
                <a:cs typeface="Calibri"/>
              </a:rPr>
              <a:t>CAL is an implementation of CSIRO’s Earth Analytics Science and Innovation platform (EASI)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>
                <a:cs typeface="Calibri"/>
              </a:rPr>
              <a:t>Combination on several open-source projects:</a:t>
            </a:r>
          </a:p>
          <a:p>
            <a:pPr marL="1200150" lvl="1" indent="-285750">
              <a:lnSpc>
                <a:spcPct val="90000"/>
              </a:lnSpc>
            </a:pPr>
            <a:r>
              <a:rPr lang="en-US" dirty="0">
                <a:cs typeface="Calibri"/>
              </a:rPr>
              <a:t>JupyterHub</a:t>
            </a:r>
          </a:p>
          <a:p>
            <a:pPr marL="1200150" lvl="1" indent="-285750">
              <a:lnSpc>
                <a:spcPct val="90000"/>
              </a:lnSpc>
            </a:pPr>
            <a:r>
              <a:rPr lang="en-US" dirty="0">
                <a:cs typeface="Calibri"/>
              </a:rPr>
              <a:t>Open Data Cube</a:t>
            </a:r>
          </a:p>
          <a:p>
            <a:pPr marL="1200150" lvl="1" indent="-285750">
              <a:lnSpc>
                <a:spcPct val="90000"/>
              </a:lnSpc>
            </a:pPr>
            <a:r>
              <a:rPr lang="en-US" dirty="0">
                <a:cs typeface="Calibri"/>
              </a:rPr>
              <a:t>Dask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>
                <a:cs typeface="Calibri"/>
              </a:rPr>
              <a:t>Scales individual user environments on demand.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>
                <a:cs typeface="Calibri"/>
              </a:rPr>
              <a:t>Analysis can scale beyond the user environment using Dask workers that are used only when the analysis is run.</a:t>
            </a:r>
          </a:p>
          <a:p>
            <a:pPr marL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Analytics Lab Architecture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1BDA923D-408A-5792-7902-17C041BB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541" y="3792828"/>
            <a:ext cx="4172792" cy="259682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12DCBDF-2E3E-2693-15B8-BF52CCCE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90" y="3801534"/>
            <a:ext cx="4438917" cy="26356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BD3961-C8A0-F82F-2CF2-175257C35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01" y="1328495"/>
            <a:ext cx="11495400" cy="20893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Once an account has been provisioned, one can log into CAL through the main CAL homepage.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cs typeface="Calibri"/>
              </a:rPr>
              <a:t> Select 'Login' on homepage -&gt; 2. Redirects to environment page: Select 'Sign in with AWS Cognito' -&gt; 3. Enter your Username and Password and 'Sign in'</a:t>
            </a:r>
          </a:p>
          <a:p>
            <a:pPr>
              <a:lnSpc>
                <a:spcPct val="114999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FDA5AB-2E05-3DF4-62B6-DD7F4E63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37BF3-7F3E-E09F-AEA2-DBF08FB757EC}"/>
              </a:ext>
            </a:extLst>
          </p:cNvPr>
          <p:cNvSpPr/>
          <p:nvPr/>
        </p:nvSpPr>
        <p:spPr>
          <a:xfrm>
            <a:off x="2152248" y="5217779"/>
            <a:ext cx="698005" cy="295563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B5F601-7103-2FD4-3EC7-2E32E4970D29}"/>
              </a:ext>
            </a:extLst>
          </p:cNvPr>
          <p:cNvCxnSpPr/>
          <p:nvPr/>
        </p:nvCxnSpPr>
        <p:spPr>
          <a:xfrm flipV="1">
            <a:off x="2851367" y="3792815"/>
            <a:ext cx="2228085" cy="1442552"/>
          </a:xfrm>
          <a:prstGeom prst="straightConnector1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6E0AAF-E74A-DA17-B7AF-1FD26A986B07}"/>
              </a:ext>
            </a:extLst>
          </p:cNvPr>
          <p:cNvCxnSpPr>
            <a:cxnSpLocks/>
          </p:cNvCxnSpPr>
          <p:nvPr/>
        </p:nvCxnSpPr>
        <p:spPr>
          <a:xfrm>
            <a:off x="2865309" y="5520486"/>
            <a:ext cx="2188048" cy="852126"/>
          </a:xfrm>
          <a:prstGeom prst="straightConnector1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EC18E08-9AE0-1BA0-A465-C642F98FDCD1}"/>
              </a:ext>
            </a:extLst>
          </p:cNvPr>
          <p:cNvSpPr/>
          <p:nvPr/>
        </p:nvSpPr>
        <p:spPr>
          <a:xfrm>
            <a:off x="7036936" y="6160219"/>
            <a:ext cx="776487" cy="201619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2BC768-E547-0B31-73A4-FE8BA81A3E9C}"/>
              </a:ext>
            </a:extLst>
          </p:cNvPr>
          <p:cNvCxnSpPr>
            <a:cxnSpLocks/>
          </p:cNvCxnSpPr>
          <p:nvPr/>
        </p:nvCxnSpPr>
        <p:spPr>
          <a:xfrm flipV="1">
            <a:off x="7819779" y="3817655"/>
            <a:ext cx="2205618" cy="2341112"/>
          </a:xfrm>
          <a:prstGeom prst="straightConnector1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379211-3FF3-6907-0136-C929A12A0E7C}"/>
              </a:ext>
            </a:extLst>
          </p:cNvPr>
          <p:cNvCxnSpPr>
            <a:cxnSpLocks/>
          </p:cNvCxnSpPr>
          <p:nvPr/>
        </p:nvCxnSpPr>
        <p:spPr>
          <a:xfrm flipV="1">
            <a:off x="7844328" y="6205816"/>
            <a:ext cx="2239350" cy="134850"/>
          </a:xfrm>
          <a:prstGeom prst="straightConnector1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login page&#10;&#10;Description automatically generated">
            <a:extLst>
              <a:ext uri="{FF2B5EF4-FFF2-40B4-BE49-F238E27FC236}">
                <a16:creationId xmlns:a16="http://schemas.microsoft.com/office/drawing/2014/main" id="{FB4083FD-A767-8252-B27F-A619B8143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051" y="3799079"/>
            <a:ext cx="2020785" cy="2640949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7E167D3-819E-CD64-C81B-41A2E59CEBD0}"/>
              </a:ext>
            </a:extLst>
          </p:cNvPr>
          <p:cNvSpPr/>
          <p:nvPr/>
        </p:nvSpPr>
        <p:spPr>
          <a:xfrm>
            <a:off x="4634321" y="4777762"/>
            <a:ext cx="248652" cy="62564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29E0541-75FE-B05B-9987-357B87356DDC}"/>
              </a:ext>
            </a:extLst>
          </p:cNvPr>
          <p:cNvSpPr/>
          <p:nvPr/>
        </p:nvSpPr>
        <p:spPr>
          <a:xfrm>
            <a:off x="9503099" y="4777761"/>
            <a:ext cx="248652" cy="62564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B5A30-A5FF-D319-EF48-BB6DC92A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5C8D4-0913-4991-31E3-DAD5FC46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Lab: Current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1412B0-5E0C-328D-7E3A-9A3FF0D1B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1248" y="1256837"/>
            <a:ext cx="4944884" cy="3269896"/>
          </a:xfrm>
        </p:spPr>
        <p:txBody>
          <a:bodyPr/>
          <a:lstStyle/>
          <a:p>
            <a:pPr marL="50800" indent="0">
              <a:buNone/>
            </a:pPr>
            <a:r>
              <a:rPr lang="en-US" sz="2000" dirty="0"/>
              <a:t>Landsat (5-9) surface reflectance</a:t>
            </a:r>
          </a:p>
          <a:p>
            <a:pPr marL="50800" indent="0">
              <a:buNone/>
            </a:pPr>
            <a:r>
              <a:rPr lang="en-US" sz="2000" dirty="0"/>
              <a:t>Landsat (5-9) surface temp</a:t>
            </a:r>
          </a:p>
          <a:p>
            <a:pPr marL="50800" indent="0">
              <a:buNone/>
            </a:pPr>
            <a:r>
              <a:rPr lang="en-US" sz="2000" dirty="0"/>
              <a:t>DEMs (Cop 30/90; </a:t>
            </a:r>
            <a:r>
              <a:rPr lang="en-US" sz="2000" dirty="0" err="1"/>
              <a:t>nasadem</a:t>
            </a:r>
            <a:r>
              <a:rPr lang="en-US" sz="2000" dirty="0"/>
              <a:t>)</a:t>
            </a:r>
          </a:p>
          <a:p>
            <a:pPr marL="50800" indent="0">
              <a:buNone/>
            </a:pPr>
            <a:r>
              <a:rPr lang="en-US" sz="2000" dirty="0"/>
              <a:t>Sentinel-1 rtc</a:t>
            </a:r>
          </a:p>
          <a:p>
            <a:pPr marL="50800" indent="0">
              <a:buNone/>
            </a:pPr>
            <a:r>
              <a:rPr lang="en-US" sz="2000" dirty="0"/>
              <a:t>Sentinel-2 l2a</a:t>
            </a:r>
          </a:p>
          <a:p>
            <a:pPr marL="50800" indent="0">
              <a:buNone/>
            </a:pPr>
            <a:r>
              <a:rPr lang="en-US" sz="2000" dirty="0"/>
              <a:t>ALOS Palsar scansar</a:t>
            </a:r>
          </a:p>
          <a:p>
            <a:pPr marL="50800" indent="0">
              <a:buNone/>
            </a:pP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FA11A2-D5F2-B6C4-299B-E0C20AD2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20" y="1178286"/>
            <a:ext cx="6014138" cy="52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40C0-BA40-8635-1C0D-EF662A87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1390B3-18F2-B8BF-1DCA-F5A96FC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Lab: data 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BB25A-BCB2-1FBD-26EB-25212135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08" y="1059255"/>
            <a:ext cx="7667383" cy="55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616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561</Words>
  <Application>Microsoft Office PowerPoint</Application>
  <PresentationFormat>Widescreen</PresentationFormat>
  <Paragraphs>127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Arial,Sans-Serif</vt:lpstr>
      <vt:lpstr>Montserrat</vt:lpstr>
      <vt:lpstr>Courier New,monospace</vt:lpstr>
      <vt:lpstr>Arial</vt:lpstr>
      <vt:lpstr>Wingdings,Sans-Serif</vt:lpstr>
      <vt:lpstr>ceos</vt:lpstr>
      <vt:lpstr>Systems Engineering Office Report</vt:lpstr>
      <vt:lpstr>SEO Fundamentals</vt:lpstr>
      <vt:lpstr>CEOS Earth Analytics Interoperability Lab</vt:lpstr>
      <vt:lpstr>CEOS Analytics Lab</vt:lpstr>
      <vt:lpstr>Analytics Lab Home Page</vt:lpstr>
      <vt:lpstr>Analytics Lab Architecture</vt:lpstr>
      <vt:lpstr>Login</vt:lpstr>
      <vt:lpstr>Analytics Lab: Current data</vt:lpstr>
      <vt:lpstr>Analytics Lab: data coverage</vt:lpstr>
      <vt:lpstr>New Space Interoperability Project</vt:lpstr>
      <vt:lpstr>New Space Interoperability Project</vt:lpstr>
      <vt:lpstr>New Space Interoperability Project</vt:lpstr>
      <vt:lpstr>CEOS Visualization Environment (COVE)</vt:lpstr>
      <vt:lpstr>CEOS Outreach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SIT-38  2023 Presentation Template and Guidance</dc:title>
  <dc:creator>Borges, David E. (LARC-E303)</dc:creator>
  <cp:lastModifiedBy>David Borges</cp:lastModifiedBy>
  <cp:revision>37</cp:revision>
  <dcterms:modified xsi:type="dcterms:W3CDTF">2024-03-07T12:06:58Z</dcterms:modified>
</cp:coreProperties>
</file>