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260" r:id="rId3"/>
    <p:sldId id="309" r:id="rId4"/>
    <p:sldId id="314" r:id="rId5"/>
    <p:sldId id="315" r:id="rId6"/>
    <p:sldId id="316" r:id="rId7"/>
    <p:sldId id="317" r:id="rId8"/>
    <p:sldId id="307" r:id="rId9"/>
    <p:sldId id="306" r:id="rId10"/>
    <p:sldId id="301" r:id="rId11"/>
    <p:sldId id="304" r:id="rId12"/>
    <p:sldId id="303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3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2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5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Stratospheric gliders available and demonstrated. E. g., at NOAA with </a:t>
            </a:r>
            <a:r>
              <a:rPr lang="en-US" dirty="0" err="1"/>
              <a:t>AirCore</a:t>
            </a:r>
            <a:r>
              <a:rPr lang="en-US" dirty="0"/>
              <a:t> onboard; by </a:t>
            </a:r>
            <a:r>
              <a:rPr lang="en-US" dirty="0" err="1"/>
              <a:t>Stratodynamics</a:t>
            </a:r>
            <a:r>
              <a:rPr lang="en-US" dirty="0"/>
              <a:t> company (Canada) but not yet with </a:t>
            </a:r>
            <a:r>
              <a:rPr lang="en-US" dirty="0" err="1"/>
              <a:t>AirCore</a:t>
            </a:r>
            <a:r>
              <a:rPr lang="en-US" dirty="0"/>
              <a:t> onboard. Proposals for embedding </a:t>
            </a:r>
            <a:r>
              <a:rPr lang="en-US" dirty="0" err="1"/>
              <a:t>AirCore</a:t>
            </a:r>
            <a:r>
              <a:rPr lang="en-US" dirty="0"/>
              <a:t> as payload exist but have not been funded…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2011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08454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228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6355724" y="6574604"/>
            <a:ext cx="5835387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GHG Cal/Val Networks, IMEO WG and Resources  -  Slide </a:t>
            </a:r>
            <a:fld id="{00000000-1234-1234-1234-123412341234}" type="slidenum">
              <a:rPr lang="en-US" sz="1300" b="1" i="0" u="none" strike="noStrike" cap="none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3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 smtClean="0">
                <a:solidFill>
                  <a:schemeClr val="accent1"/>
                </a:solidFill>
              </a:rPr>
              <a:t>WGCV</a:t>
            </a: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1300" b="1" dirty="0" smtClean="0">
                <a:solidFill>
                  <a:schemeClr val="accent1"/>
                </a:solidFill>
              </a:rPr>
              <a:t>53</a:t>
            </a: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300" b="1" dirty="0" smtClean="0">
                <a:solidFill>
                  <a:schemeClr val="accent1"/>
                </a:solidFill>
              </a:rPr>
              <a:t>5-8 March 2024</a:t>
            </a:r>
            <a:endParaRPr sz="1300"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6046631" y="6574604"/>
            <a:ext cx="6144481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GHG Cal/Val Networks, IMEO WG and Resources  -  Slide </a:t>
            </a:r>
            <a:fld id="{00000000-1234-1234-1234-123412341234}" type="slidenum">
              <a:rPr lang="en-US" sz="1300" b="1" i="0" u="none" strike="noStrike" cap="none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3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 b="1" dirty="0" smtClean="0">
                <a:solidFill>
                  <a:schemeClr val="accent1"/>
                </a:solidFill>
              </a:rPr>
              <a:t>WGCV</a:t>
            </a: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1300" b="1" dirty="0" smtClean="0">
                <a:solidFill>
                  <a:schemeClr val="accent1"/>
                </a:solidFill>
              </a:rPr>
              <a:t>53</a:t>
            </a: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300" b="1" dirty="0" smtClean="0">
                <a:solidFill>
                  <a:schemeClr val="accent1"/>
                </a:solidFill>
              </a:rPr>
              <a:t>5-8 March 2024</a:t>
            </a:r>
            <a:endParaRPr sz="13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6368604" y="6574604"/>
            <a:ext cx="5822508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GHG Cal/Val Networks, IMEO WG and Resources  -  Slide </a:t>
            </a:r>
            <a:fld id="{00000000-1234-1234-1234-123412341234}" type="slidenum">
              <a:rPr lang="en-US" sz="1300" b="1" i="0" u="none" strike="noStrike" cap="none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3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 b="1" dirty="0" smtClean="0">
                <a:solidFill>
                  <a:schemeClr val="accent1"/>
                </a:solidFill>
              </a:rPr>
              <a:t>WGCV</a:t>
            </a: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1300" b="1" dirty="0" smtClean="0">
                <a:solidFill>
                  <a:schemeClr val="accent1"/>
                </a:solidFill>
              </a:rPr>
              <a:t>53</a:t>
            </a: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300" b="1" dirty="0" smtClean="0">
                <a:solidFill>
                  <a:schemeClr val="accent1"/>
                </a:solidFill>
              </a:rPr>
              <a:t>5-8 March 2024</a:t>
            </a:r>
            <a:endParaRPr sz="13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5917842" y="6574604"/>
            <a:ext cx="6273270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GHG Cal/Val Networks, IMEO WG and Resources  -  Slide </a:t>
            </a:r>
            <a:fld id="{00000000-1234-1234-1234-123412341234}" type="slidenum">
              <a:rPr lang="en-US" sz="1300" b="1" i="0" u="none" strike="noStrike" cap="none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3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 b="1" dirty="0" smtClean="0">
                <a:solidFill>
                  <a:schemeClr val="accent1"/>
                </a:solidFill>
              </a:rPr>
              <a:t>WGCV</a:t>
            </a: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1300" b="1" dirty="0" smtClean="0">
                <a:solidFill>
                  <a:schemeClr val="accent1"/>
                </a:solidFill>
              </a:rPr>
              <a:t>53</a:t>
            </a: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300" b="1" dirty="0" smtClean="0">
                <a:solidFill>
                  <a:schemeClr val="accent1"/>
                </a:solidFill>
              </a:rPr>
              <a:t>5-8 March 2024</a:t>
            </a:r>
            <a:endParaRPr sz="13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6;p1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44546A"/>
                </a:solidFill>
              </a:defRPr>
            </a:pPr>
            <a:endParaRPr/>
          </a:p>
        </p:txBody>
      </p:sp>
      <p:pic>
        <p:nvPicPr>
          <p:cNvPr id="33" name="Google Shape;7;p1" descr="Google Shape;7;p1"/>
          <p:cNvPicPr>
            <a:picLocks noChangeAspect="1"/>
          </p:cNvPicPr>
          <p:nvPr/>
        </p:nvPicPr>
        <p:blipFill>
          <a:blip r:embed="rId2"/>
          <a:srcRect l="51339" t="39269" b="35419"/>
          <a:stretch>
            <a:fillRect/>
          </a:stretch>
        </p:blipFill>
        <p:spPr>
          <a:xfrm flipH="1">
            <a:off x="9463603" y="0"/>
            <a:ext cx="2728397" cy="1037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Google Shape;8;p1" descr="Google Shape;8;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700" y="111655"/>
            <a:ext cx="2027901" cy="80344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9;p1"/>
          <p:cNvSpPr/>
          <p:nvPr/>
        </p:nvSpPr>
        <p:spPr>
          <a:xfrm>
            <a:off x="-1779" y="6574604"/>
            <a:ext cx="12193779" cy="283397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44546A"/>
                </a:solidFill>
              </a:defRPr>
            </a:pPr>
            <a:endParaRPr/>
          </a:p>
        </p:txBody>
      </p:sp>
      <p:sp>
        <p:nvSpPr>
          <p:cNvPr id="36" name="Google Shape;10;p1"/>
          <p:cNvSpPr/>
          <p:nvPr/>
        </p:nvSpPr>
        <p:spPr>
          <a:xfrm rot="10800000" flipH="1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44546A"/>
                </a:solidFill>
              </a:defRPr>
            </a:pPr>
            <a:endParaRPr/>
          </a:p>
        </p:txBody>
      </p:sp>
      <p:sp>
        <p:nvSpPr>
          <p:cNvPr id="37" name="Google Shape;22;p3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44546A"/>
                </a:solidFill>
              </a:defRPr>
            </a:pPr>
            <a:endParaRPr/>
          </a:p>
        </p:txBody>
      </p:sp>
      <p:pic>
        <p:nvPicPr>
          <p:cNvPr id="38" name="Google Shape;23;p3" descr="Google Shape;23;p3"/>
          <p:cNvPicPr>
            <a:picLocks noChangeAspect="1"/>
          </p:cNvPicPr>
          <p:nvPr/>
        </p:nvPicPr>
        <p:blipFill>
          <a:blip r:embed="rId2">
            <a:alphaModFix amt="34000"/>
          </a:blip>
          <a:srcRect l="51339" t="39269" b="35419"/>
          <a:stretch>
            <a:fillRect/>
          </a:stretch>
        </p:blipFill>
        <p:spPr>
          <a:xfrm flipH="1">
            <a:off x="9463603" y="0"/>
            <a:ext cx="2728397" cy="1037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Google Shape;24;p3" descr="Google Shape;24;p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700" y="111655"/>
            <a:ext cx="2027901" cy="80344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41" name="Google Shape;26;p3"/>
          <p:cNvSpPr/>
          <p:nvPr/>
        </p:nvSpPr>
        <p:spPr>
          <a:xfrm rot="10800000" flipH="1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44546A"/>
                </a:solidFill>
              </a:defRPr>
            </a:pPr>
            <a:endParaRPr/>
          </a:p>
        </p:txBody>
      </p:sp>
      <p:sp>
        <p:nvSpPr>
          <p:cNvPr id="4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24232" y="1558532"/>
            <a:ext cx="11495401" cy="4662872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marL="457200" indent="-406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Helvetica"/>
              <a:buChar char="❖"/>
              <a:defRPr sz="2800"/>
            </a:lvl1pPr>
            <a:lvl2pPr marL="977900" indent="-4445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Helvetica"/>
              <a:buChar char="▪"/>
              <a:defRPr sz="2800"/>
            </a:lvl2pPr>
            <a:lvl3pPr marL="1513839" indent="-49783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Helvetica"/>
              <a:buChar char="o"/>
              <a:defRPr sz="2800"/>
            </a:lvl3pPr>
            <a:lvl4pPr marL="20193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Helvetica"/>
              <a:buChar char="•"/>
              <a:defRPr sz="2800"/>
            </a:lvl4pPr>
            <a:lvl5pPr marL="2476500" indent="-533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  <a:buFont typeface="Helvetica"/>
              <a:buChar char="•"/>
              <a:defRPr sz="2800"/>
            </a:lvl5pPr>
          </a:lstStyle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45" name="Titeltekst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9386866" cy="7790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Titeltekst</a:t>
            </a:r>
          </a:p>
        </p:txBody>
      </p:sp>
      <p:sp>
        <p:nvSpPr>
          <p:cNvPr id="15" name="Google Shape;59;p6"/>
          <p:cNvSpPr txBox="1"/>
          <p:nvPr userDrawn="1"/>
        </p:nvSpPr>
        <p:spPr>
          <a:xfrm>
            <a:off x="5917842" y="6574604"/>
            <a:ext cx="6273270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GHG Cal/Val Networks, IMEO WG and Resources  -  Slide </a:t>
            </a:r>
            <a:fld id="{00000000-1234-1234-1234-123412341234}" type="slidenum">
              <a:rPr lang="en-US" sz="1300" b="1" i="0" u="none" strike="noStrike" cap="none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3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61;p6"/>
          <p:cNvSpPr txBox="1"/>
          <p:nvPr userDrawn="1"/>
        </p:nvSpPr>
        <p:spPr>
          <a:xfrm>
            <a:off x="-24384" y="6562799"/>
            <a:ext cx="4925568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 b="1" dirty="0" smtClean="0">
                <a:solidFill>
                  <a:schemeClr val="accent1"/>
                </a:solidFill>
              </a:rPr>
              <a:t>WGCV</a:t>
            </a: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1300" b="1" dirty="0" smtClean="0">
                <a:solidFill>
                  <a:schemeClr val="accent1"/>
                </a:solidFill>
              </a:rPr>
              <a:t>53</a:t>
            </a: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300" b="1" dirty="0" smtClean="0">
                <a:solidFill>
                  <a:schemeClr val="accent1"/>
                </a:solidFill>
              </a:rPr>
              <a:t>5-8 March 2024</a:t>
            </a: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337476787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7;p3"/>
          <p:cNvSpPr txBox="1"/>
          <p:nvPr userDrawn="1"/>
        </p:nvSpPr>
        <p:spPr>
          <a:xfrm>
            <a:off x="6832242" y="6586409"/>
            <a:ext cx="5383253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GHG Cal/Val Networks, IMEO WG and Resources  -  Slide </a:t>
            </a:r>
            <a:fld id="{00000000-1234-1234-1234-123412341234}" type="slidenum">
              <a:rPr lang="en-GB"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8;p3"/>
          <p:cNvSpPr txBox="1"/>
          <p:nvPr userDrawn="1"/>
        </p:nvSpPr>
        <p:spPr>
          <a:xfrm>
            <a:off x="0" y="6574604"/>
            <a:ext cx="4925700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 smtClean="0">
                <a:solidFill>
                  <a:schemeClr val="accent1"/>
                </a:solidFill>
              </a:rPr>
              <a:t>WGCV</a:t>
            </a: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1300" b="1" dirty="0" smtClean="0">
                <a:solidFill>
                  <a:schemeClr val="accent1"/>
                </a:solidFill>
              </a:rPr>
              <a:t>53</a:t>
            </a:r>
            <a:r>
              <a:rPr lang="en-GB" sz="13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300" b="1" dirty="0" smtClean="0">
                <a:solidFill>
                  <a:schemeClr val="accent1"/>
                </a:solidFill>
              </a:rPr>
              <a:t>5-8 March 2024</a:t>
            </a:r>
            <a:endParaRPr sz="1300" b="1" dirty="0">
              <a:solidFill>
                <a:schemeClr val="accen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ceos.org/meetings/wgcv-52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hyperlink" Target="https://events.spacepole.be/event/16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eg"/><Relationship Id="rId3" Type="http://schemas.openxmlformats.org/officeDocument/2006/relationships/hyperlink" Target="https://mpc-vdaf-server.tropomi.eu/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gif"/><Relationship Id="rId10" Type="http://schemas.openxmlformats.org/officeDocument/2006/relationships/image" Target="../media/image17.jpg"/><Relationship Id="rId4" Type="http://schemas.openxmlformats.org/officeDocument/2006/relationships/hyperlink" Target="http://mpc-vdaf.tropomi.eu/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meetings/ac-vc-19-acsg-joint-meeting-202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7603177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 smtClean="0"/>
              <a:t>WGCV-53</a:t>
            </a:r>
            <a:endParaRPr sz="7500" dirty="0"/>
          </a:p>
          <a:p>
            <a:pPr lvl="0">
              <a:lnSpc>
                <a:spcPct val="100000"/>
              </a:lnSpc>
            </a:pPr>
            <a:r>
              <a:rPr lang="en-GB" sz="4000" i="1" dirty="0" smtClean="0"/>
              <a:t>Greenhouse Gases Cal/Val: Networks, </a:t>
            </a:r>
            <a:r>
              <a:rPr lang="en-GB" sz="4000" i="1" dirty="0"/>
              <a:t>Resources </a:t>
            </a:r>
            <a:r>
              <a:rPr lang="en-GB" sz="4000" i="1" dirty="0" smtClean="0"/>
              <a:t>Catalogue and IMEO WG</a:t>
            </a:r>
            <a:endParaRPr sz="4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6229350" y="4601496"/>
            <a:ext cx="5825877" cy="225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J.-C. Lambert (BIRA-IASB) 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and Akihiko Kuze (JAXA)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Item </a:t>
            </a: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3.6</a:t>
            </a:r>
            <a:endParaRPr dirty="0"/>
          </a:p>
          <a:p>
            <a:pPr lvl="0" algn="r">
              <a:lnSpc>
                <a:spcPct val="150000"/>
              </a:lnSpc>
            </a:pPr>
            <a:r>
              <a:rPr lang="en-GB" sz="2200" b="1" dirty="0">
                <a:solidFill>
                  <a:schemeClr val="accent1"/>
                </a:solidFill>
              </a:rPr>
              <a:t>WGCV-53, Córdoba, Argentina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 smtClean="0">
                <a:solidFill>
                  <a:schemeClr val="accent1"/>
                </a:solidFill>
              </a:rPr>
              <a:t>5</a:t>
            </a:r>
            <a:r>
              <a:rPr lang="en-GB" sz="22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2200" b="1" dirty="0" smtClean="0">
                <a:solidFill>
                  <a:schemeClr val="accent1"/>
                </a:solidFill>
              </a:rPr>
              <a:t> - 8</a:t>
            </a:r>
            <a:r>
              <a:rPr lang="en-GB" sz="22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2200" b="1" dirty="0" smtClean="0">
                <a:solidFill>
                  <a:schemeClr val="accent1"/>
                </a:solidFill>
              </a:rPr>
              <a:t> March 2024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7256" y="1117115"/>
            <a:ext cx="8361281" cy="2329472"/>
          </a:xfrm>
        </p:spPr>
        <p:txBody>
          <a:bodyPr/>
          <a:lstStyle/>
          <a:p>
            <a:pPr marL="50800" indent="0">
              <a:buNone/>
            </a:pPr>
            <a:r>
              <a:rPr lang="en-US" sz="2400" dirty="0" smtClean="0"/>
              <a:t>UNEP IMEO Methane </a:t>
            </a:r>
            <a:r>
              <a:rPr lang="en-US" sz="2400" dirty="0"/>
              <a:t>Alert and Response System (MARS</a:t>
            </a:r>
            <a:r>
              <a:rPr lang="en-US" sz="2400" dirty="0" smtClean="0"/>
              <a:t>): first </a:t>
            </a:r>
            <a:r>
              <a:rPr lang="en-US" sz="2400" dirty="0"/>
              <a:t>global satellite detection and notification system providing actionable data on very large methane emissions around the world.  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UNEP/IMEO Cal/Val Testing WG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65" y="3068083"/>
            <a:ext cx="4980334" cy="321003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320" y="3068083"/>
            <a:ext cx="4976660" cy="321003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858" y="1117115"/>
            <a:ext cx="1358027" cy="18441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608" y="2751990"/>
            <a:ext cx="46159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All UNEP IMEO’s Methane Data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2669" y="2738537"/>
            <a:ext cx="46159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MARS Satellite Data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950" y="1136028"/>
            <a:ext cx="1991868" cy="6377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20711" y="6299889"/>
            <a:ext cx="29931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92D050"/>
                </a:solidFill>
              </a:rPr>
              <a:t>https://methanedata.azurewebsites.net/plumemap?mars=true</a:t>
            </a:r>
          </a:p>
        </p:txBody>
      </p:sp>
    </p:spTree>
    <p:extLst>
      <p:ext uri="{BB962C8B-B14F-4D97-AF65-F5344CB8AC3E}">
        <p14:creationId xmlns:p14="http://schemas.microsoft.com/office/powerpoint/2010/main" val="165394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1451" y="1119478"/>
            <a:ext cx="6936820" cy="5139951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2060"/>
                </a:solidFill>
              </a:rPr>
              <a:t>5 thematic WGs: Observability, Use Case, Data Integration, </a:t>
            </a:r>
            <a:r>
              <a:rPr lang="en-US" sz="2300" b="1" u="sng" dirty="0" smtClean="0">
                <a:solidFill>
                  <a:srgbClr val="002060"/>
                </a:solidFill>
              </a:rPr>
              <a:t>Cal/Val/Testing</a:t>
            </a:r>
            <a:r>
              <a:rPr lang="en-US" sz="2300" dirty="0" smtClean="0">
                <a:solidFill>
                  <a:srgbClr val="002060"/>
                </a:solidFill>
              </a:rPr>
              <a:t>, Roadmap.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300" b="1" u="sng" dirty="0">
                <a:solidFill>
                  <a:srgbClr val="002060"/>
                </a:solidFill>
              </a:rPr>
              <a:t>Cal/Val/Testing WG</a:t>
            </a:r>
            <a:r>
              <a:rPr lang="en-US" sz="2300" b="1" dirty="0">
                <a:solidFill>
                  <a:srgbClr val="002060"/>
                </a:solidFill>
              </a:rPr>
              <a:t> </a:t>
            </a:r>
            <a:r>
              <a:rPr lang="en-US" sz="2300" dirty="0" smtClean="0">
                <a:solidFill>
                  <a:srgbClr val="002060"/>
                </a:solidFill>
              </a:rPr>
              <a:t>– Defining </a:t>
            </a:r>
            <a:r>
              <a:rPr lang="en-US" sz="2300" dirty="0">
                <a:solidFill>
                  <a:srgbClr val="002060"/>
                </a:solidFill>
              </a:rPr>
              <a:t>testing methodologies and metrics for different patterns of emissions and scales with the intent of providing understanding of data product quality and uncertainties</a:t>
            </a:r>
            <a:r>
              <a:rPr lang="en-US" sz="2300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2060"/>
                </a:solidFill>
              </a:rPr>
              <a:t>Two meetings </a:t>
            </a:r>
            <a:r>
              <a:rPr lang="en-US" sz="2300" dirty="0">
                <a:solidFill>
                  <a:srgbClr val="002060"/>
                </a:solidFill>
              </a:rPr>
              <a:t>(27 July </a:t>
            </a:r>
            <a:r>
              <a:rPr lang="en-US" sz="2300" dirty="0" smtClean="0">
                <a:solidFill>
                  <a:srgbClr val="002060"/>
                </a:solidFill>
              </a:rPr>
              <a:t>and </a:t>
            </a:r>
            <a:r>
              <a:rPr lang="en-US" sz="2300" dirty="0">
                <a:solidFill>
                  <a:srgbClr val="002060"/>
                </a:solidFill>
              </a:rPr>
              <a:t>11 September 2023) organized by UNEP </a:t>
            </a:r>
            <a:r>
              <a:rPr lang="en-US" sz="2300" dirty="0" smtClean="0">
                <a:solidFill>
                  <a:srgbClr val="002060"/>
                </a:solidFill>
              </a:rPr>
              <a:t>IMEO, </a:t>
            </a:r>
            <a:r>
              <a:rPr lang="en-US" sz="2300" dirty="0">
                <a:solidFill>
                  <a:srgbClr val="002060"/>
                </a:solidFill>
              </a:rPr>
              <a:t>where a group of 11 experts </a:t>
            </a:r>
            <a:r>
              <a:rPr lang="en-US" sz="2300" dirty="0" smtClean="0">
                <a:solidFill>
                  <a:srgbClr val="002060"/>
                </a:solidFill>
              </a:rPr>
              <a:t>gave input </a:t>
            </a:r>
            <a:r>
              <a:rPr lang="en-US" sz="2300" dirty="0">
                <a:solidFill>
                  <a:srgbClr val="002060"/>
                </a:solidFill>
              </a:rPr>
              <a:t>for the WG </a:t>
            </a:r>
            <a:r>
              <a:rPr lang="en-US" sz="2300" dirty="0" smtClean="0">
                <a:solidFill>
                  <a:srgbClr val="002060"/>
                </a:solidFill>
              </a:rPr>
              <a:t>document.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UNEP/IMEO Cal/Val Testing WG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021" y="4978567"/>
            <a:ext cx="1208975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2060"/>
                </a:solidFill>
              </a:rPr>
              <a:t>First WG deliverable: </a:t>
            </a:r>
            <a:r>
              <a:rPr lang="en-US" sz="2300" dirty="0" smtClean="0">
                <a:solidFill>
                  <a:schemeClr val="tx1"/>
                </a:solidFill>
              </a:rPr>
              <a:t>‘</a:t>
            </a:r>
            <a:r>
              <a:rPr lang="en-US" sz="2300" b="1" dirty="0">
                <a:solidFill>
                  <a:schemeClr val="tx1"/>
                </a:solidFill>
              </a:rPr>
              <a:t>Validation of point-source methane emissions observed from space</a:t>
            </a:r>
            <a:r>
              <a:rPr lang="en-US" sz="2300" dirty="0">
                <a:solidFill>
                  <a:schemeClr val="tx1"/>
                </a:solidFill>
              </a:rPr>
              <a:t>’ </a:t>
            </a:r>
            <a:r>
              <a:rPr lang="en-US" sz="2300" dirty="0" smtClean="0">
                <a:solidFill>
                  <a:srgbClr val="002060"/>
                </a:solidFill>
              </a:rPr>
              <a:t>high-level </a:t>
            </a:r>
            <a:r>
              <a:rPr lang="en-US" sz="2300" dirty="0">
                <a:solidFill>
                  <a:srgbClr val="002060"/>
                </a:solidFill>
              </a:rPr>
              <a:t>document </a:t>
            </a:r>
            <a:r>
              <a:rPr lang="en-US" sz="2300" dirty="0" smtClean="0">
                <a:solidFill>
                  <a:srgbClr val="002060"/>
                </a:solidFill>
              </a:rPr>
              <a:t>led </a:t>
            </a:r>
            <a:r>
              <a:rPr lang="en-US" sz="2300" dirty="0">
                <a:solidFill>
                  <a:srgbClr val="002060"/>
                </a:solidFill>
              </a:rPr>
              <a:t>by </a:t>
            </a:r>
            <a:r>
              <a:rPr lang="en-US" sz="2300" dirty="0" smtClean="0">
                <a:solidFill>
                  <a:srgbClr val="002060"/>
                </a:solidFill>
              </a:rPr>
              <a:t>C. </a:t>
            </a:r>
            <a:r>
              <a:rPr lang="en-US" sz="2300" dirty="0">
                <a:solidFill>
                  <a:srgbClr val="002060"/>
                </a:solidFill>
              </a:rPr>
              <a:t>Randles (UNEP/IMEO) with </a:t>
            </a:r>
            <a:r>
              <a:rPr lang="en-US" sz="2300" dirty="0" smtClean="0">
                <a:solidFill>
                  <a:srgbClr val="002060"/>
                </a:solidFill>
              </a:rPr>
              <a:t>WG contributions, to </a:t>
            </a:r>
            <a:r>
              <a:rPr lang="en-US" sz="2300" dirty="0">
                <a:solidFill>
                  <a:srgbClr val="002060"/>
                </a:solidFill>
              </a:rPr>
              <a:t>serve as input to </a:t>
            </a:r>
            <a:r>
              <a:rPr lang="en-US" sz="2300" dirty="0" smtClean="0">
                <a:solidFill>
                  <a:srgbClr val="002060"/>
                </a:solidFill>
              </a:rPr>
              <a:t>next </a:t>
            </a:r>
            <a:r>
              <a:rPr lang="en-US" sz="2300" dirty="0">
                <a:solidFill>
                  <a:srgbClr val="002060"/>
                </a:solidFill>
              </a:rPr>
              <a:t>convening </a:t>
            </a:r>
            <a:r>
              <a:rPr lang="en-US" sz="2300" dirty="0" smtClean="0">
                <a:solidFill>
                  <a:srgbClr val="002060"/>
                </a:solidFill>
              </a:rPr>
              <a:t>and </a:t>
            </a:r>
            <a:r>
              <a:rPr lang="en-US" sz="2300" dirty="0">
                <a:solidFill>
                  <a:srgbClr val="002060"/>
                </a:solidFill>
              </a:rPr>
              <a:t>other groups interested in </a:t>
            </a:r>
            <a:r>
              <a:rPr lang="en-US" sz="2300" dirty="0" smtClean="0">
                <a:solidFill>
                  <a:srgbClr val="002060"/>
                </a:solidFill>
              </a:rPr>
              <a:t>same </a:t>
            </a:r>
            <a:r>
              <a:rPr lang="en-US" sz="2300" dirty="0">
                <a:solidFill>
                  <a:srgbClr val="002060"/>
                </a:solidFill>
              </a:rPr>
              <a:t>topics (e.g., </a:t>
            </a:r>
            <a:r>
              <a:rPr lang="en-US" sz="2300" dirty="0" smtClean="0">
                <a:solidFill>
                  <a:srgbClr val="002060"/>
                </a:solidFill>
              </a:rPr>
              <a:t>CEOS)</a:t>
            </a:r>
            <a:endParaRPr lang="en-US" sz="23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532" y="1308159"/>
            <a:ext cx="3649992" cy="36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0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5249" y="1001314"/>
            <a:ext cx="11928865" cy="5192705"/>
          </a:xfrm>
        </p:spPr>
        <p:txBody>
          <a:bodyPr/>
          <a:lstStyle/>
          <a:p>
            <a:pPr marL="5080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IMEO TN </a:t>
            </a:r>
            <a:r>
              <a:rPr lang="en-US" sz="2400" dirty="0" smtClean="0">
                <a:solidFill>
                  <a:schemeClr val="tx1"/>
                </a:solidFill>
              </a:rPr>
              <a:t>‘</a:t>
            </a:r>
            <a:r>
              <a:rPr lang="en-US" sz="2400" b="1" dirty="0" smtClean="0">
                <a:solidFill>
                  <a:schemeClr val="tx1"/>
                </a:solidFill>
              </a:rPr>
              <a:t>Validation </a:t>
            </a:r>
            <a:r>
              <a:rPr lang="en-US" sz="2400" b="1" dirty="0">
                <a:solidFill>
                  <a:schemeClr val="tx1"/>
                </a:solidFill>
              </a:rPr>
              <a:t>of point-source methane </a:t>
            </a:r>
            <a:r>
              <a:rPr lang="en-US" sz="2400" b="1" dirty="0" smtClean="0">
                <a:solidFill>
                  <a:schemeClr val="tx1"/>
                </a:solidFill>
              </a:rPr>
              <a:t>emissions observed </a:t>
            </a:r>
            <a:r>
              <a:rPr lang="en-US" sz="2400" b="1" dirty="0">
                <a:solidFill>
                  <a:schemeClr val="tx1"/>
                </a:solidFill>
              </a:rPr>
              <a:t>from </a:t>
            </a:r>
            <a:r>
              <a:rPr lang="en-US" sz="2400" b="1" dirty="0" smtClean="0">
                <a:solidFill>
                  <a:schemeClr val="tx1"/>
                </a:solidFill>
              </a:rPr>
              <a:t>space</a:t>
            </a:r>
            <a:r>
              <a:rPr lang="en-US" sz="2400" dirty="0" smtClean="0">
                <a:solidFill>
                  <a:schemeClr val="tx1"/>
                </a:solidFill>
              </a:rPr>
              <a:t>’</a:t>
            </a:r>
          </a:p>
          <a:p>
            <a:pPr marL="533400" lvl="1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(1) Need to identify specific </a:t>
            </a:r>
            <a:r>
              <a:rPr lang="en-US" sz="2000" dirty="0">
                <a:solidFill>
                  <a:srgbClr val="002060"/>
                </a:solidFill>
              </a:rPr>
              <a:t>needs for Cal/Val of detection, localization and emission quantification from point-source methane </a:t>
            </a:r>
            <a:r>
              <a:rPr lang="en-US" sz="2000" dirty="0" smtClean="0">
                <a:solidFill>
                  <a:srgbClr val="002060"/>
                </a:solidFill>
              </a:rPr>
              <a:t>imagers.   </a:t>
            </a:r>
          </a:p>
          <a:p>
            <a:pPr marL="533400" lvl="1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(2) Data conventions</a:t>
            </a:r>
          </a:p>
          <a:p>
            <a:pPr marL="990600" lvl="2" indent="0">
              <a:buNone/>
            </a:pPr>
            <a:r>
              <a:rPr lang="en-US" sz="1600" spc="-20" dirty="0" smtClean="0">
                <a:solidFill>
                  <a:srgbClr val="002060"/>
                </a:solidFill>
              </a:rPr>
              <a:t>- Need </a:t>
            </a:r>
            <a:r>
              <a:rPr lang="en-US" sz="1600" spc="-20" dirty="0">
                <a:solidFill>
                  <a:srgbClr val="002060"/>
                </a:solidFill>
              </a:rPr>
              <a:t>to define critical </a:t>
            </a:r>
            <a:r>
              <a:rPr lang="en-US" sz="1600" spc="-20" dirty="0" smtClean="0">
                <a:solidFill>
                  <a:srgbClr val="002060"/>
                </a:solidFill>
              </a:rPr>
              <a:t>validation components. </a:t>
            </a:r>
            <a:r>
              <a:rPr lang="en-US" sz="1600" spc="-20" dirty="0">
                <a:solidFill>
                  <a:srgbClr val="002060"/>
                </a:solidFill>
              </a:rPr>
              <a:t>Not only validation of CH</a:t>
            </a:r>
            <a:r>
              <a:rPr lang="en-US" sz="1600" spc="-20" baseline="-25000" dirty="0">
                <a:solidFill>
                  <a:srgbClr val="002060"/>
                </a:solidFill>
              </a:rPr>
              <a:t>4</a:t>
            </a:r>
            <a:r>
              <a:rPr lang="en-US" sz="1600" spc="-20" dirty="0">
                <a:solidFill>
                  <a:srgbClr val="002060"/>
                </a:solidFill>
              </a:rPr>
              <a:t> </a:t>
            </a:r>
            <a:r>
              <a:rPr lang="en-US" sz="1600" spc="-20" dirty="0" smtClean="0">
                <a:solidFill>
                  <a:srgbClr val="002060"/>
                </a:solidFill>
              </a:rPr>
              <a:t>emissions, </a:t>
            </a:r>
            <a:r>
              <a:rPr lang="en-US" sz="1600" spc="-20" dirty="0">
                <a:solidFill>
                  <a:srgbClr val="002060"/>
                </a:solidFill>
              </a:rPr>
              <a:t>but </a:t>
            </a:r>
            <a:r>
              <a:rPr lang="en-US" sz="1600" spc="-20" dirty="0" smtClean="0">
                <a:solidFill>
                  <a:srgbClr val="002060"/>
                </a:solidFill>
              </a:rPr>
              <a:t>also validation </a:t>
            </a:r>
            <a:r>
              <a:rPr lang="en-US" sz="1600" spc="-20" dirty="0">
                <a:solidFill>
                  <a:srgbClr val="002060"/>
                </a:solidFill>
              </a:rPr>
              <a:t>of column-mixing </a:t>
            </a:r>
            <a:r>
              <a:rPr lang="en-US" sz="1600" dirty="0">
                <a:solidFill>
                  <a:srgbClr val="002060"/>
                </a:solidFill>
              </a:rPr>
              <a:t>ratio (</a:t>
            </a:r>
            <a:r>
              <a:rPr lang="en-US" sz="1600" dirty="0" smtClean="0">
                <a:solidFill>
                  <a:srgbClr val="002060"/>
                </a:solidFill>
              </a:rPr>
              <a:t>XCH4), localization, Probability </a:t>
            </a:r>
            <a:r>
              <a:rPr lang="en-US" sz="1600" dirty="0">
                <a:solidFill>
                  <a:srgbClr val="002060"/>
                </a:solidFill>
              </a:rPr>
              <a:t>of Detection (POD) and all associated uncertainties under various </a:t>
            </a:r>
            <a:r>
              <a:rPr lang="en-US" sz="1600" dirty="0" smtClean="0">
                <a:solidFill>
                  <a:srgbClr val="002060"/>
                </a:solidFill>
              </a:rPr>
              <a:t>conditions.</a:t>
            </a:r>
            <a:endParaRPr lang="en-US" sz="1600" dirty="0">
              <a:solidFill>
                <a:srgbClr val="002060"/>
              </a:solidFill>
            </a:endParaRPr>
          </a:p>
          <a:p>
            <a:pPr marL="990600" lvl="2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- </a:t>
            </a:r>
            <a:r>
              <a:rPr lang="en-US" sz="1600" dirty="0">
                <a:solidFill>
                  <a:srgbClr val="002060"/>
                </a:solidFill>
              </a:rPr>
              <a:t>Need to define </a:t>
            </a:r>
            <a:r>
              <a:rPr lang="en-US" sz="1600" dirty="0" smtClean="0">
                <a:solidFill>
                  <a:srgbClr val="002060"/>
                </a:solidFill>
              </a:rPr>
              <a:t>conventions </a:t>
            </a:r>
            <a:r>
              <a:rPr lang="en-US" sz="1600" dirty="0">
                <a:solidFill>
                  <a:srgbClr val="002060"/>
                </a:solidFill>
              </a:rPr>
              <a:t>and definitions for understanding the applicability of a given validation </a:t>
            </a:r>
            <a:r>
              <a:rPr lang="en-US" sz="1600" dirty="0" smtClean="0">
                <a:solidFill>
                  <a:srgbClr val="002060"/>
                </a:solidFill>
              </a:rPr>
              <a:t>method</a:t>
            </a:r>
            <a:r>
              <a:rPr lang="en-US" sz="1600" dirty="0">
                <a:solidFill>
                  <a:srgbClr val="002060"/>
                </a:solidFill>
              </a:rPr>
              <a:t>: e.g., Location-blind Detection Limit, Controlled Detection </a:t>
            </a:r>
            <a:r>
              <a:rPr lang="en-US" sz="1600" dirty="0" smtClean="0">
                <a:solidFill>
                  <a:srgbClr val="002060"/>
                </a:solidFill>
              </a:rPr>
              <a:t>Limit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smtClean="0">
                <a:solidFill>
                  <a:srgbClr val="002060"/>
                </a:solidFill>
              </a:rPr>
              <a:t>Uncertainty.</a:t>
            </a:r>
            <a:endParaRPr lang="en-US" sz="1600" dirty="0">
              <a:solidFill>
                <a:srgbClr val="002060"/>
              </a:solidFill>
            </a:endParaRPr>
          </a:p>
          <a:p>
            <a:pPr marL="533400" lvl="1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</a:rPr>
              <a:t>3) </a:t>
            </a:r>
            <a:r>
              <a:rPr lang="en-US" sz="2000" dirty="0" smtClean="0">
                <a:solidFill>
                  <a:srgbClr val="002060"/>
                </a:solidFill>
              </a:rPr>
              <a:t>Validation </a:t>
            </a:r>
            <a:r>
              <a:rPr lang="en-US" sz="2000" dirty="0">
                <a:solidFill>
                  <a:srgbClr val="002060"/>
                </a:solidFill>
              </a:rPr>
              <a:t>methodologies specific for point-source methane </a:t>
            </a:r>
            <a:r>
              <a:rPr lang="en-US" sz="2000" dirty="0" smtClean="0">
                <a:solidFill>
                  <a:srgbClr val="002060"/>
                </a:solidFill>
              </a:rPr>
              <a:t>emissions</a:t>
            </a:r>
          </a:p>
          <a:p>
            <a:pPr marL="990600" lvl="2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- Controlled </a:t>
            </a:r>
            <a:r>
              <a:rPr lang="en-US" sz="1600" dirty="0">
                <a:solidFill>
                  <a:srgbClr val="002060"/>
                </a:solidFill>
              </a:rPr>
              <a:t>release </a:t>
            </a:r>
            <a:r>
              <a:rPr lang="en-US" sz="1600" dirty="0" smtClean="0">
                <a:solidFill>
                  <a:srgbClr val="002060"/>
                </a:solidFill>
              </a:rPr>
              <a:t>experiments.</a:t>
            </a:r>
          </a:p>
          <a:p>
            <a:pPr marL="990600" lvl="2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- Other methods: cross-comparisons, non-satellite observations, modeling support.</a:t>
            </a:r>
          </a:p>
          <a:p>
            <a:pPr marL="533400" lvl="1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</a:rPr>
              <a:t>4) </a:t>
            </a:r>
            <a:r>
              <a:rPr lang="en-US" sz="2000" dirty="0" smtClean="0">
                <a:solidFill>
                  <a:srgbClr val="002060"/>
                </a:solidFill>
              </a:rPr>
              <a:t>Conclusions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 smtClean="0">
                <a:solidFill>
                  <a:srgbClr val="002060"/>
                </a:solidFill>
              </a:rPr>
              <a:t>recommendations</a:t>
            </a:r>
          </a:p>
          <a:p>
            <a:pPr marL="990600" lvl="2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- </a:t>
            </a:r>
            <a:r>
              <a:rPr lang="en-US" sz="1600" spc="-20" dirty="0" smtClean="0">
                <a:solidFill>
                  <a:srgbClr val="002060"/>
                </a:solidFill>
              </a:rPr>
              <a:t>To </a:t>
            </a:r>
            <a:r>
              <a:rPr lang="en-US" sz="1600" spc="-20" dirty="0">
                <a:solidFill>
                  <a:srgbClr val="002060"/>
                </a:solidFill>
              </a:rPr>
              <a:t>establish common definitions </a:t>
            </a:r>
            <a:r>
              <a:rPr lang="en-US" sz="1600" spc="-20" dirty="0" smtClean="0">
                <a:solidFill>
                  <a:srgbClr val="002060"/>
                </a:solidFill>
              </a:rPr>
              <a:t>for key quantities needed </a:t>
            </a:r>
            <a:r>
              <a:rPr lang="en-US" sz="1600" spc="-20" dirty="0">
                <a:solidFill>
                  <a:srgbClr val="002060"/>
                </a:solidFill>
              </a:rPr>
              <a:t>to define how point-source methane emissions </a:t>
            </a:r>
            <a:r>
              <a:rPr lang="en-US" sz="1600" spc="-20" dirty="0" smtClean="0">
                <a:solidFill>
                  <a:srgbClr val="002060"/>
                </a:solidFill>
              </a:rPr>
              <a:t>are validated</a:t>
            </a:r>
            <a:r>
              <a:rPr lang="en-US" sz="1600" spc="-20" dirty="0">
                <a:solidFill>
                  <a:srgbClr val="002060"/>
                </a:solidFill>
              </a:rPr>
              <a:t>.  </a:t>
            </a:r>
            <a:endParaRPr lang="en-US" sz="1600" spc="-20" dirty="0" smtClean="0">
              <a:solidFill>
                <a:srgbClr val="002060"/>
              </a:solidFill>
            </a:endParaRPr>
          </a:p>
          <a:p>
            <a:pPr marL="990600" lvl="2" indent="0">
              <a:buNone/>
            </a:pPr>
            <a:r>
              <a:rPr lang="en-US" sz="1600" spc="-20" dirty="0" smtClean="0">
                <a:solidFill>
                  <a:srgbClr val="002060"/>
                </a:solidFill>
              </a:rPr>
              <a:t>- To define common </a:t>
            </a:r>
            <a:r>
              <a:rPr lang="en-US" sz="1600" spc="-20" dirty="0">
                <a:solidFill>
                  <a:srgbClr val="002060"/>
                </a:solidFill>
              </a:rPr>
              <a:t>standard conditions </a:t>
            </a:r>
            <a:r>
              <a:rPr lang="en-US" sz="1600" spc="-20" dirty="0" smtClean="0">
                <a:solidFill>
                  <a:srgbClr val="002060"/>
                </a:solidFill>
              </a:rPr>
              <a:t>under </a:t>
            </a:r>
            <a:r>
              <a:rPr lang="en-US" sz="1600" spc="-20" dirty="0">
                <a:solidFill>
                  <a:srgbClr val="002060"/>
                </a:solidFill>
              </a:rPr>
              <a:t>which </a:t>
            </a:r>
            <a:r>
              <a:rPr lang="en-US" sz="1600" spc="-20" dirty="0" smtClean="0">
                <a:solidFill>
                  <a:srgbClr val="002060"/>
                </a:solidFill>
              </a:rPr>
              <a:t>satellite </a:t>
            </a:r>
            <a:r>
              <a:rPr lang="en-US" sz="1600" spc="-20" dirty="0">
                <a:solidFill>
                  <a:srgbClr val="002060"/>
                </a:solidFill>
              </a:rPr>
              <a:t>data providers agree to assess their satellite’s performance. </a:t>
            </a:r>
            <a:endParaRPr lang="en-US" sz="1600" spc="-20" dirty="0" smtClean="0">
              <a:solidFill>
                <a:srgbClr val="002060"/>
              </a:solidFill>
            </a:endParaRPr>
          </a:p>
          <a:p>
            <a:pPr marL="990600" lvl="2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- Multiple </a:t>
            </a:r>
            <a:r>
              <a:rPr lang="en-US" sz="1600" dirty="0">
                <a:solidFill>
                  <a:srgbClr val="002060"/>
                </a:solidFill>
              </a:rPr>
              <a:t>approaches should be taken for validation to cover as many conditions as </a:t>
            </a:r>
            <a:r>
              <a:rPr lang="en-US" sz="1600" dirty="0" smtClean="0">
                <a:solidFill>
                  <a:srgbClr val="002060"/>
                </a:solidFill>
              </a:rPr>
              <a:t>possible.</a:t>
            </a:r>
            <a:endParaRPr lang="en-US" sz="1600" dirty="0">
              <a:solidFill>
                <a:srgbClr val="002060"/>
              </a:solidFill>
            </a:endParaRPr>
          </a:p>
          <a:p>
            <a:pPr marL="50800" indent="0">
              <a:spcBef>
                <a:spcPts val="1800"/>
              </a:spcBef>
              <a:buNone/>
            </a:pP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 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Many links with GHG 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Roadmap 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Annex C: Prod-9, Inv-1/2/6/8/9, CV-7…</a:t>
            </a:r>
            <a:endParaRPr lang="en-US" sz="2700" dirty="0">
              <a:solidFill>
                <a:schemeClr val="accent2">
                  <a:lumMod val="75000"/>
                </a:schemeClr>
              </a:solidFill>
            </a:endParaRPr>
          </a:p>
          <a:p>
            <a:pPr marL="50800" indent="0">
              <a:spcBef>
                <a:spcPts val="600"/>
              </a:spcBef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UNEP/IMEO Cal/Val Testing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6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6048" y="1187451"/>
            <a:ext cx="11643585" cy="5033954"/>
          </a:xfrm>
        </p:spPr>
        <p:txBody>
          <a:bodyPr anchor="ctr"/>
          <a:lstStyle/>
          <a:p>
            <a:pPr marL="565150" indent="-514350" fontAlgn="base"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GHG Cal/Val </a:t>
            </a:r>
            <a:r>
              <a:rPr lang="en-US" sz="3200" dirty="0" smtClean="0">
                <a:solidFill>
                  <a:srgbClr val="002060"/>
                </a:solidFill>
              </a:rPr>
              <a:t>Networks Sustainability and Tailoring</a:t>
            </a:r>
          </a:p>
          <a:p>
            <a:pPr marL="565150" indent="-514350" fontAlgn="base"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Development of GHG Cal/Val Resources Catalogue </a:t>
            </a:r>
          </a:p>
          <a:p>
            <a:pPr marL="565150" indent="-514350" fontAlgn="base"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UNEP/IMEO Cal/Val Testing WG</a:t>
            </a:r>
            <a:endParaRPr lang="en-US" sz="3200" dirty="0" smtClean="0">
              <a:solidFill>
                <a:srgbClr val="002060"/>
              </a:solidFill>
            </a:endParaRPr>
          </a:p>
          <a:p>
            <a:pPr fontAlgn="base"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rgbClr val="002060"/>
              </a:solidFill>
            </a:endParaRPr>
          </a:p>
          <a:p>
            <a:pPr fontAlgn="base">
              <a:buClr>
                <a:srgbClr val="002060"/>
              </a:buClr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48" y="175939"/>
            <a:ext cx="9650340" cy="779002"/>
          </a:xfrm>
        </p:spPr>
        <p:txBody>
          <a:bodyPr anchor="ctr"/>
          <a:lstStyle/>
          <a:p>
            <a:r>
              <a:rPr lang="en-US" sz="3200" dirty="0" smtClean="0"/>
              <a:t>GHG Cal/Val Networks, Resources and IMEO WG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75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47" y="141818"/>
            <a:ext cx="9386866" cy="779004"/>
          </a:xfrm>
        </p:spPr>
        <p:txBody>
          <a:bodyPr anchor="ctr"/>
          <a:lstStyle/>
          <a:p>
            <a:r>
              <a:rPr lang="en-US" sz="3400" dirty="0">
                <a:solidFill>
                  <a:schemeClr val="bg1"/>
                </a:solidFill>
              </a:rPr>
              <a:t>CV-2/5/6: Networks Sustainability and Tailoring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167" y="4568192"/>
            <a:ext cx="5915851" cy="186716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05126" y="1495849"/>
            <a:ext cx="4132475" cy="2497315"/>
            <a:chOff x="543370" y="1262591"/>
            <a:chExt cx="4132475" cy="24973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370" y="1262591"/>
              <a:ext cx="4132475" cy="227455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1308609" y="3482907"/>
              <a:ext cx="26019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hlinkClick r:id="rId5"/>
                </a:rPr>
                <a:t>https://ceos.org/meetings/wgcv-52</a:t>
              </a:r>
              <a:r>
                <a:rPr lang="en-US" sz="1200" dirty="0" smtClean="0">
                  <a:hlinkClick r:id="rId5"/>
                </a:rPr>
                <a:t>/</a:t>
              </a:r>
              <a:r>
                <a:rPr lang="en-US" sz="1200" dirty="0" smtClean="0"/>
                <a:t> </a:t>
              </a:r>
              <a:endParaRPr lang="en-US" sz="1200" dirty="0"/>
            </a:p>
          </p:txBody>
        </p:sp>
      </p:grpSp>
      <p:sp>
        <p:nvSpPr>
          <p:cNvPr id="4" name="Down Arrow 3"/>
          <p:cNvSpPr/>
          <p:nvPr/>
        </p:nvSpPr>
        <p:spPr>
          <a:xfrm rot="2655463">
            <a:off x="7057485" y="3897833"/>
            <a:ext cx="295275" cy="54292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4200" y="4649433"/>
            <a:ext cx="737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B050"/>
              </a:solidFill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6681" y="1205710"/>
            <a:ext cx="4653535" cy="2787454"/>
            <a:chOff x="6892728" y="1080320"/>
            <a:chExt cx="4653535" cy="27874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l="1" r="43197"/>
            <a:stretch/>
          </p:blipFill>
          <p:spPr>
            <a:xfrm>
              <a:off x="7115194" y="1262591"/>
              <a:ext cx="4222407" cy="260518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892728" y="1080320"/>
              <a:ext cx="465353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spc="-20" dirty="0" smtClean="0">
                  <a:solidFill>
                    <a:schemeClr val="accent2">
                      <a:lumMod val="75000"/>
                    </a:schemeClr>
                  </a:solidFill>
                </a:rPr>
                <a:t>GHG constellation roadmap – Annex C: Implementations actions – Calibration &amp; Validation </a:t>
              </a:r>
              <a:endParaRPr lang="en-US" sz="800" b="1" spc="-2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62979" y="2039792"/>
              <a:ext cx="367265" cy="183632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662978" y="2717345"/>
              <a:ext cx="367265" cy="183632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662977" y="3031710"/>
              <a:ext cx="367265" cy="183632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own Arrow 14"/>
          <p:cNvSpPr/>
          <p:nvPr/>
        </p:nvSpPr>
        <p:spPr>
          <a:xfrm rot="16200000">
            <a:off x="5858249" y="2361661"/>
            <a:ext cx="295275" cy="542925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557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014" y="1663230"/>
            <a:ext cx="4602179" cy="45093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785668" y="6137373"/>
            <a:ext cx="2856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4"/>
              </a:rPr>
              <a:t>https://events.spacepole.be/event/160/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250085" y="1907519"/>
            <a:ext cx="418856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700" b="1" dirty="0" smtClean="0">
                <a:solidFill>
                  <a:schemeClr val="accent2">
                    <a:lumMod val="75000"/>
                  </a:schemeClr>
                </a:solidFill>
              </a:rPr>
              <a:t>CV-2 </a:t>
            </a:r>
            <a:r>
              <a:rPr lang="en-US" altLang="ja-JP" sz="1700" b="1" dirty="0" smtClean="0">
                <a:solidFill>
                  <a:srgbClr val="002060"/>
                </a:solidFill>
              </a:rPr>
              <a:t> </a:t>
            </a:r>
            <a:r>
              <a:rPr lang="en-US" altLang="ja-JP" sz="1700" dirty="0" smtClean="0">
                <a:solidFill>
                  <a:srgbClr val="002060"/>
                </a:solidFill>
              </a:rPr>
              <a:t>Identify </a:t>
            </a:r>
            <a:r>
              <a:rPr lang="en-US" altLang="ja-JP" sz="1700" dirty="0">
                <a:solidFill>
                  <a:srgbClr val="002060"/>
                </a:solidFill>
              </a:rPr>
              <a:t>the current shortcomings/gaps/sustainability in GHG </a:t>
            </a:r>
            <a:r>
              <a:rPr lang="en-US" altLang="ja-JP" sz="1700" u="sng" dirty="0">
                <a:solidFill>
                  <a:srgbClr val="002060"/>
                </a:solidFill>
              </a:rPr>
              <a:t>calibration and validation </a:t>
            </a:r>
            <a:r>
              <a:rPr lang="en-US" altLang="ja-JP" sz="1700" b="1" u="sng" dirty="0">
                <a:solidFill>
                  <a:srgbClr val="002060"/>
                </a:solidFill>
              </a:rPr>
              <a:t>capabilities</a:t>
            </a:r>
            <a:r>
              <a:rPr lang="en-US" altLang="ja-JP" sz="1700" dirty="0">
                <a:solidFill>
                  <a:srgbClr val="002060"/>
                </a:solidFill>
              </a:rPr>
              <a:t>, and formulate recommendations on the medium- to long-term way forward, that is with a specific </a:t>
            </a:r>
            <a:r>
              <a:rPr lang="en-US" altLang="ja-JP" sz="1700" u="sng" dirty="0" smtClean="0">
                <a:solidFill>
                  <a:srgbClr val="002060"/>
                </a:solidFill>
              </a:rPr>
              <a:t>focus on GHG Fiducial Reference Measurement (FRM)</a:t>
            </a:r>
            <a:r>
              <a:rPr lang="en-US" altLang="ja-JP" sz="1700" dirty="0" smtClean="0">
                <a:solidFill>
                  <a:srgbClr val="002060"/>
                </a:solidFill>
              </a:rPr>
              <a:t>.</a:t>
            </a:r>
            <a:endParaRPr lang="en-US" altLang="ja-JP" sz="1700" dirty="0">
              <a:solidFill>
                <a:srgbClr val="002060"/>
              </a:solidFill>
            </a:endParaRPr>
          </a:p>
          <a:p>
            <a:endParaRPr lang="en-US" altLang="ja-JP" sz="1700" b="1" dirty="0" smtClean="0">
              <a:solidFill>
                <a:srgbClr val="002060"/>
              </a:solidFill>
            </a:endParaRPr>
          </a:p>
          <a:p>
            <a:endParaRPr lang="en-US" altLang="ja-JP" sz="1700" b="1" dirty="0">
              <a:solidFill>
                <a:srgbClr val="002060"/>
              </a:solidFill>
            </a:endParaRPr>
          </a:p>
          <a:p>
            <a:r>
              <a:rPr lang="en-US" altLang="ja-JP" sz="1700" b="1" dirty="0" smtClean="0">
                <a:solidFill>
                  <a:schemeClr val="accent2">
                    <a:lumMod val="75000"/>
                  </a:schemeClr>
                </a:solidFill>
              </a:rPr>
              <a:t>CV-5</a:t>
            </a:r>
            <a:r>
              <a:rPr lang="en-US" altLang="ja-JP" sz="1700" b="1" dirty="0" smtClean="0">
                <a:solidFill>
                  <a:srgbClr val="002060"/>
                </a:solidFill>
              </a:rPr>
              <a:t>  </a:t>
            </a:r>
            <a:r>
              <a:rPr lang="en-US" altLang="ja-JP" sz="1700" dirty="0" smtClean="0">
                <a:solidFill>
                  <a:srgbClr val="002060"/>
                </a:solidFill>
              </a:rPr>
              <a:t>Identify </a:t>
            </a:r>
            <a:r>
              <a:rPr lang="en-US" altLang="ja-JP" sz="1700" dirty="0">
                <a:solidFill>
                  <a:srgbClr val="002060"/>
                </a:solidFill>
              </a:rPr>
              <a:t>gaps and suggest improvements in </a:t>
            </a:r>
            <a:r>
              <a:rPr lang="en-US" altLang="ja-JP" sz="1700" u="sng" dirty="0">
                <a:solidFill>
                  <a:srgbClr val="002060"/>
                </a:solidFill>
              </a:rPr>
              <a:t>ground-based and airborne validation </a:t>
            </a:r>
            <a:r>
              <a:rPr lang="en-US" altLang="ja-JP" sz="1700" b="1" u="sng" dirty="0">
                <a:solidFill>
                  <a:srgbClr val="002060"/>
                </a:solidFill>
              </a:rPr>
              <a:t>infrastructure</a:t>
            </a:r>
            <a:r>
              <a:rPr lang="en-US" altLang="ja-JP" sz="1700" dirty="0">
                <a:solidFill>
                  <a:srgbClr val="002060"/>
                </a:solidFill>
              </a:rPr>
              <a:t> (i.e. </a:t>
            </a:r>
            <a:r>
              <a:rPr lang="en-US" altLang="ja-JP" sz="1700" dirty="0" smtClean="0">
                <a:solidFill>
                  <a:srgbClr val="002060"/>
                </a:solidFill>
              </a:rPr>
              <a:t>geographical / geophysical </a:t>
            </a:r>
            <a:r>
              <a:rPr lang="en-US" altLang="ja-JP" sz="1700" dirty="0">
                <a:solidFill>
                  <a:srgbClr val="002060"/>
                </a:solidFill>
              </a:rPr>
              <a:t>gaps for FRM) and other long-term validation needs (at horizon 2025-on)</a:t>
            </a:r>
            <a:endParaRPr lang="en-US" sz="1700" dirty="0">
              <a:solidFill>
                <a:srgbClr val="002060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dirty="0" smtClean="0">
                <a:solidFill>
                  <a:schemeClr val="bg1"/>
                </a:solidFill>
              </a:rPr>
              <a:t>CV-2/5/6: </a:t>
            </a:r>
            <a:r>
              <a:rPr lang="en-US" sz="3400" dirty="0">
                <a:solidFill>
                  <a:schemeClr val="bg1"/>
                </a:solidFill>
              </a:rPr>
              <a:t>Networks Sustainability and Tailoring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0084" y="1160539"/>
            <a:ext cx="10024626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50" b="1" dirty="0" smtClean="0">
                <a:solidFill>
                  <a:schemeClr val="accent2">
                    <a:lumMod val="75000"/>
                  </a:schemeClr>
                </a:solidFill>
              </a:rPr>
              <a:t>GHG Constellation Roadmap v2.3 – Annex C: Implementations actions – Calibration &amp; Validation </a:t>
            </a:r>
            <a:endParaRPr lang="en-US" sz="145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158" y="2549160"/>
            <a:ext cx="3776451" cy="160698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99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dirty="0">
                <a:solidFill>
                  <a:schemeClr val="bg1"/>
                </a:solidFill>
              </a:rPr>
              <a:t>CV-2/5/6: Networks Sustainability and Tailoring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147480" y="1141413"/>
            <a:ext cx="6149405" cy="55737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080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1300" i="1" dirty="0">
                <a:solidFill>
                  <a:schemeClr val="accent2">
                    <a:lumMod val="75000"/>
                  </a:schemeClr>
                </a:solidFill>
              </a:rPr>
              <a:t>GHG </a:t>
            </a:r>
            <a:r>
              <a:rPr lang="en-GB" sz="1300" i="1" dirty="0" smtClean="0">
                <a:solidFill>
                  <a:schemeClr val="accent2">
                    <a:lumMod val="75000"/>
                  </a:schemeClr>
                </a:solidFill>
              </a:rPr>
              <a:t>Constellation Roadmap v2.3 – </a:t>
            </a:r>
            <a:r>
              <a:rPr lang="en-GB" sz="1300" i="1" dirty="0">
                <a:solidFill>
                  <a:schemeClr val="accent2">
                    <a:lumMod val="75000"/>
                  </a:schemeClr>
                </a:solidFill>
              </a:rPr>
              <a:t>Annex C: </a:t>
            </a:r>
            <a:r>
              <a:rPr lang="en-GB" sz="1300" i="1" dirty="0" smtClean="0">
                <a:solidFill>
                  <a:schemeClr val="accent2">
                    <a:lumMod val="75000"/>
                  </a:schemeClr>
                </a:solidFill>
              </a:rPr>
              <a:t>Calibration </a:t>
            </a:r>
            <a:r>
              <a:rPr lang="en-GB" sz="1300" i="1" dirty="0">
                <a:solidFill>
                  <a:schemeClr val="accent2">
                    <a:lumMod val="75000"/>
                  </a:schemeClr>
                </a:solidFill>
              </a:rPr>
              <a:t>&amp; Validation </a:t>
            </a:r>
          </a:p>
          <a:p>
            <a:pPr marL="50800" indent="0">
              <a:lnSpc>
                <a:spcPct val="110000"/>
              </a:lnSpc>
              <a:buNone/>
            </a:pP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</a:rPr>
              <a:t>CV-6 Pathfinder: </a:t>
            </a:r>
            <a:r>
              <a:rPr lang="en-GB" sz="2200" dirty="0" smtClean="0">
                <a:solidFill>
                  <a:srgbClr val="002060"/>
                </a:solidFill>
              </a:rPr>
              <a:t>ESA/Copernicus ATM-MPC Sentinel-5P CH</a:t>
            </a:r>
            <a:r>
              <a:rPr lang="en-GB" sz="2200" baseline="-25000" dirty="0" smtClean="0">
                <a:solidFill>
                  <a:srgbClr val="002060"/>
                </a:solidFill>
              </a:rPr>
              <a:t>4</a:t>
            </a:r>
            <a:r>
              <a:rPr lang="en-GB" sz="2200" dirty="0" smtClean="0">
                <a:solidFill>
                  <a:srgbClr val="002060"/>
                </a:solidFill>
              </a:rPr>
              <a:t> and CO </a:t>
            </a:r>
            <a:r>
              <a:rPr lang="en-GB" sz="2200" u="sng" dirty="0" smtClean="0">
                <a:solidFill>
                  <a:srgbClr val="002060"/>
                </a:solidFill>
              </a:rPr>
              <a:t>operational validation</a:t>
            </a:r>
            <a:r>
              <a:rPr lang="en-GB" sz="2200" dirty="0" smtClean="0">
                <a:solidFill>
                  <a:srgbClr val="002060"/>
                </a:solidFill>
              </a:rPr>
              <a:t> relying on the three </a:t>
            </a:r>
            <a:r>
              <a:rPr lang="en-GB" sz="2200" dirty="0">
                <a:solidFill>
                  <a:srgbClr val="002060"/>
                </a:solidFill>
              </a:rPr>
              <a:t>GHG </a:t>
            </a:r>
            <a:r>
              <a:rPr lang="en-GB" sz="2200" dirty="0" smtClean="0">
                <a:solidFill>
                  <a:srgbClr val="002060"/>
                </a:solidFill>
              </a:rPr>
              <a:t>column/profile monitoring networks </a:t>
            </a:r>
          </a:p>
          <a:p>
            <a:pPr marL="478800" lvl="2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15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78800" lvl="2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GB" sz="1500" b="1" dirty="0" smtClean="0">
                <a:solidFill>
                  <a:schemeClr val="accent2">
                    <a:lumMod val="50000"/>
                  </a:schemeClr>
                </a:solidFill>
              </a:rPr>
              <a:t>NDACC </a:t>
            </a:r>
            <a:r>
              <a:rPr lang="en-GB" sz="1500" b="1" dirty="0">
                <a:solidFill>
                  <a:schemeClr val="accent2">
                    <a:lumMod val="50000"/>
                  </a:schemeClr>
                </a:solidFill>
              </a:rPr>
              <a:t>FTIR </a:t>
            </a:r>
            <a:r>
              <a:rPr lang="en-GB" sz="1500" dirty="0">
                <a:solidFill>
                  <a:schemeClr val="accent2">
                    <a:lumMod val="50000"/>
                  </a:schemeClr>
                </a:solidFill>
              </a:rPr>
              <a:t>: automated validation channel in </a:t>
            </a:r>
            <a:r>
              <a:rPr lang="en-GB" sz="1500" dirty="0" smtClean="0">
                <a:solidFill>
                  <a:schemeClr val="accent2">
                    <a:lumMod val="50000"/>
                  </a:schemeClr>
                </a:solidFill>
              </a:rPr>
              <a:t>ATM-MPC          Automated </a:t>
            </a:r>
            <a:r>
              <a:rPr lang="en-GB" sz="1500" dirty="0">
                <a:solidFill>
                  <a:schemeClr val="accent2">
                    <a:lumMod val="50000"/>
                  </a:schemeClr>
                </a:solidFill>
              </a:rPr>
              <a:t>Validation Server </a:t>
            </a:r>
            <a:r>
              <a:rPr lang="en-GB" sz="1200" dirty="0">
                <a:solidFill>
                  <a:srgbClr val="002060"/>
                </a:solidFill>
              </a:rPr>
              <a:t>(</a:t>
            </a:r>
            <a:r>
              <a:rPr lang="en-GB" sz="1200" dirty="0">
                <a:solidFill>
                  <a:srgbClr val="002060"/>
                </a:solidFill>
                <a:hlinkClick r:id="rId3"/>
              </a:rPr>
              <a:t>https://mpc-vdaf-server.tropomi.eu</a:t>
            </a:r>
            <a:r>
              <a:rPr lang="en-GB" sz="1200" dirty="0" smtClean="0">
                <a:solidFill>
                  <a:srgbClr val="002060"/>
                </a:solidFill>
              </a:rPr>
              <a:t>). </a:t>
            </a:r>
          </a:p>
          <a:p>
            <a:pPr marL="650250" lvl="3" indent="0">
              <a:lnSpc>
                <a:spcPct val="100000"/>
              </a:lnSpc>
              <a:buNone/>
            </a:pPr>
            <a:r>
              <a:rPr lang="en-GB" sz="1300" dirty="0" smtClean="0">
                <a:solidFill>
                  <a:schemeClr val="accent2">
                    <a:lumMod val="50000"/>
                  </a:schemeClr>
                </a:solidFill>
              </a:rPr>
              <a:t>Validation protocols </a:t>
            </a:r>
            <a:r>
              <a:rPr lang="en-GB" sz="1300" dirty="0">
                <a:solidFill>
                  <a:schemeClr val="accent2">
                    <a:lumMod val="50000"/>
                  </a:schemeClr>
                </a:solidFill>
              </a:rPr>
              <a:t>based </a:t>
            </a:r>
            <a:r>
              <a:rPr lang="en-GB" sz="1300" dirty="0" smtClean="0">
                <a:solidFill>
                  <a:schemeClr val="accent2">
                    <a:lumMod val="50000"/>
                  </a:schemeClr>
                </a:solidFill>
              </a:rPr>
              <a:t>on published experience with HALOE, MOPITT, SCIAMACHY, MIPAS, </a:t>
            </a:r>
            <a:r>
              <a:rPr lang="en-GB" sz="1300" dirty="0">
                <a:solidFill>
                  <a:schemeClr val="accent2">
                    <a:lumMod val="50000"/>
                  </a:schemeClr>
                </a:solidFill>
              </a:rPr>
              <a:t>ACE-FTS, </a:t>
            </a:r>
            <a:r>
              <a:rPr lang="en-GB" sz="1300" dirty="0" smtClean="0">
                <a:solidFill>
                  <a:schemeClr val="accent2">
                    <a:lumMod val="50000"/>
                  </a:schemeClr>
                </a:solidFill>
              </a:rPr>
              <a:t>IASI, GOSAT…</a:t>
            </a:r>
            <a:endParaRPr lang="en-GB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478800" lvl="2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15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78800" lvl="2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GB" sz="1500" b="1" dirty="0" smtClean="0">
                <a:solidFill>
                  <a:schemeClr val="accent3">
                    <a:lumMod val="75000"/>
                  </a:schemeClr>
                </a:solidFill>
              </a:rPr>
              <a:t>TCCON </a:t>
            </a:r>
            <a:r>
              <a:rPr lang="en-GB" sz="1500" b="1" dirty="0">
                <a:solidFill>
                  <a:schemeClr val="accent3">
                    <a:lumMod val="75000"/>
                  </a:schemeClr>
                </a:solidFill>
              </a:rPr>
              <a:t>FTIR </a:t>
            </a:r>
            <a:r>
              <a:rPr lang="en-GB" sz="1500" dirty="0">
                <a:solidFill>
                  <a:schemeClr val="accent3">
                    <a:lumMod val="75000"/>
                  </a:schemeClr>
                </a:solidFill>
              </a:rPr>
              <a:t>: manual validation </a:t>
            </a:r>
            <a:r>
              <a:rPr lang="en-GB" sz="1500" dirty="0" smtClean="0">
                <a:solidFill>
                  <a:schemeClr val="accent3">
                    <a:lumMod val="75000"/>
                  </a:schemeClr>
                </a:solidFill>
              </a:rPr>
              <a:t>channel in ATM-MPC,                               ESA contract for operations support to </a:t>
            </a:r>
            <a:r>
              <a:rPr lang="en-GB" sz="1500" dirty="0">
                <a:solidFill>
                  <a:schemeClr val="accent3">
                    <a:lumMod val="75000"/>
                  </a:schemeClr>
                </a:solidFill>
              </a:rPr>
              <a:t>be </a:t>
            </a:r>
            <a:r>
              <a:rPr lang="en-GB" sz="1500" dirty="0" smtClean="0">
                <a:solidFill>
                  <a:schemeClr val="accent3">
                    <a:lumMod val="75000"/>
                  </a:schemeClr>
                </a:solidFill>
              </a:rPr>
              <a:t>placed; EUMETSAT FRM Roadmap and CO2M Cal/Val Studies in progress</a:t>
            </a:r>
            <a:endParaRPr lang="en-GB" sz="1500" dirty="0">
              <a:solidFill>
                <a:schemeClr val="accent3">
                  <a:lumMod val="75000"/>
                </a:schemeClr>
              </a:solidFill>
            </a:endParaRPr>
          </a:p>
          <a:p>
            <a:pPr marL="478800" lvl="2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15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78800" lvl="2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GB" sz="1500" b="1" dirty="0" smtClean="0">
                <a:solidFill>
                  <a:schemeClr val="accent5">
                    <a:lumMod val="50000"/>
                  </a:schemeClr>
                </a:solidFill>
              </a:rPr>
              <a:t>COCCON </a:t>
            </a:r>
            <a:r>
              <a:rPr lang="en-GB" sz="1500" b="1" dirty="0">
                <a:solidFill>
                  <a:schemeClr val="accent5">
                    <a:lumMod val="50000"/>
                  </a:schemeClr>
                </a:solidFill>
              </a:rPr>
              <a:t>FTIR 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GB" sz="1500" dirty="0" smtClean="0">
                <a:solidFill>
                  <a:schemeClr val="accent5">
                    <a:lumMod val="50000"/>
                  </a:schemeClr>
                </a:solidFill>
              </a:rPr>
              <a:t>manual 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validation </a:t>
            </a:r>
            <a:r>
              <a:rPr lang="en-GB" sz="1500" dirty="0" smtClean="0">
                <a:solidFill>
                  <a:schemeClr val="accent5">
                    <a:lumMod val="50000"/>
                  </a:schemeClr>
                </a:solidFill>
              </a:rPr>
              <a:t>channel in ATM-MPC, 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EVDC data </a:t>
            </a:r>
            <a:r>
              <a:rPr lang="en-GB" sz="1500" dirty="0" smtClean="0">
                <a:solidFill>
                  <a:schemeClr val="accent5">
                    <a:lumMod val="50000"/>
                  </a:schemeClr>
                </a:solidFill>
              </a:rPr>
              <a:t>collection and 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automation in </a:t>
            </a:r>
            <a:r>
              <a:rPr lang="en-GB" sz="1500" dirty="0" smtClean="0">
                <a:solidFill>
                  <a:schemeClr val="accent5">
                    <a:lumMod val="50000"/>
                  </a:schemeClr>
                </a:solidFill>
              </a:rPr>
              <a:t>progress (ESA FRM4GHG 2023-2027)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  <a:p>
            <a:pPr marL="50800" indent="0" algn="r">
              <a:buNone/>
            </a:pPr>
            <a:endParaRPr lang="en-GB" sz="1000" dirty="0" smtClean="0"/>
          </a:p>
          <a:p>
            <a:pPr marL="50800" indent="0" algn="r">
              <a:buNone/>
            </a:pPr>
            <a:endParaRPr lang="en-GB" sz="1050" dirty="0" smtClean="0"/>
          </a:p>
          <a:p>
            <a:pPr marL="50800" indent="0">
              <a:spcBef>
                <a:spcPts val="300"/>
              </a:spcBef>
              <a:buNone/>
            </a:pPr>
            <a:r>
              <a:rPr lang="en-GB" sz="1000" dirty="0" smtClean="0">
                <a:solidFill>
                  <a:srgbClr val="002060"/>
                </a:solidFill>
              </a:rPr>
              <a:t>S5P </a:t>
            </a:r>
            <a:r>
              <a:rPr lang="en-GB" sz="1000" dirty="0">
                <a:solidFill>
                  <a:srgbClr val="002060"/>
                </a:solidFill>
              </a:rPr>
              <a:t>TROPOMI CH</a:t>
            </a:r>
            <a:r>
              <a:rPr lang="en-GB" sz="700" dirty="0">
                <a:solidFill>
                  <a:srgbClr val="002060"/>
                </a:solidFill>
              </a:rPr>
              <a:t>4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en-GB" sz="1000" dirty="0" smtClean="0">
                <a:solidFill>
                  <a:srgbClr val="002060"/>
                </a:solidFill>
              </a:rPr>
              <a:t>&amp; CO validation </a:t>
            </a:r>
            <a:r>
              <a:rPr lang="en-GB" sz="1000" dirty="0">
                <a:solidFill>
                  <a:srgbClr val="002060"/>
                </a:solidFill>
              </a:rPr>
              <a:t>updated </a:t>
            </a:r>
            <a:r>
              <a:rPr lang="en-GB" sz="1000" dirty="0" smtClean="0">
                <a:solidFill>
                  <a:srgbClr val="002060"/>
                </a:solidFill>
              </a:rPr>
              <a:t>permanently vs.</a:t>
            </a:r>
            <a:r>
              <a:rPr lang="en-GB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000" b="1" dirty="0" smtClean="0">
                <a:solidFill>
                  <a:schemeClr val="accent2">
                    <a:lumMod val="50000"/>
                  </a:schemeClr>
                </a:solidFill>
              </a:rPr>
              <a:t>NDACC FTIRs</a:t>
            </a:r>
          </a:p>
          <a:p>
            <a:pPr marL="50800" indent="0">
              <a:spcBef>
                <a:spcPts val="300"/>
              </a:spcBef>
              <a:buNone/>
            </a:pPr>
            <a:r>
              <a:rPr lang="en-GB" sz="1000" dirty="0" smtClean="0">
                <a:solidFill>
                  <a:srgbClr val="002060"/>
                </a:solidFill>
              </a:rPr>
              <a:t>and monthly – when and where data available – vs. </a:t>
            </a:r>
            <a:r>
              <a:rPr lang="en-GB" sz="1000" b="1" dirty="0" smtClean="0">
                <a:solidFill>
                  <a:schemeClr val="accent3">
                    <a:lumMod val="75000"/>
                  </a:schemeClr>
                </a:solidFill>
              </a:rPr>
              <a:t>TCCON</a:t>
            </a:r>
            <a:r>
              <a:rPr lang="en-GB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000" dirty="0" smtClean="0">
                <a:solidFill>
                  <a:srgbClr val="002060"/>
                </a:solidFill>
              </a:rPr>
              <a:t>&amp;</a:t>
            </a:r>
            <a:r>
              <a:rPr lang="en-GB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000" b="1" dirty="0" smtClean="0">
                <a:solidFill>
                  <a:schemeClr val="accent5">
                    <a:lumMod val="50000"/>
                  </a:schemeClr>
                </a:solidFill>
              </a:rPr>
              <a:t>COCCON</a:t>
            </a:r>
            <a:r>
              <a:rPr lang="en-GB" sz="1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FTIRs</a:t>
            </a:r>
            <a:r>
              <a:rPr lang="en-GB" sz="1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GB" sz="1000" dirty="0">
              <a:solidFill>
                <a:schemeClr val="accent2">
                  <a:lumMod val="50000"/>
                </a:schemeClr>
              </a:solidFill>
            </a:endParaRPr>
          </a:p>
          <a:p>
            <a:pPr marL="50800" indent="0">
              <a:spcBef>
                <a:spcPts val="300"/>
              </a:spcBef>
              <a:buNone/>
            </a:pPr>
            <a:r>
              <a:rPr lang="en-GB" sz="1000" dirty="0" smtClean="0">
                <a:solidFill>
                  <a:srgbClr val="002060"/>
                </a:solidFill>
              </a:rPr>
              <a:t>Quarterly validation reports available </a:t>
            </a:r>
            <a:r>
              <a:rPr lang="en-GB" sz="1000" dirty="0">
                <a:solidFill>
                  <a:srgbClr val="002060"/>
                </a:solidFill>
              </a:rPr>
              <a:t>on </a:t>
            </a:r>
            <a:r>
              <a:rPr lang="en-GB" sz="1000" dirty="0">
                <a:solidFill>
                  <a:srgbClr val="002060"/>
                </a:solidFill>
                <a:hlinkClick r:id="rId4"/>
              </a:rPr>
              <a:t>http://mpc-vdaf.tropomi.eu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endParaRPr lang="en-GB" sz="1000" dirty="0" smtClean="0">
              <a:solidFill>
                <a:srgbClr val="002060"/>
              </a:solidFill>
            </a:endParaRPr>
          </a:p>
          <a:p>
            <a:pPr marL="50800" indent="0">
              <a:spcBef>
                <a:spcPts val="300"/>
              </a:spcBef>
              <a:buNone/>
            </a:pPr>
            <a:endParaRPr lang="en-GB" sz="1400" b="1" dirty="0" smtClean="0">
              <a:solidFill>
                <a:srgbClr val="002060"/>
              </a:solidFill>
            </a:endParaRPr>
          </a:p>
          <a:p>
            <a:pPr marL="50800" indent="0">
              <a:spcBef>
                <a:spcPts val="300"/>
              </a:spcBef>
              <a:buNone/>
            </a:pPr>
            <a:endParaRPr lang="en-GB" sz="1400" dirty="0" smtClean="0">
              <a:solidFill>
                <a:srgbClr val="002060"/>
              </a:solidFill>
            </a:endParaRPr>
          </a:p>
          <a:p>
            <a:pPr marL="50800" indent="0">
              <a:spcBef>
                <a:spcPts val="300"/>
              </a:spcBef>
              <a:buNone/>
            </a:pPr>
            <a:endParaRPr lang="en-GB" sz="1400" dirty="0">
              <a:solidFill>
                <a:srgbClr val="002060"/>
              </a:solidFill>
            </a:endParaRPr>
          </a:p>
          <a:p>
            <a:pPr marL="50800" indent="0" algn="r">
              <a:spcBef>
                <a:spcPts val="300"/>
              </a:spcBef>
              <a:buNone/>
            </a:pPr>
            <a:r>
              <a:rPr lang="en-GB" sz="1000" dirty="0">
                <a:solidFill>
                  <a:srgbClr val="002060"/>
                </a:solidFill>
              </a:rPr>
              <a:t>CH</a:t>
            </a:r>
            <a:r>
              <a:rPr lang="en-GB" sz="1000" baseline="-25000" dirty="0">
                <a:solidFill>
                  <a:srgbClr val="002060"/>
                </a:solidFill>
              </a:rPr>
              <a:t>4</a:t>
            </a:r>
            <a:r>
              <a:rPr lang="en-GB" sz="1000" dirty="0">
                <a:solidFill>
                  <a:srgbClr val="002060"/>
                </a:solidFill>
              </a:rPr>
              <a:t> images courtesy M.K. Sha</a:t>
            </a:r>
          </a:p>
          <a:p>
            <a:pPr marL="50800" indent="0" algn="r">
              <a:spcBef>
                <a:spcPts val="300"/>
              </a:spcBef>
              <a:buNone/>
            </a:pPr>
            <a:r>
              <a:rPr lang="en-GB" sz="1000" dirty="0">
                <a:solidFill>
                  <a:srgbClr val="002060"/>
                </a:solidFill>
              </a:rPr>
              <a:t>ATM-MPC </a:t>
            </a:r>
            <a:r>
              <a:rPr lang="en-GB" sz="1000" dirty="0" smtClean="0">
                <a:solidFill>
                  <a:srgbClr val="002060"/>
                </a:solidFill>
              </a:rPr>
              <a:t>review </a:t>
            </a:r>
            <a:r>
              <a:rPr lang="en-GB" sz="1000" dirty="0">
                <a:solidFill>
                  <a:srgbClr val="002060"/>
                </a:solidFill>
              </a:rPr>
              <a:t>October 2023</a:t>
            </a:r>
            <a:endParaRPr lang="en-GB" sz="1100" dirty="0">
              <a:solidFill>
                <a:srgbClr val="002060"/>
              </a:solidFill>
            </a:endParaRPr>
          </a:p>
        </p:txBody>
      </p:sp>
      <p:pic>
        <p:nvPicPr>
          <p:cNvPr id="15" name="Picture 35" descr="Picture 35"/>
          <p:cNvPicPr>
            <a:picLocks noChangeAspect="1"/>
          </p:cNvPicPr>
          <p:nvPr/>
        </p:nvPicPr>
        <p:blipFill rotWithShape="1">
          <a:blip r:embed="rId5">
            <a:extLst/>
          </a:blip>
          <a:srcRect/>
          <a:stretch/>
        </p:blipFill>
        <p:spPr>
          <a:xfrm>
            <a:off x="1146162" y="6026316"/>
            <a:ext cx="960048" cy="352017"/>
          </a:xfrm>
          <a:prstGeom prst="rect">
            <a:avLst/>
          </a:prstGeom>
          <a:ln w="12700">
            <a:miter lim="400000"/>
          </a:ln>
          <a:effectLst/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t="23963" r="15841" b="18526"/>
          <a:stretch/>
        </p:blipFill>
        <p:spPr>
          <a:xfrm>
            <a:off x="126510" y="5982356"/>
            <a:ext cx="946285" cy="516156"/>
          </a:xfrm>
          <a:prstGeom prst="rect">
            <a:avLst/>
          </a:prstGeom>
        </p:spPr>
      </p:pic>
      <p:pic>
        <p:nvPicPr>
          <p:cNvPr id="19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92249" y="5974249"/>
            <a:ext cx="530850" cy="4607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/>
          <p:cNvGrpSpPr/>
          <p:nvPr/>
        </p:nvGrpSpPr>
        <p:grpSpPr>
          <a:xfrm>
            <a:off x="5216575" y="2931409"/>
            <a:ext cx="6894947" cy="1763684"/>
            <a:chOff x="5216575" y="2931409"/>
            <a:chExt cx="6894947" cy="176368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778" y="2931409"/>
              <a:ext cx="3814711" cy="175078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216575" y="2931409"/>
              <a:ext cx="6894947" cy="1763684"/>
              <a:chOff x="5216575" y="2931409"/>
              <a:chExt cx="6894947" cy="176368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55019" y="3021299"/>
                <a:ext cx="890644" cy="53356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0620825" y="3604319"/>
                <a:ext cx="1490697" cy="9748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t">
                <a:noAutofit/>
              </a:bodyPr>
              <a:lstStyle/>
              <a:p>
                <a:pPr defTabSz="609585" latinLnBrk="1" hangingPunct="0">
                  <a:buClrTx/>
                </a:pPr>
                <a:r>
                  <a:rPr lang="en-US" sz="800" dirty="0">
                    <a:solidFill>
                      <a:schemeClr val="accent6">
                        <a:lumMod val="75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TCCON GGG2020 data </a:t>
                </a:r>
                <a:endParaRPr lang="en-US" sz="800" dirty="0" smtClean="0">
                  <a:solidFill>
                    <a:schemeClr val="accent6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endParaRPr>
              </a:p>
              <a:p>
                <a:pPr defTabSz="609585" latinLnBrk="1" hangingPunct="0">
                  <a:buClrTx/>
                </a:pPr>
                <a:r>
                  <a:rPr lang="en-US" sz="800" dirty="0" smtClean="0">
                    <a:solidFill>
                      <a:schemeClr val="accent6">
                        <a:lumMod val="75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released 26 </a:t>
                </a:r>
                <a:r>
                  <a:rPr lang="en-US" sz="800" dirty="0">
                    <a:solidFill>
                      <a:schemeClr val="accent6">
                        <a:lumMod val="75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April 2022</a:t>
                </a:r>
              </a:p>
              <a:p>
                <a:pPr defTabSz="609585" latinLnBrk="1" hangingPunct="0">
                  <a:buClrTx/>
                </a:pPr>
                <a:endParaRPr lang="en-US" sz="800" dirty="0">
                  <a:solidFill>
                    <a:schemeClr val="accent6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endParaRPr>
              </a:p>
              <a:p>
                <a:pPr defTabSz="609585" latinLnBrk="1"/>
                <a:r>
                  <a:rPr lang="en-US" sz="800" dirty="0" smtClean="0">
                    <a:solidFill>
                      <a:schemeClr val="accent6">
                        <a:lumMod val="75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No/limited </a:t>
                </a:r>
                <a:r>
                  <a:rPr lang="en-US" sz="800" dirty="0">
                    <a:solidFill>
                      <a:schemeClr val="accent6">
                        <a:lumMod val="75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data submitted </a:t>
                </a:r>
              </a:p>
              <a:p>
                <a:pPr defTabSz="609585" latinLnBrk="1"/>
                <a:r>
                  <a:rPr lang="en-US" sz="800" dirty="0">
                    <a:solidFill>
                      <a:schemeClr val="accent6">
                        <a:lumMod val="75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between early 2021 and the </a:t>
                </a:r>
              </a:p>
              <a:p>
                <a:pPr defTabSz="609585" latinLnBrk="1"/>
                <a:r>
                  <a:rPr lang="en-US" sz="800" dirty="0">
                    <a:solidFill>
                      <a:schemeClr val="accent6">
                        <a:lumMod val="75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release of new data version </a:t>
                </a:r>
              </a:p>
              <a:p>
                <a:pPr defTabSz="609585" latinLnBrk="1"/>
                <a:r>
                  <a:rPr lang="en-US" sz="800" dirty="0">
                    <a:solidFill>
                      <a:schemeClr val="accent6">
                        <a:lumMod val="75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GGG2020</a:t>
                </a:r>
              </a:p>
              <a:p>
                <a:pPr defTabSz="609585" latinLnBrk="1" hangingPunct="0">
                  <a:buClrTx/>
                </a:pPr>
                <a:endParaRPr lang="en-US" sz="800" dirty="0">
                  <a:solidFill>
                    <a:schemeClr val="accent6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6311756" y="2931409"/>
                <a:ext cx="5738730" cy="1763684"/>
              </a:xfrm>
              <a:prstGeom prst="round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11" descr="Picture 11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6416694" y="3020394"/>
                <a:ext cx="362577" cy="314674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3" name="Right Arrow 32"/>
              <p:cNvSpPr/>
              <p:nvPr/>
            </p:nvSpPr>
            <p:spPr>
              <a:xfrm>
                <a:off x="5216575" y="3554865"/>
                <a:ext cx="840170" cy="131885"/>
              </a:xfrm>
              <a:prstGeom prst="rightArrow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226084" y="4771652"/>
            <a:ext cx="6871509" cy="1746143"/>
            <a:chOff x="5226084" y="4771652"/>
            <a:chExt cx="6871509" cy="174614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929" y="4780003"/>
              <a:ext cx="3729896" cy="1737792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5226084" y="4771652"/>
              <a:ext cx="6871509" cy="1741413"/>
              <a:chOff x="5226084" y="4771652"/>
              <a:chExt cx="6871509" cy="1741413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0732695" y="5420023"/>
                <a:ext cx="1364898" cy="9848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800" dirty="0">
                    <a:solidFill>
                      <a:schemeClr val="accent5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Collection of permanent </a:t>
                </a:r>
                <a:endParaRPr lang="en-US" sz="800" dirty="0" smtClean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endParaRPr>
              </a:p>
              <a:p>
                <a:pPr defTabSz="609585" latinLnBrk="1" hangingPunct="0"/>
                <a:r>
                  <a:rPr lang="en-US" sz="800" dirty="0" smtClean="0">
                    <a:solidFill>
                      <a:schemeClr val="accent5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and campaign </a:t>
                </a:r>
                <a:r>
                  <a:rPr lang="en-US" sz="800" dirty="0">
                    <a:solidFill>
                      <a:schemeClr val="accent5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based </a:t>
                </a:r>
                <a:endParaRPr lang="en-US" sz="800" dirty="0" smtClean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endParaRPr>
              </a:p>
              <a:p>
                <a:pPr defTabSz="609585" latinLnBrk="1" hangingPunct="0"/>
                <a:r>
                  <a:rPr lang="en-US" sz="800" dirty="0" smtClean="0">
                    <a:solidFill>
                      <a:schemeClr val="accent5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observations</a:t>
                </a:r>
                <a:endParaRPr lang="en-US" sz="800" dirty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endParaRPr>
              </a:p>
              <a:p>
                <a:pPr defTabSz="609585" latinLnBrk="1" hangingPunct="0">
                  <a:buClrTx/>
                </a:pPr>
                <a:endParaRPr lang="en-US" sz="800" dirty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endParaRPr>
              </a:p>
              <a:p>
                <a:pPr defTabSz="609585" latinLnBrk="1" hangingPunct="0">
                  <a:buClrTx/>
                </a:pPr>
                <a:r>
                  <a:rPr lang="en-US" sz="800" dirty="0" smtClean="0">
                    <a:solidFill>
                      <a:schemeClr val="accent5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~17 COCCON </a:t>
                </a:r>
                <a:r>
                  <a:rPr lang="en-US" sz="800" dirty="0">
                    <a:solidFill>
                      <a:schemeClr val="accent5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stations </a:t>
                </a:r>
                <a:endParaRPr lang="en-US" sz="800" dirty="0" smtClean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endParaRPr>
              </a:p>
              <a:p>
                <a:pPr defTabSz="609585" latinLnBrk="1" hangingPunct="0">
                  <a:buClrTx/>
                </a:pPr>
                <a:r>
                  <a:rPr lang="en-US" sz="800" dirty="0" smtClean="0">
                    <a:solidFill>
                      <a:schemeClr val="accent5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to </a:t>
                </a:r>
                <a:r>
                  <a:rPr lang="en-US" sz="800" dirty="0">
                    <a:solidFill>
                      <a:schemeClr val="accent5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contribute in the </a:t>
                </a:r>
                <a:endParaRPr lang="en-US" sz="800" dirty="0" smtClean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endParaRPr>
              </a:p>
              <a:p>
                <a:pPr defTabSz="609585" latinLnBrk="1" hangingPunct="0">
                  <a:buClrTx/>
                </a:pPr>
                <a:r>
                  <a:rPr lang="en-US" sz="800" dirty="0" smtClean="0">
                    <a:solidFill>
                      <a:schemeClr val="accent5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future</a:t>
                </a:r>
                <a:endParaRPr lang="en-US" sz="800" dirty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311756" y="4771652"/>
                <a:ext cx="5738729" cy="1741413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7922" y="4919198"/>
                <a:ext cx="1061244" cy="296305"/>
              </a:xfrm>
              <a:prstGeom prst="rect">
                <a:avLst/>
              </a:prstGeom>
            </p:spPr>
          </p:pic>
          <p:pic>
            <p:nvPicPr>
              <p:cNvPr id="32" name="Picture 11" descr="Picture 11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6415415" y="4874625"/>
                <a:ext cx="362577" cy="314674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4" name="Right Arrow 33"/>
              <p:cNvSpPr/>
              <p:nvPr/>
            </p:nvSpPr>
            <p:spPr>
              <a:xfrm rot="1696198">
                <a:off x="5226084" y="4851920"/>
                <a:ext cx="862277" cy="130606"/>
              </a:xfrm>
              <a:prstGeom prst="rightArrow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5" name="Picture 6" descr="Picture 6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192576" y="5999940"/>
            <a:ext cx="477053" cy="431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2" descr="Picture 2"/>
          <p:cNvPicPr>
            <a:picLocks noChangeAspect="1"/>
          </p:cNvPicPr>
          <p:nvPr/>
        </p:nvPicPr>
        <p:blipFill rotWithShape="1">
          <a:blip r:embed="rId13">
            <a:extLst/>
          </a:blip>
          <a:srcRect l="27878" t="24243" b="13549"/>
          <a:stretch/>
        </p:blipFill>
        <p:spPr>
          <a:xfrm>
            <a:off x="2568149" y="6223652"/>
            <a:ext cx="701802" cy="154681"/>
          </a:xfrm>
          <a:prstGeom prst="rect">
            <a:avLst/>
          </a:prstGeom>
          <a:ln w="12700">
            <a:miter lim="400000"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5417692" y="1063869"/>
            <a:ext cx="6632793" cy="1786441"/>
            <a:chOff x="5417692" y="1063869"/>
            <a:chExt cx="6632793" cy="178644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8" r="12262"/>
            <a:stretch/>
          </p:blipFill>
          <p:spPr>
            <a:xfrm>
              <a:off x="6723333" y="1068171"/>
              <a:ext cx="3926645" cy="1782139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5417692" y="1063869"/>
              <a:ext cx="6632793" cy="1780260"/>
              <a:chOff x="5417692" y="1063869"/>
              <a:chExt cx="6632793" cy="17802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6489" y="1237521"/>
                <a:ext cx="575252" cy="424248"/>
              </a:xfrm>
              <a:prstGeom prst="rect">
                <a:avLst/>
              </a:prstGeom>
            </p:spPr>
          </p:pic>
          <p:pic>
            <p:nvPicPr>
              <p:cNvPr id="29" name="Picture 11" descr="Picture 11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6415415" y="1163668"/>
                <a:ext cx="362577" cy="314674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4" name="Rounded Rectangle 3"/>
              <p:cNvSpPr/>
              <p:nvPr/>
            </p:nvSpPr>
            <p:spPr>
              <a:xfrm>
                <a:off x="6311756" y="1063869"/>
                <a:ext cx="5738729" cy="1780260"/>
              </a:xfrm>
              <a:prstGeom prst="round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626529" y="1782933"/>
                <a:ext cx="1364898" cy="9848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t">
                <a:spAutoFit/>
              </a:bodyPr>
              <a:lstStyle/>
              <a:p>
                <a:pPr defTabSz="609585" latinLnBrk="1" hangingPunct="0"/>
                <a:r>
                  <a:rPr lang="en-US" sz="800" dirty="0" smtClean="0">
                    <a:solidFill>
                      <a:schemeClr val="accent2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Automated collection </a:t>
                </a:r>
                <a:r>
                  <a:rPr lang="en-US" sz="800" dirty="0">
                    <a:solidFill>
                      <a:schemeClr val="accent2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of </a:t>
                </a:r>
                <a:r>
                  <a:rPr lang="en-US" sz="800" dirty="0" smtClean="0">
                    <a:solidFill>
                      <a:schemeClr val="accent2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observations from 17 </a:t>
                </a:r>
              </a:p>
              <a:p>
                <a:pPr defTabSz="609585" latinLnBrk="1" hangingPunct="0"/>
                <a:r>
                  <a:rPr lang="en-US" sz="800" dirty="0" smtClean="0">
                    <a:solidFill>
                      <a:schemeClr val="accent2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NDACC FTIR stations </a:t>
                </a:r>
              </a:p>
              <a:p>
                <a:pPr defTabSz="609585" latinLnBrk="1" hangingPunct="0"/>
                <a:r>
                  <a:rPr lang="en-US" sz="800" dirty="0" smtClean="0">
                    <a:solidFill>
                      <a:schemeClr val="accent2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through EVDC =&gt; </a:t>
                </a:r>
              </a:p>
              <a:p>
                <a:pPr defTabSz="609585" latinLnBrk="1" hangingPunct="0"/>
                <a:r>
                  <a:rPr lang="en-US" sz="800" u="sng" dirty="0" smtClean="0">
                    <a:solidFill>
                      <a:schemeClr val="accent2">
                        <a:lumMod val="50000"/>
                      </a:schemeClr>
                    </a:solidFill>
                    <a:latin typeface="Arial Bold" panose="020B0704020202020204" pitchFamily="34" charset="0"/>
                    <a:cs typeface="Arial Bold" panose="020B0704020202020204" pitchFamily="34" charset="0"/>
                  </a:rPr>
                  <a:t>automated production of S5P Quality Indicators</a:t>
                </a:r>
                <a:endParaRPr lang="en-US" sz="800" u="sng" dirty="0">
                  <a:solidFill>
                    <a:schemeClr val="accent2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endParaRPr>
              </a:p>
              <a:p>
                <a:pPr defTabSz="609585" latinLnBrk="1" hangingPunct="0">
                  <a:buClrTx/>
                </a:pPr>
                <a:endParaRPr lang="en-US" sz="800" dirty="0">
                  <a:solidFill>
                    <a:schemeClr val="accent2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endParaRPr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20683552">
                <a:off x="5417692" y="2613966"/>
                <a:ext cx="763796" cy="131885"/>
              </a:xfrm>
              <a:prstGeom prst="rightArrow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53261" y="1282537"/>
              <a:ext cx="708605" cy="334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1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18EDC0-ED5D-0228-BAC4-BA88179E7CFA}"/>
              </a:ext>
            </a:extLst>
          </p:cNvPr>
          <p:cNvSpPr txBox="1"/>
          <p:nvPr/>
        </p:nvSpPr>
        <p:spPr>
          <a:xfrm>
            <a:off x="266163" y="1763081"/>
            <a:ext cx="11240037" cy="47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 anchor="ctr">
            <a:spAutoFit/>
          </a:bodyPr>
          <a:lstStyle/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/>
              <a:defRPr sz="1800">
                <a:solidFill>
                  <a:srgbClr val="002060"/>
                </a:solidFill>
              </a:defRPr>
            </a:pPr>
            <a:r>
              <a:rPr lang="en-US" sz="1800" b="1" dirty="0" smtClean="0">
                <a:solidFill>
                  <a:srgbClr val="002060"/>
                </a:solidFill>
              </a:rPr>
              <a:t>NETWORKS DESIGN AND EVOLUTION:</a:t>
            </a:r>
            <a:r>
              <a:rPr lang="en-US" sz="1800" dirty="0" smtClean="0">
                <a:solidFill>
                  <a:srgbClr val="002060"/>
                </a:solidFill>
              </a:rPr>
              <a:t> to support gap analysis studies with a view to tailoring CO</a:t>
            </a:r>
            <a:r>
              <a:rPr lang="en-US" sz="1800" baseline="-25000" dirty="0" smtClean="0">
                <a:solidFill>
                  <a:srgbClr val="002060"/>
                </a:solidFill>
              </a:rPr>
              <a:t>2</a:t>
            </a:r>
            <a:r>
              <a:rPr lang="en-US" sz="1800" dirty="0" smtClean="0">
                <a:solidFill>
                  <a:srgbClr val="002060"/>
                </a:solidFill>
              </a:rPr>
              <a:t>,CH</a:t>
            </a:r>
            <a:r>
              <a:rPr lang="en-US" sz="1800" baseline="-25000" dirty="0" smtClean="0">
                <a:solidFill>
                  <a:srgbClr val="002060"/>
                </a:solidFill>
              </a:rPr>
              <a:t>4</a:t>
            </a:r>
            <a:r>
              <a:rPr lang="en-US" sz="1800" dirty="0" smtClean="0">
                <a:solidFill>
                  <a:srgbClr val="002060"/>
                </a:solidFill>
              </a:rPr>
              <a:t> and N</a:t>
            </a:r>
            <a:r>
              <a:rPr lang="en-US" sz="1800" baseline="-25000" dirty="0" smtClean="0">
                <a:solidFill>
                  <a:srgbClr val="002060"/>
                </a:solidFill>
              </a:rPr>
              <a:t>2</a:t>
            </a:r>
            <a:r>
              <a:rPr lang="en-US" sz="1800" dirty="0" smtClean="0">
                <a:solidFill>
                  <a:srgbClr val="002060"/>
                </a:solidFill>
              </a:rPr>
              <a:t>O networks deployments to Cal/Val needs of the GHG satellite constellation: background/hot spots, land/ocean, low/high albedo, full range of atmospheric temperature…</a:t>
            </a:r>
          </a:p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/>
              <a:defRPr sz="1800">
                <a:solidFill>
                  <a:srgbClr val="002060"/>
                </a:solidFill>
              </a:defRPr>
            </a:pPr>
            <a:r>
              <a:rPr lang="en-US" sz="1800" b="1" dirty="0" smtClean="0">
                <a:solidFill>
                  <a:srgbClr val="002060"/>
                </a:solidFill>
              </a:rPr>
              <a:t>INSTRUMENT DEPLOYMENT: </a:t>
            </a:r>
            <a:r>
              <a:rPr lang="en-US" sz="1800" dirty="0" smtClean="0">
                <a:solidFill>
                  <a:srgbClr val="002060"/>
                </a:solidFill>
              </a:rPr>
              <a:t> (</a:t>
            </a:r>
            <a:r>
              <a:rPr lang="en-US" sz="1800" dirty="0" err="1" smtClean="0">
                <a:solidFill>
                  <a:srgbClr val="002060"/>
                </a:solidFill>
              </a:rPr>
              <a:t>i</a:t>
            </a:r>
            <a:r>
              <a:rPr lang="en-US" sz="1800" dirty="0" smtClean="0">
                <a:solidFill>
                  <a:srgbClr val="002060"/>
                </a:solidFill>
              </a:rPr>
              <a:t>) to further develop (low-cost, light-weight, mobile) low-resolution infrared instruments; (ii) to support </a:t>
            </a:r>
            <a:r>
              <a:rPr lang="en-US" sz="1800" dirty="0">
                <a:solidFill>
                  <a:srgbClr val="002060"/>
                </a:solidFill>
              </a:rPr>
              <a:t>standardized production of enclosures for </a:t>
            </a:r>
            <a:r>
              <a:rPr lang="en-US" sz="1800" dirty="0" smtClean="0">
                <a:solidFill>
                  <a:srgbClr val="002060"/>
                </a:solidFill>
              </a:rPr>
              <a:t>their deployment in the field; (iii) to maintain a supply of spare parts.</a:t>
            </a:r>
            <a:endParaRPr lang="en-US" sz="1800" dirty="0">
              <a:solidFill>
                <a:srgbClr val="002060"/>
              </a:solidFill>
            </a:endParaRPr>
          </a:p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/>
              <a:defRPr sz="1800">
                <a:solidFill>
                  <a:srgbClr val="002060"/>
                </a:solidFill>
              </a:defRPr>
            </a:pPr>
            <a:r>
              <a:rPr lang="en-US" sz="1800" b="1" dirty="0">
                <a:solidFill>
                  <a:srgbClr val="002060"/>
                </a:solidFill>
              </a:rPr>
              <a:t>CALIBRATION: </a:t>
            </a:r>
            <a:r>
              <a:rPr lang="en-US" sz="1800" dirty="0">
                <a:solidFill>
                  <a:srgbClr val="002060"/>
                </a:solidFill>
              </a:rPr>
              <a:t>to support the development of and maintain mutually consistent calibration </a:t>
            </a:r>
            <a:r>
              <a:rPr lang="en-US" sz="1800" dirty="0" smtClean="0">
                <a:solidFill>
                  <a:srgbClr val="002060"/>
                </a:solidFill>
              </a:rPr>
              <a:t>and </a:t>
            </a:r>
            <a:r>
              <a:rPr lang="en-US" sz="1800" dirty="0">
                <a:solidFill>
                  <a:srgbClr val="002060"/>
                </a:solidFill>
              </a:rPr>
              <a:t>QA/QC of the GHG </a:t>
            </a:r>
            <a:r>
              <a:rPr lang="en-US" sz="1800" dirty="0" smtClean="0">
                <a:solidFill>
                  <a:srgbClr val="002060"/>
                </a:solidFill>
              </a:rPr>
              <a:t>Cal/Val networks </a:t>
            </a:r>
            <a:r>
              <a:rPr lang="en-US" sz="1800" dirty="0">
                <a:solidFill>
                  <a:srgbClr val="002060"/>
                </a:solidFill>
              </a:rPr>
              <a:t>– </a:t>
            </a:r>
            <a:r>
              <a:rPr lang="en-US" sz="1800" u="sng" dirty="0">
                <a:solidFill>
                  <a:srgbClr val="002060"/>
                </a:solidFill>
              </a:rPr>
              <a:t>within</a:t>
            </a:r>
            <a:r>
              <a:rPr lang="en-US" sz="1800" dirty="0">
                <a:solidFill>
                  <a:srgbClr val="002060"/>
                </a:solidFill>
              </a:rPr>
              <a:t> and </a:t>
            </a:r>
            <a:r>
              <a:rPr lang="en-US" sz="1800" u="sng" dirty="0" smtClean="0">
                <a:solidFill>
                  <a:srgbClr val="002060"/>
                </a:solidFill>
              </a:rPr>
              <a:t>across</a:t>
            </a:r>
            <a:r>
              <a:rPr lang="en-US" sz="1800" dirty="0" smtClean="0">
                <a:solidFill>
                  <a:srgbClr val="002060"/>
                </a:solidFill>
              </a:rPr>
              <a:t> networks. </a:t>
            </a:r>
            <a:r>
              <a:rPr lang="en-US" sz="1800" dirty="0">
                <a:solidFill>
                  <a:srgbClr val="002060"/>
                </a:solidFill>
              </a:rPr>
              <a:t>Key actions: (</a:t>
            </a:r>
            <a:r>
              <a:rPr lang="en-US" sz="1800" dirty="0" err="1">
                <a:solidFill>
                  <a:srgbClr val="002060"/>
                </a:solidFill>
              </a:rPr>
              <a:t>i</a:t>
            </a:r>
            <a:r>
              <a:rPr lang="en-US" sz="1800" dirty="0">
                <a:solidFill>
                  <a:srgbClr val="002060"/>
                </a:solidFill>
              </a:rPr>
              <a:t>) </a:t>
            </a:r>
            <a:r>
              <a:rPr lang="en-US" sz="1800" dirty="0" smtClean="0">
                <a:solidFill>
                  <a:srgbClr val="002060"/>
                </a:solidFill>
              </a:rPr>
              <a:t>traceability </a:t>
            </a:r>
            <a:r>
              <a:rPr lang="en-US" sz="1800" dirty="0">
                <a:solidFill>
                  <a:srgbClr val="002060"/>
                </a:solidFill>
              </a:rPr>
              <a:t>towards internationally agreed </a:t>
            </a:r>
            <a:r>
              <a:rPr lang="en-US" sz="1800" dirty="0" smtClean="0">
                <a:solidFill>
                  <a:srgbClr val="002060"/>
                </a:solidFill>
              </a:rPr>
              <a:t>standards; (ii) </a:t>
            </a:r>
            <a:r>
              <a:rPr lang="en-US" sz="1800" dirty="0">
                <a:solidFill>
                  <a:srgbClr val="002060"/>
                </a:solidFill>
              </a:rPr>
              <a:t>more regular and network-wide deployment of traveling </a:t>
            </a:r>
            <a:r>
              <a:rPr lang="en-US" sz="1800" dirty="0" smtClean="0">
                <a:solidFill>
                  <a:srgbClr val="002060"/>
                </a:solidFill>
              </a:rPr>
              <a:t>standard;    (iii</a:t>
            </a:r>
            <a:r>
              <a:rPr lang="en-US" sz="1800" dirty="0">
                <a:solidFill>
                  <a:srgbClr val="002060"/>
                </a:solidFill>
              </a:rPr>
              <a:t>) more </a:t>
            </a:r>
            <a:r>
              <a:rPr lang="en-US" sz="1800" dirty="0" smtClean="0">
                <a:solidFill>
                  <a:srgbClr val="002060"/>
                </a:solidFill>
              </a:rPr>
              <a:t>regular intercomparisons within and across networks, and between in situ (</a:t>
            </a:r>
            <a:r>
              <a:rPr lang="en-US" sz="1800" dirty="0" err="1" smtClean="0">
                <a:solidFill>
                  <a:srgbClr val="002060"/>
                </a:solidFill>
              </a:rPr>
              <a:t>AirCore</a:t>
            </a:r>
            <a:r>
              <a:rPr lang="en-US" sz="1800" dirty="0" smtClean="0">
                <a:solidFill>
                  <a:srgbClr val="002060"/>
                </a:solidFill>
              </a:rPr>
              <a:t>…) and remote sensing (networks); </a:t>
            </a:r>
            <a:r>
              <a:rPr lang="en-US" sz="1800" dirty="0">
                <a:solidFill>
                  <a:srgbClr val="002060"/>
                </a:solidFill>
              </a:rPr>
              <a:t>(</a:t>
            </a:r>
            <a:r>
              <a:rPr lang="en-US" sz="1800" dirty="0" smtClean="0">
                <a:solidFill>
                  <a:srgbClr val="002060"/>
                </a:solidFill>
              </a:rPr>
              <a:t>iv) </a:t>
            </a:r>
            <a:r>
              <a:rPr lang="en-US" sz="1800" dirty="0">
                <a:solidFill>
                  <a:srgbClr val="002060"/>
                </a:solidFill>
              </a:rPr>
              <a:t>facilitate </a:t>
            </a:r>
            <a:r>
              <a:rPr lang="en-US" sz="1800" dirty="0" err="1">
                <a:solidFill>
                  <a:srgbClr val="002060"/>
                </a:solidFill>
              </a:rPr>
              <a:t>AirCore</a:t>
            </a:r>
            <a:r>
              <a:rPr lang="en-US" sz="1800" dirty="0">
                <a:solidFill>
                  <a:srgbClr val="002060"/>
                </a:solidFill>
              </a:rPr>
              <a:t> deployment; </a:t>
            </a:r>
            <a:r>
              <a:rPr lang="en-US" sz="1800" dirty="0" smtClean="0">
                <a:solidFill>
                  <a:srgbClr val="002060"/>
                </a:solidFill>
              </a:rPr>
              <a:t>(v) </a:t>
            </a:r>
            <a:r>
              <a:rPr lang="en-US" sz="1800" dirty="0">
                <a:solidFill>
                  <a:srgbClr val="002060"/>
                </a:solidFill>
              </a:rPr>
              <a:t>establish a central </a:t>
            </a:r>
            <a:r>
              <a:rPr lang="en-US" sz="1800" dirty="0" err="1">
                <a:solidFill>
                  <a:srgbClr val="002060"/>
                </a:solidFill>
              </a:rPr>
              <a:t>AirCore</a:t>
            </a:r>
            <a:r>
              <a:rPr lang="en-US" sz="1800" dirty="0">
                <a:solidFill>
                  <a:srgbClr val="002060"/>
                </a:solidFill>
              </a:rPr>
              <a:t> data </a:t>
            </a:r>
            <a:r>
              <a:rPr lang="en-US" sz="1800" dirty="0" smtClean="0">
                <a:solidFill>
                  <a:srgbClr val="002060"/>
                </a:solidFill>
              </a:rPr>
              <a:t>archive.</a:t>
            </a:r>
            <a:endParaRPr lang="en-US" sz="1800" b="1" dirty="0">
              <a:solidFill>
                <a:srgbClr val="002060"/>
              </a:solidFill>
            </a:endParaRPr>
          </a:p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/>
              <a:defRPr sz="1800">
                <a:solidFill>
                  <a:srgbClr val="002060"/>
                </a:solidFill>
              </a:defRPr>
            </a:pPr>
            <a:r>
              <a:rPr lang="en-US" sz="1800" b="1" dirty="0" smtClean="0">
                <a:solidFill>
                  <a:srgbClr val="002060"/>
                </a:solidFill>
              </a:rPr>
              <a:t>DATA PROCESSING: </a:t>
            </a:r>
            <a:r>
              <a:rPr lang="en-US" sz="1800" dirty="0" smtClean="0">
                <a:solidFill>
                  <a:srgbClr val="002060"/>
                </a:solidFill>
              </a:rPr>
              <a:t>to </a:t>
            </a:r>
            <a:r>
              <a:rPr lang="en-US" sz="1800" dirty="0">
                <a:solidFill>
                  <a:srgbClr val="002060"/>
                </a:solidFill>
              </a:rPr>
              <a:t>support </a:t>
            </a:r>
            <a:r>
              <a:rPr lang="en-US" sz="1800" dirty="0" smtClean="0">
                <a:solidFill>
                  <a:srgbClr val="002060"/>
                </a:solidFill>
              </a:rPr>
              <a:t>GHG Cal/Val network data </a:t>
            </a:r>
            <a:r>
              <a:rPr lang="en-US" sz="1800" dirty="0">
                <a:solidFill>
                  <a:srgbClr val="002060"/>
                </a:solidFill>
              </a:rPr>
              <a:t>processing improvements needed to maintain FTIR data precision/accuracy and meet future goals</a:t>
            </a:r>
            <a:r>
              <a:rPr lang="en-US" sz="1800" dirty="0" smtClean="0">
                <a:solidFill>
                  <a:srgbClr val="002060"/>
                </a:solidFill>
              </a:rPr>
              <a:t>: formal intercomparison exercise of the GGG and PROFFAST retrieval algorithms, development and standardization of </a:t>
            </a:r>
            <a:r>
              <a:rPr lang="en-US" sz="1800" dirty="0">
                <a:solidFill>
                  <a:srgbClr val="002060"/>
                </a:solidFill>
              </a:rPr>
              <a:t>profile </a:t>
            </a:r>
            <a:r>
              <a:rPr lang="en-US" sz="1800" dirty="0" smtClean="0">
                <a:solidFill>
                  <a:srgbClr val="002060"/>
                </a:solidFill>
              </a:rPr>
              <a:t>retrievals, spectroscopy studies.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083" y="1160539"/>
            <a:ext cx="117074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at CEOS SIT/GHG-TT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 2023 for Cal/Val networks capabilities, infrastructure and operational capacity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 be incorporated in CEOS GHG Constellation Roadmap v2.3 – Annex C: Implementation Actions –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Calibration &amp; Validation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dirty="0">
                <a:solidFill>
                  <a:schemeClr val="bg1"/>
                </a:solidFill>
              </a:rPr>
              <a:t>CV-2/5/6: Networks Sustainability and Tailoring</a:t>
            </a:r>
          </a:p>
        </p:txBody>
      </p:sp>
    </p:spTree>
    <p:extLst>
      <p:ext uri="{BB962C8B-B14F-4D97-AF65-F5344CB8AC3E}">
        <p14:creationId xmlns:p14="http://schemas.microsoft.com/office/powerpoint/2010/main" val="255836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18EDC0-ED5D-0228-BAC4-BA88179E7CFA}"/>
              </a:ext>
            </a:extLst>
          </p:cNvPr>
          <p:cNvSpPr txBox="1"/>
          <p:nvPr/>
        </p:nvSpPr>
        <p:spPr>
          <a:xfrm>
            <a:off x="246498" y="1879416"/>
            <a:ext cx="10919580" cy="4354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 anchor="ctr">
            <a:spAutoFit/>
          </a:bodyPr>
          <a:lstStyle/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 startAt="5"/>
              <a:defRPr sz="1800">
                <a:solidFill>
                  <a:srgbClr val="002060"/>
                </a:solidFill>
              </a:defRPr>
            </a:pPr>
            <a:r>
              <a:rPr lang="en-US" sz="1900" b="1" dirty="0" smtClean="0">
                <a:solidFill>
                  <a:srgbClr val="002060"/>
                </a:solidFill>
              </a:rPr>
              <a:t>DATA </a:t>
            </a:r>
            <a:r>
              <a:rPr lang="en-US" sz="1900" b="1" dirty="0">
                <a:solidFill>
                  <a:srgbClr val="002060"/>
                </a:solidFill>
              </a:rPr>
              <a:t>ACCESS: </a:t>
            </a:r>
            <a:r>
              <a:rPr lang="en-US" sz="1900" dirty="0" smtClean="0">
                <a:solidFill>
                  <a:srgbClr val="002060"/>
                </a:solidFill>
              </a:rPr>
              <a:t>to </a:t>
            </a:r>
            <a:r>
              <a:rPr lang="en-US" sz="1900" dirty="0">
                <a:solidFill>
                  <a:srgbClr val="002060"/>
                </a:solidFill>
              </a:rPr>
              <a:t>establish </a:t>
            </a:r>
            <a:r>
              <a:rPr lang="en-US" sz="1900" dirty="0" smtClean="0">
                <a:solidFill>
                  <a:srgbClr val="002060"/>
                </a:solidFill>
              </a:rPr>
              <a:t>interoperable </a:t>
            </a:r>
            <a:r>
              <a:rPr lang="en-US" sz="1900" u="sng" dirty="0" smtClean="0">
                <a:solidFill>
                  <a:srgbClr val="002060"/>
                </a:solidFill>
              </a:rPr>
              <a:t>GHG Constellation Cal/Val Data</a:t>
            </a:r>
            <a:r>
              <a:rPr lang="en-US" sz="1900" dirty="0" smtClean="0">
                <a:solidFill>
                  <a:srgbClr val="002060"/>
                </a:solidFill>
              </a:rPr>
              <a:t> archives and tools for </a:t>
            </a:r>
            <a:r>
              <a:rPr lang="en-US" sz="1900" dirty="0">
                <a:solidFill>
                  <a:srgbClr val="002060"/>
                </a:solidFill>
              </a:rPr>
              <a:t>tailored network data (traceable, </a:t>
            </a:r>
            <a:r>
              <a:rPr lang="en-US" sz="1900" dirty="0" smtClean="0">
                <a:solidFill>
                  <a:srgbClr val="002060"/>
                </a:solidFill>
              </a:rPr>
              <a:t>open</a:t>
            </a:r>
            <a:r>
              <a:rPr lang="en-US" sz="1900" dirty="0">
                <a:solidFill>
                  <a:srgbClr val="002060"/>
                </a:solidFill>
              </a:rPr>
              <a:t>, metadata</a:t>
            </a:r>
            <a:r>
              <a:rPr lang="en-US" sz="1900" dirty="0" smtClean="0">
                <a:solidFill>
                  <a:srgbClr val="002060"/>
                </a:solidFill>
              </a:rPr>
              <a:t>, co-located…) </a:t>
            </a:r>
            <a:r>
              <a:rPr lang="en-US" sz="1900" dirty="0">
                <a:solidFill>
                  <a:srgbClr val="002060"/>
                </a:solidFill>
              </a:rPr>
              <a:t>and ‘hidden’ data (e.g. campaigns</a:t>
            </a:r>
            <a:r>
              <a:rPr lang="en-US" sz="1900" dirty="0" smtClean="0">
                <a:solidFill>
                  <a:srgbClr val="002060"/>
                </a:solidFill>
              </a:rPr>
              <a:t>), ideally coupled to New Space related matchup database(s).</a:t>
            </a:r>
            <a:endParaRPr lang="en-US" sz="1900" b="1" dirty="0">
              <a:solidFill>
                <a:srgbClr val="002060"/>
              </a:solidFill>
            </a:endParaRPr>
          </a:p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 startAt="5"/>
              <a:defRPr sz="1800">
                <a:solidFill>
                  <a:srgbClr val="002060"/>
                </a:solidFill>
              </a:defRPr>
            </a:pPr>
            <a:r>
              <a:rPr lang="en-US" sz="1900" b="1" dirty="0" smtClean="0">
                <a:solidFill>
                  <a:srgbClr val="002060"/>
                </a:solidFill>
              </a:rPr>
              <a:t>TIMELINESS</a:t>
            </a:r>
            <a:r>
              <a:rPr lang="en-US" sz="1900" b="1" dirty="0">
                <a:solidFill>
                  <a:srgbClr val="002060"/>
                </a:solidFill>
              </a:rPr>
              <a:t>: </a:t>
            </a:r>
            <a:r>
              <a:rPr lang="en-US" sz="1900" dirty="0" smtClean="0">
                <a:solidFill>
                  <a:srgbClr val="002060"/>
                </a:solidFill>
              </a:rPr>
              <a:t>to </a:t>
            </a:r>
            <a:r>
              <a:rPr lang="en-US" sz="1900" dirty="0">
                <a:solidFill>
                  <a:srgbClr val="002060"/>
                </a:solidFill>
              </a:rPr>
              <a:t>organize concertation between stakeholders and with networks data providers to support rapid and continuous availability and improved access to networks-wide </a:t>
            </a:r>
            <a:r>
              <a:rPr lang="en-US" sz="1900" dirty="0" smtClean="0">
                <a:solidFill>
                  <a:srgbClr val="002060"/>
                </a:solidFill>
              </a:rPr>
              <a:t>GHG data.</a:t>
            </a:r>
            <a:endParaRPr lang="en-US" sz="1900" b="1" dirty="0">
              <a:solidFill>
                <a:srgbClr val="002060"/>
              </a:solidFill>
            </a:endParaRPr>
          </a:p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 startAt="5"/>
              <a:defRPr sz="1800">
                <a:solidFill>
                  <a:srgbClr val="002060"/>
                </a:solidFill>
              </a:defRPr>
            </a:pPr>
            <a:r>
              <a:rPr lang="en-US" sz="1900" b="1" dirty="0" smtClean="0">
                <a:solidFill>
                  <a:srgbClr val="002060"/>
                </a:solidFill>
              </a:rPr>
              <a:t>CENTRAL </a:t>
            </a:r>
            <a:r>
              <a:rPr lang="en-US" sz="1900" b="1" dirty="0">
                <a:solidFill>
                  <a:srgbClr val="002060"/>
                </a:solidFill>
              </a:rPr>
              <a:t>PROCESSING </a:t>
            </a:r>
            <a:r>
              <a:rPr lang="en-US" sz="1900" b="1" dirty="0" smtClean="0">
                <a:solidFill>
                  <a:srgbClr val="002060"/>
                </a:solidFill>
              </a:rPr>
              <a:t>FACILITIES </a:t>
            </a:r>
            <a:r>
              <a:rPr lang="en-US" sz="1900" b="1" dirty="0">
                <a:solidFill>
                  <a:srgbClr val="002060"/>
                </a:solidFill>
              </a:rPr>
              <a:t>(CPF</a:t>
            </a:r>
            <a:r>
              <a:rPr lang="en-US" sz="1900" b="1" dirty="0" smtClean="0">
                <a:solidFill>
                  <a:srgbClr val="002060"/>
                </a:solidFill>
              </a:rPr>
              <a:t>):</a:t>
            </a:r>
            <a:r>
              <a:rPr lang="en-US" sz="1900" dirty="0" smtClean="0">
                <a:solidFill>
                  <a:srgbClr val="002060"/>
                </a:solidFill>
              </a:rPr>
              <a:t> to establish central processing facilities for every network product, which will directly support harmonized calibration </a:t>
            </a:r>
            <a:r>
              <a:rPr lang="en-US" sz="1900" b="1" dirty="0" smtClean="0">
                <a:solidFill>
                  <a:srgbClr val="002060"/>
                </a:solidFill>
              </a:rPr>
              <a:t>(3)</a:t>
            </a:r>
            <a:r>
              <a:rPr lang="en-US" sz="1900" dirty="0" smtClean="0">
                <a:solidFill>
                  <a:srgbClr val="002060"/>
                </a:solidFill>
              </a:rPr>
              <a:t>, data processing, QA/QC and tailoring </a:t>
            </a:r>
            <a:r>
              <a:rPr lang="en-US" sz="1900" b="1" dirty="0" smtClean="0">
                <a:solidFill>
                  <a:srgbClr val="002060"/>
                </a:solidFill>
              </a:rPr>
              <a:t>(4-5)</a:t>
            </a:r>
            <a:r>
              <a:rPr lang="en-US" sz="1900" dirty="0" smtClean="0">
                <a:solidFill>
                  <a:srgbClr val="002060"/>
                </a:solidFill>
              </a:rPr>
              <a:t> and timeliness </a:t>
            </a:r>
            <a:r>
              <a:rPr lang="en-US" sz="1900" b="1" dirty="0" smtClean="0">
                <a:solidFill>
                  <a:srgbClr val="002060"/>
                </a:solidFill>
              </a:rPr>
              <a:t>(6)</a:t>
            </a:r>
            <a:r>
              <a:rPr lang="en-US" sz="1900" dirty="0" smtClean="0">
                <a:solidFill>
                  <a:srgbClr val="002060"/>
                </a:solidFill>
              </a:rPr>
              <a:t>.</a:t>
            </a:r>
            <a:endParaRPr lang="en-US" sz="1900" dirty="0">
              <a:solidFill>
                <a:srgbClr val="002060"/>
              </a:solidFill>
            </a:endParaRPr>
          </a:p>
          <a:p>
            <a:pPr marL="393700" indent="-342900"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rabicPeriod" startAt="5"/>
              <a:defRPr sz="1800">
                <a:solidFill>
                  <a:srgbClr val="002060"/>
                </a:solidFill>
              </a:defRPr>
            </a:pPr>
            <a:r>
              <a:rPr lang="en-US" sz="1900" b="1" dirty="0" smtClean="0">
                <a:solidFill>
                  <a:srgbClr val="002060"/>
                </a:solidFill>
              </a:rPr>
              <a:t>GHG EMISSIONS AND ATTRIBUTION:</a:t>
            </a:r>
            <a:r>
              <a:rPr lang="en-US" sz="1900" dirty="0" smtClean="0">
                <a:solidFill>
                  <a:srgbClr val="002060"/>
                </a:solidFill>
              </a:rPr>
              <a:t> to support the development of new </a:t>
            </a:r>
            <a:r>
              <a:rPr lang="en-US" sz="1900" dirty="0">
                <a:solidFill>
                  <a:srgbClr val="002060"/>
                </a:solidFill>
              </a:rPr>
              <a:t>Cal/Val protocols </a:t>
            </a:r>
            <a:r>
              <a:rPr lang="en-US" sz="1900" dirty="0" smtClean="0">
                <a:solidFill>
                  <a:srgbClr val="002060"/>
                </a:solidFill>
              </a:rPr>
              <a:t>for satellite derived GHG emissions and fluxes, in collaboration with relevant bodies and </a:t>
            </a:r>
            <a:r>
              <a:rPr lang="en-US" sz="1900" dirty="0">
                <a:solidFill>
                  <a:srgbClr val="002060"/>
                </a:solidFill>
              </a:rPr>
              <a:t>initiatives (g</a:t>
            </a:r>
            <a:r>
              <a:rPr lang="en-US" sz="1900" dirty="0"/>
              <a:t>lobal stocktakes</a:t>
            </a:r>
            <a:r>
              <a:rPr lang="en-US" sz="1900" dirty="0">
                <a:solidFill>
                  <a:srgbClr val="002060"/>
                </a:solidFill>
              </a:rPr>
              <a:t>, </a:t>
            </a:r>
            <a:r>
              <a:rPr lang="en-US" sz="1900" dirty="0" smtClean="0">
                <a:solidFill>
                  <a:srgbClr val="002060"/>
                </a:solidFill>
              </a:rPr>
              <a:t>WMO GGGW, UNEP IMEO</a:t>
            </a:r>
            <a:r>
              <a:rPr lang="en-US" sz="1900" dirty="0">
                <a:solidFill>
                  <a:srgbClr val="002060"/>
                </a:solidFill>
              </a:rPr>
              <a:t>, </a:t>
            </a:r>
            <a:r>
              <a:rPr lang="en-US" sz="1900" dirty="0" smtClean="0">
                <a:solidFill>
                  <a:srgbClr val="002060"/>
                </a:solidFill>
              </a:rPr>
              <a:t>New Space…)  Consider co-located measurements of GHG and </a:t>
            </a:r>
            <a:r>
              <a:rPr lang="en-US" sz="1900" dirty="0">
                <a:solidFill>
                  <a:srgbClr val="002060"/>
                </a:solidFill>
              </a:rPr>
              <a:t>tracers of anthropogenic/biogenic contributions </a:t>
            </a:r>
            <a:r>
              <a:rPr lang="en-US" sz="1900" dirty="0" smtClean="0">
                <a:solidFill>
                  <a:srgbClr val="002060"/>
                </a:solidFill>
              </a:rPr>
              <a:t>for better attribution of emissions.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dirty="0">
                <a:solidFill>
                  <a:schemeClr val="bg1"/>
                </a:solidFill>
              </a:rPr>
              <a:t>CV-2/5/6: Networks Sustainability and Tailoring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083" y="1160539"/>
            <a:ext cx="117074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at CEOS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SIT/GHG-TT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 2023 for Cal/Val networks capabilities, infrastructure and operational capacity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 be incorporated in CEOS GHG Constellation Roadmap v2.3 – Annex C: Implementation Actions –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Calibration &amp; Validation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50" y="184901"/>
            <a:ext cx="9387000" cy="77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3800" dirty="0">
                <a:solidFill>
                  <a:schemeClr val="lt1"/>
                </a:solidFill>
              </a:rPr>
              <a:t>Cal/Val Resources Status and Catalogue</a:t>
            </a:r>
            <a:endParaRPr sz="3800" dirty="0">
              <a:solidFill>
                <a:schemeClr val="lt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18EDC0-ED5D-0228-BAC4-BA88179E7CFA}"/>
              </a:ext>
            </a:extLst>
          </p:cNvPr>
          <p:cNvSpPr txBox="1"/>
          <p:nvPr/>
        </p:nvSpPr>
        <p:spPr>
          <a:xfrm>
            <a:off x="183818" y="1120736"/>
            <a:ext cx="11587376" cy="5524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50800">
              <a:spcBef>
                <a:spcPts val="1200"/>
              </a:spcBef>
              <a:buClr>
                <a:srgbClr val="000000"/>
              </a:buClr>
              <a:buSzPct val="100000"/>
              <a:defRPr sz="1800">
                <a:solidFill>
                  <a:srgbClr val="002060"/>
                </a:solidFill>
              </a:defRPr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GHG Cal/Val in AC-VC-19 / ACSG joint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meeting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(2023/10, Brussels)</a:t>
            </a:r>
          </a:p>
          <a:p>
            <a:pPr marL="50800">
              <a:spcBef>
                <a:spcPts val="600"/>
              </a:spcBef>
              <a:buClr>
                <a:srgbClr val="000000"/>
              </a:buClr>
              <a:buSzPct val="100000"/>
              <a:defRPr sz="1800">
                <a:solidFill>
                  <a:srgbClr val="002060"/>
                </a:solidFill>
              </a:defRPr>
            </a:pPr>
            <a:r>
              <a:rPr lang="en-US" sz="1200" dirty="0" smtClean="0">
                <a:solidFill>
                  <a:srgbClr val="002060"/>
                </a:solidFill>
                <a:hlinkClick r:id="rId3"/>
              </a:rPr>
              <a:t>https://ceos.org/meetings/ac-vc-19-acsg-joint-meeting-2023/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</a:p>
          <a:p>
            <a:pPr marL="50800">
              <a:buClr>
                <a:srgbClr val="000000"/>
              </a:buClr>
              <a:buSzPct val="100000"/>
              <a:defRPr sz="1800">
                <a:solidFill>
                  <a:srgbClr val="002060"/>
                </a:solidFill>
              </a:defRPr>
            </a:pPr>
            <a:endParaRPr lang="en-US" sz="1200" dirty="0" smtClean="0">
              <a:solidFill>
                <a:srgbClr val="002060"/>
              </a:solidFill>
            </a:endParaRPr>
          </a:p>
          <a:p>
            <a:pPr marL="50800">
              <a:spcBef>
                <a:spcPts val="1200"/>
              </a:spcBef>
              <a:buClr>
                <a:srgbClr val="000000"/>
              </a:buClr>
              <a:buSzPct val="100000"/>
              <a:defRPr sz="1800">
                <a:solidFill>
                  <a:srgbClr val="002060"/>
                </a:solidFill>
              </a:defRPr>
            </a:pPr>
            <a:r>
              <a:rPr lang="en-US" sz="2400" dirty="0" smtClean="0">
                <a:solidFill>
                  <a:srgbClr val="002060"/>
                </a:solidFill>
              </a:rPr>
              <a:t>In </a:t>
            </a:r>
            <a:r>
              <a:rPr lang="en-US" sz="2400" b="1" i="1" u="sng" dirty="0" smtClean="0">
                <a:solidFill>
                  <a:srgbClr val="002060"/>
                </a:solidFill>
              </a:rPr>
              <a:t>Greenhouse Gases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session  </a:t>
            </a:r>
            <a:r>
              <a:rPr lang="en-US" sz="1600" dirty="0" smtClean="0">
                <a:solidFill>
                  <a:srgbClr val="002060"/>
                </a:solidFill>
              </a:rPr>
              <a:t>(Chairs J. Worden and Y. Meijer)</a:t>
            </a:r>
            <a:endParaRPr lang="en-US" sz="1600" dirty="0">
              <a:solidFill>
                <a:srgbClr val="002060"/>
              </a:solidFill>
            </a:endParaRPr>
          </a:p>
          <a:p>
            <a:pPr marL="393700" lvl="1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</a:defRPr>
            </a:pPr>
            <a:r>
              <a:rPr lang="en-US" sz="2000" dirty="0" smtClean="0">
                <a:solidFill>
                  <a:srgbClr val="002060"/>
                </a:solidFill>
              </a:rPr>
              <a:t>Talks on GHG Cal/Val networks, calibration, campaigns, other initiatives</a:t>
            </a:r>
          </a:p>
          <a:p>
            <a:pPr marL="3937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</a:defRPr>
            </a:pPr>
            <a:r>
              <a:rPr lang="en-US" sz="2000" dirty="0">
                <a:solidFill>
                  <a:srgbClr val="002060"/>
                </a:solidFill>
              </a:rPr>
              <a:t>Engagement </a:t>
            </a:r>
            <a:r>
              <a:rPr lang="en-US" sz="2000" dirty="0" smtClean="0">
                <a:solidFill>
                  <a:srgbClr val="002060"/>
                </a:solidFill>
              </a:rPr>
              <a:t>with WGCV </a:t>
            </a:r>
            <a:r>
              <a:rPr lang="en-US" sz="2000" dirty="0">
                <a:solidFill>
                  <a:srgbClr val="002060"/>
                </a:solidFill>
              </a:rPr>
              <a:t>on sustainability of GHG Cal/Val </a:t>
            </a:r>
            <a:r>
              <a:rPr lang="en-US" sz="2000" dirty="0" smtClean="0">
                <a:solidFill>
                  <a:srgbClr val="002060"/>
                </a:solidFill>
              </a:rPr>
              <a:t>networks in </a:t>
            </a:r>
            <a:r>
              <a:rPr lang="en-US" sz="2000" dirty="0">
                <a:solidFill>
                  <a:srgbClr val="002060"/>
                </a:solidFill>
              </a:rPr>
              <a:t>GHG-TT </a:t>
            </a:r>
            <a:r>
              <a:rPr lang="en-US" sz="2000" dirty="0" smtClean="0">
                <a:solidFill>
                  <a:srgbClr val="002060"/>
                </a:solidFill>
              </a:rPr>
              <a:t>report by Y. Meijer</a:t>
            </a:r>
          </a:p>
          <a:p>
            <a:pPr marL="393700" lvl="1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</a:defRPr>
            </a:pPr>
            <a:r>
              <a:rPr lang="en-US" sz="2000" dirty="0" smtClean="0">
                <a:solidFill>
                  <a:srgbClr val="002060"/>
                </a:solidFill>
              </a:rPr>
              <a:t>5 talks and general discussion on </a:t>
            </a:r>
            <a:r>
              <a:rPr lang="en-US" sz="2000" i="1" dirty="0" smtClean="0">
                <a:solidFill>
                  <a:srgbClr val="002060"/>
                </a:solidFill>
              </a:rPr>
              <a:t>Cal/Val Status/Needs/Synergies</a:t>
            </a:r>
          </a:p>
          <a:p>
            <a:pPr marL="393700" lvl="1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</a:defRPr>
            </a:pPr>
            <a:r>
              <a:rPr lang="en-US" sz="2000" dirty="0" smtClean="0">
                <a:solidFill>
                  <a:srgbClr val="002060"/>
                </a:solidFill>
              </a:rPr>
              <a:t>Agreement to elaborate on super-sites concepts and make </a:t>
            </a:r>
            <a:r>
              <a:rPr lang="en-US" sz="2000" smtClean="0">
                <a:solidFill>
                  <a:srgbClr val="002060"/>
                </a:solidFill>
              </a:rPr>
              <a:t>relevant recommendations.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50800">
              <a:spcBef>
                <a:spcPts val="1200"/>
              </a:spcBef>
              <a:buClr>
                <a:srgbClr val="000000"/>
              </a:buClr>
              <a:buSzPct val="100000"/>
              <a:defRPr sz="1800">
                <a:solidFill>
                  <a:srgbClr val="002060"/>
                </a:solidFill>
              </a:defRPr>
            </a:pPr>
            <a:r>
              <a:rPr lang="en-US" sz="2400" dirty="0" smtClean="0">
                <a:solidFill>
                  <a:srgbClr val="002060"/>
                </a:solidFill>
              </a:rPr>
              <a:t>In </a:t>
            </a:r>
            <a:r>
              <a:rPr lang="en-US" sz="2400" b="1" i="1" u="sng" dirty="0">
                <a:solidFill>
                  <a:srgbClr val="002060"/>
                </a:solidFill>
              </a:rPr>
              <a:t>Cal/Val for the Constellations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session  </a:t>
            </a:r>
            <a:r>
              <a:rPr lang="en-US" sz="1600" dirty="0" smtClean="0">
                <a:solidFill>
                  <a:srgbClr val="002060"/>
                </a:solidFill>
              </a:rPr>
              <a:t>(Chairs J.-C. Lambert and H. Tanimoto)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3937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</a:defRPr>
            </a:pPr>
            <a:r>
              <a:rPr lang="en-US" sz="2000" dirty="0" smtClean="0">
                <a:solidFill>
                  <a:srgbClr val="002060"/>
                </a:solidFill>
              </a:rPr>
              <a:t>General talk on </a:t>
            </a:r>
            <a:r>
              <a:rPr lang="en-US" sz="2000" dirty="0">
                <a:solidFill>
                  <a:srgbClr val="002060"/>
                </a:solidFill>
              </a:rPr>
              <a:t>Cal/Val needs </a:t>
            </a:r>
            <a:r>
              <a:rPr lang="en-US" sz="2000" dirty="0" smtClean="0">
                <a:solidFill>
                  <a:srgbClr val="002060"/>
                </a:solidFill>
              </a:rPr>
              <a:t>for the Constellations (incl. GHG constellation) by J.-C. Lambert</a:t>
            </a:r>
          </a:p>
          <a:p>
            <a:pPr marL="3937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</a:defRPr>
            </a:pPr>
            <a:r>
              <a:rPr lang="en-US" sz="2000" dirty="0" smtClean="0">
                <a:solidFill>
                  <a:srgbClr val="002060"/>
                </a:solidFill>
              </a:rPr>
              <a:t>WGCV engagement in GHG Cal/Val by A. Kuze</a:t>
            </a:r>
          </a:p>
          <a:p>
            <a:pPr marL="3937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</a:defRPr>
            </a:pPr>
            <a:r>
              <a:rPr lang="en-US" sz="2000" dirty="0" smtClean="0">
                <a:solidFill>
                  <a:srgbClr val="002060"/>
                </a:solidFill>
              </a:rPr>
              <a:t>GHG Cal/Val talk with outlook to Copernicus Contributing Missions (</a:t>
            </a:r>
            <a:r>
              <a:rPr lang="en-US" sz="2000" dirty="0" err="1" smtClean="0">
                <a:solidFill>
                  <a:srgbClr val="002060"/>
                </a:solidFill>
              </a:rPr>
              <a:t>NewSpace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pPr marL="3937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</a:defRPr>
            </a:pPr>
            <a:r>
              <a:rPr lang="en-US" sz="2000" dirty="0" smtClean="0">
                <a:solidFill>
                  <a:srgbClr val="002060"/>
                </a:solidFill>
              </a:rPr>
              <a:t>Panel review of the </a:t>
            </a:r>
            <a:r>
              <a:rPr lang="en-US" sz="2000" dirty="0">
                <a:solidFill>
                  <a:srgbClr val="002060"/>
                </a:solidFill>
              </a:rPr>
              <a:t>Cal/Val </a:t>
            </a:r>
            <a:r>
              <a:rPr lang="en-US" sz="2000" dirty="0" smtClean="0">
                <a:solidFill>
                  <a:srgbClr val="002060"/>
                </a:solidFill>
              </a:rPr>
              <a:t>needs for the AC-VC constellations (incl. GHG), general discussions on way forward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Dia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9247049" y="6584129"/>
            <a:ext cx="2923195" cy="276956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r">
              <a:defRPr kumimoji="0" lang="en-US" sz="1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 smtClean="0"/>
              <a:t>GHG Cal/Val Networks Sustainment - </a:t>
            </a:r>
            <a:fld id="{86CB4B4D-7CA3-9044-876B-883B54F8677D}" type="slidenum">
              <a:rPr smtClean="0"/>
              <a:pPr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9505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6050" y="1001869"/>
            <a:ext cx="12015950" cy="5542056"/>
          </a:xfrm>
        </p:spPr>
        <p:txBody>
          <a:bodyPr/>
          <a:lstStyle/>
          <a:p>
            <a:pPr marL="50800" indent="0">
              <a:spcAft>
                <a:spcPts val="600"/>
              </a:spcAft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Development of 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guidance document on Cal/Val resources for </a:t>
            </a:r>
            <a:r>
              <a:rPr lang="en-AU" b="1" spc="-20" dirty="0">
                <a:solidFill>
                  <a:schemeClr val="accent2">
                    <a:lumMod val="75000"/>
                  </a:schemeClr>
                </a:solidFill>
              </a:rPr>
              <a:t>Greenhouse Gases </a:t>
            </a:r>
            <a:r>
              <a:rPr lang="en-AU" b="1" spc="-20" dirty="0" smtClean="0">
                <a:solidFill>
                  <a:schemeClr val="accent2">
                    <a:lumMod val="75000"/>
                  </a:schemeClr>
                </a:solidFill>
              </a:rPr>
              <a:t>similar </a:t>
            </a:r>
            <a:r>
              <a:rPr lang="en-AU" b="1" spc="-20" dirty="0">
                <a:solidFill>
                  <a:schemeClr val="accent2">
                    <a:lumMod val="75000"/>
                  </a:schemeClr>
                </a:solidFill>
              </a:rPr>
              <a:t>to the hyperspectral guidance document </a:t>
            </a:r>
            <a:r>
              <a:rPr lang="en-AU" b="1" spc="-2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5080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Relevant discussions at </a:t>
            </a:r>
            <a:r>
              <a:rPr lang="en-US" dirty="0">
                <a:solidFill>
                  <a:srgbClr val="002060"/>
                </a:solidFill>
              </a:rPr>
              <a:t>AC-VC-19/ACSG joint meeting </a:t>
            </a:r>
            <a:r>
              <a:rPr lang="en-US" dirty="0" smtClean="0">
                <a:solidFill>
                  <a:srgbClr val="002060"/>
                </a:solidFill>
              </a:rPr>
              <a:t>(2023/10)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002060"/>
                </a:solidFill>
              </a:rPr>
              <a:t>Validation resources in CEOS whitepapers on GHG constellation Architecture (2018) and Roadmap (2020) succinct (not the main target), need an update.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002060"/>
                </a:solidFill>
              </a:rPr>
              <a:t>Agreement </a:t>
            </a:r>
            <a:r>
              <a:rPr lang="en-US" dirty="0">
                <a:solidFill>
                  <a:srgbClr val="002060"/>
                </a:solidFill>
              </a:rPr>
              <a:t>on the principle to </a:t>
            </a:r>
            <a:r>
              <a:rPr lang="en-US" dirty="0" smtClean="0">
                <a:solidFill>
                  <a:srgbClr val="002060"/>
                </a:solidFill>
              </a:rPr>
              <a:t>compile a useful catalogue </a:t>
            </a:r>
            <a:r>
              <a:rPr lang="en-US" dirty="0">
                <a:solidFill>
                  <a:srgbClr val="002060"/>
                </a:solidFill>
              </a:rPr>
              <a:t>of Cal/Val </a:t>
            </a:r>
            <a:r>
              <a:rPr lang="en-US" dirty="0" smtClean="0">
                <a:solidFill>
                  <a:srgbClr val="002060"/>
                </a:solidFill>
              </a:rPr>
              <a:t>resources.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002060"/>
                </a:solidFill>
              </a:rPr>
              <a:t>Key point: Scope and objectives of this document to be clarified. 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002060"/>
                </a:solidFill>
              </a:rPr>
              <a:t>Global GHG mappers first; validation of point-source emissions data not </a:t>
            </a:r>
            <a:r>
              <a:rPr lang="en-US" dirty="0">
                <a:solidFill>
                  <a:srgbClr val="002060"/>
                </a:solidFill>
              </a:rPr>
              <a:t>mature </a:t>
            </a:r>
            <a:r>
              <a:rPr lang="en-US" dirty="0" smtClean="0">
                <a:solidFill>
                  <a:srgbClr val="002060"/>
                </a:solidFill>
              </a:rPr>
              <a:t>yet (e.g., needs identified in IMEO </a:t>
            </a:r>
            <a:r>
              <a:rPr lang="en-US" dirty="0">
                <a:solidFill>
                  <a:srgbClr val="002060"/>
                </a:solidFill>
              </a:rPr>
              <a:t>Cal/Val Testing </a:t>
            </a:r>
            <a:r>
              <a:rPr lang="en-US" dirty="0" smtClean="0">
                <a:solidFill>
                  <a:srgbClr val="002060"/>
                </a:solidFill>
              </a:rPr>
              <a:t>WG TN).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002060"/>
                </a:solidFill>
              </a:rPr>
              <a:t>Coordinate Cal/Val resources catalogue with update </a:t>
            </a:r>
            <a:r>
              <a:rPr lang="en-US" dirty="0">
                <a:solidFill>
                  <a:srgbClr val="002060"/>
                </a:solidFill>
              </a:rPr>
              <a:t>of GHG </a:t>
            </a:r>
            <a:r>
              <a:rPr lang="en-US" dirty="0" smtClean="0">
                <a:solidFill>
                  <a:srgbClr val="002060"/>
                </a:solidFill>
              </a:rPr>
              <a:t>Constellation Roadmap </a:t>
            </a:r>
            <a:r>
              <a:rPr lang="en-US" dirty="0">
                <a:solidFill>
                  <a:srgbClr val="002060"/>
                </a:solidFill>
              </a:rPr>
              <a:t>Annex </a:t>
            </a:r>
            <a:r>
              <a:rPr lang="en-US" dirty="0" smtClean="0">
                <a:solidFill>
                  <a:srgbClr val="002060"/>
                </a:solidFill>
              </a:rPr>
              <a:t>C (</a:t>
            </a:r>
            <a:r>
              <a:rPr lang="en-US" dirty="0">
                <a:solidFill>
                  <a:srgbClr val="002060"/>
                </a:solidFill>
              </a:rPr>
              <a:t>see next </a:t>
            </a:r>
            <a:r>
              <a:rPr lang="en-US" dirty="0" smtClean="0">
                <a:solidFill>
                  <a:srgbClr val="002060"/>
                </a:solidFill>
              </a:rPr>
              <a:t>3.7 </a:t>
            </a:r>
            <a:r>
              <a:rPr lang="en-US" dirty="0" smtClean="0">
                <a:solidFill>
                  <a:srgbClr val="002060"/>
                </a:solidFill>
              </a:rPr>
              <a:t>report </a:t>
            </a:r>
            <a:r>
              <a:rPr lang="en-US" dirty="0">
                <a:solidFill>
                  <a:srgbClr val="002060"/>
                </a:solidFill>
              </a:rPr>
              <a:t>by J. Worden</a:t>
            </a:r>
            <a:r>
              <a:rPr lang="en-US" dirty="0" smtClean="0">
                <a:solidFill>
                  <a:srgbClr val="002060"/>
                </a:solidFill>
              </a:rPr>
              <a:t>).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002060"/>
                </a:solidFill>
              </a:rPr>
              <a:t>Coordinate with elaboration of super-sites concepts (cf. 1.7 ACSG report).</a:t>
            </a:r>
          </a:p>
        </p:txBody>
      </p:sp>
      <p:sp>
        <p:nvSpPr>
          <p:cNvPr id="5" name="Google Shape;74;p8"/>
          <p:cNvSpPr txBox="1">
            <a:spLocks noGrp="1"/>
          </p:cNvSpPr>
          <p:nvPr>
            <p:ph type="title"/>
          </p:nvPr>
        </p:nvSpPr>
        <p:spPr>
          <a:xfrm>
            <a:off x="176050" y="184901"/>
            <a:ext cx="9387000" cy="77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3800" dirty="0">
                <a:solidFill>
                  <a:schemeClr val="lt1"/>
                </a:solidFill>
              </a:rPr>
              <a:t>Cal/Val Resources Status and Catalogue</a:t>
            </a:r>
            <a:endParaRPr sz="3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04353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1611</Words>
  <Application>Microsoft Office PowerPoint</Application>
  <PresentationFormat>Widescreen</PresentationFormat>
  <Paragraphs>125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Bold</vt:lpstr>
      <vt:lpstr>Courier New</vt:lpstr>
      <vt:lpstr>Helvetica</vt:lpstr>
      <vt:lpstr>Noto Sans Symbols</vt:lpstr>
      <vt:lpstr>Wingdings</vt:lpstr>
      <vt:lpstr>ceos</vt:lpstr>
      <vt:lpstr>WGCV-53 Greenhouse Gases Cal/Val: Networks, Resources Catalogue and IMEO WG</vt:lpstr>
      <vt:lpstr>GHG Cal/Val Networks, Resources and IMEO WG</vt:lpstr>
      <vt:lpstr>CV-2/5/6: Networks Sustainability and Tailoring</vt:lpstr>
      <vt:lpstr>CV-2/5/6: Networks Sustainability and Tailoring</vt:lpstr>
      <vt:lpstr>CV-2/5/6: Networks Sustainability and Tailoring</vt:lpstr>
      <vt:lpstr>CV-2/5/6: Networks Sustainability and Tailoring</vt:lpstr>
      <vt:lpstr>CV-2/5/6: Networks Sustainability and Tailoring</vt:lpstr>
      <vt:lpstr>Cal/Val Resources Status and Catalogue</vt:lpstr>
      <vt:lpstr>Cal/Val Resources Status and Catalogue</vt:lpstr>
      <vt:lpstr>UNEP/IMEO Cal/Val Testing WG</vt:lpstr>
      <vt:lpstr>UNEP/IMEO Cal/Val Testing WG</vt:lpstr>
      <vt:lpstr>UNEP/IMEO Cal/Val Testing WG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WGCV-52 Atmospheric Composition SG</dc:title>
  <cp:lastModifiedBy>Jean-Christopher Lambert</cp:lastModifiedBy>
  <cp:revision>296</cp:revision>
  <dcterms:modified xsi:type="dcterms:W3CDTF">2024-03-05T13:21:46Z</dcterms:modified>
</cp:coreProperties>
</file>