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6858000" cy="9144000"/>
  <p:embeddedFontLst>
    <p:embeddedFont>
      <p:font typeface="Montserrat"/>
      <p:regular r:id="rId20"/>
      <p:bold r:id="rId21"/>
      <p:italic r:id="rId22"/>
      <p:boldItalic r:id="rId23"/>
    </p:embeddedFont>
    <p:embeddedFont>
      <p:font typeface="Arial Narrow"/>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8" roundtripDataSignature="AMtx7mhRBV6KcOWfPNNkIfW2tQKbT9Jy+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regular.fntdata"/><Relationship Id="rId22" Type="http://schemas.openxmlformats.org/officeDocument/2006/relationships/font" Target="fonts/Montserrat-italic.fntdata"/><Relationship Id="rId21" Type="http://schemas.openxmlformats.org/officeDocument/2006/relationships/font" Target="fonts/Montserrat-bold.fntdata"/><Relationship Id="rId24" Type="http://schemas.openxmlformats.org/officeDocument/2006/relationships/font" Target="fonts/ArialNarrow-regular.fntdata"/><Relationship Id="rId23" Type="http://schemas.openxmlformats.org/officeDocument/2006/relationships/font" Target="fonts/Montserrat-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ArialNarrow-italic.fntdata"/><Relationship Id="rId25" Type="http://schemas.openxmlformats.org/officeDocument/2006/relationships/font" Target="fonts/ArialNarrow-bold.fntdata"/><Relationship Id="rId28" Type="http://customschemas.google.com/relationships/presentationmetadata" Target="metadata"/><Relationship Id="rId27" Type="http://schemas.openxmlformats.org/officeDocument/2006/relationships/font" Target="fonts/ArialNarrow-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 name="Google Shape;5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7:notes"/>
          <p:cNvSpPr/>
          <p:nvPr>
            <p:ph idx="2" type="sldImg"/>
          </p:nvPr>
        </p:nvSpPr>
        <p:spPr>
          <a:xfrm>
            <a:off x="1890713" y="477838"/>
            <a:ext cx="4195762" cy="23606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 name="Google Shape;14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4" name="Google Shape;164;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 name="Google Shape;18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308ea0d2c40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 name="Google Shape;203;g308ea0d2c40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08ea0d2c40_0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 name="Google Shape;209;g308ea0d2c40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8" name="Google Shape;5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6" name="Google Shape;6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2" name="Google Shape;7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8" name="Google Shape;7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8.jpg"/><Relationship Id="rId4" Type="http://schemas.openxmlformats.org/officeDocument/2006/relationships/image" Target="../media/image10.jpg"/><Relationship Id="rId5" Type="http://schemas.openxmlformats.org/officeDocument/2006/relationships/image" Target="../media/image2.png"/><Relationship Id="rId6"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12"/>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12"/>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12"/>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12"/>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12"/>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12"/>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12"/>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12"/>
          <p:cNvPicPr preferRelativeResize="0"/>
          <p:nvPr/>
        </p:nvPicPr>
        <p:blipFill rotWithShape="1">
          <a:blip r:embed="rId6">
            <a:alphaModFix amt="34000"/>
          </a:blip>
          <a:srcRect b="671" l="54016" r="11355" t="36081"/>
          <a:stretch/>
        </p:blipFill>
        <p:spPr>
          <a:xfrm rot="-5400000">
            <a:off x="5792642" y="4819952"/>
            <a:ext cx="1719709" cy="2366806"/>
          </a:xfrm>
          <a:prstGeom prst="rtTriangle">
            <a:avLst/>
          </a:prstGeom>
          <a:noFill/>
          <a:ln>
            <a:noFill/>
          </a:ln>
        </p:spPr>
      </p:pic>
      <p:sp>
        <p:nvSpPr>
          <p:cNvPr id="20" name="Google Shape;20;p12"/>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Arial"/>
              <a:buNone/>
              <a:defRPr b="0" i="0" sz="8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1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3" name="Google Shape;23;p13"/>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1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1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1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7" name="Google Shape;27;p1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Slide </a:t>
            </a:r>
            <a:fld id="{00000000-1234-1234-1234-123412341234}" type="slidenum">
              <a:rPr b="1" i="0" lang="en-US"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28" name="Google Shape;28;p13"/>
          <p:cNvSpPr txBox="1"/>
          <p:nvPr/>
        </p:nvSpPr>
        <p:spPr>
          <a:xfrm>
            <a:off x="-56221" y="6549546"/>
            <a:ext cx="5061357"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WGCV-54, 16-17 October 2024</a:t>
            </a:r>
            <a:endParaRPr b="1" i="0" sz="1400" u="none" cap="none" strike="noStrike">
              <a:solidFill>
                <a:schemeClr val="accent1"/>
              </a:solidFill>
              <a:latin typeface="Arial"/>
              <a:ea typeface="Arial"/>
              <a:cs typeface="Arial"/>
              <a:sym typeface="Arial"/>
            </a:endParaRPr>
          </a:p>
        </p:txBody>
      </p:sp>
      <p:sp>
        <p:nvSpPr>
          <p:cNvPr id="29" name="Google Shape;29;p13"/>
          <p:cNvSpPr txBox="1"/>
          <p:nvPr>
            <p:ph idx="1" type="body"/>
          </p:nvPr>
        </p:nvSpPr>
        <p:spPr>
          <a:xfrm>
            <a:off x="324233" y="1558533"/>
            <a:ext cx="11495400" cy="466287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 name="Google Shape;30;p1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とコンテンツ">
  <p:cSld name="タイトルとコンテンツ">
    <p:spTree>
      <p:nvGrpSpPr>
        <p:cNvPr id="31" name="Shape 31"/>
        <p:cNvGrpSpPr/>
        <p:nvPr/>
      </p:nvGrpSpPr>
      <p:grpSpPr>
        <a:xfrm>
          <a:off x="0" y="0"/>
          <a:ext cx="0" cy="0"/>
          <a:chOff x="0" y="0"/>
          <a:chExt cx="0" cy="0"/>
        </a:xfrm>
      </p:grpSpPr>
      <p:sp>
        <p:nvSpPr>
          <p:cNvPr id="32" name="Google Shape;32;p1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3" name="Google Shape;33;p1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4" name="Google Shape;34;p14"/>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Slide </a:t>
            </a:r>
            <a:fld id="{00000000-1234-1234-1234-123412341234}" type="slidenum">
              <a:rPr b="1" i="0" lang="en-US"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35" name="Google Shape;35;p14"/>
          <p:cNvSpPr txBox="1"/>
          <p:nvPr/>
        </p:nvSpPr>
        <p:spPr>
          <a:xfrm>
            <a:off x="-56221" y="6549546"/>
            <a:ext cx="5061357"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WGCV-54, 16-17 October 2024</a:t>
            </a:r>
            <a:endParaRPr b="1" i="0" sz="1400" u="none" cap="none" strike="noStrike">
              <a:solidFill>
                <a:schemeClr val="accen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showMasterSp="0" type="tx">
  <p:cSld name="TITLE_AND_BODY">
    <p:spTree>
      <p:nvGrpSpPr>
        <p:cNvPr id="36" name="Shape 36"/>
        <p:cNvGrpSpPr/>
        <p:nvPr/>
      </p:nvGrpSpPr>
      <p:grpSpPr>
        <a:xfrm>
          <a:off x="0" y="0"/>
          <a:ext cx="0" cy="0"/>
          <a:chOff x="0" y="0"/>
          <a:chExt cx="0" cy="0"/>
        </a:xfrm>
      </p:grpSpPr>
      <p:sp>
        <p:nvSpPr>
          <p:cNvPr id="37" name="Google Shape;37;p18"/>
          <p:cNvSpPr/>
          <p:nvPr/>
        </p:nvSpPr>
        <p:spPr>
          <a:xfrm>
            <a:off x="0" y="0"/>
            <a:ext cx="12192000" cy="1037494"/>
          </a:xfrm>
          <a:prstGeom prst="rect">
            <a:avLst/>
          </a:prstGeom>
          <a:solidFill>
            <a:schemeClr val="accent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Google Shape;7;p1" id="38" name="Google Shape;38;p18"/>
          <p:cNvPicPr preferRelativeResize="0"/>
          <p:nvPr/>
        </p:nvPicPr>
        <p:blipFill rotWithShape="1">
          <a:blip r:embed="rId2">
            <a:alphaModFix/>
          </a:blip>
          <a:srcRect b="35419" l="51338" r="0" t="39269"/>
          <a:stretch/>
        </p:blipFill>
        <p:spPr>
          <a:xfrm flipH="1">
            <a:off x="9463603" y="0"/>
            <a:ext cx="2728397" cy="1037492"/>
          </a:xfrm>
          <a:prstGeom prst="rect">
            <a:avLst/>
          </a:prstGeom>
          <a:noFill/>
          <a:ln>
            <a:noFill/>
          </a:ln>
        </p:spPr>
      </p:pic>
      <p:pic>
        <p:nvPicPr>
          <p:cNvPr descr="Google Shape;8;p1" id="39" name="Google Shape;39;p18"/>
          <p:cNvPicPr preferRelativeResize="0"/>
          <p:nvPr/>
        </p:nvPicPr>
        <p:blipFill rotWithShape="1">
          <a:blip r:embed="rId3">
            <a:alphaModFix/>
          </a:blip>
          <a:srcRect b="0" l="0" r="0" t="0"/>
          <a:stretch/>
        </p:blipFill>
        <p:spPr>
          <a:xfrm>
            <a:off x="9791700" y="111655"/>
            <a:ext cx="2027901" cy="803440"/>
          </a:xfrm>
          <a:prstGeom prst="rect">
            <a:avLst/>
          </a:prstGeom>
          <a:noFill/>
          <a:ln>
            <a:noFill/>
          </a:ln>
          <a:effectLst>
            <a:outerShdw blurRad="50800" rotWithShape="0" dir="2700000" dist="38100">
              <a:srgbClr val="000000">
                <a:alpha val="40000"/>
              </a:srgbClr>
            </a:outerShdw>
          </a:effectLst>
        </p:spPr>
      </p:pic>
      <p:sp>
        <p:nvSpPr>
          <p:cNvPr id="40" name="Google Shape;40;p18"/>
          <p:cNvSpPr/>
          <p:nvPr/>
        </p:nvSpPr>
        <p:spPr>
          <a:xfrm>
            <a:off x="-1779" y="6574604"/>
            <a:ext cx="12193779" cy="283397"/>
          </a:xfrm>
          <a:prstGeom prst="rect">
            <a:avLst/>
          </a:prstGeom>
          <a:solidFill>
            <a:srgbClr val="DDDDD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 name="Google Shape;41;p18"/>
          <p:cNvSpPr/>
          <p:nvPr/>
        </p:nvSpPr>
        <p:spPr>
          <a:xfrm flipH="1" rot="10800000">
            <a:off x="-4505" y="6540435"/>
            <a:ext cx="12196506" cy="59528"/>
          </a:xfrm>
          <a:prstGeom prst="rect">
            <a:avLst/>
          </a:prstGeom>
          <a:solidFill>
            <a:schemeClr val="accent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 name="Google Shape;42;p18"/>
          <p:cNvSpPr/>
          <p:nvPr/>
        </p:nvSpPr>
        <p:spPr>
          <a:xfrm>
            <a:off x="0" y="0"/>
            <a:ext cx="12192000" cy="1037494"/>
          </a:xfrm>
          <a:prstGeom prst="rect">
            <a:avLst/>
          </a:prstGeom>
          <a:solidFill>
            <a:schemeClr val="accent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Google Shape;23;p3" id="43" name="Google Shape;43;p18"/>
          <p:cNvPicPr preferRelativeResize="0"/>
          <p:nvPr/>
        </p:nvPicPr>
        <p:blipFill rotWithShape="1">
          <a:blip r:embed="rId2">
            <a:alphaModFix amt="34000"/>
          </a:blip>
          <a:srcRect b="35419" l="51338" r="0" t="39269"/>
          <a:stretch/>
        </p:blipFill>
        <p:spPr>
          <a:xfrm flipH="1">
            <a:off x="9463603" y="0"/>
            <a:ext cx="2728397" cy="1037492"/>
          </a:xfrm>
          <a:prstGeom prst="rect">
            <a:avLst/>
          </a:prstGeom>
          <a:noFill/>
          <a:ln>
            <a:noFill/>
          </a:ln>
        </p:spPr>
      </p:pic>
      <p:pic>
        <p:nvPicPr>
          <p:cNvPr descr="Google Shape;24;p3" id="44" name="Google Shape;44;p18"/>
          <p:cNvPicPr preferRelativeResize="0"/>
          <p:nvPr/>
        </p:nvPicPr>
        <p:blipFill rotWithShape="1">
          <a:blip r:embed="rId3">
            <a:alphaModFix/>
          </a:blip>
          <a:srcRect b="0" l="0" r="0" t="0"/>
          <a:stretch/>
        </p:blipFill>
        <p:spPr>
          <a:xfrm>
            <a:off x="9791700" y="111655"/>
            <a:ext cx="2027901" cy="803440"/>
          </a:xfrm>
          <a:prstGeom prst="rect">
            <a:avLst/>
          </a:prstGeom>
          <a:noFill/>
          <a:ln>
            <a:noFill/>
          </a:ln>
          <a:effectLst>
            <a:outerShdw blurRad="50800" rotWithShape="0" dir="2700000" dist="38100">
              <a:srgbClr val="000000">
                <a:alpha val="40000"/>
              </a:srgbClr>
            </a:outerShdw>
          </a:effectLst>
        </p:spPr>
      </p:pic>
      <p:sp>
        <p:nvSpPr>
          <p:cNvPr id="45" name="Google Shape;45;p18"/>
          <p:cNvSpPr/>
          <p:nvPr/>
        </p:nvSpPr>
        <p:spPr>
          <a:xfrm flipH="1" rot="10800000">
            <a:off x="-4505" y="6540435"/>
            <a:ext cx="12196506" cy="59528"/>
          </a:xfrm>
          <a:prstGeom prst="rect">
            <a:avLst/>
          </a:prstGeom>
          <a:solidFill>
            <a:schemeClr val="accent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 name="Google Shape;46;p18"/>
          <p:cNvSpPr txBox="1"/>
          <p:nvPr>
            <p:ph idx="12" type="sldNum"/>
          </p:nvPr>
        </p:nvSpPr>
        <p:spPr>
          <a:xfrm>
            <a:off x="10111068" y="6593654"/>
            <a:ext cx="2059176" cy="276956"/>
          </a:xfrm>
          <a:prstGeom prst="rect">
            <a:avLst/>
          </a:prstGeom>
          <a:noFill/>
          <a:ln>
            <a:noFill/>
          </a:ln>
        </p:spPr>
        <p:txBody>
          <a:bodyPr anchorCtr="0" anchor="t" bIns="45675" lIns="45675" spcFirstLastPara="1" rIns="45675" wrap="square" tIns="45675">
            <a:noAutofit/>
          </a:bodyPr>
          <a:lstStyle>
            <a:lvl1pPr indent="0" lvl="0" marL="0" marR="0" rtl="0" algn="r">
              <a:lnSpc>
                <a:spcPct val="100000"/>
              </a:lnSpc>
              <a:spcBef>
                <a:spcPts val="0"/>
              </a:spcBef>
              <a:spcAft>
                <a:spcPts val="0"/>
              </a:spcAft>
              <a:buNone/>
              <a:defRPr b="1" i="0" sz="1200" u="none" cap="none" strike="noStrike">
                <a:solidFill>
                  <a:schemeClr val="accent1"/>
                </a:solidFill>
                <a:latin typeface="Arial"/>
                <a:ea typeface="Arial"/>
                <a:cs typeface="Arial"/>
                <a:sym typeface="Arial"/>
              </a:defRPr>
            </a:lvl1pPr>
            <a:lvl2pPr indent="0" lvl="1" marL="0" marR="0" rtl="0" algn="r">
              <a:lnSpc>
                <a:spcPct val="100000"/>
              </a:lnSpc>
              <a:spcBef>
                <a:spcPts val="0"/>
              </a:spcBef>
              <a:spcAft>
                <a:spcPts val="0"/>
              </a:spcAft>
              <a:buNone/>
              <a:defRPr b="1" i="0" sz="1200" u="none" cap="none" strike="noStrike">
                <a:solidFill>
                  <a:schemeClr val="accent1"/>
                </a:solidFill>
                <a:latin typeface="Arial"/>
                <a:ea typeface="Arial"/>
                <a:cs typeface="Arial"/>
                <a:sym typeface="Arial"/>
              </a:defRPr>
            </a:lvl2pPr>
            <a:lvl3pPr indent="0" lvl="2" marL="0" marR="0" rtl="0" algn="r">
              <a:lnSpc>
                <a:spcPct val="100000"/>
              </a:lnSpc>
              <a:spcBef>
                <a:spcPts val="0"/>
              </a:spcBef>
              <a:spcAft>
                <a:spcPts val="0"/>
              </a:spcAft>
              <a:buNone/>
              <a:defRPr b="1" i="0" sz="1200" u="none" cap="none" strike="noStrike">
                <a:solidFill>
                  <a:schemeClr val="accent1"/>
                </a:solidFill>
                <a:latin typeface="Arial"/>
                <a:ea typeface="Arial"/>
                <a:cs typeface="Arial"/>
                <a:sym typeface="Arial"/>
              </a:defRPr>
            </a:lvl3pPr>
            <a:lvl4pPr indent="0" lvl="3" marL="0" marR="0" rtl="0" algn="r">
              <a:lnSpc>
                <a:spcPct val="100000"/>
              </a:lnSpc>
              <a:spcBef>
                <a:spcPts val="0"/>
              </a:spcBef>
              <a:spcAft>
                <a:spcPts val="0"/>
              </a:spcAft>
              <a:buNone/>
              <a:defRPr b="1" i="0" sz="1200" u="none" cap="none" strike="noStrike">
                <a:solidFill>
                  <a:schemeClr val="accent1"/>
                </a:solidFill>
                <a:latin typeface="Arial"/>
                <a:ea typeface="Arial"/>
                <a:cs typeface="Arial"/>
                <a:sym typeface="Arial"/>
              </a:defRPr>
            </a:lvl4pPr>
            <a:lvl5pPr indent="0" lvl="4" marL="0" marR="0" rtl="0" algn="r">
              <a:lnSpc>
                <a:spcPct val="100000"/>
              </a:lnSpc>
              <a:spcBef>
                <a:spcPts val="0"/>
              </a:spcBef>
              <a:spcAft>
                <a:spcPts val="0"/>
              </a:spcAft>
              <a:buNone/>
              <a:defRPr b="1" i="0" sz="1200" u="none" cap="none" strike="noStrike">
                <a:solidFill>
                  <a:schemeClr val="accent1"/>
                </a:solidFill>
                <a:latin typeface="Arial"/>
                <a:ea typeface="Arial"/>
                <a:cs typeface="Arial"/>
                <a:sym typeface="Arial"/>
              </a:defRPr>
            </a:lvl5pPr>
            <a:lvl6pPr indent="0" lvl="5" marL="0" marR="0" rtl="0" algn="r">
              <a:lnSpc>
                <a:spcPct val="100000"/>
              </a:lnSpc>
              <a:spcBef>
                <a:spcPts val="0"/>
              </a:spcBef>
              <a:spcAft>
                <a:spcPts val="0"/>
              </a:spcAft>
              <a:buNone/>
              <a:defRPr b="1" i="0" sz="1200" u="none" cap="none" strike="noStrike">
                <a:solidFill>
                  <a:schemeClr val="accent1"/>
                </a:solidFill>
                <a:latin typeface="Arial"/>
                <a:ea typeface="Arial"/>
                <a:cs typeface="Arial"/>
                <a:sym typeface="Arial"/>
              </a:defRPr>
            </a:lvl6pPr>
            <a:lvl7pPr indent="0" lvl="6" marL="0" marR="0" rtl="0" algn="r">
              <a:lnSpc>
                <a:spcPct val="100000"/>
              </a:lnSpc>
              <a:spcBef>
                <a:spcPts val="0"/>
              </a:spcBef>
              <a:spcAft>
                <a:spcPts val="0"/>
              </a:spcAft>
              <a:buNone/>
              <a:defRPr b="1" i="0" sz="1200" u="none" cap="none" strike="noStrike">
                <a:solidFill>
                  <a:schemeClr val="accent1"/>
                </a:solidFill>
                <a:latin typeface="Arial"/>
                <a:ea typeface="Arial"/>
                <a:cs typeface="Arial"/>
                <a:sym typeface="Arial"/>
              </a:defRPr>
            </a:lvl7pPr>
            <a:lvl8pPr indent="0" lvl="7" marL="0" marR="0" rtl="0" algn="r">
              <a:lnSpc>
                <a:spcPct val="100000"/>
              </a:lnSpc>
              <a:spcBef>
                <a:spcPts val="0"/>
              </a:spcBef>
              <a:spcAft>
                <a:spcPts val="0"/>
              </a:spcAft>
              <a:buNone/>
              <a:defRPr b="1" i="0" sz="1200" u="none" cap="none" strike="noStrike">
                <a:solidFill>
                  <a:schemeClr val="accent1"/>
                </a:solidFill>
                <a:latin typeface="Arial"/>
                <a:ea typeface="Arial"/>
                <a:cs typeface="Arial"/>
                <a:sym typeface="Arial"/>
              </a:defRPr>
            </a:lvl8pPr>
            <a:lvl9pPr indent="0" lvl="8" marL="0" marR="0" rtl="0" algn="r">
              <a:lnSpc>
                <a:spcPct val="100000"/>
              </a:lnSpc>
              <a:spcBef>
                <a:spcPts val="0"/>
              </a:spcBef>
              <a:spcAft>
                <a:spcPts val="0"/>
              </a:spcAft>
              <a:buNone/>
              <a:defRPr b="1"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r>
              <a:rPr lang="en-US"/>
              <a:t>GHG Cal/Val Networks - </a:t>
            </a:r>
            <a:fld id="{00000000-1234-1234-1234-123412341234}" type="slidenum">
              <a:rPr lang="en-US"/>
              <a:t>‹#›</a:t>
            </a:fld>
            <a:endParaRPr/>
          </a:p>
        </p:txBody>
      </p:sp>
      <p:sp>
        <p:nvSpPr>
          <p:cNvPr id="47" name="Google Shape;47;p18"/>
          <p:cNvSpPr txBox="1"/>
          <p:nvPr/>
        </p:nvSpPr>
        <p:spPr>
          <a:xfrm>
            <a:off x="21339" y="6579274"/>
            <a:ext cx="5399157" cy="276956"/>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None/>
            </a:pPr>
            <a:r>
              <a:rPr b="1" i="0" lang="en-US" sz="1200" u="none" cap="none" strike="noStrike">
                <a:solidFill>
                  <a:schemeClr val="accent1"/>
                </a:solidFill>
                <a:latin typeface="Arial"/>
                <a:ea typeface="Arial"/>
                <a:cs typeface="Arial"/>
                <a:sym typeface="Arial"/>
              </a:rPr>
              <a:t>CEOS SIT TW / GHG Task Team 3</a:t>
            </a:r>
            <a:r>
              <a:rPr b="1" baseline="30000" i="0" lang="en-US" sz="1200" u="none" cap="none" strike="noStrike">
                <a:solidFill>
                  <a:schemeClr val="accent1"/>
                </a:solidFill>
                <a:latin typeface="Arial"/>
                <a:ea typeface="Arial"/>
                <a:cs typeface="Arial"/>
                <a:sym typeface="Arial"/>
              </a:rPr>
              <a:t>rd</a:t>
            </a:r>
            <a:r>
              <a:rPr b="1" i="0" lang="en-US" sz="1200" u="none" cap="none" strike="noStrike">
                <a:solidFill>
                  <a:schemeClr val="accent1"/>
                </a:solidFill>
                <a:latin typeface="Arial"/>
                <a:ea typeface="Arial"/>
                <a:cs typeface="Arial"/>
                <a:sym typeface="Arial"/>
              </a:rPr>
              <a:t> Workshop, 17 October 2023 </a:t>
            </a:r>
            <a:endParaRPr b="0" i="0" sz="1400" u="none" cap="none" strike="noStrike">
              <a:solidFill>
                <a:srgbClr val="000000"/>
              </a:solidFill>
              <a:latin typeface="Arial"/>
              <a:ea typeface="Arial"/>
              <a:cs typeface="Arial"/>
              <a:sym typeface="Arial"/>
            </a:endParaRPr>
          </a:p>
        </p:txBody>
      </p:sp>
      <p:sp>
        <p:nvSpPr>
          <p:cNvPr id="48" name="Google Shape;48;p18"/>
          <p:cNvSpPr txBox="1"/>
          <p:nvPr>
            <p:ph idx="1" type="body"/>
          </p:nvPr>
        </p:nvSpPr>
        <p:spPr>
          <a:xfrm>
            <a:off x="324232" y="1558532"/>
            <a:ext cx="11495401" cy="4662872"/>
          </a:xfrm>
          <a:prstGeom prst="rect">
            <a:avLst/>
          </a:prstGeom>
          <a:noFill/>
          <a:ln>
            <a:noFill/>
          </a:ln>
        </p:spPr>
        <p:txBody>
          <a:bodyPr anchorCtr="0" anchor="t" bIns="45675" lIns="45675" spcFirstLastPara="1" rIns="45675" wrap="square" tIns="45675">
            <a:normAutofit/>
          </a:bodyPr>
          <a:lstStyle>
            <a:lvl1pPr indent="-406400" lvl="0" marL="457200" marR="0" rtl="0" algn="l">
              <a:lnSpc>
                <a:spcPct val="90000"/>
              </a:lnSpc>
              <a:spcBef>
                <a:spcPts val="1000"/>
              </a:spcBef>
              <a:spcAft>
                <a:spcPts val="0"/>
              </a:spcAft>
              <a:buClr>
                <a:srgbClr val="000000"/>
              </a:buClr>
              <a:buSzPts val="2800"/>
              <a:buFont typeface="Helvetica Neue"/>
              <a:buChar char="❖"/>
              <a:defRPr b="0" i="0" sz="2800" u="none" cap="none" strike="noStrike">
                <a:solidFill>
                  <a:srgbClr val="000000"/>
                </a:solidFill>
                <a:latin typeface="Arial"/>
                <a:ea typeface="Arial"/>
                <a:cs typeface="Arial"/>
                <a:sym typeface="Arial"/>
              </a:defRPr>
            </a:lvl1pPr>
            <a:lvl2pPr indent="-406400" lvl="1" marL="914400" marR="0" rtl="0" algn="l">
              <a:lnSpc>
                <a:spcPct val="90000"/>
              </a:lnSpc>
              <a:spcBef>
                <a:spcPts val="1000"/>
              </a:spcBef>
              <a:spcAft>
                <a:spcPts val="0"/>
              </a:spcAft>
              <a:buClr>
                <a:srgbClr val="000000"/>
              </a:buClr>
              <a:buSzPts val="2800"/>
              <a:buFont typeface="Helvetica Neue"/>
              <a:buChar char="▪"/>
              <a:defRPr b="0" i="0" sz="2800" u="none" cap="none" strike="noStrike">
                <a:solidFill>
                  <a:srgbClr val="000000"/>
                </a:solidFill>
                <a:latin typeface="Arial"/>
                <a:ea typeface="Arial"/>
                <a:cs typeface="Arial"/>
                <a:sym typeface="Arial"/>
              </a:defRPr>
            </a:lvl2pPr>
            <a:lvl3pPr indent="-406400" lvl="2" marL="1371600" marR="0" rtl="0" algn="l">
              <a:lnSpc>
                <a:spcPct val="90000"/>
              </a:lnSpc>
              <a:spcBef>
                <a:spcPts val="1000"/>
              </a:spcBef>
              <a:spcAft>
                <a:spcPts val="0"/>
              </a:spcAft>
              <a:buClr>
                <a:srgbClr val="000000"/>
              </a:buClr>
              <a:buSzPts val="2800"/>
              <a:buFont typeface="Helvetica Neue"/>
              <a:buChar char="o"/>
              <a:defRPr b="0" i="0" sz="2800" u="none" cap="none" strike="noStrike">
                <a:solidFill>
                  <a:srgbClr val="000000"/>
                </a:solidFill>
                <a:latin typeface="Arial"/>
                <a:ea typeface="Arial"/>
                <a:cs typeface="Arial"/>
                <a:sym typeface="Arial"/>
              </a:defRPr>
            </a:lvl3pPr>
            <a:lvl4pPr indent="-406400" lvl="3" marL="1828800" marR="0" rtl="0" algn="l">
              <a:lnSpc>
                <a:spcPct val="90000"/>
              </a:lnSpc>
              <a:spcBef>
                <a:spcPts val="1000"/>
              </a:spcBef>
              <a:spcAft>
                <a:spcPts val="0"/>
              </a:spcAft>
              <a:buClr>
                <a:srgbClr val="000000"/>
              </a:buClr>
              <a:buSzPts val="2800"/>
              <a:buFont typeface="Helvetica Neue"/>
              <a:buChar char="•"/>
              <a:defRPr b="0" i="0" sz="2800" u="none" cap="none" strike="noStrike">
                <a:solidFill>
                  <a:srgbClr val="000000"/>
                </a:solidFill>
                <a:latin typeface="Arial"/>
                <a:ea typeface="Arial"/>
                <a:cs typeface="Arial"/>
                <a:sym typeface="Arial"/>
              </a:defRPr>
            </a:lvl4pPr>
            <a:lvl5pPr indent="-406400" lvl="4" marL="2286000" marR="0" rtl="0" algn="l">
              <a:lnSpc>
                <a:spcPct val="90000"/>
              </a:lnSpc>
              <a:spcBef>
                <a:spcPts val="1000"/>
              </a:spcBef>
              <a:spcAft>
                <a:spcPts val="0"/>
              </a:spcAft>
              <a:buClr>
                <a:srgbClr val="000000"/>
              </a:buClr>
              <a:buSzPts val="2800"/>
              <a:buFont typeface="Helvetica Neue"/>
              <a:buChar char="•"/>
              <a:defRPr b="0" i="0" sz="2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9" name="Google Shape;49;p18"/>
          <p:cNvSpPr txBox="1"/>
          <p:nvPr>
            <p:ph type="title"/>
          </p:nvPr>
        </p:nvSpPr>
        <p:spPr>
          <a:xfrm>
            <a:off x="176047" y="175938"/>
            <a:ext cx="9386866" cy="77900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7.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11"/>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1"/>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1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0.png"/><Relationship Id="rId4" Type="http://schemas.openxmlformats.org/officeDocument/2006/relationships/image" Target="../media/image13.jpg"/><Relationship Id="rId5" Type="http://schemas.openxmlformats.org/officeDocument/2006/relationships/image" Target="../media/image3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5.jpg"/><Relationship Id="rId4" Type="http://schemas.openxmlformats.org/officeDocument/2006/relationships/image" Target="../media/image36.jpg"/><Relationship Id="rId5" Type="http://schemas.openxmlformats.org/officeDocument/2006/relationships/image" Target="../media/image37.jpg"/><Relationship Id="rId6" Type="http://schemas.openxmlformats.org/officeDocument/2006/relationships/image" Target="../media/image34.jpg"/><Relationship Id="rId7" Type="http://schemas.openxmlformats.org/officeDocument/2006/relationships/image" Target="../media/image31.png"/><Relationship Id="rId8" Type="http://schemas.openxmlformats.org/officeDocument/2006/relationships/image" Target="../media/image40.jpg"/></Relationships>
</file>

<file path=ppt/slides/_rels/slide13.xml.rels><?xml version="1.0" encoding="UTF-8" standalone="yes"?><Relationships xmlns="http://schemas.openxmlformats.org/package/2006/relationships"><Relationship Id="rId10" Type="http://schemas.openxmlformats.org/officeDocument/2006/relationships/image" Target="../media/image31.png"/><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2.png"/><Relationship Id="rId4" Type="http://schemas.openxmlformats.org/officeDocument/2006/relationships/image" Target="../media/image29.png"/><Relationship Id="rId9" Type="http://schemas.openxmlformats.org/officeDocument/2006/relationships/image" Target="../media/image25.jpg"/><Relationship Id="rId5" Type="http://schemas.openxmlformats.org/officeDocument/2006/relationships/image" Target="../media/image43.png"/><Relationship Id="rId6" Type="http://schemas.openxmlformats.org/officeDocument/2006/relationships/image" Target="../media/image36.jpg"/><Relationship Id="rId7" Type="http://schemas.openxmlformats.org/officeDocument/2006/relationships/image" Target="../media/image37.jpg"/><Relationship Id="rId8" Type="http://schemas.openxmlformats.org/officeDocument/2006/relationships/image" Target="../media/image4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jpg"/><Relationship Id="rId4" Type="http://schemas.openxmlformats.org/officeDocument/2006/relationships/image" Target="../media/image11.jpg"/><Relationship Id="rId5" Type="http://schemas.openxmlformats.org/officeDocument/2006/relationships/image" Target="../media/image2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1" Type="http://schemas.openxmlformats.org/officeDocument/2006/relationships/image" Target="../media/image23.jpg"/><Relationship Id="rId10" Type="http://schemas.openxmlformats.org/officeDocument/2006/relationships/image" Target="../media/image26.png"/><Relationship Id="rId13" Type="http://schemas.openxmlformats.org/officeDocument/2006/relationships/image" Target="../media/image22.png"/><Relationship Id="rId12" Type="http://schemas.openxmlformats.org/officeDocument/2006/relationships/image" Target="../media/image33.gif"/><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mpc-vdaf-server.tropomi.eu/" TargetMode="External"/><Relationship Id="rId4" Type="http://schemas.openxmlformats.org/officeDocument/2006/relationships/hyperlink" Target="http://mpc-vdaf.tropomi.eu/" TargetMode="External"/><Relationship Id="rId9" Type="http://schemas.openxmlformats.org/officeDocument/2006/relationships/image" Target="../media/image24.png"/><Relationship Id="rId15" Type="http://schemas.openxmlformats.org/officeDocument/2006/relationships/image" Target="../media/image15.png"/><Relationship Id="rId14" Type="http://schemas.openxmlformats.org/officeDocument/2006/relationships/image" Target="../media/image28.jpg"/><Relationship Id="rId16" Type="http://schemas.openxmlformats.org/officeDocument/2006/relationships/image" Target="../media/image19.jpg"/><Relationship Id="rId5" Type="http://schemas.openxmlformats.org/officeDocument/2006/relationships/image" Target="../media/image3.jpg"/><Relationship Id="rId6" Type="http://schemas.openxmlformats.org/officeDocument/2006/relationships/image" Target="../media/image9.png"/><Relationship Id="rId7" Type="http://schemas.openxmlformats.org/officeDocument/2006/relationships/image" Target="../media/image14.jpg"/><Relationship Id="rId8" Type="http://schemas.openxmlformats.org/officeDocument/2006/relationships/image" Target="../media/image1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co2m.aeronomie.b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0.pn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
          <p:cNvSpPr txBox="1"/>
          <p:nvPr>
            <p:ph type="title"/>
          </p:nvPr>
        </p:nvSpPr>
        <p:spPr>
          <a:xfrm>
            <a:off x="176047" y="175938"/>
            <a:ext cx="8263760" cy="397264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8000"/>
              <a:buFont typeface="Arial"/>
              <a:buNone/>
            </a:pPr>
            <a:r>
              <a:rPr lang="en-US" sz="7500"/>
              <a:t>WGCV-54</a:t>
            </a:r>
            <a:endParaRPr sz="7500"/>
          </a:p>
          <a:p>
            <a:pPr indent="0" lvl="0" marL="0" rtl="0" algn="l">
              <a:lnSpc>
                <a:spcPct val="100000"/>
              </a:lnSpc>
              <a:spcBef>
                <a:spcPts val="0"/>
              </a:spcBef>
              <a:spcAft>
                <a:spcPts val="0"/>
              </a:spcAft>
              <a:buClr>
                <a:schemeClr val="lt1"/>
              </a:buClr>
              <a:buSzPts val="8000"/>
              <a:buFont typeface="Arial"/>
              <a:buNone/>
            </a:pPr>
            <a:r>
              <a:rPr i="1" lang="en-US" sz="4000"/>
              <a:t>GHG Cal/Val and Network Updates </a:t>
            </a:r>
            <a:br>
              <a:rPr i="1" lang="en-US" sz="4000"/>
            </a:br>
            <a:r>
              <a:rPr i="1" lang="en-US" sz="4000"/>
              <a:t>WGCV Inputs to GHG Roadmap</a:t>
            </a:r>
            <a:br>
              <a:rPr i="1" lang="en-US" sz="4000"/>
            </a:br>
            <a:r>
              <a:rPr i="1" lang="en-US" sz="4000"/>
              <a:t>GHG Match-up Dataset</a:t>
            </a:r>
            <a:br>
              <a:rPr i="1" lang="en-US" sz="4000"/>
            </a:br>
            <a:r>
              <a:rPr i="1" lang="en-US" sz="4000"/>
              <a:t>Methane Best Practices</a:t>
            </a:r>
            <a:endParaRPr/>
          </a:p>
        </p:txBody>
      </p:sp>
      <p:sp>
        <p:nvSpPr>
          <p:cNvPr id="55" name="Google Shape;55;p1"/>
          <p:cNvSpPr/>
          <p:nvPr/>
        </p:nvSpPr>
        <p:spPr>
          <a:xfrm>
            <a:off x="6540202" y="3736232"/>
            <a:ext cx="5475751" cy="1949116"/>
          </a:xfrm>
          <a:prstGeom prst="rect">
            <a:avLst/>
          </a:prstGeom>
          <a:noFill/>
          <a:ln>
            <a:noFill/>
          </a:ln>
        </p:spPr>
        <p:txBody>
          <a:bodyPr anchorCtr="0" anchor="t" bIns="0" lIns="0" spcFirstLastPara="1" rIns="0" wrap="square" tIns="0">
            <a:noAutofit/>
          </a:bodyPr>
          <a:lstStyle/>
          <a:p>
            <a:pPr indent="0" lvl="0" marL="0" marR="0" rtl="0" algn="r">
              <a:lnSpc>
                <a:spcPct val="140000"/>
              </a:lnSpc>
              <a:spcBef>
                <a:spcPts val="0"/>
              </a:spcBef>
              <a:spcAft>
                <a:spcPts val="0"/>
              </a:spcAft>
              <a:buClr>
                <a:srgbClr val="000000"/>
              </a:buClr>
              <a:buSzPts val="2200"/>
              <a:buFont typeface="Arial"/>
              <a:buNone/>
            </a:pPr>
            <a:r>
              <a:t/>
            </a:r>
            <a:endParaRPr b="1" i="0" sz="1800" u="none" cap="none" strike="noStrike">
              <a:solidFill>
                <a:schemeClr val="accent1"/>
              </a:solidFill>
              <a:latin typeface="Arial"/>
              <a:ea typeface="Arial"/>
              <a:cs typeface="Arial"/>
              <a:sym typeface="Arial"/>
            </a:endParaRPr>
          </a:p>
          <a:p>
            <a:pPr indent="0" lvl="0" marL="0" marR="0" rtl="0" algn="r">
              <a:lnSpc>
                <a:spcPct val="140000"/>
              </a:lnSpc>
              <a:spcBef>
                <a:spcPts val="0"/>
              </a:spcBef>
              <a:spcAft>
                <a:spcPts val="0"/>
              </a:spcAft>
              <a:buClr>
                <a:srgbClr val="000000"/>
              </a:buClr>
              <a:buSzPts val="2200"/>
              <a:buFont typeface="Arial"/>
              <a:buNone/>
            </a:pPr>
            <a:r>
              <a:rPr b="1" i="0" lang="en-US" sz="1800" u="none" cap="none" strike="noStrike">
                <a:solidFill>
                  <a:schemeClr val="accent1"/>
                </a:solidFill>
                <a:latin typeface="Montserrat"/>
                <a:ea typeface="Montserrat"/>
                <a:cs typeface="Montserrat"/>
                <a:sym typeface="Montserrat"/>
              </a:rPr>
              <a:t>Akihiko KUZE, </a:t>
            </a:r>
            <a:endParaRPr b="0" i="0" sz="1800" u="none" cap="none" strike="noStrike">
              <a:solidFill>
                <a:srgbClr val="000000"/>
              </a:solidFill>
              <a:latin typeface="Montserrat"/>
              <a:ea typeface="Montserrat"/>
              <a:cs typeface="Montserrat"/>
              <a:sym typeface="Montserrat"/>
            </a:endParaRPr>
          </a:p>
          <a:p>
            <a:pPr indent="0" lvl="0" marL="0" marR="0" rtl="0" algn="r">
              <a:lnSpc>
                <a:spcPct val="140000"/>
              </a:lnSpc>
              <a:spcBef>
                <a:spcPts val="0"/>
              </a:spcBef>
              <a:spcAft>
                <a:spcPts val="0"/>
              </a:spcAft>
              <a:buClr>
                <a:srgbClr val="000000"/>
              </a:buClr>
              <a:buSzPts val="2200"/>
              <a:buFont typeface="Arial"/>
              <a:buNone/>
            </a:pPr>
            <a:r>
              <a:rPr b="1" i="0" lang="en-US" sz="1800" u="none" cap="none" strike="noStrike">
                <a:solidFill>
                  <a:schemeClr val="accent1"/>
                </a:solidFill>
                <a:latin typeface="Montserrat"/>
                <a:ea typeface="Montserrat"/>
                <a:cs typeface="Montserrat"/>
                <a:sym typeface="Montserrat"/>
              </a:rPr>
              <a:t>Jean-Christopher LAMBERT, </a:t>
            </a:r>
            <a:endParaRPr/>
          </a:p>
          <a:p>
            <a:pPr indent="0" lvl="0" marL="0" marR="0" rtl="0" algn="r">
              <a:lnSpc>
                <a:spcPct val="140000"/>
              </a:lnSpc>
              <a:spcBef>
                <a:spcPts val="0"/>
              </a:spcBef>
              <a:spcAft>
                <a:spcPts val="0"/>
              </a:spcAft>
              <a:buClr>
                <a:srgbClr val="000000"/>
              </a:buClr>
              <a:buSzPts val="2200"/>
              <a:buFont typeface="Arial"/>
              <a:buNone/>
            </a:pPr>
            <a:r>
              <a:rPr b="1" i="0" lang="en-US" sz="1800" u="none" cap="none" strike="noStrike">
                <a:solidFill>
                  <a:schemeClr val="accent1"/>
                </a:solidFill>
                <a:latin typeface="Montserrat"/>
                <a:ea typeface="Montserrat"/>
                <a:cs typeface="Montserrat"/>
                <a:sym typeface="Montserrat"/>
              </a:rPr>
              <a:t>John WORDEN </a:t>
            </a:r>
            <a:endParaRPr b="0" i="0" sz="1800" u="none" cap="none" strike="noStrike">
              <a:solidFill>
                <a:srgbClr val="000000"/>
              </a:solidFill>
              <a:latin typeface="Montserrat"/>
              <a:ea typeface="Montserrat"/>
              <a:cs typeface="Montserrat"/>
              <a:sym typeface="Montserrat"/>
            </a:endParaRPr>
          </a:p>
          <a:p>
            <a:pPr indent="0" lvl="0" marL="0" marR="0" rtl="0" algn="r">
              <a:lnSpc>
                <a:spcPct val="140000"/>
              </a:lnSpc>
              <a:spcBef>
                <a:spcPts val="0"/>
              </a:spcBef>
              <a:spcAft>
                <a:spcPts val="0"/>
              </a:spcAft>
              <a:buClr>
                <a:srgbClr val="000000"/>
              </a:buClr>
              <a:buSzPts val="2200"/>
              <a:buFont typeface="Arial"/>
              <a:buNone/>
            </a:pPr>
            <a:r>
              <a:rPr b="1" i="0" lang="en-US" sz="1800" u="none" cap="none" strike="noStrike">
                <a:solidFill>
                  <a:schemeClr val="accent1"/>
                </a:solidFill>
                <a:latin typeface="Montserrat"/>
                <a:ea typeface="Montserrat"/>
                <a:cs typeface="Montserrat"/>
                <a:sym typeface="Montserrat"/>
              </a:rPr>
              <a:t>GHG task team</a:t>
            </a:r>
            <a:endParaRPr b="0" i="0" sz="1800" u="none" cap="none" strike="noStrike">
              <a:solidFill>
                <a:srgbClr val="000000"/>
              </a:solidFill>
              <a:latin typeface="Montserrat"/>
              <a:ea typeface="Montserrat"/>
              <a:cs typeface="Montserrat"/>
              <a:sym typeface="Montserrat"/>
            </a:endParaRPr>
          </a:p>
          <a:p>
            <a:pPr indent="0" lvl="0" marL="0" marR="0" rtl="0" algn="r">
              <a:lnSpc>
                <a:spcPct val="140000"/>
              </a:lnSpc>
              <a:spcBef>
                <a:spcPts val="0"/>
              </a:spcBef>
              <a:spcAft>
                <a:spcPts val="0"/>
              </a:spcAft>
              <a:buClr>
                <a:srgbClr val="000000"/>
              </a:buClr>
              <a:buSzPts val="2200"/>
              <a:buFont typeface="Arial"/>
              <a:buNone/>
            </a:pPr>
            <a:r>
              <a:rPr b="1" i="0" lang="en-US" sz="1800" u="none" cap="none" strike="noStrike">
                <a:solidFill>
                  <a:schemeClr val="accent1"/>
                </a:solidFill>
                <a:latin typeface="Montserrat"/>
                <a:ea typeface="Montserrat"/>
                <a:cs typeface="Montserrat"/>
                <a:sym typeface="Montserrat"/>
              </a:rPr>
              <a:t>2.6 WGCV-54 </a:t>
            </a:r>
            <a:endParaRPr b="0" i="0" sz="1800" u="none" cap="none" strike="noStrike">
              <a:solidFill>
                <a:srgbClr val="000000"/>
              </a:solidFill>
              <a:latin typeface="Montserrat"/>
              <a:ea typeface="Montserrat"/>
              <a:cs typeface="Montserrat"/>
              <a:sym typeface="Montserrat"/>
            </a:endParaRPr>
          </a:p>
          <a:p>
            <a:pPr indent="0" lvl="0" marL="0" marR="0" rtl="0" algn="r">
              <a:lnSpc>
                <a:spcPct val="140000"/>
              </a:lnSpc>
              <a:spcBef>
                <a:spcPts val="0"/>
              </a:spcBef>
              <a:spcAft>
                <a:spcPts val="0"/>
              </a:spcAft>
              <a:buClr>
                <a:srgbClr val="000000"/>
              </a:buClr>
              <a:buSzPts val="2400"/>
              <a:buFont typeface="Arial"/>
              <a:buNone/>
            </a:pPr>
            <a:r>
              <a:rPr b="1" i="0" lang="en-US" sz="1800" u="none" cap="none" strike="noStrike">
                <a:solidFill>
                  <a:schemeClr val="accent1"/>
                </a:solidFill>
                <a:latin typeface="Montserrat"/>
                <a:ea typeface="Montserrat"/>
                <a:cs typeface="Montserrat"/>
                <a:sym typeface="Montserrat"/>
              </a:rPr>
              <a:t>16-17 October 2024</a:t>
            </a:r>
            <a:endParaRPr b="0" i="0" sz="1800" u="none" cap="none" strike="noStrike">
              <a:solidFill>
                <a:srgbClr val="000000"/>
              </a:solidFill>
              <a:latin typeface="Montserrat"/>
              <a:ea typeface="Montserrat"/>
              <a:cs typeface="Montserrat"/>
              <a:sym typeface="Montserrat"/>
            </a:endParaRPr>
          </a:p>
          <a:p>
            <a:pPr indent="0" lvl="0" marL="0" marR="0" rtl="0" algn="r">
              <a:lnSpc>
                <a:spcPct val="140000"/>
              </a:lnSpc>
              <a:spcBef>
                <a:spcPts val="0"/>
              </a:spcBef>
              <a:spcAft>
                <a:spcPts val="0"/>
              </a:spcAft>
              <a:buClr>
                <a:srgbClr val="000000"/>
              </a:buClr>
              <a:buSzPts val="2400"/>
              <a:buFont typeface="Arial"/>
              <a:buNone/>
            </a:pPr>
            <a:r>
              <a:rPr b="1" i="0" lang="en-US" sz="1800" u="none" cap="none" strike="noStrike">
                <a:solidFill>
                  <a:schemeClr val="accent1"/>
                </a:solidFill>
                <a:latin typeface="Montserrat"/>
                <a:ea typeface="Montserrat"/>
                <a:cs typeface="Montserrat"/>
                <a:sym typeface="Montserrat"/>
              </a:rPr>
              <a:t>Sioux Falls, South Dakota, USA</a:t>
            </a:r>
            <a:endParaRPr b="0" i="0" sz="18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7"/>
          <p:cNvSpPr txBox="1"/>
          <p:nvPr/>
        </p:nvSpPr>
        <p:spPr>
          <a:xfrm>
            <a:off x="1075470" y="0"/>
            <a:ext cx="7889854" cy="38888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Arial"/>
                <a:ea typeface="Arial"/>
                <a:cs typeface="Arial"/>
                <a:sym typeface="Arial"/>
              </a:rPr>
              <a:t>Match dataset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Arial"/>
                <a:ea typeface="Arial"/>
                <a:cs typeface="Arial"/>
                <a:sym typeface="Arial"/>
              </a:rPr>
              <a:t>Example GOSAT-AIRS, GOSAT-OCO-2  </a:t>
            </a:r>
            <a:endParaRPr b="0" i="0" sz="1400" u="none" cap="none" strike="noStrike">
              <a:solidFill>
                <a:srgbClr val="000000"/>
              </a:solidFill>
              <a:latin typeface="Arial"/>
              <a:ea typeface="Arial"/>
              <a:cs typeface="Arial"/>
              <a:sym typeface="Arial"/>
            </a:endParaRPr>
          </a:p>
        </p:txBody>
      </p:sp>
      <p:pic>
        <p:nvPicPr>
          <p:cNvPr id="150" name="Google Shape;150;p7"/>
          <p:cNvPicPr preferRelativeResize="0"/>
          <p:nvPr/>
        </p:nvPicPr>
        <p:blipFill rotWithShape="1">
          <a:blip r:embed="rId3">
            <a:alphaModFix/>
          </a:blip>
          <a:srcRect b="0" l="0" r="0" t="0"/>
          <a:stretch/>
        </p:blipFill>
        <p:spPr>
          <a:xfrm>
            <a:off x="182845" y="3096490"/>
            <a:ext cx="6243145" cy="3024384"/>
          </a:xfrm>
          <a:prstGeom prst="rect">
            <a:avLst/>
          </a:prstGeom>
          <a:noFill/>
          <a:ln>
            <a:noFill/>
          </a:ln>
        </p:spPr>
      </p:pic>
      <p:sp>
        <p:nvSpPr>
          <p:cNvPr id="151" name="Google Shape;151;p7"/>
          <p:cNvSpPr txBox="1"/>
          <p:nvPr/>
        </p:nvSpPr>
        <p:spPr>
          <a:xfrm>
            <a:off x="287949" y="947332"/>
            <a:ext cx="6243145" cy="193895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Both SNO (nadir) and SONO (off-nadir GOSAT forward vs AIRS cross track) </a:t>
            </a:r>
            <a:endParaRPr/>
          </a:p>
          <a:p>
            <a:pPr indent="0" lvl="0" marL="0" marR="0" rtl="0" algn="l">
              <a:lnSpc>
                <a:spcPct val="15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GOSAT-OCO-2 XCO2 difference at match-up points: land and ocean</a:t>
            </a:r>
            <a:endParaRPr b="0" i="0" sz="2000" u="none" cap="none" strike="noStrike">
              <a:solidFill>
                <a:schemeClr val="dk1"/>
              </a:solidFill>
              <a:latin typeface="Arial"/>
              <a:ea typeface="Arial"/>
              <a:cs typeface="Arial"/>
              <a:sym typeface="Arial"/>
            </a:endParaRPr>
          </a:p>
        </p:txBody>
      </p:sp>
      <p:pic>
        <p:nvPicPr>
          <p:cNvPr id="152" name="Google Shape;152;p7"/>
          <p:cNvPicPr preferRelativeResize="0"/>
          <p:nvPr/>
        </p:nvPicPr>
        <p:blipFill rotWithShape="1">
          <a:blip r:embed="rId4">
            <a:alphaModFix/>
          </a:blip>
          <a:srcRect b="0" l="0" r="0" t="0"/>
          <a:stretch/>
        </p:blipFill>
        <p:spPr>
          <a:xfrm>
            <a:off x="6531094" y="3096490"/>
            <a:ext cx="5511929" cy="2919281"/>
          </a:xfrm>
          <a:prstGeom prst="rect">
            <a:avLst/>
          </a:prstGeom>
          <a:noFill/>
          <a:ln>
            <a:noFill/>
          </a:ln>
        </p:spPr>
      </p:pic>
      <p:pic>
        <p:nvPicPr>
          <p:cNvPr id="153" name="Google Shape;153;p7"/>
          <p:cNvPicPr preferRelativeResize="0"/>
          <p:nvPr/>
        </p:nvPicPr>
        <p:blipFill rotWithShape="1">
          <a:blip r:embed="rId5">
            <a:alphaModFix/>
          </a:blip>
          <a:srcRect b="0" l="0" r="0" t="0"/>
          <a:stretch/>
        </p:blipFill>
        <p:spPr>
          <a:xfrm>
            <a:off x="8412055" y="1093270"/>
            <a:ext cx="3243907" cy="179301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8"/>
          <p:cNvSpPr txBox="1"/>
          <p:nvPr/>
        </p:nvSpPr>
        <p:spPr>
          <a:xfrm>
            <a:off x="775504" y="23011"/>
            <a:ext cx="8981954" cy="89255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Arial"/>
                <a:ea typeface="Arial"/>
                <a:cs typeface="Arial"/>
                <a:sym typeface="Arial"/>
              </a:rPr>
              <a:t>GHG Cal Val Site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Long term &amp; high spectral resolution data will be available from GHG Cal site</a:t>
            </a:r>
            <a:endParaRPr b="0" i="0" sz="2000" u="none" cap="none" strike="noStrike">
              <a:solidFill>
                <a:schemeClr val="lt1"/>
              </a:solidFill>
              <a:latin typeface="Arial"/>
              <a:ea typeface="Arial"/>
              <a:cs typeface="Arial"/>
              <a:sym typeface="Arial"/>
            </a:endParaRPr>
          </a:p>
        </p:txBody>
      </p:sp>
      <p:sp>
        <p:nvSpPr>
          <p:cNvPr id="159" name="Google Shape;159;p8"/>
          <p:cNvSpPr/>
          <p:nvPr/>
        </p:nvSpPr>
        <p:spPr>
          <a:xfrm>
            <a:off x="6561386" y="2290590"/>
            <a:ext cx="9842173" cy="53976"/>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0" name="Google Shape;160;p8"/>
          <p:cNvPicPr preferRelativeResize="0"/>
          <p:nvPr/>
        </p:nvPicPr>
        <p:blipFill rotWithShape="1">
          <a:blip r:embed="rId3">
            <a:alphaModFix/>
          </a:blip>
          <a:srcRect b="0" l="0" r="0" t="0"/>
          <a:stretch/>
        </p:blipFill>
        <p:spPr>
          <a:xfrm>
            <a:off x="0" y="1228397"/>
            <a:ext cx="8981954" cy="4917079"/>
          </a:xfrm>
          <a:prstGeom prst="rect">
            <a:avLst/>
          </a:prstGeom>
          <a:noFill/>
          <a:ln>
            <a:noFill/>
          </a:ln>
        </p:spPr>
      </p:pic>
      <p:sp>
        <p:nvSpPr>
          <p:cNvPr id="161" name="Google Shape;161;p8"/>
          <p:cNvSpPr txBox="1"/>
          <p:nvPr/>
        </p:nvSpPr>
        <p:spPr>
          <a:xfrm>
            <a:off x="8981954" y="1228397"/>
            <a:ext cx="3005607" cy="5016758"/>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000"/>
              <a:buFont typeface="Arial"/>
              <a:buChar char="•"/>
            </a:pPr>
            <a:r>
              <a:rPr b="0" i="0" lang="en-US" sz="2000" u="none" cap="none" strike="noStrike">
                <a:solidFill>
                  <a:schemeClr val="dk1"/>
                </a:solidFill>
                <a:latin typeface="Arial"/>
                <a:ea typeface="Arial"/>
                <a:cs typeface="Arial"/>
                <a:sym typeface="Arial"/>
              </a:rPr>
              <a:t>All the CAL/VAL data of 16-year campaign are available from this portal.</a:t>
            </a:r>
            <a:endParaRPr b="0" i="0" sz="1400" u="none" cap="none" strike="noStrike">
              <a:solidFill>
                <a:srgbClr val="000000"/>
              </a:solidFill>
              <a:latin typeface="Arial"/>
              <a:ea typeface="Arial"/>
              <a:cs typeface="Arial"/>
              <a:sym typeface="Arial"/>
            </a:endParaRPr>
          </a:p>
          <a:p>
            <a:pPr indent="-215900" lvl="0" marL="34290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Char char="•"/>
            </a:pPr>
            <a:r>
              <a:rPr b="0" i="0" lang="en-US" sz="2000" u="none" cap="none" strike="noStrike">
                <a:solidFill>
                  <a:schemeClr val="dk1"/>
                </a:solidFill>
                <a:latin typeface="Arial"/>
                <a:ea typeface="Arial"/>
                <a:cs typeface="Arial"/>
                <a:sym typeface="Arial"/>
              </a:rPr>
              <a:t>Radiometric calibration results for 6 instruments: satellite measured vs. calculated radiance at TOA using campaign data</a:t>
            </a:r>
            <a:endParaRPr b="0" i="0" sz="1400" u="none" cap="none" strike="noStrike">
              <a:solidFill>
                <a:srgbClr val="000000"/>
              </a:solidFill>
              <a:latin typeface="Arial"/>
              <a:ea typeface="Arial"/>
              <a:cs typeface="Arial"/>
              <a:sym typeface="Arial"/>
            </a:endParaRPr>
          </a:p>
          <a:p>
            <a:pPr indent="-215900" lvl="0" marL="34290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Char char="•"/>
            </a:pPr>
            <a:r>
              <a:rPr b="0" i="0" lang="en-US" sz="2000" u="none" cap="none" strike="noStrike">
                <a:solidFill>
                  <a:schemeClr val="dk1"/>
                </a:solidFill>
                <a:latin typeface="Arial"/>
                <a:ea typeface="Arial"/>
                <a:cs typeface="Arial"/>
                <a:sym typeface="Arial"/>
              </a:rPr>
              <a:t>Recommendation: less polarized geometry tec.</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sz="3600"/>
              <a:t>16-year multi-sensor VCAL results</a:t>
            </a:r>
            <a:endParaRPr sz="3600"/>
          </a:p>
        </p:txBody>
      </p:sp>
      <p:sp>
        <p:nvSpPr>
          <p:cNvPr id="167" name="Google Shape;167;p9"/>
          <p:cNvSpPr txBox="1"/>
          <p:nvPr/>
        </p:nvSpPr>
        <p:spPr>
          <a:xfrm>
            <a:off x="772155" y="3272588"/>
            <a:ext cx="6562296" cy="369332"/>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Common forward model (present LIDORT) *** </a:t>
            </a:r>
            <a:endParaRPr b="0" i="0" sz="1400" u="none" cap="none" strike="noStrike">
              <a:solidFill>
                <a:schemeClr val="dk1"/>
              </a:solidFill>
              <a:latin typeface="Arial"/>
              <a:ea typeface="Arial"/>
              <a:cs typeface="Arial"/>
              <a:sym typeface="Arial"/>
            </a:endParaRPr>
          </a:p>
        </p:txBody>
      </p:sp>
      <p:pic>
        <p:nvPicPr>
          <p:cNvPr id="168" name="Google Shape;168;p9"/>
          <p:cNvPicPr preferRelativeResize="0"/>
          <p:nvPr/>
        </p:nvPicPr>
        <p:blipFill rotWithShape="1">
          <a:blip r:embed="rId3">
            <a:alphaModFix/>
          </a:blip>
          <a:srcRect b="0" l="0" r="0" t="0"/>
          <a:stretch/>
        </p:blipFill>
        <p:spPr>
          <a:xfrm>
            <a:off x="1091091" y="4323909"/>
            <a:ext cx="641230" cy="635150"/>
          </a:xfrm>
          <a:prstGeom prst="rect">
            <a:avLst/>
          </a:prstGeom>
          <a:noFill/>
          <a:ln>
            <a:noFill/>
          </a:ln>
        </p:spPr>
      </p:pic>
      <p:pic>
        <p:nvPicPr>
          <p:cNvPr descr="gosat（中）" id="169" name="Google Shape;169;p9"/>
          <p:cNvPicPr preferRelativeResize="0"/>
          <p:nvPr/>
        </p:nvPicPr>
        <p:blipFill rotWithShape="1">
          <a:blip r:embed="rId4">
            <a:alphaModFix/>
          </a:blip>
          <a:srcRect b="0" l="0" r="0" t="0"/>
          <a:stretch/>
        </p:blipFill>
        <p:spPr>
          <a:xfrm>
            <a:off x="2720100" y="4344049"/>
            <a:ext cx="674595" cy="486186"/>
          </a:xfrm>
          <a:prstGeom prst="rect">
            <a:avLst/>
          </a:prstGeom>
          <a:noFill/>
          <a:ln>
            <a:noFill/>
          </a:ln>
        </p:spPr>
      </p:pic>
      <p:pic>
        <p:nvPicPr>
          <p:cNvPr id="170" name="Google Shape;170;p9"/>
          <p:cNvPicPr preferRelativeResize="0"/>
          <p:nvPr/>
        </p:nvPicPr>
        <p:blipFill rotWithShape="1">
          <a:blip r:embed="rId5">
            <a:alphaModFix/>
          </a:blip>
          <a:srcRect b="0" l="0" r="0" t="0"/>
          <a:stretch/>
        </p:blipFill>
        <p:spPr>
          <a:xfrm>
            <a:off x="3783373" y="4352640"/>
            <a:ext cx="773573" cy="486186"/>
          </a:xfrm>
          <a:prstGeom prst="rect">
            <a:avLst/>
          </a:prstGeom>
          <a:noFill/>
          <a:ln>
            <a:noFill/>
          </a:ln>
        </p:spPr>
      </p:pic>
      <p:pic>
        <p:nvPicPr>
          <p:cNvPr descr="Missions | Orbiting Carbon Observatory 3" id="171" name="Google Shape;171;p9"/>
          <p:cNvPicPr preferRelativeResize="0"/>
          <p:nvPr/>
        </p:nvPicPr>
        <p:blipFill rotWithShape="1">
          <a:blip r:embed="rId6">
            <a:alphaModFix/>
          </a:blip>
          <a:srcRect b="0" l="0" r="0" t="0"/>
          <a:stretch/>
        </p:blipFill>
        <p:spPr>
          <a:xfrm>
            <a:off x="1802929" y="4344049"/>
            <a:ext cx="641230" cy="570831"/>
          </a:xfrm>
          <a:prstGeom prst="rect">
            <a:avLst/>
          </a:prstGeom>
          <a:noFill/>
          <a:ln>
            <a:noFill/>
          </a:ln>
        </p:spPr>
      </p:pic>
      <p:pic>
        <p:nvPicPr>
          <p:cNvPr descr="SRON - TROPOMI SWIR monitoring" id="172" name="Google Shape;172;p9"/>
          <p:cNvPicPr preferRelativeResize="0"/>
          <p:nvPr/>
        </p:nvPicPr>
        <p:blipFill rotWithShape="1">
          <a:blip r:embed="rId7">
            <a:alphaModFix/>
          </a:blip>
          <a:srcRect b="0" l="0" r="0" t="0"/>
          <a:stretch/>
        </p:blipFill>
        <p:spPr>
          <a:xfrm>
            <a:off x="4795646" y="4344049"/>
            <a:ext cx="641230" cy="524643"/>
          </a:xfrm>
          <a:prstGeom prst="rect">
            <a:avLst/>
          </a:prstGeom>
          <a:noFill/>
          <a:ln>
            <a:noFill/>
          </a:ln>
        </p:spPr>
      </p:pic>
      <p:pic>
        <p:nvPicPr>
          <p:cNvPr id="173" name="Google Shape;173;p9"/>
          <p:cNvPicPr preferRelativeResize="0"/>
          <p:nvPr/>
        </p:nvPicPr>
        <p:blipFill rotWithShape="1">
          <a:blip r:embed="rId8">
            <a:alphaModFix/>
          </a:blip>
          <a:srcRect b="0" l="0" r="0" t="0"/>
          <a:stretch/>
        </p:blipFill>
        <p:spPr>
          <a:xfrm>
            <a:off x="5896160" y="4343001"/>
            <a:ext cx="627468" cy="596966"/>
          </a:xfrm>
          <a:prstGeom prst="rect">
            <a:avLst/>
          </a:prstGeom>
          <a:noFill/>
          <a:ln>
            <a:noFill/>
          </a:ln>
        </p:spPr>
      </p:pic>
      <p:sp>
        <p:nvSpPr>
          <p:cNvPr id="174" name="Google Shape;174;p9"/>
          <p:cNvSpPr txBox="1"/>
          <p:nvPr/>
        </p:nvSpPr>
        <p:spPr>
          <a:xfrm>
            <a:off x="7813580" y="1356067"/>
            <a:ext cx="3948484" cy="424731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 All the surface, radiosonde, aircraft and EM27 data are available from VCAL portal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**IFOV-averaged and BRDF for smaller footprint instruments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Use center and surrounding area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 Use common database: TSIS solar spectra, line parameters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****Select polarization in-sensitive geometry (PS&lt;2%)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High sun In case of lower sun, select backward geometry </a:t>
            </a:r>
            <a:endParaRPr b="0" i="0" sz="1400" u="none" cap="none" strike="noStrike">
              <a:solidFill>
                <a:srgbClr val="000000"/>
              </a:solidFill>
              <a:latin typeface="Arial"/>
              <a:ea typeface="Arial"/>
              <a:cs typeface="Arial"/>
              <a:sym typeface="Arial"/>
            </a:endParaRPr>
          </a:p>
        </p:txBody>
      </p:sp>
      <p:sp>
        <p:nvSpPr>
          <p:cNvPr id="175" name="Google Shape;175;p9"/>
          <p:cNvSpPr txBox="1"/>
          <p:nvPr/>
        </p:nvSpPr>
        <p:spPr>
          <a:xfrm>
            <a:off x="935961" y="4227712"/>
            <a:ext cx="6398489" cy="1477328"/>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Forward TOA radiance vs in-orbit measured radiance using prelaunch calibration or degradation correction ****</a:t>
            </a:r>
            <a:endParaRPr b="0" i="0" sz="1400" u="none" cap="none" strike="noStrike">
              <a:solidFill>
                <a:srgbClr val="000000"/>
              </a:solidFill>
              <a:latin typeface="Arial"/>
              <a:ea typeface="Arial"/>
              <a:cs typeface="Arial"/>
              <a:sym typeface="Arial"/>
            </a:endParaRPr>
          </a:p>
        </p:txBody>
      </p:sp>
      <p:sp>
        <p:nvSpPr>
          <p:cNvPr id="176" name="Google Shape;176;p9"/>
          <p:cNvSpPr txBox="1"/>
          <p:nvPr/>
        </p:nvSpPr>
        <p:spPr>
          <a:xfrm>
            <a:off x="772155" y="1356067"/>
            <a:ext cx="6562296" cy="369332"/>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Joint RRV summer campaign since 2009*</a:t>
            </a:r>
            <a:endParaRPr b="0" i="0" sz="1400" u="none" cap="none" strike="noStrike">
              <a:solidFill>
                <a:schemeClr val="dk1"/>
              </a:solidFill>
              <a:latin typeface="Arial"/>
              <a:ea typeface="Arial"/>
              <a:cs typeface="Arial"/>
              <a:sym typeface="Arial"/>
            </a:endParaRPr>
          </a:p>
        </p:txBody>
      </p:sp>
      <p:sp>
        <p:nvSpPr>
          <p:cNvPr id="177" name="Google Shape;177;p9"/>
          <p:cNvSpPr txBox="1"/>
          <p:nvPr/>
        </p:nvSpPr>
        <p:spPr>
          <a:xfrm>
            <a:off x="772154" y="2213117"/>
            <a:ext cx="6562296" cy="646331"/>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IFOV averaged and BRDF corrected surface albedo using MODIS data **</a:t>
            </a:r>
            <a:endParaRPr b="0" i="0" sz="1400" u="none" cap="none" strike="noStrike">
              <a:solidFill>
                <a:schemeClr val="dk1"/>
              </a:solidFill>
              <a:latin typeface="Arial"/>
              <a:ea typeface="Arial"/>
              <a:cs typeface="Arial"/>
              <a:sym typeface="Arial"/>
            </a:endParaRPr>
          </a:p>
        </p:txBody>
      </p:sp>
      <p:sp>
        <p:nvSpPr>
          <p:cNvPr id="178" name="Google Shape;178;p9"/>
          <p:cNvSpPr/>
          <p:nvPr/>
        </p:nvSpPr>
        <p:spPr>
          <a:xfrm>
            <a:off x="3783373" y="2859448"/>
            <a:ext cx="484632" cy="413140"/>
          </a:xfrm>
          <a:prstGeom prst="downArrow">
            <a:avLst>
              <a:gd fmla="val 50000" name="adj1"/>
              <a:gd fmla="val 50000" name="adj2"/>
            </a:avLst>
          </a:prstGeom>
          <a:solidFill>
            <a:srgbClr val="0000FF"/>
          </a:solid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9" name="Google Shape;179;p9"/>
          <p:cNvSpPr/>
          <p:nvPr/>
        </p:nvSpPr>
        <p:spPr>
          <a:xfrm>
            <a:off x="3718821" y="1746673"/>
            <a:ext cx="484632" cy="466444"/>
          </a:xfrm>
          <a:prstGeom prst="downArrow">
            <a:avLst>
              <a:gd fmla="val 50000" name="adj1"/>
              <a:gd fmla="val 50000" name="adj2"/>
            </a:avLst>
          </a:prstGeom>
          <a:solidFill>
            <a:srgbClr val="0000FF"/>
          </a:solid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180" name="Google Shape;180;p9"/>
          <p:cNvCxnSpPr/>
          <p:nvPr/>
        </p:nvCxnSpPr>
        <p:spPr>
          <a:xfrm>
            <a:off x="1251284" y="3641920"/>
            <a:ext cx="0" cy="585792"/>
          </a:xfrm>
          <a:prstGeom prst="straightConnector1">
            <a:avLst/>
          </a:prstGeom>
          <a:noFill/>
          <a:ln cap="flat" cmpd="sng" w="76200">
            <a:solidFill>
              <a:srgbClr val="0000FF"/>
            </a:solidFill>
            <a:prstDash val="solid"/>
            <a:round/>
            <a:headEnd len="sm" w="sm" type="none"/>
            <a:tailEnd len="med" w="med" type="triangle"/>
          </a:ln>
        </p:spPr>
      </p:cxnSp>
      <p:cxnSp>
        <p:nvCxnSpPr>
          <p:cNvPr id="181" name="Google Shape;181;p9"/>
          <p:cNvCxnSpPr/>
          <p:nvPr/>
        </p:nvCxnSpPr>
        <p:spPr>
          <a:xfrm>
            <a:off x="2125579" y="3665728"/>
            <a:ext cx="0" cy="585792"/>
          </a:xfrm>
          <a:prstGeom prst="straightConnector1">
            <a:avLst/>
          </a:prstGeom>
          <a:noFill/>
          <a:ln cap="flat" cmpd="sng" w="76200">
            <a:solidFill>
              <a:srgbClr val="0000FF"/>
            </a:solidFill>
            <a:prstDash val="solid"/>
            <a:round/>
            <a:headEnd len="sm" w="sm" type="none"/>
            <a:tailEnd len="med" w="med" type="triangle"/>
          </a:ln>
        </p:spPr>
      </p:cxnSp>
      <p:cxnSp>
        <p:nvCxnSpPr>
          <p:cNvPr id="182" name="Google Shape;182;p9"/>
          <p:cNvCxnSpPr/>
          <p:nvPr/>
        </p:nvCxnSpPr>
        <p:spPr>
          <a:xfrm>
            <a:off x="3009499" y="3627844"/>
            <a:ext cx="0" cy="585792"/>
          </a:xfrm>
          <a:prstGeom prst="straightConnector1">
            <a:avLst/>
          </a:prstGeom>
          <a:noFill/>
          <a:ln cap="flat" cmpd="sng" w="76200">
            <a:solidFill>
              <a:srgbClr val="0000FF"/>
            </a:solidFill>
            <a:prstDash val="solid"/>
            <a:round/>
            <a:headEnd len="sm" w="sm" type="none"/>
            <a:tailEnd len="med" w="med" type="triangle"/>
          </a:ln>
        </p:spPr>
      </p:cxnSp>
      <p:cxnSp>
        <p:nvCxnSpPr>
          <p:cNvPr id="183" name="Google Shape;183;p9"/>
          <p:cNvCxnSpPr/>
          <p:nvPr/>
        </p:nvCxnSpPr>
        <p:spPr>
          <a:xfrm>
            <a:off x="4124425" y="3627844"/>
            <a:ext cx="0" cy="585792"/>
          </a:xfrm>
          <a:prstGeom prst="straightConnector1">
            <a:avLst/>
          </a:prstGeom>
          <a:noFill/>
          <a:ln cap="flat" cmpd="sng" w="76200">
            <a:solidFill>
              <a:srgbClr val="0000FF"/>
            </a:solidFill>
            <a:prstDash val="solid"/>
            <a:round/>
            <a:headEnd len="sm" w="sm" type="none"/>
            <a:tailEnd len="med" w="med" type="triangle"/>
          </a:ln>
        </p:spPr>
      </p:cxnSp>
      <p:cxnSp>
        <p:nvCxnSpPr>
          <p:cNvPr id="184" name="Google Shape;184;p9"/>
          <p:cNvCxnSpPr/>
          <p:nvPr/>
        </p:nvCxnSpPr>
        <p:spPr>
          <a:xfrm>
            <a:off x="5162349" y="3627844"/>
            <a:ext cx="0" cy="585792"/>
          </a:xfrm>
          <a:prstGeom prst="straightConnector1">
            <a:avLst/>
          </a:prstGeom>
          <a:noFill/>
          <a:ln cap="flat" cmpd="sng" w="76200">
            <a:solidFill>
              <a:srgbClr val="0000FF"/>
            </a:solidFill>
            <a:prstDash val="solid"/>
            <a:round/>
            <a:headEnd len="sm" w="sm" type="none"/>
            <a:tailEnd len="med" w="med" type="triangle"/>
          </a:ln>
        </p:spPr>
      </p:cxnSp>
      <p:cxnSp>
        <p:nvCxnSpPr>
          <p:cNvPr id="185" name="Google Shape;185;p9"/>
          <p:cNvCxnSpPr/>
          <p:nvPr/>
        </p:nvCxnSpPr>
        <p:spPr>
          <a:xfrm>
            <a:off x="6181023" y="3665728"/>
            <a:ext cx="0" cy="585792"/>
          </a:xfrm>
          <a:prstGeom prst="straightConnector1">
            <a:avLst/>
          </a:prstGeom>
          <a:noFill/>
          <a:ln cap="flat" cmpd="sng" w="76200">
            <a:solidFill>
              <a:srgbClr val="0000FF"/>
            </a:solidFill>
            <a:prstDash val="solid"/>
            <a:round/>
            <a:headEnd len="sm" w="sm" type="none"/>
            <a:tailEnd len="med" w="med" type="triangl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0"/>
          <p:cNvSpPr txBox="1"/>
          <p:nvPr/>
        </p:nvSpPr>
        <p:spPr>
          <a:xfrm>
            <a:off x="-126123" y="166799"/>
            <a:ext cx="9936524" cy="101562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Forward Calculations for Multiple Sensors Using LIDORT Since 2019</a:t>
            </a:r>
            <a:endParaRPr b="0"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The Percentage of LIDORT-L1B Residuals to the L1B Spectral Baseline</a:t>
            </a:r>
            <a:endParaRPr b="0"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pic>
        <p:nvPicPr>
          <p:cNvPr id="191" name="Google Shape;191;p10"/>
          <p:cNvPicPr preferRelativeResize="0"/>
          <p:nvPr/>
        </p:nvPicPr>
        <p:blipFill rotWithShape="1">
          <a:blip r:embed="rId3">
            <a:alphaModFix/>
          </a:blip>
          <a:srcRect b="0" l="0" r="0" t="0"/>
          <a:stretch/>
        </p:blipFill>
        <p:spPr>
          <a:xfrm>
            <a:off x="399451" y="1094191"/>
            <a:ext cx="5930074" cy="2228674"/>
          </a:xfrm>
          <a:prstGeom prst="rect">
            <a:avLst/>
          </a:prstGeom>
          <a:noFill/>
          <a:ln>
            <a:noFill/>
          </a:ln>
        </p:spPr>
      </p:pic>
      <p:pic>
        <p:nvPicPr>
          <p:cNvPr id="192" name="Google Shape;192;p10"/>
          <p:cNvPicPr preferRelativeResize="0"/>
          <p:nvPr/>
        </p:nvPicPr>
        <p:blipFill rotWithShape="1">
          <a:blip r:embed="rId4">
            <a:alphaModFix/>
          </a:blip>
          <a:srcRect b="0" l="0" r="0" t="0"/>
          <a:stretch/>
        </p:blipFill>
        <p:spPr>
          <a:xfrm>
            <a:off x="6458273" y="1094191"/>
            <a:ext cx="5559300" cy="2087949"/>
          </a:xfrm>
          <a:prstGeom prst="rect">
            <a:avLst/>
          </a:prstGeom>
          <a:noFill/>
          <a:ln>
            <a:noFill/>
          </a:ln>
        </p:spPr>
      </p:pic>
      <p:pic>
        <p:nvPicPr>
          <p:cNvPr id="193" name="Google Shape;193;p10"/>
          <p:cNvPicPr preferRelativeResize="0"/>
          <p:nvPr/>
        </p:nvPicPr>
        <p:blipFill rotWithShape="1">
          <a:blip r:embed="rId5">
            <a:alphaModFix/>
          </a:blip>
          <a:srcRect b="0" l="0" r="0" t="0"/>
          <a:stretch/>
        </p:blipFill>
        <p:spPr>
          <a:xfrm>
            <a:off x="6458273" y="3542779"/>
            <a:ext cx="5559300" cy="2126493"/>
          </a:xfrm>
          <a:prstGeom prst="rect">
            <a:avLst/>
          </a:prstGeom>
          <a:noFill/>
          <a:ln>
            <a:noFill/>
          </a:ln>
        </p:spPr>
      </p:pic>
      <p:sp>
        <p:nvSpPr>
          <p:cNvPr id="194" name="Google Shape;194;p10"/>
          <p:cNvSpPr txBox="1"/>
          <p:nvPr/>
        </p:nvSpPr>
        <p:spPr>
          <a:xfrm>
            <a:off x="87214" y="5813544"/>
            <a:ext cx="12017572" cy="646331"/>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rgbClr val="000000"/>
              </a:buClr>
              <a:buSzPts val="1800"/>
              <a:buFont typeface="Arial"/>
              <a:buAutoNum type="arabicPeriod"/>
            </a:pPr>
            <a:r>
              <a:rPr b="0" i="0" lang="en-US" sz="1800" u="none" cap="none" strike="noStrike">
                <a:solidFill>
                  <a:schemeClr val="dk1"/>
                </a:solidFill>
                <a:latin typeface="Arial"/>
                <a:ea typeface="Arial"/>
                <a:cs typeface="Arial"/>
                <a:sym typeface="Arial"/>
              </a:rPr>
              <a:t>Apply long-term RRV campaign data to calibration of multiple sensors. Use the common forward model LIDORT</a:t>
            </a:r>
            <a:endParaRPr/>
          </a:p>
          <a:p>
            <a:pPr indent="-457200" lvl="0" marL="457200" marR="0" rtl="0" algn="l">
              <a:lnSpc>
                <a:spcPct val="100000"/>
              </a:lnSpc>
              <a:spcBef>
                <a:spcPts val="0"/>
              </a:spcBef>
              <a:spcAft>
                <a:spcPts val="0"/>
              </a:spcAft>
              <a:buClr>
                <a:srgbClr val="000000"/>
              </a:buClr>
              <a:buSzPts val="1800"/>
              <a:buFont typeface="Arial"/>
              <a:buAutoNum type="arabicPeriod"/>
            </a:pPr>
            <a:r>
              <a:rPr b="0" i="0" lang="en-US" sz="1800" u="none" cap="none" strike="noStrike">
                <a:solidFill>
                  <a:schemeClr val="dk1"/>
                </a:solidFill>
                <a:latin typeface="Arial"/>
                <a:ea typeface="Arial"/>
                <a:cs typeface="Arial"/>
                <a:sym typeface="Arial"/>
              </a:rPr>
              <a:t>Use MODIS BRDF model(MCD43A1) for observation geometry and IFOV corrections.</a:t>
            </a:r>
            <a:endParaRPr b="0" i="0" sz="1800" u="none" cap="none" strike="noStrike">
              <a:solidFill>
                <a:srgbClr val="000000"/>
              </a:solidFill>
              <a:latin typeface="Arial"/>
              <a:ea typeface="Arial"/>
              <a:cs typeface="Arial"/>
              <a:sym typeface="Arial"/>
            </a:endParaRPr>
          </a:p>
        </p:txBody>
      </p:sp>
      <p:pic>
        <p:nvPicPr>
          <p:cNvPr descr="gosat（中）" id="195" name="Google Shape;195;p10"/>
          <p:cNvPicPr preferRelativeResize="0"/>
          <p:nvPr/>
        </p:nvPicPr>
        <p:blipFill rotWithShape="1">
          <a:blip r:embed="rId6">
            <a:alphaModFix/>
          </a:blip>
          <a:srcRect b="0" l="0" r="0" t="0"/>
          <a:stretch/>
        </p:blipFill>
        <p:spPr>
          <a:xfrm>
            <a:off x="5600853" y="1153425"/>
            <a:ext cx="674595" cy="486186"/>
          </a:xfrm>
          <a:prstGeom prst="rect">
            <a:avLst/>
          </a:prstGeom>
          <a:noFill/>
          <a:ln>
            <a:noFill/>
          </a:ln>
        </p:spPr>
      </p:pic>
      <p:pic>
        <p:nvPicPr>
          <p:cNvPr id="196" name="Google Shape;196;p10"/>
          <p:cNvPicPr preferRelativeResize="0"/>
          <p:nvPr/>
        </p:nvPicPr>
        <p:blipFill rotWithShape="1">
          <a:blip r:embed="rId7">
            <a:alphaModFix/>
          </a:blip>
          <a:srcRect b="0" l="0" r="0" t="0"/>
          <a:stretch/>
        </p:blipFill>
        <p:spPr>
          <a:xfrm>
            <a:off x="11183090" y="1222738"/>
            <a:ext cx="773573" cy="486186"/>
          </a:xfrm>
          <a:prstGeom prst="rect">
            <a:avLst/>
          </a:prstGeom>
          <a:noFill/>
          <a:ln>
            <a:noFill/>
          </a:ln>
        </p:spPr>
      </p:pic>
      <p:pic>
        <p:nvPicPr>
          <p:cNvPr id="197" name="Google Shape;197;p10"/>
          <p:cNvPicPr preferRelativeResize="0"/>
          <p:nvPr/>
        </p:nvPicPr>
        <p:blipFill rotWithShape="1">
          <a:blip r:embed="rId8">
            <a:alphaModFix/>
          </a:blip>
          <a:srcRect b="0" l="0" r="0" t="0"/>
          <a:stretch/>
        </p:blipFill>
        <p:spPr>
          <a:xfrm>
            <a:off x="399733" y="3529119"/>
            <a:ext cx="5959438" cy="2238231"/>
          </a:xfrm>
          <a:prstGeom prst="rect">
            <a:avLst/>
          </a:prstGeom>
          <a:noFill/>
          <a:ln>
            <a:noFill/>
          </a:ln>
        </p:spPr>
      </p:pic>
      <p:pic>
        <p:nvPicPr>
          <p:cNvPr id="198" name="Google Shape;198;p10"/>
          <p:cNvPicPr preferRelativeResize="0"/>
          <p:nvPr/>
        </p:nvPicPr>
        <p:blipFill rotWithShape="1">
          <a:blip r:embed="rId9">
            <a:alphaModFix/>
          </a:blip>
          <a:srcRect b="0" l="0" r="0" t="0"/>
          <a:stretch/>
        </p:blipFill>
        <p:spPr>
          <a:xfrm>
            <a:off x="5664190" y="3542779"/>
            <a:ext cx="641230" cy="635150"/>
          </a:xfrm>
          <a:prstGeom prst="rect">
            <a:avLst/>
          </a:prstGeom>
          <a:noFill/>
          <a:ln>
            <a:noFill/>
          </a:ln>
        </p:spPr>
      </p:pic>
      <p:pic>
        <p:nvPicPr>
          <p:cNvPr descr="SRON - TROPOMI SWIR monitoring" id="199" name="Google Shape;199;p10"/>
          <p:cNvPicPr preferRelativeResize="0"/>
          <p:nvPr/>
        </p:nvPicPr>
        <p:blipFill rotWithShape="1">
          <a:blip r:embed="rId10">
            <a:alphaModFix/>
          </a:blip>
          <a:srcRect b="0" l="0" r="0" t="0"/>
          <a:stretch/>
        </p:blipFill>
        <p:spPr>
          <a:xfrm>
            <a:off x="11100339" y="3563421"/>
            <a:ext cx="641230" cy="524643"/>
          </a:xfrm>
          <a:prstGeom prst="rect">
            <a:avLst/>
          </a:prstGeom>
          <a:noFill/>
          <a:ln>
            <a:noFill/>
          </a:ln>
        </p:spPr>
      </p:pic>
      <p:sp>
        <p:nvSpPr>
          <p:cNvPr id="200" name="Google Shape;200;p10"/>
          <p:cNvSpPr txBox="1"/>
          <p:nvPr/>
        </p:nvSpPr>
        <p:spPr>
          <a:xfrm>
            <a:off x="839808" y="3165289"/>
            <a:ext cx="10214535"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800" u="none" cap="none" strike="noStrike">
                <a:solidFill>
                  <a:srgbClr val="0000FF"/>
                </a:solidFill>
                <a:latin typeface="Arial"/>
                <a:ea typeface="Arial"/>
                <a:cs typeface="Arial"/>
                <a:sym typeface="Arial"/>
              </a:rPr>
              <a:t>Smaller than +/- 7% (vicarious calibration requirement) and most of them are smaller than 5%</a:t>
            </a:r>
            <a:endParaRPr b="0" i="0" sz="1800" u="none" cap="none" strike="noStrike">
              <a:solidFill>
                <a:srgbClr val="0000FF"/>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308ea0d2c40_0_0"/>
          <p:cNvSpPr txBox="1"/>
          <p:nvPr/>
        </p:nvSpPr>
        <p:spPr>
          <a:xfrm>
            <a:off x="265288" y="249952"/>
            <a:ext cx="7732200" cy="661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700"/>
              <a:buFont typeface="Arial"/>
              <a:buNone/>
            </a:pPr>
            <a:r>
              <a:rPr b="0" i="0" lang="en-US" sz="3700" u="none" cap="none" strike="noStrike">
                <a:solidFill>
                  <a:schemeClr val="lt1"/>
                </a:solidFill>
                <a:latin typeface="Arial"/>
                <a:ea typeface="Arial"/>
                <a:cs typeface="Arial"/>
                <a:sym typeface="Arial"/>
              </a:rPr>
              <a:t>Methane Best Practices – Summary </a:t>
            </a:r>
            <a:endParaRPr b="0" i="0" sz="4400" u="none" cap="none" strike="noStrike">
              <a:solidFill>
                <a:schemeClr val="lt1"/>
              </a:solidFill>
              <a:latin typeface="Arial"/>
              <a:ea typeface="Arial"/>
              <a:cs typeface="Arial"/>
              <a:sym typeface="Arial"/>
            </a:endParaRPr>
          </a:p>
        </p:txBody>
      </p:sp>
      <p:sp>
        <p:nvSpPr>
          <p:cNvPr id="206" name="Google Shape;206;g308ea0d2c40_0_0"/>
          <p:cNvSpPr txBox="1"/>
          <p:nvPr/>
        </p:nvSpPr>
        <p:spPr>
          <a:xfrm>
            <a:off x="367000" y="1363225"/>
            <a:ext cx="10697240" cy="4834200"/>
          </a:xfrm>
          <a:prstGeom prst="rect">
            <a:avLst/>
          </a:prstGeom>
          <a:noFill/>
          <a:ln>
            <a:noFill/>
          </a:ln>
        </p:spPr>
        <p:txBody>
          <a:bodyPr anchorCtr="0" anchor="t" bIns="91425" lIns="91425" spcFirstLastPara="1" rIns="91425" wrap="square" tIns="91425">
            <a:noAutofit/>
          </a:bodyPr>
          <a:lstStyle/>
          <a:p>
            <a:pPr indent="-361950" lvl="0" marL="457200" marR="0" rtl="0" algn="l">
              <a:lnSpc>
                <a:spcPct val="100000"/>
              </a:lnSpc>
              <a:spcBef>
                <a:spcPts val="0"/>
              </a:spcBef>
              <a:spcAft>
                <a:spcPts val="0"/>
              </a:spcAft>
              <a:buClr>
                <a:srgbClr val="000000"/>
              </a:buClr>
              <a:buSzPts val="2100"/>
              <a:buFont typeface="Arial"/>
              <a:buChar char="●"/>
            </a:pPr>
            <a:r>
              <a:rPr b="0" i="0" lang="en-US" sz="2400" u="none" cap="none" strike="noStrike">
                <a:solidFill>
                  <a:srgbClr val="000000"/>
                </a:solidFill>
                <a:latin typeface="Arial"/>
                <a:ea typeface="Arial"/>
                <a:cs typeface="Arial"/>
                <a:sym typeface="Arial"/>
              </a:rPr>
              <a:t>Emissions based on Public and New Space observations of CO2 and CH4 are increasingly being used for regulation (in addition to science) and are likely needed for a functioning reporting obligations and carbon market</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361950" lvl="0" marL="457200" marR="0" rtl="0" algn="l">
              <a:lnSpc>
                <a:spcPct val="100000"/>
              </a:lnSpc>
              <a:spcBef>
                <a:spcPts val="0"/>
              </a:spcBef>
              <a:spcAft>
                <a:spcPts val="0"/>
              </a:spcAft>
              <a:buClr>
                <a:srgbClr val="000000"/>
              </a:buClr>
              <a:buSzPts val="2100"/>
              <a:buFont typeface="Arial"/>
              <a:buChar char="●"/>
            </a:pPr>
            <a:r>
              <a:rPr b="0" i="0" lang="en-US" sz="2400" u="none" cap="none" strike="noStrike">
                <a:solidFill>
                  <a:srgbClr val="000000"/>
                </a:solidFill>
                <a:latin typeface="Arial"/>
                <a:ea typeface="Arial"/>
                <a:cs typeface="Arial"/>
                <a:sym typeface="Arial"/>
              </a:rPr>
              <a:t>We need a set of best practices for facility scale emissions so that producers of these data know what is expected by the community and (new) users know how the data should be generated and reported so that it can be trusted</a:t>
            </a:r>
            <a:endParaRPr b="0" i="0" sz="24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361950" lvl="0" marL="457200" marR="0" rtl="0" algn="l">
              <a:lnSpc>
                <a:spcPct val="100000"/>
              </a:lnSpc>
              <a:spcBef>
                <a:spcPts val="0"/>
              </a:spcBef>
              <a:spcAft>
                <a:spcPts val="0"/>
              </a:spcAft>
              <a:buClr>
                <a:srgbClr val="000000"/>
              </a:buClr>
              <a:buSzPts val="2100"/>
              <a:buFont typeface="Arial"/>
              <a:buChar char="●"/>
            </a:pPr>
            <a:r>
              <a:rPr b="0" i="0" lang="en-US" sz="2400" u="none" cap="none" strike="noStrike">
                <a:solidFill>
                  <a:srgbClr val="000000"/>
                </a:solidFill>
                <a:latin typeface="Arial"/>
                <a:ea typeface="Arial"/>
                <a:cs typeface="Arial"/>
                <a:sym typeface="Arial"/>
              </a:rPr>
              <a:t>Emissions estimates at both scales ideally are traceable to a calibration standard, are reproducible, and are well validated with ground truthing</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g308ea0d2c40_0_17"/>
          <p:cNvSpPr txBox="1"/>
          <p:nvPr/>
        </p:nvSpPr>
        <p:spPr>
          <a:xfrm>
            <a:off x="265301" y="249950"/>
            <a:ext cx="8270400" cy="661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700"/>
              <a:buFont typeface="Arial"/>
              <a:buNone/>
            </a:pPr>
            <a:r>
              <a:rPr b="0" i="0" lang="en-US" sz="3700" u="none" cap="none" strike="noStrike">
                <a:solidFill>
                  <a:schemeClr val="lt1"/>
                </a:solidFill>
                <a:latin typeface="Arial"/>
                <a:ea typeface="Arial"/>
                <a:cs typeface="Arial"/>
                <a:sym typeface="Arial"/>
              </a:rPr>
              <a:t>Methane Best Practices – Next Steps  </a:t>
            </a:r>
            <a:endParaRPr b="0" i="0" sz="4400" u="none" cap="none" strike="noStrike">
              <a:solidFill>
                <a:schemeClr val="lt1"/>
              </a:solidFill>
              <a:latin typeface="Arial"/>
              <a:ea typeface="Arial"/>
              <a:cs typeface="Arial"/>
              <a:sym typeface="Arial"/>
            </a:endParaRPr>
          </a:p>
        </p:txBody>
      </p:sp>
      <p:sp>
        <p:nvSpPr>
          <p:cNvPr id="212" name="Google Shape;212;g308ea0d2c40_0_17"/>
          <p:cNvSpPr txBox="1"/>
          <p:nvPr/>
        </p:nvSpPr>
        <p:spPr>
          <a:xfrm>
            <a:off x="367000" y="1363225"/>
            <a:ext cx="10311160" cy="4834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361950" lvl="0" marL="457200" marR="0" rtl="0" algn="l">
              <a:lnSpc>
                <a:spcPct val="100000"/>
              </a:lnSpc>
              <a:spcBef>
                <a:spcPts val="0"/>
              </a:spcBef>
              <a:spcAft>
                <a:spcPts val="0"/>
              </a:spcAft>
              <a:buClr>
                <a:srgbClr val="000000"/>
              </a:buClr>
              <a:buSzPts val="2100"/>
              <a:buFont typeface="Arial"/>
              <a:buChar char="●"/>
            </a:pPr>
            <a:r>
              <a:rPr b="0" i="0" lang="en-US" sz="2400" u="none" cap="none" strike="noStrike">
                <a:solidFill>
                  <a:srgbClr val="000000"/>
                </a:solidFill>
                <a:latin typeface="Arial"/>
                <a:ea typeface="Arial"/>
                <a:cs typeface="Arial"/>
                <a:sym typeface="Arial"/>
              </a:rPr>
              <a:t>Continued support of effort to define best practices for quantifying and reporting emissions - Ideally this effort is handed off to an ”operational” focused organization after agreement between vested parties</a:t>
            </a:r>
            <a:endParaRPr b="0" i="0" sz="24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361950" lvl="0" marL="457200" marR="0" rtl="0" algn="l">
              <a:lnSpc>
                <a:spcPct val="100000"/>
              </a:lnSpc>
              <a:spcBef>
                <a:spcPts val="0"/>
              </a:spcBef>
              <a:spcAft>
                <a:spcPts val="0"/>
              </a:spcAft>
              <a:buClr>
                <a:srgbClr val="000000"/>
              </a:buClr>
              <a:buSzPts val="2100"/>
              <a:buFont typeface="Arial"/>
              <a:buChar char="●"/>
            </a:pPr>
            <a:r>
              <a:rPr b="0" i="0" lang="en-US" sz="2400" u="none" cap="none" strike="noStrike">
                <a:solidFill>
                  <a:srgbClr val="000000"/>
                </a:solidFill>
                <a:latin typeface="Arial"/>
                <a:ea typeface="Arial"/>
                <a:cs typeface="Arial"/>
                <a:sym typeface="Arial"/>
              </a:rPr>
              <a:t>Identified need to extend a Best Practices to Area Flux Mappers to better support the Global Stock Take and Global Methane Pledge as well as diffuse point sources and other sectors.</a:t>
            </a:r>
            <a:endParaRPr b="0" i="0" sz="24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sz="2400"/>
              <a:t>ROADMAP FOR A COORDINATED IMPLEMENTATION OF</a:t>
            </a:r>
            <a:br>
              <a:rPr lang="en-US" sz="2400"/>
            </a:br>
            <a:r>
              <a:rPr lang="en-US" sz="2400"/>
              <a:t>CARBON DIOXIDE AND METHANE MONITORING FROM SPACE</a:t>
            </a:r>
            <a:endParaRPr sz="2400"/>
          </a:p>
        </p:txBody>
      </p:sp>
      <p:pic>
        <p:nvPicPr>
          <p:cNvPr id="61" name="Google Shape;61;p2"/>
          <p:cNvPicPr preferRelativeResize="0"/>
          <p:nvPr/>
        </p:nvPicPr>
        <p:blipFill rotWithShape="1">
          <a:blip r:embed="rId3">
            <a:alphaModFix/>
          </a:blip>
          <a:srcRect b="0" l="0" r="0" t="0"/>
          <a:stretch/>
        </p:blipFill>
        <p:spPr>
          <a:xfrm>
            <a:off x="176048" y="1294681"/>
            <a:ext cx="6960777" cy="4984571"/>
          </a:xfrm>
          <a:prstGeom prst="rect">
            <a:avLst/>
          </a:prstGeom>
          <a:noFill/>
          <a:ln>
            <a:noFill/>
          </a:ln>
        </p:spPr>
      </p:pic>
      <p:pic>
        <p:nvPicPr>
          <p:cNvPr id="62" name="Google Shape;62;p2"/>
          <p:cNvPicPr preferRelativeResize="0"/>
          <p:nvPr/>
        </p:nvPicPr>
        <p:blipFill rotWithShape="1">
          <a:blip r:embed="rId4">
            <a:alphaModFix/>
          </a:blip>
          <a:srcRect b="0" l="1" r="1689" t="1147"/>
          <a:stretch/>
        </p:blipFill>
        <p:spPr>
          <a:xfrm>
            <a:off x="7275800" y="1091948"/>
            <a:ext cx="2287112" cy="5390036"/>
          </a:xfrm>
          <a:prstGeom prst="rect">
            <a:avLst/>
          </a:prstGeom>
          <a:noFill/>
          <a:ln>
            <a:noFill/>
          </a:ln>
        </p:spPr>
      </p:pic>
      <p:pic>
        <p:nvPicPr>
          <p:cNvPr id="63" name="Google Shape;63;p2"/>
          <p:cNvPicPr preferRelativeResize="0"/>
          <p:nvPr/>
        </p:nvPicPr>
        <p:blipFill rotWithShape="1">
          <a:blip r:embed="rId5">
            <a:alphaModFix/>
          </a:blip>
          <a:srcRect b="0" l="0" r="0" t="0"/>
          <a:stretch/>
        </p:blipFill>
        <p:spPr>
          <a:xfrm>
            <a:off x="9679357" y="1294681"/>
            <a:ext cx="2336595" cy="460344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3"/>
          <p:cNvSpPr txBox="1"/>
          <p:nvPr>
            <p:ph idx="1" type="body"/>
          </p:nvPr>
        </p:nvSpPr>
        <p:spPr>
          <a:xfrm>
            <a:off x="164897" y="1365194"/>
            <a:ext cx="11787987" cy="4662871"/>
          </a:xfrm>
          <a:prstGeom prst="rect">
            <a:avLst/>
          </a:prstGeom>
          <a:noFill/>
          <a:ln>
            <a:noFill/>
          </a:ln>
        </p:spPr>
        <p:txBody>
          <a:bodyPr anchorCtr="0" anchor="t" bIns="45700" lIns="91425" spcFirstLastPara="1" rIns="91425" wrap="square" tIns="45700">
            <a:noAutofit/>
          </a:bodyPr>
          <a:lstStyle/>
          <a:p>
            <a:pPr indent="0" lvl="0" marL="50800" marR="123825" rtl="0" algn="just">
              <a:lnSpc>
                <a:spcPct val="150000"/>
              </a:lnSpc>
              <a:spcBef>
                <a:spcPts val="1200"/>
              </a:spcBef>
              <a:spcAft>
                <a:spcPts val="0"/>
              </a:spcAft>
              <a:buSzPts val="2800"/>
              <a:buNone/>
            </a:pPr>
            <a:r>
              <a:rPr b="0" lang="en-US" sz="1800">
                <a:latin typeface="Arial"/>
                <a:ea typeface="Arial"/>
                <a:cs typeface="Arial"/>
                <a:sym typeface="Arial"/>
              </a:rPr>
              <a:t>(1) Level 1 Product: time-ordered, geo-located, combined with radiometric, spectroscopic and geometric calibration data in geophysical units (e.g., W/m</a:t>
            </a:r>
            <a:r>
              <a:rPr b="0" baseline="30000" lang="en-US" sz="1800">
                <a:latin typeface="Arial"/>
                <a:ea typeface="Arial"/>
                <a:cs typeface="Arial"/>
                <a:sym typeface="Arial"/>
              </a:rPr>
              <a:t>2</a:t>
            </a:r>
            <a:r>
              <a:rPr b="0" lang="en-US" sz="1800">
                <a:latin typeface="Arial"/>
                <a:ea typeface="Arial"/>
                <a:cs typeface="Arial"/>
                <a:sym typeface="Arial"/>
              </a:rPr>
              <a:t>/sr/um) </a:t>
            </a:r>
            <a:endParaRPr/>
          </a:p>
          <a:p>
            <a:pPr indent="0" lvl="0" marL="50800" marR="123825" rtl="0" algn="just">
              <a:lnSpc>
                <a:spcPct val="150000"/>
              </a:lnSpc>
              <a:spcBef>
                <a:spcPts val="2400"/>
              </a:spcBef>
              <a:spcAft>
                <a:spcPts val="0"/>
              </a:spcAft>
              <a:buSzPts val="2800"/>
              <a:buNone/>
            </a:pPr>
            <a:r>
              <a:rPr b="0" lang="en-US" sz="1800">
                <a:latin typeface="Arial"/>
                <a:ea typeface="Arial"/>
                <a:cs typeface="Arial"/>
                <a:sym typeface="Arial"/>
              </a:rPr>
              <a:t>(2) Collected prior to launch referenced to commonly accepted reference standards and tracked throughout the mission lifetime by collecting dedicated calibration observations of radiometric transfer standards or other targets. </a:t>
            </a:r>
            <a:endParaRPr/>
          </a:p>
          <a:p>
            <a:pPr indent="0" lvl="0" marL="50800" marR="123825" rtl="0" algn="just">
              <a:lnSpc>
                <a:spcPct val="150000"/>
              </a:lnSpc>
              <a:spcBef>
                <a:spcPts val="2400"/>
              </a:spcBef>
              <a:spcAft>
                <a:spcPts val="0"/>
              </a:spcAft>
              <a:buSzPts val="2800"/>
              <a:buNone/>
            </a:pPr>
            <a:r>
              <a:rPr b="0" lang="en-US" sz="1800">
                <a:latin typeface="Arial"/>
                <a:ea typeface="Arial"/>
                <a:cs typeface="Arial"/>
                <a:sym typeface="Arial"/>
              </a:rPr>
              <a:t>(3) Level 1(L1) generate the calibrated, geolocated products generated by these algorithms are called L1 products. </a:t>
            </a:r>
            <a:endParaRPr/>
          </a:p>
          <a:p>
            <a:pPr indent="0" lvl="0" marL="50800" marR="123825" rtl="0" algn="just">
              <a:lnSpc>
                <a:spcPct val="150000"/>
              </a:lnSpc>
              <a:spcBef>
                <a:spcPts val="2400"/>
              </a:spcBef>
              <a:spcAft>
                <a:spcPts val="0"/>
              </a:spcAft>
              <a:buSzPts val="2800"/>
              <a:buNone/>
            </a:pPr>
            <a:r>
              <a:rPr b="0" lang="en-US" sz="1800">
                <a:latin typeface="Arial"/>
                <a:ea typeface="Arial"/>
                <a:cs typeface="Arial"/>
                <a:sym typeface="Arial"/>
              </a:rPr>
              <a:t>(4) Thermal radiances emitted from the Earth’s surface and atmosphere are calibrated frequently in space using onboard calibration standards to minimize the changes by thermal environments and expressed in Geophysical units (W/m</a:t>
            </a:r>
            <a:r>
              <a:rPr b="0" baseline="30000" lang="en-US" sz="1800">
                <a:latin typeface="Arial"/>
                <a:ea typeface="Arial"/>
                <a:cs typeface="Arial"/>
                <a:sym typeface="Arial"/>
              </a:rPr>
              <a:t>2</a:t>
            </a:r>
            <a:r>
              <a:rPr b="0" lang="en-US" sz="1800">
                <a:latin typeface="Arial"/>
                <a:ea typeface="Arial"/>
                <a:cs typeface="Arial"/>
                <a:sym typeface="Arial"/>
              </a:rPr>
              <a:t>/sr/um) or radiance temperature (K).  </a:t>
            </a:r>
            <a:endParaRPr/>
          </a:p>
          <a:p>
            <a:pPr indent="0" lvl="0" marL="50800" marR="123825" rtl="0" algn="just">
              <a:lnSpc>
                <a:spcPct val="150000"/>
              </a:lnSpc>
              <a:spcBef>
                <a:spcPts val="2400"/>
              </a:spcBef>
              <a:spcAft>
                <a:spcPts val="1200"/>
              </a:spcAft>
              <a:buSzPts val="2800"/>
              <a:buNone/>
            </a:pPr>
            <a:r>
              <a:t/>
            </a:r>
            <a:endParaRPr b="0" sz="1800">
              <a:latin typeface="Arial"/>
              <a:ea typeface="Arial"/>
              <a:cs typeface="Arial"/>
              <a:sym typeface="Arial"/>
            </a:endParaRPr>
          </a:p>
        </p:txBody>
      </p:sp>
      <p:sp>
        <p:nvSpPr>
          <p:cNvPr id="69" name="Google Shape;69;p3"/>
          <p:cNvSpPr txBox="1"/>
          <p:nvPr>
            <p:ph type="title"/>
          </p:nvPr>
        </p:nvSpPr>
        <p:spPr>
          <a:xfrm>
            <a:off x="164897" y="109031"/>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sz="1600"/>
              <a:t>ROADMAP FOR A COORDINATED IMPLEMENTATION OF</a:t>
            </a:r>
            <a:br>
              <a:rPr lang="en-US" sz="1600"/>
            </a:br>
            <a:r>
              <a:rPr lang="en-US" sz="1600"/>
              <a:t>CARBON DIOXIDE AND METHANE MONITORING FROM SPACE</a:t>
            </a:r>
            <a:br>
              <a:rPr lang="en-US" sz="1600"/>
            </a:br>
            <a:r>
              <a:rPr lang="en-US" sz="3200"/>
              <a:t>5c. Calibration and Level 1 Products</a:t>
            </a:r>
            <a:br>
              <a:rPr lang="en-US" sz="1600"/>
            </a:br>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4"/>
          <p:cNvSpPr txBox="1"/>
          <p:nvPr>
            <p:ph idx="1" type="body"/>
          </p:nvPr>
        </p:nvSpPr>
        <p:spPr>
          <a:xfrm>
            <a:off x="266480" y="1097564"/>
            <a:ext cx="11821441" cy="4662871"/>
          </a:xfrm>
          <a:prstGeom prst="rect">
            <a:avLst/>
          </a:prstGeom>
          <a:noFill/>
          <a:ln>
            <a:noFill/>
          </a:ln>
        </p:spPr>
        <p:txBody>
          <a:bodyPr anchorCtr="0" anchor="t" bIns="45700" lIns="91425" spcFirstLastPara="1" rIns="91425" wrap="square" tIns="45700">
            <a:noAutofit/>
          </a:bodyPr>
          <a:lstStyle/>
          <a:p>
            <a:pPr indent="0" lvl="0" marL="50800" marR="123825" rtl="0" algn="just">
              <a:lnSpc>
                <a:spcPct val="150000"/>
              </a:lnSpc>
              <a:spcBef>
                <a:spcPts val="0"/>
              </a:spcBef>
              <a:spcAft>
                <a:spcPts val="0"/>
              </a:spcAft>
              <a:buSzPts val="2800"/>
              <a:buNone/>
            </a:pPr>
            <a:r>
              <a:rPr b="0" lang="en-US" sz="1800"/>
              <a:t>T</a:t>
            </a:r>
            <a:r>
              <a:rPr b="0" i="0" lang="en-US" sz="1800" u="none" strike="noStrike">
                <a:solidFill>
                  <a:srgbClr val="000000"/>
                </a:solidFill>
                <a:latin typeface="Arial"/>
                <a:ea typeface="Arial"/>
                <a:cs typeface="Arial"/>
                <a:sym typeface="Arial"/>
              </a:rPr>
              <a:t>raceability to commonly accepted reference standards, with known uncertainties quantified, I</a:t>
            </a:r>
            <a:endParaRPr/>
          </a:p>
          <a:p>
            <a:pPr indent="0" lvl="0" marL="50800" marR="123825" rtl="0" algn="just">
              <a:lnSpc>
                <a:spcPct val="150000"/>
              </a:lnSpc>
              <a:spcBef>
                <a:spcPts val="0"/>
              </a:spcBef>
              <a:spcAft>
                <a:spcPts val="0"/>
              </a:spcAft>
              <a:buSzPts val="2800"/>
              <a:buNone/>
            </a:pPr>
            <a:r>
              <a:rPr b="0" i="0" lang="en-US" sz="1800" u="none" strike="noStrike">
                <a:solidFill>
                  <a:srgbClr val="000000"/>
                </a:solidFill>
                <a:latin typeface="Arial"/>
                <a:ea typeface="Arial"/>
                <a:cs typeface="Arial"/>
                <a:sym typeface="Arial"/>
              </a:rPr>
              <a:t>multiple sensors to improve resolution or coverage or extend the data record beyond the operating lifetime of a single space-based sensor. </a:t>
            </a:r>
            <a:endParaRPr/>
          </a:p>
          <a:p>
            <a:pPr indent="0" lvl="0" marL="50800" marR="123825" rtl="0" algn="just">
              <a:lnSpc>
                <a:spcPct val="150000"/>
              </a:lnSpc>
              <a:spcBef>
                <a:spcPts val="0"/>
              </a:spcBef>
              <a:spcAft>
                <a:spcPts val="0"/>
              </a:spcAft>
              <a:buSzPts val="2800"/>
              <a:buNone/>
            </a:pPr>
            <a:r>
              <a:rPr b="0" i="0" lang="en-US" sz="1800" u="none" strike="noStrike">
                <a:solidFill>
                  <a:srgbClr val="000000"/>
                </a:solidFill>
                <a:latin typeface="Arial"/>
                <a:ea typeface="Arial"/>
                <a:cs typeface="Arial"/>
                <a:sym typeface="Arial"/>
              </a:rPr>
              <a:t>For public-sector missions, the pre-launch and on-orbit calibration methodology, standards, products and associated calibration algorithms ATBDs and refereed scientific publications.</a:t>
            </a:r>
            <a:endParaRPr/>
          </a:p>
          <a:p>
            <a:pPr indent="0" lvl="0" marL="50800" marR="123825" rtl="0" algn="just">
              <a:lnSpc>
                <a:spcPct val="150000"/>
              </a:lnSpc>
              <a:spcBef>
                <a:spcPts val="0"/>
              </a:spcBef>
              <a:spcAft>
                <a:spcPts val="0"/>
              </a:spcAft>
              <a:buSzPts val="2800"/>
              <a:buNone/>
            </a:pPr>
            <a:r>
              <a:rPr b="0" i="0" lang="en-US" sz="1800" u="none" strike="noStrike">
                <a:solidFill>
                  <a:srgbClr val="000000"/>
                </a:solidFill>
                <a:latin typeface="Arial"/>
                <a:ea typeface="Arial"/>
                <a:cs typeface="Arial"/>
                <a:sym typeface="Arial"/>
              </a:rPr>
              <a:t>Throughout its lifetime through active collaboration among the teams operating the first generation of dedicated GHG missions. </a:t>
            </a:r>
            <a:endParaRPr/>
          </a:p>
          <a:p>
            <a:pPr indent="0" lvl="0" marL="50800" marR="123825" rtl="0" algn="just">
              <a:lnSpc>
                <a:spcPct val="150000"/>
              </a:lnSpc>
              <a:spcBef>
                <a:spcPts val="0"/>
              </a:spcBef>
              <a:spcAft>
                <a:spcPts val="0"/>
              </a:spcAft>
              <a:buSzPts val="2800"/>
              <a:buNone/>
            </a:pPr>
            <a:r>
              <a:rPr b="0" lang="en-US" sz="1800">
                <a:latin typeface="Arial"/>
                <a:ea typeface="Arial"/>
                <a:cs typeface="Arial"/>
                <a:sym typeface="Arial"/>
              </a:rPr>
              <a:t>(1) Direct comparisons of radiometric standards and transfer standards used in pre-flight calibration experiments;</a:t>
            </a:r>
            <a:endParaRPr/>
          </a:p>
          <a:p>
            <a:pPr indent="0" lvl="0" marL="50800" marR="123825" rtl="0" algn="just">
              <a:lnSpc>
                <a:spcPct val="150000"/>
              </a:lnSpc>
              <a:spcBef>
                <a:spcPts val="0"/>
              </a:spcBef>
              <a:spcAft>
                <a:spcPts val="0"/>
              </a:spcAft>
              <a:buSzPts val="2800"/>
              <a:buNone/>
            </a:pPr>
            <a:r>
              <a:rPr b="0" lang="en-US" sz="1800">
                <a:latin typeface="Arial"/>
                <a:ea typeface="Arial"/>
                <a:cs typeface="Arial"/>
                <a:sym typeface="Arial"/>
              </a:rPr>
              <a:t>(2) Astronomical standards, including the Sun and Moon within the common spectra ranges for O</a:t>
            </a:r>
            <a:r>
              <a:rPr b="0" baseline="-25000" lang="en-US" sz="1800">
                <a:latin typeface="Arial"/>
                <a:ea typeface="Arial"/>
                <a:cs typeface="Arial"/>
                <a:sym typeface="Arial"/>
              </a:rPr>
              <a:t>2</a:t>
            </a:r>
            <a:r>
              <a:rPr b="0" lang="en-US" sz="1800">
                <a:latin typeface="Arial"/>
                <a:ea typeface="Arial"/>
                <a:cs typeface="Arial"/>
                <a:sym typeface="Arial"/>
              </a:rPr>
              <a:t>, CO</a:t>
            </a:r>
            <a:r>
              <a:rPr b="0" baseline="-25000" lang="en-US" sz="1800">
                <a:latin typeface="Arial"/>
                <a:ea typeface="Arial"/>
                <a:cs typeface="Arial"/>
                <a:sym typeface="Arial"/>
              </a:rPr>
              <a:t>2</a:t>
            </a:r>
            <a:r>
              <a:rPr b="0" lang="en-US" sz="1800">
                <a:latin typeface="Arial"/>
                <a:ea typeface="Arial"/>
                <a:cs typeface="Arial"/>
                <a:sym typeface="Arial"/>
              </a:rPr>
              <a:t> and CH</a:t>
            </a:r>
            <a:r>
              <a:rPr b="0" baseline="-25000" lang="en-US" sz="1800">
                <a:latin typeface="Arial"/>
                <a:ea typeface="Arial"/>
                <a:cs typeface="Arial"/>
                <a:sym typeface="Arial"/>
              </a:rPr>
              <a:t>4</a:t>
            </a:r>
            <a:endParaRPr/>
          </a:p>
          <a:p>
            <a:pPr indent="0" lvl="0" marL="50800" marR="123825" rtl="0" algn="just">
              <a:lnSpc>
                <a:spcPct val="150000"/>
              </a:lnSpc>
              <a:spcBef>
                <a:spcPts val="0"/>
              </a:spcBef>
              <a:spcAft>
                <a:spcPts val="0"/>
              </a:spcAft>
              <a:buSzPts val="2800"/>
              <a:buNone/>
            </a:pPr>
            <a:r>
              <a:rPr b="0" lang="en-US" sz="1800">
                <a:latin typeface="Arial"/>
                <a:ea typeface="Arial"/>
                <a:cs typeface="Arial"/>
                <a:sym typeface="Arial"/>
              </a:rPr>
              <a:t>(3) Near-simultaneous observations of vicarious calibration sights, such as Railroad Valley, Nevada</a:t>
            </a:r>
            <a:endParaRPr/>
          </a:p>
          <a:p>
            <a:pPr indent="0" lvl="0" marL="50800" marR="123825" rtl="0" algn="just">
              <a:lnSpc>
                <a:spcPct val="150000"/>
              </a:lnSpc>
              <a:spcBef>
                <a:spcPts val="0"/>
              </a:spcBef>
              <a:spcAft>
                <a:spcPts val="0"/>
              </a:spcAft>
              <a:buSzPts val="2800"/>
              <a:buNone/>
            </a:pPr>
            <a:r>
              <a:rPr lang="en-US" sz="1800">
                <a:latin typeface="Arial"/>
                <a:ea typeface="Arial"/>
                <a:cs typeface="Arial"/>
                <a:sym typeface="Arial"/>
              </a:rPr>
              <a:t>(4) </a:t>
            </a:r>
            <a:r>
              <a:rPr b="0" lang="en-US" sz="1800">
                <a:latin typeface="Arial"/>
                <a:ea typeface="Arial"/>
                <a:cs typeface="Arial"/>
                <a:sym typeface="Arial"/>
              </a:rPr>
              <a:t>Comparisons of near simultaneous observations of pseudo-invariant calibration sites (PICS) </a:t>
            </a:r>
            <a:endParaRPr/>
          </a:p>
          <a:p>
            <a:pPr indent="0" lvl="0" marL="50800" marR="123825" rtl="0" algn="just">
              <a:lnSpc>
                <a:spcPct val="150000"/>
              </a:lnSpc>
              <a:spcBef>
                <a:spcPts val="0"/>
              </a:spcBef>
              <a:spcAft>
                <a:spcPts val="0"/>
              </a:spcAft>
              <a:buSzPts val="2800"/>
              <a:buNone/>
            </a:pPr>
            <a:r>
              <a:rPr b="0" lang="en-US" sz="1800">
                <a:latin typeface="Arial"/>
                <a:ea typeface="Arial"/>
                <a:cs typeface="Arial"/>
                <a:sym typeface="Arial"/>
              </a:rPr>
              <a:t>(5) Exchange of reference solar spectra and gas absorption cross-section data .</a:t>
            </a:r>
            <a:endParaRPr/>
          </a:p>
          <a:p>
            <a:pPr indent="-228600" lvl="0" marL="457200" marR="123825" rtl="0" algn="just">
              <a:lnSpc>
                <a:spcPct val="90000"/>
              </a:lnSpc>
              <a:spcBef>
                <a:spcPts val="1200"/>
              </a:spcBef>
              <a:spcAft>
                <a:spcPts val="0"/>
              </a:spcAft>
              <a:buSzPts val="2800"/>
              <a:buNone/>
            </a:pPr>
            <a:r>
              <a:t/>
            </a:r>
            <a:endParaRPr b="0" sz="1800">
              <a:latin typeface="Arial"/>
              <a:ea typeface="Arial"/>
              <a:cs typeface="Arial"/>
              <a:sym typeface="Arial"/>
            </a:endParaRPr>
          </a:p>
          <a:p>
            <a:pPr indent="0" lvl="0" marL="50800" marR="123825" rtl="0" algn="just">
              <a:lnSpc>
                <a:spcPct val="90000"/>
              </a:lnSpc>
              <a:spcBef>
                <a:spcPts val="2400"/>
              </a:spcBef>
              <a:spcAft>
                <a:spcPts val="0"/>
              </a:spcAft>
              <a:buSzPts val="2800"/>
              <a:buNone/>
            </a:pPr>
            <a:r>
              <a:t/>
            </a:r>
            <a:endParaRPr b="0" i="0" sz="1800" u="none" strike="noStrike">
              <a:solidFill>
                <a:srgbClr val="000000"/>
              </a:solidFill>
              <a:latin typeface="Arial"/>
              <a:ea typeface="Arial"/>
              <a:cs typeface="Arial"/>
              <a:sym typeface="Arial"/>
            </a:endParaRPr>
          </a:p>
        </p:txBody>
      </p:sp>
      <p:sp>
        <p:nvSpPr>
          <p:cNvPr id="75" name="Google Shape;75;p4"/>
          <p:cNvSpPr txBox="1"/>
          <p:nvPr>
            <p:ph type="title"/>
          </p:nvPr>
        </p:nvSpPr>
        <p:spPr>
          <a:xfrm>
            <a:off x="164897" y="109031"/>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sz="1600"/>
              <a:t>ROADMAP FOR A COORDINATED IMPLEMENTATION OF</a:t>
            </a:r>
            <a:br>
              <a:rPr lang="en-US" sz="1600"/>
            </a:br>
            <a:r>
              <a:rPr lang="en-US" sz="1600"/>
              <a:t>CARBON DIOXIDE AND METHANE MONITORING FROM SPACE</a:t>
            </a:r>
            <a:br>
              <a:rPr lang="en-US" sz="1600"/>
            </a:br>
            <a:r>
              <a:rPr lang="en-US" sz="3200"/>
              <a:t>5c. Calibration and Level 1 Products</a:t>
            </a:r>
            <a:br>
              <a:rPr lang="en-US" sz="1600"/>
            </a:br>
            <a:endParaRPr sz="1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5"/>
          <p:cNvSpPr txBox="1"/>
          <p:nvPr>
            <p:ph idx="1" type="body"/>
          </p:nvPr>
        </p:nvSpPr>
        <p:spPr>
          <a:xfrm>
            <a:off x="164897" y="1253682"/>
            <a:ext cx="11495400" cy="4662900"/>
          </a:xfrm>
          <a:prstGeom prst="rect">
            <a:avLst/>
          </a:prstGeom>
          <a:noFill/>
          <a:ln>
            <a:noFill/>
          </a:ln>
        </p:spPr>
        <p:txBody>
          <a:bodyPr anchorCtr="0" anchor="t" bIns="45700" lIns="91425" spcFirstLastPara="1" rIns="91425" wrap="square" tIns="45700">
            <a:noAutofit/>
          </a:bodyPr>
          <a:lstStyle/>
          <a:p>
            <a:pPr indent="0" lvl="0" marL="50800" marR="123825" rtl="0" algn="just">
              <a:lnSpc>
                <a:spcPct val="150000"/>
              </a:lnSpc>
              <a:spcBef>
                <a:spcPts val="0"/>
              </a:spcBef>
              <a:spcAft>
                <a:spcPts val="0"/>
              </a:spcAft>
              <a:buSzPts val="2800"/>
              <a:buNone/>
            </a:pPr>
            <a:r>
              <a:rPr b="0" i="0" lang="en-US" sz="1800" u="none" strike="noStrike">
                <a:solidFill>
                  <a:srgbClr val="000000"/>
                </a:solidFill>
                <a:latin typeface="Arial"/>
                <a:ea typeface="Arial"/>
                <a:cs typeface="Arial"/>
                <a:sym typeface="Arial"/>
              </a:rPr>
              <a:t>Initially, through bi-lateral then multilateral agreements among specific missions, More recently, key activities within the CEOS Working group on Calibration and Validation Atmospheric Composition Subgroup (WGCV/ACSG) and the WMO/CGMS Global Space-based Inter-Calibration System (GSICS) Visible and Near Infrared Subgroup (VIS/NIR) subgroup and tracked by the GHG-TT </a:t>
            </a:r>
            <a:endParaRPr/>
          </a:p>
          <a:p>
            <a:pPr indent="0" lvl="0" marL="50800" marR="123825" rtl="0" algn="just">
              <a:lnSpc>
                <a:spcPct val="150000"/>
              </a:lnSpc>
              <a:spcBef>
                <a:spcPts val="0"/>
              </a:spcBef>
              <a:spcAft>
                <a:spcPts val="0"/>
              </a:spcAft>
              <a:buSzPts val="2800"/>
              <a:buNone/>
            </a:pPr>
            <a:r>
              <a:t/>
            </a:r>
            <a:endParaRPr b="0" i="0" sz="1800" u="none" strike="noStrike">
              <a:solidFill>
                <a:srgbClr val="000000"/>
              </a:solidFill>
              <a:latin typeface="Arial"/>
              <a:ea typeface="Arial"/>
              <a:cs typeface="Arial"/>
              <a:sym typeface="Arial"/>
            </a:endParaRPr>
          </a:p>
          <a:p>
            <a:pPr indent="0" lvl="0" marL="50800" marR="123825" rtl="0" algn="just">
              <a:lnSpc>
                <a:spcPct val="150000"/>
              </a:lnSpc>
              <a:spcBef>
                <a:spcPts val="0"/>
              </a:spcBef>
              <a:spcAft>
                <a:spcPts val="0"/>
              </a:spcAft>
              <a:buSzPts val="2800"/>
              <a:buNone/>
            </a:pPr>
            <a:r>
              <a:rPr lang="en-US" sz="1800">
                <a:solidFill>
                  <a:srgbClr val="000000"/>
                </a:solidFill>
                <a:latin typeface="Arial"/>
                <a:ea typeface="Arial"/>
                <a:cs typeface="Arial"/>
                <a:sym typeface="Arial"/>
              </a:rPr>
              <a:t>T</a:t>
            </a:r>
            <a:r>
              <a:rPr b="0" i="0" lang="en-US" sz="1800" u="none" strike="noStrike">
                <a:solidFill>
                  <a:srgbClr val="000000"/>
                </a:solidFill>
                <a:latin typeface="Arial"/>
                <a:ea typeface="Arial"/>
                <a:cs typeface="Arial"/>
                <a:sym typeface="Arial"/>
              </a:rPr>
              <a:t>ransitions from research to operations, interoperability of L1 products become important</a:t>
            </a:r>
            <a:endParaRPr/>
          </a:p>
          <a:p>
            <a:pPr indent="0" lvl="0" marL="50800" marR="123825" rtl="0" algn="just">
              <a:lnSpc>
                <a:spcPct val="150000"/>
              </a:lnSpc>
              <a:spcBef>
                <a:spcPts val="0"/>
              </a:spcBef>
              <a:spcAft>
                <a:spcPts val="0"/>
              </a:spcAft>
              <a:buSzPts val="2800"/>
              <a:buNone/>
            </a:pPr>
            <a:r>
              <a:rPr b="0" i="0" lang="en-US" sz="1800" u="none" strike="noStrike">
                <a:solidFill>
                  <a:srgbClr val="000000"/>
                </a:solidFill>
                <a:latin typeface="Arial"/>
                <a:ea typeface="Arial"/>
                <a:cs typeface="Arial"/>
                <a:sym typeface="Arial"/>
              </a:rPr>
              <a:t>(1) Identify and encourage sharing pre-launch radiometric, spectroscopic and geometric standards and methodology for their use in calibrating GHG sensors</a:t>
            </a:r>
            <a:endParaRPr/>
          </a:p>
          <a:p>
            <a:pPr indent="0" lvl="0" marL="50800" marR="123825" rtl="0" algn="just">
              <a:lnSpc>
                <a:spcPct val="150000"/>
              </a:lnSpc>
              <a:spcBef>
                <a:spcPts val="0"/>
              </a:spcBef>
              <a:spcAft>
                <a:spcPts val="0"/>
              </a:spcAft>
              <a:buSzPts val="2800"/>
              <a:buNone/>
            </a:pPr>
            <a:r>
              <a:rPr b="0" i="0" lang="en-US" sz="1800" u="none" strike="noStrike">
                <a:solidFill>
                  <a:srgbClr val="000000"/>
                </a:solidFill>
                <a:latin typeface="Arial"/>
                <a:ea typeface="Arial"/>
                <a:cs typeface="Arial"/>
                <a:sym typeface="Arial"/>
              </a:rPr>
              <a:t>(2) Spectrally dependent radiometric and spectro-polarimetric standards for the Moon</a:t>
            </a:r>
            <a:endParaRPr/>
          </a:p>
          <a:p>
            <a:pPr indent="0" lvl="0" marL="50800" marR="123825" rtl="0" algn="just">
              <a:lnSpc>
                <a:spcPct val="150000"/>
              </a:lnSpc>
              <a:spcBef>
                <a:spcPts val="0"/>
              </a:spcBef>
              <a:spcAft>
                <a:spcPts val="0"/>
              </a:spcAft>
              <a:buSzPts val="2800"/>
              <a:buNone/>
            </a:pPr>
            <a:r>
              <a:rPr b="0" i="0" lang="en-US" sz="1800" u="none" strike="noStrike">
                <a:solidFill>
                  <a:srgbClr val="000000"/>
                </a:solidFill>
                <a:latin typeface="Arial"/>
                <a:ea typeface="Arial"/>
                <a:cs typeface="Arial"/>
                <a:sym typeface="Arial"/>
              </a:rPr>
              <a:t>(3) Establish best practices for in-flight solar and lunar calibrations for GHG sensors</a:t>
            </a:r>
            <a:endParaRPr/>
          </a:p>
          <a:p>
            <a:pPr indent="0" lvl="0" marL="50800" marR="123825" rtl="0" algn="just">
              <a:lnSpc>
                <a:spcPct val="150000"/>
              </a:lnSpc>
              <a:spcBef>
                <a:spcPts val="0"/>
              </a:spcBef>
              <a:spcAft>
                <a:spcPts val="0"/>
              </a:spcAft>
              <a:buSzPts val="2800"/>
              <a:buNone/>
            </a:pPr>
            <a:r>
              <a:rPr b="0" i="0" lang="en-US" sz="1800" u="none" strike="noStrike">
                <a:solidFill>
                  <a:srgbClr val="000000"/>
                </a:solidFill>
                <a:latin typeface="Arial"/>
                <a:ea typeface="Arial"/>
                <a:cs typeface="Arial"/>
                <a:sym typeface="Arial"/>
              </a:rPr>
              <a:t>(4) Routine vicarious calibration campaigns</a:t>
            </a:r>
            <a:endParaRPr/>
          </a:p>
          <a:p>
            <a:pPr indent="0" lvl="0" marL="50800" marR="123825" rtl="0" algn="just">
              <a:lnSpc>
                <a:spcPct val="150000"/>
              </a:lnSpc>
              <a:spcBef>
                <a:spcPts val="0"/>
              </a:spcBef>
              <a:spcAft>
                <a:spcPts val="0"/>
              </a:spcAft>
              <a:buSzPts val="2800"/>
              <a:buNone/>
            </a:pPr>
            <a:r>
              <a:rPr b="0" i="0" lang="en-US" sz="1800" u="none" strike="noStrike">
                <a:solidFill>
                  <a:srgbClr val="000000"/>
                </a:solidFill>
                <a:latin typeface="Arial"/>
                <a:ea typeface="Arial"/>
                <a:cs typeface="Arial"/>
                <a:sym typeface="Arial"/>
              </a:rPr>
              <a:t>(5) Define common metadata requirements for L1 products to facilitate interoperability.</a:t>
            </a:r>
            <a:endParaRPr/>
          </a:p>
          <a:p>
            <a:pPr indent="-228600" lvl="0" marL="457200" marR="0" rtl="0" algn="l">
              <a:lnSpc>
                <a:spcPct val="90000"/>
              </a:lnSpc>
              <a:spcBef>
                <a:spcPts val="1000"/>
              </a:spcBef>
              <a:spcAft>
                <a:spcPts val="0"/>
              </a:spcAft>
              <a:buClr>
                <a:schemeClr val="dk1"/>
              </a:buClr>
              <a:buSzPts val="2800"/>
              <a:buFont typeface="Noto Sans Symbols"/>
              <a:buNone/>
            </a:pPr>
            <a:r>
              <a:t/>
            </a:r>
            <a:endParaRPr/>
          </a:p>
        </p:txBody>
      </p:sp>
      <p:sp>
        <p:nvSpPr>
          <p:cNvPr id="81" name="Google Shape;81;p5"/>
          <p:cNvSpPr txBox="1"/>
          <p:nvPr>
            <p:ph type="title"/>
          </p:nvPr>
        </p:nvSpPr>
        <p:spPr>
          <a:xfrm>
            <a:off x="164897" y="109031"/>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sz="1600"/>
              <a:t>ROADMAP FOR A COORDINATED IMPLEMENTATION OF</a:t>
            </a:r>
            <a:br>
              <a:rPr lang="en-US" sz="1600"/>
            </a:br>
            <a:r>
              <a:rPr lang="en-US" sz="1600"/>
              <a:t>CARBON DIOXIDE AND METHANE MONITORING FROM SPACE</a:t>
            </a:r>
            <a:br>
              <a:rPr lang="en-US" sz="1600"/>
            </a:br>
            <a:r>
              <a:rPr lang="en-US" sz="3200"/>
              <a:t>5c. Calibration and Level 1 Products</a:t>
            </a:r>
            <a:br>
              <a:rPr lang="en-US" sz="1600"/>
            </a:br>
            <a:endParaRPr sz="16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5"/>
          <p:cNvSpPr txBox="1"/>
          <p:nvPr>
            <p:ph idx="1" type="body"/>
          </p:nvPr>
        </p:nvSpPr>
        <p:spPr>
          <a:xfrm>
            <a:off x="0" y="1141413"/>
            <a:ext cx="6190700" cy="5573712"/>
          </a:xfrm>
          <a:prstGeom prst="rect">
            <a:avLst/>
          </a:prstGeom>
          <a:noFill/>
          <a:ln>
            <a:noFill/>
          </a:ln>
        </p:spPr>
        <p:txBody>
          <a:bodyPr anchorCtr="0" anchor="t" bIns="45700" lIns="91425" spcFirstLastPara="1" rIns="91425" wrap="square" tIns="45700">
            <a:normAutofit fontScale="92500"/>
          </a:bodyPr>
          <a:lstStyle/>
          <a:p>
            <a:pPr indent="0" lvl="0" marL="50800" marR="0" rtl="0" algn="l">
              <a:lnSpc>
                <a:spcPct val="110000"/>
              </a:lnSpc>
              <a:spcBef>
                <a:spcPts val="0"/>
              </a:spcBef>
              <a:spcAft>
                <a:spcPts val="0"/>
              </a:spcAft>
              <a:buClr>
                <a:srgbClr val="000000"/>
              </a:buClr>
              <a:buSzPct val="100000"/>
              <a:buFont typeface="Arial"/>
              <a:buNone/>
            </a:pPr>
            <a:r>
              <a:rPr b="1" i="1" lang="en-US" sz="1400" u="none" cap="none" strike="noStrike">
                <a:solidFill>
                  <a:srgbClr val="92D050"/>
                </a:solidFill>
                <a:latin typeface="Arial Narrow"/>
                <a:ea typeface="Arial Narrow"/>
                <a:cs typeface="Arial Narrow"/>
                <a:sym typeface="Arial Narrow"/>
              </a:rPr>
              <a:t>CO</a:t>
            </a:r>
            <a:r>
              <a:rPr b="1" baseline="-25000" i="1" lang="en-US" sz="1400" u="none" cap="none" strike="noStrike">
                <a:solidFill>
                  <a:srgbClr val="92D050"/>
                </a:solidFill>
                <a:latin typeface="Arial Narrow"/>
                <a:ea typeface="Arial Narrow"/>
                <a:cs typeface="Arial Narrow"/>
                <a:sym typeface="Arial Narrow"/>
              </a:rPr>
              <a:t>2</a:t>
            </a:r>
            <a:r>
              <a:rPr b="1" i="1" lang="en-US" sz="1400" u="none" cap="none" strike="noStrike">
                <a:solidFill>
                  <a:srgbClr val="92D050"/>
                </a:solidFill>
                <a:latin typeface="Arial Narrow"/>
                <a:ea typeface="Arial Narrow"/>
                <a:cs typeface="Arial Narrow"/>
                <a:sym typeface="Arial Narrow"/>
              </a:rPr>
              <a:t>/CH</a:t>
            </a:r>
            <a:r>
              <a:rPr b="1" baseline="-25000" i="1" lang="en-US" sz="1400" u="none" cap="none" strike="noStrike">
                <a:solidFill>
                  <a:srgbClr val="92D050"/>
                </a:solidFill>
                <a:latin typeface="Arial Narrow"/>
                <a:ea typeface="Arial Narrow"/>
                <a:cs typeface="Arial Narrow"/>
                <a:sym typeface="Arial Narrow"/>
              </a:rPr>
              <a:t>4</a:t>
            </a:r>
            <a:r>
              <a:rPr b="1" i="1" lang="en-US" sz="1400" u="none" cap="none" strike="noStrike">
                <a:solidFill>
                  <a:srgbClr val="92D050"/>
                </a:solidFill>
                <a:latin typeface="Arial Narrow"/>
                <a:ea typeface="Arial Narrow"/>
                <a:cs typeface="Arial Narrow"/>
                <a:sym typeface="Arial Narrow"/>
              </a:rPr>
              <a:t> Roadmap CV-6: Operational reporting on the quality of space-borne GHG data</a:t>
            </a:r>
            <a:endParaRPr/>
          </a:p>
          <a:p>
            <a:pPr indent="0" lvl="0" marL="50800" marR="0" rtl="0" algn="l">
              <a:lnSpc>
                <a:spcPct val="110000"/>
              </a:lnSpc>
              <a:spcBef>
                <a:spcPts val="0"/>
              </a:spcBef>
              <a:spcAft>
                <a:spcPts val="0"/>
              </a:spcAft>
              <a:buClr>
                <a:srgbClr val="000000"/>
              </a:buClr>
              <a:buSzPct val="100000"/>
              <a:buFont typeface="Arial"/>
              <a:buNone/>
            </a:pPr>
            <a:r>
              <a:t/>
            </a:r>
            <a:endParaRPr b="0" i="1" sz="600" u="none" cap="none" strike="noStrike">
              <a:solidFill>
                <a:srgbClr val="92D050"/>
              </a:solidFill>
              <a:latin typeface="Arial"/>
              <a:ea typeface="Arial"/>
              <a:cs typeface="Arial"/>
              <a:sym typeface="Arial"/>
            </a:endParaRPr>
          </a:p>
          <a:p>
            <a:pPr indent="0" lvl="0" marL="50800" marR="0" rtl="0" algn="l">
              <a:lnSpc>
                <a:spcPct val="110000"/>
              </a:lnSpc>
              <a:spcBef>
                <a:spcPts val="0"/>
              </a:spcBef>
              <a:spcAft>
                <a:spcPts val="0"/>
              </a:spcAft>
              <a:buClr>
                <a:srgbClr val="000000"/>
              </a:buClr>
              <a:buSzPct val="100000"/>
              <a:buFont typeface="Arial"/>
              <a:buNone/>
            </a:pPr>
            <a:r>
              <a:rPr b="0" i="0" lang="en-US" sz="2200" u="none" cap="none" strike="noStrike">
                <a:solidFill>
                  <a:srgbClr val="002060"/>
                </a:solidFill>
                <a:latin typeface="Arial"/>
                <a:ea typeface="Arial"/>
                <a:cs typeface="Arial"/>
                <a:sym typeface="Arial"/>
              </a:rPr>
              <a:t>ESA/Copernicus ATM-MPC Sentinel-5P TROPOMI: Pathfinder for CH</a:t>
            </a:r>
            <a:r>
              <a:rPr b="0" baseline="-25000" i="0" lang="en-US" sz="2200" u="none" cap="none" strike="noStrike">
                <a:solidFill>
                  <a:srgbClr val="002060"/>
                </a:solidFill>
                <a:latin typeface="Arial"/>
                <a:ea typeface="Arial"/>
                <a:cs typeface="Arial"/>
                <a:sym typeface="Arial"/>
              </a:rPr>
              <a:t>4</a:t>
            </a:r>
            <a:r>
              <a:rPr b="0" i="0" lang="en-US" sz="2200" u="none" cap="none" strike="noStrike">
                <a:solidFill>
                  <a:srgbClr val="002060"/>
                </a:solidFill>
                <a:latin typeface="Arial"/>
                <a:ea typeface="Arial"/>
                <a:cs typeface="Arial"/>
                <a:sym typeface="Arial"/>
              </a:rPr>
              <a:t> and CO operational validation fed by the 3 GHG column/profile monitoring networks </a:t>
            </a:r>
            <a:endParaRPr/>
          </a:p>
          <a:p>
            <a:pPr indent="-197675" lvl="2" marL="478800" marR="0" rtl="0" algn="l">
              <a:lnSpc>
                <a:spcPct val="100000"/>
              </a:lnSpc>
              <a:spcBef>
                <a:spcPts val="0"/>
              </a:spcBef>
              <a:spcAft>
                <a:spcPts val="0"/>
              </a:spcAft>
              <a:buClr>
                <a:srgbClr val="000000"/>
              </a:buClr>
              <a:buSzPct val="100000"/>
              <a:buFont typeface="Noto Sans Symbols"/>
              <a:buNone/>
            </a:pPr>
            <a:r>
              <a:t/>
            </a:r>
            <a:endParaRPr b="0" i="0" sz="1500" u="none" cap="none" strike="noStrike">
              <a:solidFill>
                <a:srgbClr val="516519"/>
              </a:solidFill>
              <a:latin typeface="Arial"/>
              <a:ea typeface="Arial"/>
              <a:cs typeface="Arial"/>
              <a:sym typeface="Arial"/>
            </a:endParaRPr>
          </a:p>
          <a:p>
            <a:pPr indent="-285781" lvl="2" marL="478800" marR="0" rtl="0" algn="l">
              <a:lnSpc>
                <a:spcPct val="100000"/>
              </a:lnSpc>
              <a:spcBef>
                <a:spcPts val="0"/>
              </a:spcBef>
              <a:spcAft>
                <a:spcPts val="0"/>
              </a:spcAft>
              <a:buClr>
                <a:srgbClr val="000000"/>
              </a:buClr>
              <a:buSzPct val="100000"/>
              <a:buFont typeface="Noto Sans Symbols"/>
              <a:buChar char="▪"/>
            </a:pPr>
            <a:r>
              <a:rPr b="1" i="0" lang="en-US" sz="1500" u="none" cap="none" strike="noStrike">
                <a:solidFill>
                  <a:srgbClr val="516519"/>
                </a:solidFill>
                <a:latin typeface="Arial"/>
                <a:ea typeface="Arial"/>
                <a:cs typeface="Arial"/>
                <a:sym typeface="Arial"/>
              </a:rPr>
              <a:t>NDACC FTIR </a:t>
            </a:r>
            <a:r>
              <a:rPr b="0" i="0" lang="en-US" sz="1500" u="none" cap="none" strike="noStrike">
                <a:solidFill>
                  <a:srgbClr val="516519"/>
                </a:solidFill>
                <a:latin typeface="Arial"/>
                <a:ea typeface="Arial"/>
                <a:cs typeface="Arial"/>
                <a:sym typeface="Arial"/>
              </a:rPr>
              <a:t>: automated validation channel in ATM-MPC          Automated Validation Server </a:t>
            </a:r>
            <a:r>
              <a:rPr b="0" i="0" lang="en-US" sz="1200" u="none" cap="none" strike="noStrike">
                <a:solidFill>
                  <a:srgbClr val="002060"/>
                </a:solidFill>
                <a:latin typeface="Arial"/>
                <a:ea typeface="Arial"/>
                <a:cs typeface="Arial"/>
                <a:sym typeface="Arial"/>
              </a:rPr>
              <a:t>(</a:t>
            </a:r>
            <a:r>
              <a:rPr b="0" i="0" lang="en-US" sz="1200" u="sng" cap="none" strike="noStrike">
                <a:solidFill>
                  <a:srgbClr val="002060"/>
                </a:solidFill>
                <a:latin typeface="Arial"/>
                <a:ea typeface="Arial"/>
                <a:cs typeface="Arial"/>
                <a:sym typeface="Arial"/>
                <a:hlinkClick r:id="rId3">
                  <a:extLst>
                    <a:ext uri="{A12FA001-AC4F-418D-AE19-62706E023703}">
                      <ahyp:hlinkClr val="tx"/>
                    </a:ext>
                  </a:extLst>
                </a:hlinkClick>
              </a:rPr>
              <a:t>https://mpc-vdaf-server.tropomi.eu</a:t>
            </a:r>
            <a:r>
              <a:rPr b="0" i="0" lang="en-US" sz="1200" u="none" cap="none" strike="noStrike">
                <a:solidFill>
                  <a:srgbClr val="002060"/>
                </a:solidFill>
                <a:latin typeface="Arial"/>
                <a:ea typeface="Arial"/>
                <a:cs typeface="Arial"/>
                <a:sym typeface="Arial"/>
              </a:rPr>
              <a:t>). </a:t>
            </a:r>
            <a:endParaRPr/>
          </a:p>
          <a:p>
            <a:pPr indent="0" lvl="3" marL="650250" marR="0" rtl="0" algn="l">
              <a:lnSpc>
                <a:spcPct val="100000"/>
              </a:lnSpc>
              <a:spcBef>
                <a:spcPts val="0"/>
              </a:spcBef>
              <a:spcAft>
                <a:spcPts val="0"/>
              </a:spcAft>
              <a:buClr>
                <a:srgbClr val="000000"/>
              </a:buClr>
              <a:buSzPct val="100000"/>
              <a:buFont typeface="Arial"/>
              <a:buNone/>
            </a:pPr>
            <a:r>
              <a:rPr b="0" i="0" lang="en-US" sz="1300" u="none" cap="none" strike="noStrike">
                <a:solidFill>
                  <a:srgbClr val="516519"/>
                </a:solidFill>
                <a:latin typeface="Arial"/>
                <a:ea typeface="Arial"/>
                <a:cs typeface="Arial"/>
                <a:sym typeface="Arial"/>
              </a:rPr>
              <a:t>Validation protocols based on published experience with HALOE, MOPITT, SCIAMACHY, MIPAS, ACE-FTS, IASI, GOSAT…</a:t>
            </a:r>
            <a:endParaRPr/>
          </a:p>
          <a:p>
            <a:pPr indent="-197675" lvl="2" marL="478800" marR="0" rtl="0" algn="l">
              <a:lnSpc>
                <a:spcPct val="100000"/>
              </a:lnSpc>
              <a:spcBef>
                <a:spcPts val="0"/>
              </a:spcBef>
              <a:spcAft>
                <a:spcPts val="0"/>
              </a:spcAft>
              <a:buClr>
                <a:srgbClr val="000000"/>
              </a:buClr>
              <a:buSzPct val="100000"/>
              <a:buFont typeface="Noto Sans Symbols"/>
              <a:buNone/>
            </a:pPr>
            <a:r>
              <a:t/>
            </a:r>
            <a:endParaRPr b="0" i="0" sz="1500" u="none" cap="none" strike="noStrike">
              <a:solidFill>
                <a:srgbClr val="9D3F44"/>
              </a:solidFill>
              <a:latin typeface="Arial"/>
              <a:ea typeface="Arial"/>
              <a:cs typeface="Arial"/>
              <a:sym typeface="Arial"/>
            </a:endParaRPr>
          </a:p>
          <a:p>
            <a:pPr indent="-285781" lvl="2" marL="478800" marR="0" rtl="0" algn="l">
              <a:lnSpc>
                <a:spcPct val="100000"/>
              </a:lnSpc>
              <a:spcBef>
                <a:spcPts val="0"/>
              </a:spcBef>
              <a:spcAft>
                <a:spcPts val="0"/>
              </a:spcAft>
              <a:buClr>
                <a:srgbClr val="000000"/>
              </a:buClr>
              <a:buSzPct val="100000"/>
              <a:buFont typeface="Noto Sans Symbols"/>
              <a:buChar char="▪"/>
            </a:pPr>
            <a:r>
              <a:rPr b="1" i="0" lang="en-US" sz="1500" u="none" cap="none" strike="noStrike">
                <a:solidFill>
                  <a:srgbClr val="FFC000"/>
                </a:solidFill>
                <a:latin typeface="Arial"/>
                <a:ea typeface="Arial"/>
                <a:cs typeface="Arial"/>
                <a:sym typeface="Arial"/>
              </a:rPr>
              <a:t>TCCON FTIR </a:t>
            </a:r>
            <a:r>
              <a:rPr b="0" i="0" lang="en-US" sz="1500" u="none" cap="none" strike="noStrike">
                <a:solidFill>
                  <a:srgbClr val="FFC000"/>
                </a:solidFill>
                <a:latin typeface="Arial"/>
                <a:ea typeface="Arial"/>
                <a:cs typeface="Arial"/>
                <a:sym typeface="Arial"/>
              </a:rPr>
              <a:t>: manual validation channel in ATM-MPC</a:t>
            </a:r>
            <a:endParaRPr/>
          </a:p>
          <a:p>
            <a:pPr indent="-197675" lvl="2" marL="478800" marR="0" rtl="0" algn="l">
              <a:lnSpc>
                <a:spcPct val="100000"/>
              </a:lnSpc>
              <a:spcBef>
                <a:spcPts val="0"/>
              </a:spcBef>
              <a:spcAft>
                <a:spcPts val="0"/>
              </a:spcAft>
              <a:buClr>
                <a:srgbClr val="000000"/>
              </a:buClr>
              <a:buSzPct val="100000"/>
              <a:buFont typeface="Noto Sans Symbols"/>
              <a:buNone/>
            </a:pPr>
            <a:r>
              <a:t/>
            </a:r>
            <a:endParaRPr b="0" i="0" sz="1500" u="none" cap="none" strike="noStrike">
              <a:solidFill>
                <a:srgbClr val="323F4F"/>
              </a:solidFill>
              <a:latin typeface="Arial"/>
              <a:ea typeface="Arial"/>
              <a:cs typeface="Arial"/>
              <a:sym typeface="Arial"/>
            </a:endParaRPr>
          </a:p>
          <a:p>
            <a:pPr indent="-285781" lvl="2" marL="478800" marR="0" rtl="0" algn="l">
              <a:lnSpc>
                <a:spcPct val="100000"/>
              </a:lnSpc>
              <a:spcBef>
                <a:spcPts val="0"/>
              </a:spcBef>
              <a:spcAft>
                <a:spcPts val="0"/>
              </a:spcAft>
              <a:buClr>
                <a:srgbClr val="000000"/>
              </a:buClr>
              <a:buSzPct val="100000"/>
              <a:buFont typeface="Noto Sans Symbols"/>
              <a:buChar char="▪"/>
            </a:pPr>
            <a:r>
              <a:rPr b="1" i="0" lang="en-US" sz="1500" u="none" cap="none" strike="noStrike">
                <a:solidFill>
                  <a:srgbClr val="276B81"/>
                </a:solidFill>
                <a:latin typeface="Arial"/>
                <a:ea typeface="Arial"/>
                <a:cs typeface="Arial"/>
                <a:sym typeface="Arial"/>
              </a:rPr>
              <a:t>COCCON FTIR </a:t>
            </a:r>
            <a:r>
              <a:rPr b="0" i="0" lang="en-US" sz="1500" u="none" cap="none" strike="noStrike">
                <a:solidFill>
                  <a:srgbClr val="276B81"/>
                </a:solidFill>
                <a:latin typeface="Arial"/>
                <a:ea typeface="Arial"/>
                <a:cs typeface="Arial"/>
                <a:sym typeface="Arial"/>
              </a:rPr>
              <a:t>: manual validation channel in ATM-MPC, EVDC data collection and automation in progress (ESA contract 2023-2027)</a:t>
            </a:r>
            <a:endParaRPr/>
          </a:p>
          <a:p>
            <a:pPr indent="0" lvl="0" marL="50800" marR="0" rtl="0" algn="r">
              <a:lnSpc>
                <a:spcPct val="100000"/>
              </a:lnSpc>
              <a:spcBef>
                <a:spcPts val="0"/>
              </a:spcBef>
              <a:spcAft>
                <a:spcPts val="0"/>
              </a:spcAft>
              <a:buClr>
                <a:srgbClr val="000000"/>
              </a:buClr>
              <a:buSzPct val="100000"/>
              <a:buFont typeface="Arial"/>
              <a:buNone/>
            </a:pPr>
            <a:r>
              <a:t/>
            </a:r>
            <a:endParaRPr b="0" i="0" sz="1000" u="none" cap="none" strike="noStrike">
              <a:solidFill>
                <a:srgbClr val="000000"/>
              </a:solidFill>
              <a:latin typeface="Arial"/>
              <a:ea typeface="Arial"/>
              <a:cs typeface="Arial"/>
              <a:sym typeface="Arial"/>
            </a:endParaRPr>
          </a:p>
          <a:p>
            <a:pPr indent="0" lvl="0" marL="50800" marR="0" rtl="0" algn="r">
              <a:lnSpc>
                <a:spcPct val="100000"/>
              </a:lnSpc>
              <a:spcBef>
                <a:spcPts val="0"/>
              </a:spcBef>
              <a:spcAft>
                <a:spcPts val="0"/>
              </a:spcAft>
              <a:buClr>
                <a:srgbClr val="000000"/>
              </a:buClr>
              <a:buSzPct val="100000"/>
              <a:buFont typeface="Arial"/>
              <a:buNone/>
            </a:pPr>
            <a:r>
              <a:t/>
            </a:r>
            <a:endParaRPr b="0" i="0" sz="1050" u="none" cap="none" strike="noStrike">
              <a:solidFill>
                <a:srgbClr val="000000"/>
              </a:solidFill>
              <a:latin typeface="Arial"/>
              <a:ea typeface="Arial"/>
              <a:cs typeface="Arial"/>
              <a:sym typeface="Arial"/>
            </a:endParaRPr>
          </a:p>
          <a:p>
            <a:pPr indent="0" lvl="0" marL="50800" marR="0" rtl="0" algn="l">
              <a:lnSpc>
                <a:spcPct val="100000"/>
              </a:lnSpc>
              <a:spcBef>
                <a:spcPts val="300"/>
              </a:spcBef>
              <a:spcAft>
                <a:spcPts val="0"/>
              </a:spcAft>
              <a:buClr>
                <a:srgbClr val="000000"/>
              </a:buClr>
              <a:buSzPct val="100000"/>
              <a:buFont typeface="Arial"/>
              <a:buNone/>
            </a:pPr>
            <a:r>
              <a:rPr b="0" i="0" lang="en-US" sz="1000" u="none" cap="none" strike="noStrike">
                <a:solidFill>
                  <a:srgbClr val="002060"/>
                </a:solidFill>
                <a:latin typeface="Arial"/>
                <a:ea typeface="Arial"/>
                <a:cs typeface="Arial"/>
                <a:sym typeface="Arial"/>
              </a:rPr>
              <a:t>S5P TROPOMI CH</a:t>
            </a:r>
            <a:r>
              <a:rPr b="0" i="0" lang="en-US" sz="700" u="none" cap="none" strike="noStrike">
                <a:solidFill>
                  <a:srgbClr val="002060"/>
                </a:solidFill>
                <a:latin typeface="Arial"/>
                <a:ea typeface="Arial"/>
                <a:cs typeface="Arial"/>
                <a:sym typeface="Arial"/>
              </a:rPr>
              <a:t>4</a:t>
            </a:r>
            <a:r>
              <a:rPr b="0" i="0" lang="en-US" sz="1000" u="none" cap="none" strike="noStrike">
                <a:solidFill>
                  <a:srgbClr val="002060"/>
                </a:solidFill>
                <a:latin typeface="Arial"/>
                <a:ea typeface="Arial"/>
                <a:cs typeface="Arial"/>
                <a:sym typeface="Arial"/>
              </a:rPr>
              <a:t> &amp; CO validation updated permanently vs.</a:t>
            </a:r>
            <a:r>
              <a:rPr b="0" i="0" lang="en-US" sz="1000" u="none" cap="none" strike="noStrike">
                <a:solidFill>
                  <a:srgbClr val="516519"/>
                </a:solidFill>
                <a:latin typeface="Arial"/>
                <a:ea typeface="Arial"/>
                <a:cs typeface="Arial"/>
                <a:sym typeface="Arial"/>
              </a:rPr>
              <a:t> </a:t>
            </a:r>
            <a:r>
              <a:rPr b="1" i="0" lang="en-US" sz="1000" u="none" cap="none" strike="noStrike">
                <a:solidFill>
                  <a:srgbClr val="516519"/>
                </a:solidFill>
                <a:latin typeface="Arial"/>
                <a:ea typeface="Arial"/>
                <a:cs typeface="Arial"/>
                <a:sym typeface="Arial"/>
              </a:rPr>
              <a:t>NDACC FTIRs</a:t>
            </a:r>
            <a:endParaRPr/>
          </a:p>
          <a:p>
            <a:pPr indent="0" lvl="0" marL="50800" marR="0" rtl="0" algn="l">
              <a:lnSpc>
                <a:spcPct val="100000"/>
              </a:lnSpc>
              <a:spcBef>
                <a:spcPts val="300"/>
              </a:spcBef>
              <a:spcAft>
                <a:spcPts val="0"/>
              </a:spcAft>
              <a:buClr>
                <a:srgbClr val="000000"/>
              </a:buClr>
              <a:buSzPct val="100000"/>
              <a:buFont typeface="Arial"/>
              <a:buNone/>
            </a:pPr>
            <a:r>
              <a:rPr b="0" i="0" lang="en-US" sz="1000" u="none" cap="none" strike="noStrike">
                <a:solidFill>
                  <a:srgbClr val="002060"/>
                </a:solidFill>
                <a:latin typeface="Arial"/>
                <a:ea typeface="Arial"/>
                <a:cs typeface="Arial"/>
                <a:sym typeface="Arial"/>
              </a:rPr>
              <a:t>and monthly – when and where data available – vs. </a:t>
            </a:r>
            <a:r>
              <a:rPr b="1" i="0" lang="en-US" sz="1000" u="none" cap="none" strike="noStrike">
                <a:solidFill>
                  <a:srgbClr val="9D3F44"/>
                </a:solidFill>
                <a:latin typeface="Arial"/>
                <a:ea typeface="Arial"/>
                <a:cs typeface="Arial"/>
                <a:sym typeface="Arial"/>
              </a:rPr>
              <a:t>TCCON</a:t>
            </a:r>
            <a:r>
              <a:rPr b="0" i="0" lang="en-US" sz="1000" u="none" cap="none" strike="noStrike">
                <a:solidFill>
                  <a:srgbClr val="516519"/>
                </a:solidFill>
                <a:latin typeface="Arial"/>
                <a:ea typeface="Arial"/>
                <a:cs typeface="Arial"/>
                <a:sym typeface="Arial"/>
              </a:rPr>
              <a:t> </a:t>
            </a:r>
            <a:r>
              <a:rPr b="0" i="0" lang="en-US" sz="1000" u="none" cap="none" strike="noStrike">
                <a:solidFill>
                  <a:srgbClr val="002060"/>
                </a:solidFill>
                <a:latin typeface="Arial"/>
                <a:ea typeface="Arial"/>
                <a:cs typeface="Arial"/>
                <a:sym typeface="Arial"/>
              </a:rPr>
              <a:t>&amp;</a:t>
            </a:r>
            <a:r>
              <a:rPr b="0" i="0" lang="en-US" sz="1000" u="none" cap="none" strike="noStrike">
                <a:solidFill>
                  <a:srgbClr val="516519"/>
                </a:solidFill>
                <a:latin typeface="Arial"/>
                <a:ea typeface="Arial"/>
                <a:cs typeface="Arial"/>
                <a:sym typeface="Arial"/>
              </a:rPr>
              <a:t> </a:t>
            </a:r>
            <a:r>
              <a:rPr b="1" i="0" lang="en-US" sz="1000" u="none" cap="none" strike="noStrike">
                <a:solidFill>
                  <a:srgbClr val="276B81"/>
                </a:solidFill>
                <a:latin typeface="Arial"/>
                <a:ea typeface="Arial"/>
                <a:cs typeface="Arial"/>
                <a:sym typeface="Arial"/>
              </a:rPr>
              <a:t>COCCON</a:t>
            </a:r>
            <a:r>
              <a:rPr b="1" i="0" lang="en-US" sz="1000" u="none" cap="none" strike="noStrike">
                <a:solidFill>
                  <a:srgbClr val="323F4F"/>
                </a:solidFill>
                <a:latin typeface="Arial"/>
                <a:ea typeface="Arial"/>
                <a:cs typeface="Arial"/>
                <a:sym typeface="Arial"/>
              </a:rPr>
              <a:t> </a:t>
            </a:r>
            <a:r>
              <a:rPr b="0" i="0" lang="en-US" sz="1000" u="none" cap="none" strike="noStrike">
                <a:solidFill>
                  <a:srgbClr val="002060"/>
                </a:solidFill>
                <a:latin typeface="Arial"/>
                <a:ea typeface="Arial"/>
                <a:cs typeface="Arial"/>
                <a:sym typeface="Arial"/>
              </a:rPr>
              <a:t>FTIRs</a:t>
            </a:r>
            <a:r>
              <a:rPr b="0" i="0" lang="en-US" sz="1000" u="none" cap="none" strike="noStrike">
                <a:solidFill>
                  <a:srgbClr val="516519"/>
                </a:solidFill>
                <a:latin typeface="Arial"/>
                <a:ea typeface="Arial"/>
                <a:cs typeface="Arial"/>
                <a:sym typeface="Arial"/>
              </a:rPr>
              <a:t>. </a:t>
            </a:r>
            <a:endParaRPr/>
          </a:p>
          <a:p>
            <a:pPr indent="0" lvl="0" marL="50800" marR="0" rtl="0" algn="l">
              <a:lnSpc>
                <a:spcPct val="100000"/>
              </a:lnSpc>
              <a:spcBef>
                <a:spcPts val="300"/>
              </a:spcBef>
              <a:spcAft>
                <a:spcPts val="0"/>
              </a:spcAft>
              <a:buClr>
                <a:srgbClr val="000000"/>
              </a:buClr>
              <a:buSzPct val="100000"/>
              <a:buFont typeface="Arial"/>
              <a:buNone/>
            </a:pPr>
            <a:r>
              <a:rPr b="0" i="0" lang="en-US" sz="1000" u="none" cap="none" strike="noStrike">
                <a:solidFill>
                  <a:srgbClr val="002060"/>
                </a:solidFill>
                <a:latin typeface="Arial"/>
                <a:ea typeface="Arial"/>
                <a:cs typeface="Arial"/>
                <a:sym typeface="Arial"/>
              </a:rPr>
              <a:t>Quarterly validation reports available on </a:t>
            </a:r>
            <a:r>
              <a:rPr b="0" i="0" lang="en-US" sz="1000" u="sng" cap="none" strike="noStrike">
                <a:solidFill>
                  <a:srgbClr val="002060"/>
                </a:solidFill>
                <a:latin typeface="Arial"/>
                <a:ea typeface="Arial"/>
                <a:cs typeface="Arial"/>
                <a:sym typeface="Arial"/>
                <a:hlinkClick r:id="rId4">
                  <a:extLst>
                    <a:ext uri="{A12FA001-AC4F-418D-AE19-62706E023703}">
                      <ahyp:hlinkClr val="tx"/>
                    </a:ext>
                  </a:extLst>
                </a:hlinkClick>
              </a:rPr>
              <a:t>http://mpc-vdaf.tropomi.eu</a:t>
            </a:r>
            <a:r>
              <a:rPr b="0" i="0" lang="en-US" sz="1000" u="none" cap="none" strike="noStrike">
                <a:solidFill>
                  <a:srgbClr val="002060"/>
                </a:solidFill>
                <a:latin typeface="Arial"/>
                <a:ea typeface="Arial"/>
                <a:cs typeface="Arial"/>
                <a:sym typeface="Arial"/>
              </a:rPr>
              <a:t> </a:t>
            </a:r>
            <a:endParaRPr/>
          </a:p>
          <a:p>
            <a:pPr indent="0" lvl="0" marL="50800" marR="0" rtl="0" algn="l">
              <a:lnSpc>
                <a:spcPct val="100000"/>
              </a:lnSpc>
              <a:spcBef>
                <a:spcPts val="300"/>
              </a:spcBef>
              <a:spcAft>
                <a:spcPts val="0"/>
              </a:spcAft>
              <a:buClr>
                <a:srgbClr val="000000"/>
              </a:buClr>
              <a:buSzPct val="100000"/>
              <a:buFont typeface="Arial"/>
              <a:buNone/>
            </a:pPr>
            <a:r>
              <a:t/>
            </a:r>
            <a:endParaRPr b="1" i="0" sz="1400" u="none" cap="none" strike="noStrike">
              <a:solidFill>
                <a:srgbClr val="002060"/>
              </a:solidFill>
              <a:latin typeface="Arial"/>
              <a:ea typeface="Arial"/>
              <a:cs typeface="Arial"/>
              <a:sym typeface="Arial"/>
            </a:endParaRPr>
          </a:p>
          <a:p>
            <a:pPr indent="0" lvl="0" marL="50800" marR="0" rtl="0" algn="l">
              <a:lnSpc>
                <a:spcPct val="100000"/>
              </a:lnSpc>
              <a:spcBef>
                <a:spcPts val="300"/>
              </a:spcBef>
              <a:spcAft>
                <a:spcPts val="0"/>
              </a:spcAft>
              <a:buClr>
                <a:srgbClr val="000000"/>
              </a:buClr>
              <a:buSzPct val="100000"/>
              <a:buFont typeface="Arial"/>
              <a:buNone/>
            </a:pPr>
            <a:r>
              <a:t/>
            </a:r>
            <a:endParaRPr b="0" i="0" sz="1400" u="none" cap="none" strike="noStrike">
              <a:solidFill>
                <a:srgbClr val="002060"/>
              </a:solidFill>
              <a:latin typeface="Arial"/>
              <a:ea typeface="Arial"/>
              <a:cs typeface="Arial"/>
              <a:sym typeface="Arial"/>
            </a:endParaRPr>
          </a:p>
          <a:p>
            <a:pPr indent="0" lvl="0" marL="50800" marR="0" rtl="0" algn="l">
              <a:lnSpc>
                <a:spcPct val="100000"/>
              </a:lnSpc>
              <a:spcBef>
                <a:spcPts val="300"/>
              </a:spcBef>
              <a:spcAft>
                <a:spcPts val="0"/>
              </a:spcAft>
              <a:buClr>
                <a:srgbClr val="000000"/>
              </a:buClr>
              <a:buSzPct val="100000"/>
              <a:buFont typeface="Arial"/>
              <a:buNone/>
            </a:pPr>
            <a:r>
              <a:t/>
            </a:r>
            <a:endParaRPr b="0" i="0" sz="1400" u="none" cap="none" strike="noStrike">
              <a:solidFill>
                <a:srgbClr val="002060"/>
              </a:solidFill>
              <a:latin typeface="Arial"/>
              <a:ea typeface="Arial"/>
              <a:cs typeface="Arial"/>
              <a:sym typeface="Arial"/>
            </a:endParaRPr>
          </a:p>
          <a:p>
            <a:pPr indent="0" lvl="0" marL="50800" marR="0" rtl="0" algn="r">
              <a:lnSpc>
                <a:spcPct val="100000"/>
              </a:lnSpc>
              <a:spcBef>
                <a:spcPts val="300"/>
              </a:spcBef>
              <a:spcAft>
                <a:spcPts val="0"/>
              </a:spcAft>
              <a:buClr>
                <a:srgbClr val="000000"/>
              </a:buClr>
              <a:buSzPct val="100000"/>
              <a:buFont typeface="Arial"/>
              <a:buNone/>
            </a:pPr>
            <a:r>
              <a:rPr b="0" i="0" lang="en-US" sz="1000" u="none" cap="none" strike="noStrike">
                <a:solidFill>
                  <a:srgbClr val="002060"/>
                </a:solidFill>
                <a:latin typeface="Arial"/>
                <a:ea typeface="Arial"/>
                <a:cs typeface="Arial"/>
                <a:sym typeface="Arial"/>
              </a:rPr>
              <a:t>CH</a:t>
            </a:r>
            <a:r>
              <a:rPr b="0" baseline="-25000" i="0" lang="en-US" sz="1000" u="none" cap="none" strike="noStrike">
                <a:solidFill>
                  <a:srgbClr val="002060"/>
                </a:solidFill>
                <a:latin typeface="Arial"/>
                <a:ea typeface="Arial"/>
                <a:cs typeface="Arial"/>
                <a:sym typeface="Arial"/>
              </a:rPr>
              <a:t>4</a:t>
            </a:r>
            <a:r>
              <a:rPr b="0" i="0" lang="en-US" sz="1000" u="none" cap="none" strike="noStrike">
                <a:solidFill>
                  <a:srgbClr val="002060"/>
                </a:solidFill>
                <a:latin typeface="Arial"/>
                <a:ea typeface="Arial"/>
                <a:cs typeface="Arial"/>
                <a:sym typeface="Arial"/>
              </a:rPr>
              <a:t> images courtesy M.K. Sha (BIRA-IASB)</a:t>
            </a:r>
            <a:endParaRPr/>
          </a:p>
          <a:p>
            <a:pPr indent="0" lvl="0" marL="50800" marR="0" rtl="0" algn="r">
              <a:lnSpc>
                <a:spcPct val="100000"/>
              </a:lnSpc>
              <a:spcBef>
                <a:spcPts val="300"/>
              </a:spcBef>
              <a:spcAft>
                <a:spcPts val="0"/>
              </a:spcAft>
              <a:buClr>
                <a:srgbClr val="000000"/>
              </a:buClr>
              <a:buSzPct val="100000"/>
              <a:buFont typeface="Arial"/>
              <a:buNone/>
            </a:pPr>
            <a:r>
              <a:rPr b="0" i="0" lang="en-US" sz="1000" u="none" cap="none" strike="noStrike">
                <a:solidFill>
                  <a:srgbClr val="002060"/>
                </a:solidFill>
                <a:latin typeface="Arial"/>
                <a:ea typeface="Arial"/>
                <a:cs typeface="Arial"/>
                <a:sym typeface="Arial"/>
              </a:rPr>
              <a:t>ATM-MPC review October 2024</a:t>
            </a:r>
            <a:endParaRPr b="0" i="0" sz="1100" u="none" cap="none" strike="noStrike">
              <a:solidFill>
                <a:srgbClr val="002060"/>
              </a:solidFill>
              <a:latin typeface="Arial"/>
              <a:ea typeface="Arial"/>
              <a:cs typeface="Arial"/>
              <a:sym typeface="Arial"/>
            </a:endParaRPr>
          </a:p>
        </p:txBody>
      </p:sp>
      <p:pic>
        <p:nvPicPr>
          <p:cNvPr descr="Picture 35" id="87" name="Google Shape;87;p15"/>
          <p:cNvPicPr preferRelativeResize="0"/>
          <p:nvPr/>
        </p:nvPicPr>
        <p:blipFill rotWithShape="1">
          <a:blip r:embed="rId5">
            <a:alphaModFix/>
          </a:blip>
          <a:srcRect b="0" l="0" r="0" t="0"/>
          <a:stretch/>
        </p:blipFill>
        <p:spPr>
          <a:xfrm>
            <a:off x="1080845" y="6026316"/>
            <a:ext cx="960048" cy="352017"/>
          </a:xfrm>
          <a:prstGeom prst="rect">
            <a:avLst/>
          </a:prstGeom>
          <a:noFill/>
          <a:ln>
            <a:noFill/>
          </a:ln>
        </p:spPr>
      </p:pic>
      <p:pic>
        <p:nvPicPr>
          <p:cNvPr id="88" name="Google Shape;88;p15"/>
          <p:cNvPicPr preferRelativeResize="0"/>
          <p:nvPr/>
        </p:nvPicPr>
        <p:blipFill rotWithShape="1">
          <a:blip r:embed="rId6">
            <a:alphaModFix/>
          </a:blip>
          <a:srcRect b="18526" l="18034" r="15841" t="23962"/>
          <a:stretch/>
        </p:blipFill>
        <p:spPr>
          <a:xfrm>
            <a:off x="126510" y="5982356"/>
            <a:ext cx="946285" cy="516156"/>
          </a:xfrm>
          <a:prstGeom prst="rect">
            <a:avLst/>
          </a:prstGeom>
          <a:noFill/>
          <a:ln>
            <a:noFill/>
          </a:ln>
        </p:spPr>
      </p:pic>
      <p:pic>
        <p:nvPicPr>
          <p:cNvPr descr="Picture 11" id="89" name="Google Shape;89;p15"/>
          <p:cNvPicPr preferRelativeResize="0"/>
          <p:nvPr/>
        </p:nvPicPr>
        <p:blipFill rotWithShape="1">
          <a:blip r:embed="rId7">
            <a:alphaModFix/>
          </a:blip>
          <a:srcRect b="0" l="0" r="0" t="0"/>
          <a:stretch/>
        </p:blipFill>
        <p:spPr>
          <a:xfrm>
            <a:off x="3114960" y="5974249"/>
            <a:ext cx="530850" cy="460714"/>
          </a:xfrm>
          <a:prstGeom prst="rect">
            <a:avLst/>
          </a:prstGeom>
          <a:noFill/>
          <a:ln>
            <a:noFill/>
          </a:ln>
        </p:spPr>
      </p:pic>
      <p:grpSp>
        <p:nvGrpSpPr>
          <p:cNvPr id="90" name="Google Shape;90;p15"/>
          <p:cNvGrpSpPr/>
          <p:nvPr/>
        </p:nvGrpSpPr>
        <p:grpSpPr>
          <a:xfrm>
            <a:off x="5369410" y="4609694"/>
            <a:ext cx="6728183" cy="1914183"/>
            <a:chOff x="5369410" y="4609694"/>
            <a:chExt cx="6728183" cy="1914183"/>
          </a:xfrm>
        </p:grpSpPr>
        <p:pic>
          <p:nvPicPr>
            <p:cNvPr id="91" name="Google Shape;91;p15"/>
            <p:cNvPicPr preferRelativeResize="0"/>
            <p:nvPr/>
          </p:nvPicPr>
          <p:blipFill rotWithShape="1">
            <a:blip r:embed="rId8">
              <a:alphaModFix/>
            </a:blip>
            <a:srcRect b="0" l="0" r="0" t="0"/>
            <a:stretch/>
          </p:blipFill>
          <p:spPr>
            <a:xfrm>
              <a:off x="6650289" y="4790072"/>
              <a:ext cx="3944692" cy="1708439"/>
            </a:xfrm>
            <a:prstGeom prst="rect">
              <a:avLst/>
            </a:prstGeom>
            <a:noFill/>
            <a:ln>
              <a:noFill/>
            </a:ln>
          </p:spPr>
        </p:pic>
        <p:grpSp>
          <p:nvGrpSpPr>
            <p:cNvPr id="92" name="Google Shape;92;p15"/>
            <p:cNvGrpSpPr/>
            <p:nvPr/>
          </p:nvGrpSpPr>
          <p:grpSpPr>
            <a:xfrm>
              <a:off x="5369410" y="4609694"/>
              <a:ext cx="6728183" cy="1914183"/>
              <a:chOff x="5369410" y="4609694"/>
              <a:chExt cx="6728183" cy="1914183"/>
            </a:xfrm>
          </p:grpSpPr>
          <p:sp>
            <p:nvSpPr>
              <p:cNvPr id="93" name="Google Shape;93;p15"/>
              <p:cNvSpPr txBox="1"/>
              <p:nvPr/>
            </p:nvSpPr>
            <p:spPr>
              <a:xfrm>
                <a:off x="10732695" y="5420023"/>
                <a:ext cx="1364898" cy="615551"/>
              </a:xfrm>
              <a:prstGeom prst="rect">
                <a:avLst/>
              </a:prstGeom>
              <a:noFill/>
              <a:ln>
                <a:noFill/>
              </a:ln>
            </p:spPr>
            <p:txBody>
              <a:bodyPr anchorCtr="0" anchor="t" bIns="60950" lIns="60950" spcFirstLastPara="1" rIns="60950" wrap="square" tIns="60950">
                <a:spAutoFit/>
              </a:bodyPr>
              <a:lstStyle/>
              <a:p>
                <a:pPr indent="0" lvl="0" marL="0" marR="0" rtl="0" algn="l">
                  <a:lnSpc>
                    <a:spcPct val="100000"/>
                  </a:lnSpc>
                  <a:spcBef>
                    <a:spcPts val="0"/>
                  </a:spcBef>
                  <a:spcAft>
                    <a:spcPts val="0"/>
                  </a:spcAft>
                  <a:buNone/>
                </a:pPr>
                <a:r>
                  <a:rPr b="0" i="0" lang="en-US" sz="800" u="none" cap="none" strike="noStrike">
                    <a:solidFill>
                      <a:srgbClr val="276B81"/>
                    </a:solidFill>
                    <a:latin typeface="Arial"/>
                    <a:ea typeface="Arial"/>
                    <a:cs typeface="Arial"/>
                    <a:sym typeface="Arial"/>
                  </a:rPr>
                  <a:t>Collection of permanent </a:t>
                </a:r>
                <a:endParaRPr/>
              </a:p>
              <a:p>
                <a:pPr indent="0" lvl="0" marL="0" marR="0" rtl="0" algn="l">
                  <a:lnSpc>
                    <a:spcPct val="100000"/>
                  </a:lnSpc>
                  <a:spcBef>
                    <a:spcPts val="0"/>
                  </a:spcBef>
                  <a:spcAft>
                    <a:spcPts val="0"/>
                  </a:spcAft>
                  <a:buNone/>
                </a:pPr>
                <a:r>
                  <a:rPr b="0" i="0" lang="en-US" sz="800" u="none" cap="none" strike="noStrike">
                    <a:solidFill>
                      <a:srgbClr val="276B81"/>
                    </a:solidFill>
                    <a:latin typeface="Arial"/>
                    <a:ea typeface="Arial"/>
                    <a:cs typeface="Arial"/>
                    <a:sym typeface="Arial"/>
                  </a:rPr>
                  <a:t>and campaign based </a:t>
                </a:r>
                <a:endParaRPr/>
              </a:p>
              <a:p>
                <a:pPr indent="0" lvl="0" marL="0" marR="0" rtl="0" algn="l">
                  <a:lnSpc>
                    <a:spcPct val="100000"/>
                  </a:lnSpc>
                  <a:spcBef>
                    <a:spcPts val="0"/>
                  </a:spcBef>
                  <a:spcAft>
                    <a:spcPts val="0"/>
                  </a:spcAft>
                  <a:buNone/>
                </a:pPr>
                <a:r>
                  <a:rPr b="0" i="0" lang="en-US" sz="800" u="none" cap="none" strike="noStrike">
                    <a:solidFill>
                      <a:srgbClr val="276B81"/>
                    </a:solidFill>
                    <a:latin typeface="Arial"/>
                    <a:ea typeface="Arial"/>
                    <a:cs typeface="Arial"/>
                    <a:sym typeface="Arial"/>
                  </a:rPr>
                  <a:t>observations</a:t>
                </a:r>
                <a:endParaRPr/>
              </a:p>
              <a:p>
                <a:pPr indent="0" lvl="0" marL="0" marR="0" rtl="0" algn="l">
                  <a:lnSpc>
                    <a:spcPct val="100000"/>
                  </a:lnSpc>
                  <a:spcBef>
                    <a:spcPts val="0"/>
                  </a:spcBef>
                  <a:spcAft>
                    <a:spcPts val="0"/>
                  </a:spcAft>
                  <a:buNone/>
                </a:pPr>
                <a:r>
                  <a:t/>
                </a:r>
                <a:endParaRPr b="0" i="0" sz="800" u="none" cap="none" strike="noStrike">
                  <a:solidFill>
                    <a:srgbClr val="276B81"/>
                  </a:solidFill>
                  <a:latin typeface="Arial"/>
                  <a:ea typeface="Arial"/>
                  <a:cs typeface="Arial"/>
                  <a:sym typeface="Arial"/>
                </a:endParaRPr>
              </a:p>
            </p:txBody>
          </p:sp>
          <p:sp>
            <p:nvSpPr>
              <p:cNvPr id="94" name="Google Shape;94;p15"/>
              <p:cNvSpPr/>
              <p:nvPr/>
            </p:nvSpPr>
            <p:spPr>
              <a:xfrm>
                <a:off x="6358881" y="4782377"/>
                <a:ext cx="5738700" cy="1741500"/>
              </a:xfrm>
              <a:prstGeom prst="roundRect">
                <a:avLst>
                  <a:gd fmla="val 16667" name="adj"/>
                </a:avLst>
              </a:prstGeom>
              <a:noFill/>
              <a:ln cap="flat" cmpd="sng" w="25400">
                <a:solidFill>
                  <a:srgbClr val="276B8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95" name="Google Shape;95;p15"/>
              <p:cNvPicPr preferRelativeResize="0"/>
              <p:nvPr/>
            </p:nvPicPr>
            <p:blipFill rotWithShape="1">
              <a:blip r:embed="rId9">
                <a:alphaModFix/>
              </a:blip>
              <a:srcRect b="0" l="0" r="0" t="0"/>
              <a:stretch/>
            </p:blipFill>
            <p:spPr>
              <a:xfrm>
                <a:off x="10797922" y="4919198"/>
                <a:ext cx="1061244" cy="296305"/>
              </a:xfrm>
              <a:prstGeom prst="rect">
                <a:avLst/>
              </a:prstGeom>
              <a:noFill/>
              <a:ln>
                <a:noFill/>
              </a:ln>
            </p:spPr>
          </p:pic>
          <p:pic>
            <p:nvPicPr>
              <p:cNvPr descr="Picture 11" id="96" name="Google Shape;96;p15"/>
              <p:cNvPicPr preferRelativeResize="0"/>
              <p:nvPr/>
            </p:nvPicPr>
            <p:blipFill rotWithShape="1">
              <a:blip r:embed="rId7">
                <a:alphaModFix/>
              </a:blip>
              <a:srcRect b="0" l="0" r="0" t="0"/>
              <a:stretch/>
            </p:blipFill>
            <p:spPr>
              <a:xfrm>
                <a:off x="6415415" y="4874625"/>
                <a:ext cx="362577" cy="314674"/>
              </a:xfrm>
              <a:prstGeom prst="rect">
                <a:avLst/>
              </a:prstGeom>
              <a:noFill/>
              <a:ln>
                <a:noFill/>
              </a:ln>
            </p:spPr>
          </p:pic>
          <p:sp>
            <p:nvSpPr>
              <p:cNvPr id="97" name="Google Shape;97;p15"/>
              <p:cNvSpPr/>
              <p:nvPr/>
            </p:nvSpPr>
            <p:spPr>
              <a:xfrm rot="1696198">
                <a:off x="5348916" y="4806104"/>
                <a:ext cx="862277" cy="130606"/>
              </a:xfrm>
              <a:prstGeom prst="rightArrow">
                <a:avLst>
                  <a:gd fmla="val 50000" name="adj1"/>
                  <a:gd fmla="val 50000" name="adj2"/>
                </a:avLst>
              </a:prstGeom>
              <a:solidFill>
                <a:srgbClr val="276B8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grpSp>
      <p:pic>
        <p:nvPicPr>
          <p:cNvPr descr="Picture 6" id="98" name="Google Shape;98;p15"/>
          <p:cNvPicPr preferRelativeResize="0"/>
          <p:nvPr/>
        </p:nvPicPr>
        <p:blipFill rotWithShape="1">
          <a:blip r:embed="rId10">
            <a:alphaModFix/>
          </a:blip>
          <a:srcRect b="0" l="0" r="0" t="0"/>
          <a:stretch/>
        </p:blipFill>
        <p:spPr>
          <a:xfrm>
            <a:off x="2080604" y="5999940"/>
            <a:ext cx="477053" cy="431276"/>
          </a:xfrm>
          <a:prstGeom prst="rect">
            <a:avLst/>
          </a:prstGeom>
          <a:noFill/>
          <a:ln>
            <a:noFill/>
          </a:ln>
        </p:spPr>
      </p:pic>
      <p:pic>
        <p:nvPicPr>
          <p:cNvPr descr="Picture 2" id="99" name="Google Shape;99;p15"/>
          <p:cNvPicPr preferRelativeResize="0"/>
          <p:nvPr/>
        </p:nvPicPr>
        <p:blipFill rotWithShape="1">
          <a:blip r:embed="rId11">
            <a:alphaModFix/>
          </a:blip>
          <a:srcRect b="13549" l="27878" r="0" t="24243"/>
          <a:stretch/>
        </p:blipFill>
        <p:spPr>
          <a:xfrm>
            <a:off x="2428184" y="6223652"/>
            <a:ext cx="701802" cy="154681"/>
          </a:xfrm>
          <a:prstGeom prst="rect">
            <a:avLst/>
          </a:prstGeom>
          <a:noFill/>
          <a:ln>
            <a:noFill/>
          </a:ln>
        </p:spPr>
      </p:pic>
      <p:sp>
        <p:nvSpPr>
          <p:cNvPr id="100" name="Google Shape;100;p15"/>
          <p:cNvSpPr txBox="1"/>
          <p:nvPr/>
        </p:nvSpPr>
        <p:spPr>
          <a:xfrm>
            <a:off x="176048" y="123901"/>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4400" u="none" cap="none" strike="noStrike">
                <a:solidFill>
                  <a:schemeClr val="lt1"/>
                </a:solidFill>
                <a:latin typeface="Arial"/>
                <a:ea typeface="Arial"/>
                <a:cs typeface="Arial"/>
                <a:sym typeface="Arial"/>
              </a:rPr>
              <a:t>GHG Cal/Val Networks Updates</a:t>
            </a:r>
            <a:endParaRPr/>
          </a:p>
        </p:txBody>
      </p:sp>
      <p:grpSp>
        <p:nvGrpSpPr>
          <p:cNvPr id="101" name="Google Shape;101;p15"/>
          <p:cNvGrpSpPr/>
          <p:nvPr/>
        </p:nvGrpSpPr>
        <p:grpSpPr>
          <a:xfrm>
            <a:off x="5163469" y="1063869"/>
            <a:ext cx="6887016" cy="1780260"/>
            <a:chOff x="5163469" y="1063869"/>
            <a:chExt cx="6887016" cy="1780260"/>
          </a:xfrm>
        </p:grpSpPr>
        <p:grpSp>
          <p:nvGrpSpPr>
            <p:cNvPr id="102" name="Google Shape;102;p15"/>
            <p:cNvGrpSpPr/>
            <p:nvPr/>
          </p:nvGrpSpPr>
          <p:grpSpPr>
            <a:xfrm>
              <a:off x="5163469" y="1063869"/>
              <a:ext cx="6887016" cy="1780260"/>
              <a:chOff x="5163469" y="1063869"/>
              <a:chExt cx="6887016" cy="1780260"/>
            </a:xfrm>
          </p:grpSpPr>
          <p:grpSp>
            <p:nvGrpSpPr>
              <p:cNvPr id="103" name="Google Shape;103;p15"/>
              <p:cNvGrpSpPr/>
              <p:nvPr/>
            </p:nvGrpSpPr>
            <p:grpSpPr>
              <a:xfrm>
                <a:off x="5163469" y="1063869"/>
                <a:ext cx="6887016" cy="1780260"/>
                <a:chOff x="5163469" y="1063869"/>
                <a:chExt cx="6887016" cy="1780260"/>
              </a:xfrm>
            </p:grpSpPr>
            <p:pic>
              <p:nvPicPr>
                <p:cNvPr id="104" name="Google Shape;104;p15"/>
                <p:cNvPicPr preferRelativeResize="0"/>
                <p:nvPr/>
              </p:nvPicPr>
              <p:blipFill rotWithShape="1">
                <a:blip r:embed="rId12">
                  <a:alphaModFix/>
                </a:blip>
                <a:srcRect b="0" l="0" r="0" t="0"/>
                <a:stretch/>
              </p:blipFill>
              <p:spPr>
                <a:xfrm>
                  <a:off x="10636489" y="1237521"/>
                  <a:ext cx="575252" cy="424248"/>
                </a:xfrm>
                <a:prstGeom prst="rect">
                  <a:avLst/>
                </a:prstGeom>
                <a:noFill/>
                <a:ln>
                  <a:noFill/>
                </a:ln>
              </p:spPr>
            </p:pic>
            <p:pic>
              <p:nvPicPr>
                <p:cNvPr descr="Picture 11" id="105" name="Google Shape;105;p15"/>
                <p:cNvPicPr preferRelativeResize="0"/>
                <p:nvPr/>
              </p:nvPicPr>
              <p:blipFill rotWithShape="1">
                <a:blip r:embed="rId7">
                  <a:alphaModFix/>
                </a:blip>
                <a:srcRect b="0" l="0" r="0" t="0"/>
                <a:stretch/>
              </p:blipFill>
              <p:spPr>
                <a:xfrm>
                  <a:off x="6415415" y="1163668"/>
                  <a:ext cx="362577" cy="314674"/>
                </a:xfrm>
                <a:prstGeom prst="rect">
                  <a:avLst/>
                </a:prstGeom>
                <a:noFill/>
                <a:ln>
                  <a:noFill/>
                </a:ln>
              </p:spPr>
            </p:pic>
            <p:sp>
              <p:nvSpPr>
                <p:cNvPr id="106" name="Google Shape;106;p15"/>
                <p:cNvSpPr/>
                <p:nvPr/>
              </p:nvSpPr>
              <p:spPr>
                <a:xfrm>
                  <a:off x="6311756" y="1063869"/>
                  <a:ext cx="5738729" cy="1780260"/>
                </a:xfrm>
                <a:prstGeom prst="roundRect">
                  <a:avLst>
                    <a:gd fmla="val 16667" name="adj"/>
                  </a:avLst>
                </a:prstGeom>
                <a:noFill/>
                <a:ln cap="flat" cmpd="sng" w="25400">
                  <a:solidFill>
                    <a:srgbClr val="51651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7" name="Google Shape;107;p15"/>
                <p:cNvSpPr txBox="1"/>
                <p:nvPr/>
              </p:nvSpPr>
              <p:spPr>
                <a:xfrm>
                  <a:off x="10626529" y="1782933"/>
                  <a:ext cx="1364898" cy="984883"/>
                </a:xfrm>
                <a:prstGeom prst="rect">
                  <a:avLst/>
                </a:prstGeom>
                <a:noFill/>
                <a:ln>
                  <a:noFill/>
                </a:ln>
              </p:spPr>
              <p:txBody>
                <a:bodyPr anchorCtr="0" anchor="t" bIns="60950" lIns="60950" spcFirstLastPara="1" rIns="60950" wrap="square" tIns="60950">
                  <a:spAutoFit/>
                </a:bodyPr>
                <a:lstStyle/>
                <a:p>
                  <a:pPr indent="0" lvl="0" marL="0" marR="0" rtl="0" algn="l">
                    <a:lnSpc>
                      <a:spcPct val="100000"/>
                    </a:lnSpc>
                    <a:spcBef>
                      <a:spcPts val="0"/>
                    </a:spcBef>
                    <a:spcAft>
                      <a:spcPts val="0"/>
                    </a:spcAft>
                    <a:buNone/>
                  </a:pPr>
                  <a:r>
                    <a:rPr b="0" i="0" lang="en-US" sz="800" u="none" cap="none" strike="noStrike">
                      <a:solidFill>
                        <a:srgbClr val="516519"/>
                      </a:solidFill>
                      <a:latin typeface="Arial"/>
                      <a:ea typeface="Arial"/>
                      <a:cs typeface="Arial"/>
                      <a:sym typeface="Arial"/>
                    </a:rPr>
                    <a:t>Automated collection of observations from 17 </a:t>
                  </a:r>
                  <a:endParaRPr/>
                </a:p>
                <a:p>
                  <a:pPr indent="0" lvl="0" marL="0" marR="0" rtl="0" algn="l">
                    <a:lnSpc>
                      <a:spcPct val="100000"/>
                    </a:lnSpc>
                    <a:spcBef>
                      <a:spcPts val="0"/>
                    </a:spcBef>
                    <a:spcAft>
                      <a:spcPts val="0"/>
                    </a:spcAft>
                    <a:buNone/>
                  </a:pPr>
                  <a:r>
                    <a:rPr b="0" i="0" lang="en-US" sz="800" u="none" cap="none" strike="noStrike">
                      <a:solidFill>
                        <a:srgbClr val="516519"/>
                      </a:solidFill>
                      <a:latin typeface="Arial"/>
                      <a:ea typeface="Arial"/>
                      <a:cs typeface="Arial"/>
                      <a:sym typeface="Arial"/>
                    </a:rPr>
                    <a:t>NDACC FTIR stations </a:t>
                  </a:r>
                  <a:endParaRPr/>
                </a:p>
                <a:p>
                  <a:pPr indent="0" lvl="0" marL="0" marR="0" rtl="0" algn="l">
                    <a:lnSpc>
                      <a:spcPct val="100000"/>
                    </a:lnSpc>
                    <a:spcBef>
                      <a:spcPts val="0"/>
                    </a:spcBef>
                    <a:spcAft>
                      <a:spcPts val="0"/>
                    </a:spcAft>
                    <a:buNone/>
                  </a:pPr>
                  <a:r>
                    <a:rPr b="0" i="0" lang="en-US" sz="800" u="none" cap="none" strike="noStrike">
                      <a:solidFill>
                        <a:srgbClr val="516519"/>
                      </a:solidFill>
                      <a:latin typeface="Arial"/>
                      <a:ea typeface="Arial"/>
                      <a:cs typeface="Arial"/>
                      <a:sym typeface="Arial"/>
                    </a:rPr>
                    <a:t>through EVDC =&gt; </a:t>
                  </a:r>
                  <a:endParaRPr/>
                </a:p>
                <a:p>
                  <a:pPr indent="0" lvl="0" marL="0" marR="0" rtl="0" algn="l">
                    <a:lnSpc>
                      <a:spcPct val="100000"/>
                    </a:lnSpc>
                    <a:spcBef>
                      <a:spcPts val="0"/>
                    </a:spcBef>
                    <a:spcAft>
                      <a:spcPts val="0"/>
                    </a:spcAft>
                    <a:buNone/>
                  </a:pPr>
                  <a:r>
                    <a:rPr b="0" i="0" lang="en-US" sz="800" u="sng" cap="none" strike="noStrike">
                      <a:solidFill>
                        <a:srgbClr val="516519"/>
                      </a:solidFill>
                      <a:latin typeface="Arial"/>
                      <a:ea typeface="Arial"/>
                      <a:cs typeface="Arial"/>
                      <a:sym typeface="Arial"/>
                    </a:rPr>
                    <a:t>automated production of S5P Quality Indicators</a:t>
                  </a:r>
                  <a:endParaRPr/>
                </a:p>
                <a:p>
                  <a:pPr indent="0" lvl="0" marL="0" marR="0" rtl="0" algn="l">
                    <a:lnSpc>
                      <a:spcPct val="100000"/>
                    </a:lnSpc>
                    <a:spcBef>
                      <a:spcPts val="0"/>
                    </a:spcBef>
                    <a:spcAft>
                      <a:spcPts val="0"/>
                    </a:spcAft>
                    <a:buNone/>
                  </a:pPr>
                  <a:r>
                    <a:t/>
                  </a:r>
                  <a:endParaRPr b="0" i="0" sz="800" u="none" cap="none" strike="noStrike">
                    <a:solidFill>
                      <a:srgbClr val="516519"/>
                    </a:solidFill>
                    <a:latin typeface="Arial"/>
                    <a:ea typeface="Arial"/>
                    <a:cs typeface="Arial"/>
                    <a:sym typeface="Arial"/>
                  </a:endParaRPr>
                </a:p>
              </p:txBody>
            </p:sp>
            <p:sp>
              <p:nvSpPr>
                <p:cNvPr id="108" name="Google Shape;108;p15"/>
                <p:cNvSpPr/>
                <p:nvPr/>
              </p:nvSpPr>
              <p:spPr>
                <a:xfrm rot="-916448">
                  <a:off x="5167351" y="2537654"/>
                  <a:ext cx="763796" cy="131885"/>
                </a:xfrm>
                <a:prstGeom prst="rightArrow">
                  <a:avLst>
                    <a:gd fmla="val 50000" name="adj1"/>
                    <a:gd fmla="val 50000" name="adj2"/>
                  </a:avLst>
                </a:prstGeom>
                <a:solidFill>
                  <a:srgbClr val="51651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pic>
            <p:nvPicPr>
              <p:cNvPr id="109" name="Google Shape;109;p15"/>
              <p:cNvPicPr preferRelativeResize="0"/>
              <p:nvPr/>
            </p:nvPicPr>
            <p:blipFill rotWithShape="1">
              <a:blip r:embed="rId13">
                <a:alphaModFix/>
              </a:blip>
              <a:srcRect b="0" l="0" r="0" t="0"/>
              <a:stretch/>
            </p:blipFill>
            <p:spPr>
              <a:xfrm>
                <a:off x="11253261" y="1282537"/>
                <a:ext cx="708605" cy="334421"/>
              </a:xfrm>
              <a:prstGeom prst="rect">
                <a:avLst/>
              </a:prstGeom>
              <a:noFill/>
              <a:ln>
                <a:noFill/>
              </a:ln>
            </p:spPr>
          </p:pic>
        </p:grpSp>
        <p:pic>
          <p:nvPicPr>
            <p:cNvPr id="110" name="Google Shape;110;p15"/>
            <p:cNvPicPr preferRelativeResize="0"/>
            <p:nvPr/>
          </p:nvPicPr>
          <p:blipFill rotWithShape="1">
            <a:blip r:embed="rId14">
              <a:alphaModFix/>
            </a:blip>
            <a:srcRect b="0" l="8960" r="12018" t="0"/>
            <a:stretch/>
          </p:blipFill>
          <p:spPr>
            <a:xfrm>
              <a:off x="6815091" y="1084995"/>
              <a:ext cx="3790678" cy="1713237"/>
            </a:xfrm>
            <a:prstGeom prst="rect">
              <a:avLst/>
            </a:prstGeom>
            <a:noFill/>
            <a:ln>
              <a:noFill/>
            </a:ln>
          </p:spPr>
        </p:pic>
      </p:grpSp>
      <p:grpSp>
        <p:nvGrpSpPr>
          <p:cNvPr id="111" name="Google Shape;111;p15"/>
          <p:cNvGrpSpPr/>
          <p:nvPr/>
        </p:nvGrpSpPr>
        <p:grpSpPr>
          <a:xfrm>
            <a:off x="5129164" y="2931409"/>
            <a:ext cx="6982358" cy="1763684"/>
            <a:chOff x="5129164" y="2931409"/>
            <a:chExt cx="6982358" cy="1763684"/>
          </a:xfrm>
        </p:grpSpPr>
        <p:grpSp>
          <p:nvGrpSpPr>
            <p:cNvPr id="112" name="Google Shape;112;p15"/>
            <p:cNvGrpSpPr/>
            <p:nvPr/>
          </p:nvGrpSpPr>
          <p:grpSpPr>
            <a:xfrm>
              <a:off x="5129164" y="2931409"/>
              <a:ext cx="6982358" cy="1763684"/>
              <a:chOff x="5129164" y="2931409"/>
              <a:chExt cx="6982358" cy="1763684"/>
            </a:xfrm>
          </p:grpSpPr>
          <p:pic>
            <p:nvPicPr>
              <p:cNvPr id="113" name="Google Shape;113;p15"/>
              <p:cNvPicPr preferRelativeResize="0"/>
              <p:nvPr/>
            </p:nvPicPr>
            <p:blipFill rotWithShape="1">
              <a:blip r:embed="rId15">
                <a:alphaModFix/>
              </a:blip>
              <a:srcRect b="0" l="0" r="0" t="0"/>
              <a:stretch/>
            </p:blipFill>
            <p:spPr>
              <a:xfrm>
                <a:off x="10755019" y="3021299"/>
                <a:ext cx="890644" cy="533566"/>
              </a:xfrm>
              <a:prstGeom prst="rect">
                <a:avLst/>
              </a:prstGeom>
              <a:noFill/>
              <a:ln>
                <a:noFill/>
              </a:ln>
            </p:spPr>
          </p:pic>
          <p:sp>
            <p:nvSpPr>
              <p:cNvPr id="114" name="Google Shape;114;p15"/>
              <p:cNvSpPr txBox="1"/>
              <p:nvPr/>
            </p:nvSpPr>
            <p:spPr>
              <a:xfrm>
                <a:off x="10620825" y="3604319"/>
                <a:ext cx="1490697" cy="974807"/>
              </a:xfrm>
              <a:prstGeom prst="rect">
                <a:avLst/>
              </a:prstGeom>
              <a:noFill/>
              <a:ln>
                <a:noFill/>
              </a:ln>
            </p:spPr>
            <p:txBody>
              <a:bodyPr anchorCtr="0" anchor="t" bIns="60950" lIns="60950" spcFirstLastPara="1" rIns="60950" wrap="square" tIns="60950">
                <a:noAutofit/>
              </a:bodyPr>
              <a:lstStyle/>
              <a:p>
                <a:pPr indent="0" lvl="0" marL="0" marR="0" rtl="0" algn="l">
                  <a:lnSpc>
                    <a:spcPct val="100000"/>
                  </a:lnSpc>
                  <a:spcBef>
                    <a:spcPts val="0"/>
                  </a:spcBef>
                  <a:spcAft>
                    <a:spcPts val="0"/>
                  </a:spcAft>
                  <a:buNone/>
                </a:pPr>
                <a:r>
                  <a:rPr b="0" i="0" lang="en-US" sz="800" u="none" cap="none" strike="noStrike">
                    <a:solidFill>
                      <a:srgbClr val="FFC000"/>
                    </a:solidFill>
                    <a:latin typeface="Arial"/>
                    <a:ea typeface="Arial"/>
                    <a:cs typeface="Arial"/>
                    <a:sym typeface="Arial"/>
                  </a:rPr>
                  <a:t>TCCON GGG2020 data </a:t>
                </a:r>
                <a:endParaRPr/>
              </a:p>
              <a:p>
                <a:pPr indent="0" lvl="0" marL="0" marR="0" rtl="0" algn="l">
                  <a:lnSpc>
                    <a:spcPct val="100000"/>
                  </a:lnSpc>
                  <a:spcBef>
                    <a:spcPts val="0"/>
                  </a:spcBef>
                  <a:spcAft>
                    <a:spcPts val="0"/>
                  </a:spcAft>
                  <a:buNone/>
                </a:pPr>
                <a:r>
                  <a:rPr b="0" i="0" lang="en-US" sz="800" u="none" cap="none" strike="noStrike">
                    <a:solidFill>
                      <a:srgbClr val="FFC000"/>
                    </a:solidFill>
                    <a:latin typeface="Arial"/>
                    <a:ea typeface="Arial"/>
                    <a:cs typeface="Arial"/>
                    <a:sym typeface="Arial"/>
                  </a:rPr>
                  <a:t>released 26 April 2022</a:t>
                </a:r>
                <a:endParaRPr/>
              </a:p>
              <a:p>
                <a:pPr indent="0" lvl="0" marL="0" marR="0" rtl="0" algn="l">
                  <a:lnSpc>
                    <a:spcPct val="100000"/>
                  </a:lnSpc>
                  <a:spcBef>
                    <a:spcPts val="0"/>
                  </a:spcBef>
                  <a:spcAft>
                    <a:spcPts val="0"/>
                  </a:spcAft>
                  <a:buNone/>
                </a:pPr>
                <a:r>
                  <a:t/>
                </a:r>
                <a:endParaRPr b="0" i="0" sz="800" u="none" cap="none" strike="noStrike">
                  <a:solidFill>
                    <a:srgbClr val="FFC000"/>
                  </a:solidFill>
                  <a:latin typeface="Arial"/>
                  <a:ea typeface="Arial"/>
                  <a:cs typeface="Arial"/>
                  <a:sym typeface="Arial"/>
                </a:endParaRPr>
              </a:p>
              <a:p>
                <a:pPr indent="0" lvl="0" marL="0" marR="0" rtl="0" algn="l">
                  <a:lnSpc>
                    <a:spcPct val="100000"/>
                  </a:lnSpc>
                  <a:spcBef>
                    <a:spcPts val="0"/>
                  </a:spcBef>
                  <a:spcAft>
                    <a:spcPts val="0"/>
                  </a:spcAft>
                  <a:buNone/>
                </a:pPr>
                <a:r>
                  <a:rPr b="0" i="0" lang="en-US" sz="800" u="none" cap="none" strike="noStrike">
                    <a:solidFill>
                      <a:srgbClr val="FFC000"/>
                    </a:solidFill>
                    <a:latin typeface="Arial"/>
                    <a:ea typeface="Arial"/>
                    <a:cs typeface="Arial"/>
                    <a:sym typeface="Arial"/>
                  </a:rPr>
                  <a:t>No/limited data submitted </a:t>
                </a:r>
                <a:endParaRPr/>
              </a:p>
              <a:p>
                <a:pPr indent="0" lvl="0" marL="0" marR="0" rtl="0" algn="l">
                  <a:lnSpc>
                    <a:spcPct val="100000"/>
                  </a:lnSpc>
                  <a:spcBef>
                    <a:spcPts val="0"/>
                  </a:spcBef>
                  <a:spcAft>
                    <a:spcPts val="0"/>
                  </a:spcAft>
                  <a:buNone/>
                </a:pPr>
                <a:r>
                  <a:rPr b="0" i="0" lang="en-US" sz="800" u="none" cap="none" strike="noStrike">
                    <a:solidFill>
                      <a:srgbClr val="FFC000"/>
                    </a:solidFill>
                    <a:latin typeface="Arial"/>
                    <a:ea typeface="Arial"/>
                    <a:cs typeface="Arial"/>
                    <a:sym typeface="Arial"/>
                  </a:rPr>
                  <a:t>between early 2021 and the </a:t>
                </a:r>
                <a:endParaRPr/>
              </a:p>
              <a:p>
                <a:pPr indent="0" lvl="0" marL="0" marR="0" rtl="0" algn="l">
                  <a:lnSpc>
                    <a:spcPct val="100000"/>
                  </a:lnSpc>
                  <a:spcBef>
                    <a:spcPts val="0"/>
                  </a:spcBef>
                  <a:spcAft>
                    <a:spcPts val="0"/>
                  </a:spcAft>
                  <a:buNone/>
                </a:pPr>
                <a:r>
                  <a:rPr b="0" i="0" lang="en-US" sz="800" u="none" cap="none" strike="noStrike">
                    <a:solidFill>
                      <a:srgbClr val="FFC000"/>
                    </a:solidFill>
                    <a:latin typeface="Arial"/>
                    <a:ea typeface="Arial"/>
                    <a:cs typeface="Arial"/>
                    <a:sym typeface="Arial"/>
                  </a:rPr>
                  <a:t>release of new data version </a:t>
                </a:r>
                <a:endParaRPr/>
              </a:p>
              <a:p>
                <a:pPr indent="0" lvl="0" marL="0" marR="0" rtl="0" algn="l">
                  <a:lnSpc>
                    <a:spcPct val="100000"/>
                  </a:lnSpc>
                  <a:spcBef>
                    <a:spcPts val="0"/>
                  </a:spcBef>
                  <a:spcAft>
                    <a:spcPts val="0"/>
                  </a:spcAft>
                  <a:buNone/>
                </a:pPr>
                <a:r>
                  <a:rPr b="0" i="0" lang="en-US" sz="800" u="none" cap="none" strike="noStrike">
                    <a:solidFill>
                      <a:srgbClr val="FFC000"/>
                    </a:solidFill>
                    <a:latin typeface="Arial"/>
                    <a:ea typeface="Arial"/>
                    <a:cs typeface="Arial"/>
                    <a:sym typeface="Arial"/>
                  </a:rPr>
                  <a:t>GGG2020</a:t>
                </a:r>
                <a:endParaRPr/>
              </a:p>
              <a:p>
                <a:pPr indent="0" lvl="0" marL="0" marR="0" rtl="0" algn="l">
                  <a:lnSpc>
                    <a:spcPct val="100000"/>
                  </a:lnSpc>
                  <a:spcBef>
                    <a:spcPts val="0"/>
                  </a:spcBef>
                  <a:spcAft>
                    <a:spcPts val="0"/>
                  </a:spcAft>
                  <a:buNone/>
                </a:pPr>
                <a:r>
                  <a:t/>
                </a:r>
                <a:endParaRPr b="0" i="0" sz="800" u="none" cap="none" strike="noStrike">
                  <a:solidFill>
                    <a:srgbClr val="9D3422"/>
                  </a:solidFill>
                  <a:latin typeface="Arial"/>
                  <a:ea typeface="Arial"/>
                  <a:cs typeface="Arial"/>
                  <a:sym typeface="Arial"/>
                </a:endParaRPr>
              </a:p>
            </p:txBody>
          </p:sp>
          <p:sp>
            <p:nvSpPr>
              <p:cNvPr id="115" name="Google Shape;115;p15"/>
              <p:cNvSpPr/>
              <p:nvPr/>
            </p:nvSpPr>
            <p:spPr>
              <a:xfrm>
                <a:off x="6311756" y="2931409"/>
                <a:ext cx="5738730" cy="1763684"/>
              </a:xfrm>
              <a:prstGeom prst="roundRect">
                <a:avLst>
                  <a:gd fmla="val 16667" name="adj"/>
                </a:avLst>
              </a:prstGeom>
              <a:no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Picture 11" id="116" name="Google Shape;116;p15"/>
              <p:cNvPicPr preferRelativeResize="0"/>
              <p:nvPr/>
            </p:nvPicPr>
            <p:blipFill rotWithShape="1">
              <a:blip r:embed="rId7">
                <a:alphaModFix/>
              </a:blip>
              <a:srcRect b="0" l="0" r="0" t="0"/>
              <a:stretch/>
            </p:blipFill>
            <p:spPr>
              <a:xfrm>
                <a:off x="6416694" y="3020394"/>
                <a:ext cx="362577" cy="314674"/>
              </a:xfrm>
              <a:prstGeom prst="rect">
                <a:avLst/>
              </a:prstGeom>
              <a:noFill/>
              <a:ln>
                <a:noFill/>
              </a:ln>
            </p:spPr>
          </p:pic>
          <p:sp>
            <p:nvSpPr>
              <p:cNvPr id="117" name="Google Shape;117;p15"/>
              <p:cNvSpPr/>
              <p:nvPr/>
            </p:nvSpPr>
            <p:spPr>
              <a:xfrm>
                <a:off x="5129164" y="3778403"/>
                <a:ext cx="840170" cy="131885"/>
              </a:xfrm>
              <a:prstGeom prst="rightArrow">
                <a:avLst>
                  <a:gd fmla="val 50000" name="adj1"/>
                  <a:gd fmla="val 50000" name="adj2"/>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pic>
          <p:nvPicPr>
            <p:cNvPr id="118" name="Google Shape;118;p15"/>
            <p:cNvPicPr preferRelativeResize="0"/>
            <p:nvPr/>
          </p:nvPicPr>
          <p:blipFill rotWithShape="1">
            <a:blip r:embed="rId16">
              <a:alphaModFix/>
            </a:blip>
            <a:srcRect b="0" l="0" r="0" t="0"/>
            <a:stretch/>
          </p:blipFill>
          <p:spPr>
            <a:xfrm>
              <a:off x="6820137" y="2943660"/>
              <a:ext cx="3779237" cy="1734501"/>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6"/>
          <p:cNvSpPr txBox="1"/>
          <p:nvPr>
            <p:ph idx="1" type="body"/>
          </p:nvPr>
        </p:nvSpPr>
        <p:spPr>
          <a:xfrm>
            <a:off x="258915" y="1308411"/>
            <a:ext cx="11741387" cy="4912994"/>
          </a:xfrm>
          <a:prstGeom prst="rect">
            <a:avLst/>
          </a:prstGeom>
          <a:noFill/>
          <a:ln>
            <a:noFill/>
          </a:ln>
        </p:spPr>
        <p:txBody>
          <a:bodyPr anchorCtr="0" anchor="t" bIns="45700" lIns="91425" spcFirstLastPara="1" rIns="91425" wrap="square" tIns="45700">
            <a:noAutofit/>
          </a:bodyPr>
          <a:lstStyle/>
          <a:p>
            <a:pPr indent="-406400" lvl="0" marL="457200" marR="0" rtl="0" algn="l">
              <a:lnSpc>
                <a:spcPct val="90000"/>
              </a:lnSpc>
              <a:spcBef>
                <a:spcPts val="1000"/>
              </a:spcBef>
              <a:spcAft>
                <a:spcPts val="0"/>
              </a:spcAft>
              <a:buClr>
                <a:schemeClr val="dk1"/>
              </a:buClr>
              <a:buSzPts val="2800"/>
              <a:buFont typeface="Noto Sans Symbols"/>
              <a:buChar char="❖"/>
            </a:pPr>
            <a:r>
              <a:rPr lang="en-US"/>
              <a:t>Cal/Val capabilities of TCCON/NDACC/COCCON networks and challenges updated in CEOS GHG constellation roadmap v2 </a:t>
            </a:r>
            <a:endParaRPr/>
          </a:p>
          <a:p>
            <a:pPr indent="-406400" lvl="0" marL="457200" marR="0" rtl="0" algn="l">
              <a:lnSpc>
                <a:spcPct val="90000"/>
              </a:lnSpc>
              <a:spcBef>
                <a:spcPts val="1000"/>
              </a:spcBef>
              <a:spcAft>
                <a:spcPts val="0"/>
              </a:spcAft>
              <a:buClr>
                <a:schemeClr val="dk1"/>
              </a:buClr>
              <a:buSzPts val="2800"/>
              <a:buFont typeface="Noto Sans Symbols"/>
              <a:buChar char="❖"/>
            </a:pPr>
            <a:r>
              <a:rPr lang="en-US"/>
              <a:t>Harmonized data processing and infrastructures</a:t>
            </a:r>
            <a:endParaRPr/>
          </a:p>
          <a:p>
            <a:pPr indent="-381000" lvl="1" marL="914400" rtl="0" algn="l">
              <a:lnSpc>
                <a:spcPct val="90000"/>
              </a:lnSpc>
              <a:spcBef>
                <a:spcPts val="500"/>
              </a:spcBef>
              <a:spcAft>
                <a:spcPts val="0"/>
              </a:spcAft>
              <a:buSzPts val="2400"/>
              <a:buChar char="▪"/>
            </a:pPr>
            <a:r>
              <a:rPr lang="en-US"/>
              <a:t>Embedding of TCCON-Europe in Research Infrastructure ICOS will be discussed at ICOS Foresight Days in 2024/11</a:t>
            </a:r>
            <a:endParaRPr/>
          </a:p>
          <a:p>
            <a:pPr indent="-381000" lvl="1" marL="914400" rtl="0" algn="l">
              <a:lnSpc>
                <a:spcPct val="90000"/>
              </a:lnSpc>
              <a:spcBef>
                <a:spcPts val="500"/>
              </a:spcBef>
              <a:spcAft>
                <a:spcPts val="0"/>
              </a:spcAft>
              <a:buSzPts val="2400"/>
              <a:buChar char="▪"/>
            </a:pPr>
            <a:r>
              <a:rPr lang="en-US"/>
              <a:t>New version of COCCON software released (PROFFAST2.4), reprocessing of all stations in progress</a:t>
            </a:r>
            <a:endParaRPr/>
          </a:p>
          <a:p>
            <a:pPr indent="-381000" lvl="1" marL="914400" rtl="0" algn="l">
              <a:lnSpc>
                <a:spcPct val="90000"/>
              </a:lnSpc>
              <a:spcBef>
                <a:spcPts val="500"/>
              </a:spcBef>
              <a:spcAft>
                <a:spcPts val="0"/>
              </a:spcAft>
              <a:buSzPts val="2400"/>
              <a:buChar char="▪"/>
            </a:pPr>
            <a:r>
              <a:rPr lang="en-US"/>
              <a:t>Coordinated effort to validate GOSAT/OCO/S5P with COCCON v1 full network</a:t>
            </a:r>
            <a:endParaRPr/>
          </a:p>
          <a:p>
            <a:pPr indent="-381000" lvl="1" marL="914400" rtl="0" algn="l">
              <a:lnSpc>
                <a:spcPct val="90000"/>
              </a:lnSpc>
              <a:spcBef>
                <a:spcPts val="500"/>
              </a:spcBef>
              <a:spcAft>
                <a:spcPts val="0"/>
              </a:spcAft>
              <a:buSzPts val="2400"/>
              <a:buChar char="▪"/>
            </a:pPr>
            <a:r>
              <a:rPr lang="en-US"/>
              <a:t>EUMETSAT CO2M Cal/Val ITT incl. COCCON, NDACC &amp; TCCON processing</a:t>
            </a:r>
            <a:endParaRPr/>
          </a:p>
          <a:p>
            <a:pPr indent="-406400" lvl="0" marL="457200" marR="0" rtl="0" algn="l">
              <a:lnSpc>
                <a:spcPct val="90000"/>
              </a:lnSpc>
              <a:spcBef>
                <a:spcPts val="1000"/>
              </a:spcBef>
              <a:spcAft>
                <a:spcPts val="0"/>
              </a:spcAft>
              <a:buClr>
                <a:schemeClr val="dk1"/>
              </a:buClr>
              <a:buSzPts val="2800"/>
              <a:buFont typeface="Noto Sans Symbols"/>
              <a:buChar char="❖"/>
            </a:pPr>
            <a:r>
              <a:rPr lang="en-US"/>
              <a:t>New Cal/Val planning and ground-based network design tool </a:t>
            </a:r>
            <a:r>
              <a:rPr lang="en-US" sz="1600" u="sng">
                <a:solidFill>
                  <a:schemeClr val="hlink"/>
                </a:solidFill>
                <a:hlinkClick r:id="rId3"/>
              </a:rPr>
              <a:t>https://co2m.aeronomie.be/</a:t>
            </a:r>
            <a:r>
              <a:rPr lang="en-US" sz="1600"/>
              <a:t>   </a:t>
            </a:r>
            <a:r>
              <a:rPr lang="en-US"/>
              <a:t>in support to CO2M, extendable to related missions</a:t>
            </a:r>
            <a:endParaRPr/>
          </a:p>
          <a:p>
            <a:pPr indent="-228600" lvl="1" marL="914400" rtl="0" algn="l">
              <a:lnSpc>
                <a:spcPct val="90000"/>
              </a:lnSpc>
              <a:spcBef>
                <a:spcPts val="500"/>
              </a:spcBef>
              <a:spcAft>
                <a:spcPts val="0"/>
              </a:spcAft>
              <a:buSzPts val="2400"/>
              <a:buNone/>
            </a:pPr>
            <a:r>
              <a:t/>
            </a:r>
            <a:endParaRPr/>
          </a:p>
        </p:txBody>
      </p:sp>
      <p:sp>
        <p:nvSpPr>
          <p:cNvPr id="124" name="Google Shape;124;p1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t>GHG Cal/Val Networks Updates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7"/>
          <p:cNvSpPr txBox="1"/>
          <p:nvPr>
            <p:ph idx="1" type="body"/>
          </p:nvPr>
        </p:nvSpPr>
        <p:spPr>
          <a:xfrm>
            <a:off x="258916" y="1271087"/>
            <a:ext cx="11495400" cy="4912994"/>
          </a:xfrm>
          <a:prstGeom prst="rect">
            <a:avLst/>
          </a:prstGeom>
          <a:noFill/>
          <a:ln>
            <a:noFill/>
          </a:ln>
        </p:spPr>
        <p:txBody>
          <a:bodyPr anchorCtr="0" anchor="t" bIns="45700" lIns="91425" spcFirstLastPara="1" rIns="91425" wrap="square" tIns="45700">
            <a:noAutofit/>
          </a:bodyPr>
          <a:lstStyle/>
          <a:p>
            <a:pPr indent="-406400" lvl="0" marL="457200" rtl="0" algn="l">
              <a:lnSpc>
                <a:spcPct val="90000"/>
              </a:lnSpc>
              <a:spcBef>
                <a:spcPts val="900"/>
              </a:spcBef>
              <a:spcAft>
                <a:spcPts val="0"/>
              </a:spcAft>
              <a:buSzPts val="2800"/>
              <a:buChar char="❖"/>
            </a:pPr>
            <a:r>
              <a:rPr lang="en-US"/>
              <a:t>New stations / instrument deployments</a:t>
            </a:r>
            <a:endParaRPr/>
          </a:p>
          <a:p>
            <a:pPr indent="-381000" lvl="1" marL="914400" rtl="0" algn="l">
              <a:lnSpc>
                <a:spcPct val="90000"/>
              </a:lnSpc>
              <a:spcBef>
                <a:spcPts val="900"/>
              </a:spcBef>
              <a:spcAft>
                <a:spcPts val="0"/>
              </a:spcAft>
              <a:buSzPts val="2400"/>
              <a:buChar char="▪"/>
            </a:pPr>
            <a:r>
              <a:rPr lang="en-US"/>
              <a:t>Canadian High Arctic Research Station (CHARS) operational since 2024/09; Porto Velho (Brazil) and Yucatán Peninsula have started measurements </a:t>
            </a:r>
            <a:endParaRPr/>
          </a:p>
          <a:p>
            <a:pPr indent="-381000" lvl="1" marL="914400" rtl="0" algn="l">
              <a:lnSpc>
                <a:spcPct val="90000"/>
              </a:lnSpc>
              <a:spcBef>
                <a:spcPts val="900"/>
              </a:spcBef>
              <a:spcAft>
                <a:spcPts val="0"/>
              </a:spcAft>
              <a:buSzPts val="2400"/>
              <a:buChar char="▪"/>
            </a:pPr>
            <a:r>
              <a:rPr lang="en-US"/>
              <a:t>New planned sites: 2 new FTIR sites in India (2025-26) supported by BIRA-IASB and NIES; additional proposals in the make</a:t>
            </a:r>
            <a:endParaRPr/>
          </a:p>
          <a:p>
            <a:pPr indent="-381000" lvl="1" marL="914400" rtl="0" algn="l">
              <a:lnSpc>
                <a:spcPct val="90000"/>
              </a:lnSpc>
              <a:spcBef>
                <a:spcPts val="900"/>
              </a:spcBef>
              <a:spcAft>
                <a:spcPts val="0"/>
              </a:spcAft>
              <a:buSzPts val="2400"/>
              <a:buChar char="▪"/>
            </a:pPr>
            <a:r>
              <a:rPr lang="en-US"/>
              <a:t>Number of (LR) spectrometers growing every year</a:t>
            </a:r>
            <a:endParaRPr/>
          </a:p>
          <a:p>
            <a:pPr indent="-381000" lvl="1" marL="914400" rtl="0" algn="l">
              <a:lnSpc>
                <a:spcPct val="90000"/>
              </a:lnSpc>
              <a:spcBef>
                <a:spcPts val="900"/>
              </a:spcBef>
              <a:spcAft>
                <a:spcPts val="0"/>
              </a:spcAft>
              <a:buSzPts val="2400"/>
              <a:buChar char="▪"/>
            </a:pPr>
            <a:r>
              <a:rPr lang="en-US"/>
              <a:t>Permanent installations of LR spectrometers in array (by groups from: TUM - Germany, UoT + EC – Canada, French groups, AEMET – Spain, UK); EU H2020 deployment of three FTIRs in DRCongo and Republic of Congo</a:t>
            </a:r>
            <a:endParaRPr/>
          </a:p>
          <a:p>
            <a:pPr indent="-406400" lvl="0" marL="457200" rtl="0" algn="l">
              <a:lnSpc>
                <a:spcPct val="90000"/>
              </a:lnSpc>
              <a:spcBef>
                <a:spcPts val="900"/>
              </a:spcBef>
              <a:spcAft>
                <a:spcPts val="0"/>
              </a:spcAft>
              <a:buSzPts val="2800"/>
              <a:buChar char="❖"/>
            </a:pPr>
            <a:r>
              <a:rPr lang="en-US"/>
              <a:t>Campaigns</a:t>
            </a:r>
            <a:endParaRPr/>
          </a:p>
          <a:p>
            <a:pPr indent="-381000" lvl="1" marL="914400" rtl="0" algn="l">
              <a:lnSpc>
                <a:spcPct val="90000"/>
              </a:lnSpc>
              <a:spcBef>
                <a:spcPts val="900"/>
              </a:spcBef>
              <a:spcAft>
                <a:spcPts val="0"/>
              </a:spcAft>
              <a:buSzPts val="2400"/>
              <a:buChar char="▪"/>
            </a:pPr>
            <a:r>
              <a:rPr lang="en-US"/>
              <a:t>ESA SVANTE: 4-year support for several IR and UV-Vis campaign dedicated to S5P validation</a:t>
            </a:r>
            <a:endParaRPr/>
          </a:p>
          <a:p>
            <a:pPr indent="-228600" lvl="1" marL="914400" rtl="0" algn="l">
              <a:lnSpc>
                <a:spcPct val="90000"/>
              </a:lnSpc>
              <a:spcBef>
                <a:spcPts val="500"/>
              </a:spcBef>
              <a:spcAft>
                <a:spcPts val="0"/>
              </a:spcAft>
              <a:buSzPts val="2400"/>
              <a:buNone/>
            </a:pPr>
            <a:r>
              <a:t/>
            </a:r>
            <a:endParaRPr/>
          </a:p>
        </p:txBody>
      </p:sp>
      <p:sp>
        <p:nvSpPr>
          <p:cNvPr id="130" name="Google Shape;130;p1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t>GHG Cal/Val Networks Update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6"/>
          <p:cNvSpPr txBox="1"/>
          <p:nvPr/>
        </p:nvSpPr>
        <p:spPr>
          <a:xfrm>
            <a:off x="1130426" y="103292"/>
            <a:ext cx="7732059" cy="9541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Matchup data set for SWIR TIR GHG sensors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Calibrated radiance and retrieval results</a:t>
            </a:r>
            <a:endParaRPr b="0" i="0" sz="2800" u="none" cap="none" strike="noStrike">
              <a:solidFill>
                <a:schemeClr val="lt1"/>
              </a:solidFill>
              <a:latin typeface="Arial"/>
              <a:ea typeface="Arial"/>
              <a:cs typeface="Arial"/>
              <a:sym typeface="Arial"/>
            </a:endParaRPr>
          </a:p>
        </p:txBody>
      </p:sp>
      <p:pic>
        <p:nvPicPr>
          <p:cNvPr id="136" name="Google Shape;136;p6"/>
          <p:cNvPicPr preferRelativeResize="0"/>
          <p:nvPr/>
        </p:nvPicPr>
        <p:blipFill rotWithShape="1">
          <a:blip r:embed="rId3">
            <a:alphaModFix/>
          </a:blip>
          <a:srcRect b="812" l="6549" r="6549" t="23908"/>
          <a:stretch/>
        </p:blipFill>
        <p:spPr>
          <a:xfrm>
            <a:off x="274405" y="1238123"/>
            <a:ext cx="6369269" cy="3293255"/>
          </a:xfrm>
          <a:prstGeom prst="rect">
            <a:avLst/>
          </a:prstGeom>
          <a:noFill/>
          <a:ln>
            <a:noFill/>
          </a:ln>
        </p:spPr>
      </p:pic>
      <p:sp>
        <p:nvSpPr>
          <p:cNvPr id="137" name="Google Shape;137;p6"/>
          <p:cNvSpPr/>
          <p:nvPr/>
        </p:nvSpPr>
        <p:spPr>
          <a:xfrm rot="-9516247">
            <a:off x="1841902" y="3123362"/>
            <a:ext cx="247847" cy="788285"/>
          </a:xfrm>
          <a:prstGeom prst="downArrow">
            <a:avLst>
              <a:gd fmla="val 50000" name="adj1"/>
              <a:gd fmla="val 50000" name="adj2"/>
            </a:avLst>
          </a:prstGeom>
          <a:solidFill>
            <a:schemeClr val="accent1"/>
          </a:solid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8" name="Google Shape;138;p6"/>
          <p:cNvSpPr/>
          <p:nvPr/>
        </p:nvSpPr>
        <p:spPr>
          <a:xfrm rot="1438616">
            <a:off x="1278569" y="2174779"/>
            <a:ext cx="202392" cy="772083"/>
          </a:xfrm>
          <a:prstGeom prst="downArrow">
            <a:avLst>
              <a:gd fmla="val 50000" name="adj1"/>
              <a:gd fmla="val 50000" name="adj2"/>
            </a:avLst>
          </a:prstGeom>
          <a:solidFill>
            <a:schemeClr val="accent1"/>
          </a:solid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39" name="Google Shape;139;p6"/>
          <p:cNvPicPr preferRelativeResize="0"/>
          <p:nvPr/>
        </p:nvPicPr>
        <p:blipFill rotWithShape="1">
          <a:blip r:embed="rId4">
            <a:alphaModFix/>
          </a:blip>
          <a:srcRect b="0" l="0" r="0" t="0"/>
          <a:stretch/>
        </p:blipFill>
        <p:spPr>
          <a:xfrm>
            <a:off x="7429676" y="1305909"/>
            <a:ext cx="4680267" cy="3157685"/>
          </a:xfrm>
          <a:prstGeom prst="rect">
            <a:avLst/>
          </a:prstGeom>
          <a:noFill/>
          <a:ln>
            <a:noFill/>
          </a:ln>
        </p:spPr>
      </p:pic>
      <p:sp>
        <p:nvSpPr>
          <p:cNvPr id="140" name="Google Shape;140;p6"/>
          <p:cNvSpPr/>
          <p:nvPr/>
        </p:nvSpPr>
        <p:spPr>
          <a:xfrm>
            <a:off x="6884275" y="2602075"/>
            <a:ext cx="304800" cy="705197"/>
          </a:xfrm>
          <a:prstGeom prst="rightArrow">
            <a:avLst>
              <a:gd fmla="val 50000" name="adj1"/>
              <a:gd fmla="val 50000" name="adj2"/>
            </a:avLst>
          </a:prstGeom>
          <a:solidFill>
            <a:schemeClr val="accent1"/>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00"/>
              </a:solidFill>
              <a:latin typeface="Arial"/>
              <a:ea typeface="Arial"/>
              <a:cs typeface="Arial"/>
              <a:sym typeface="Arial"/>
            </a:endParaRPr>
          </a:p>
        </p:txBody>
      </p:sp>
      <p:sp>
        <p:nvSpPr>
          <p:cNvPr id="141" name="Google Shape;141;p6"/>
          <p:cNvSpPr txBox="1"/>
          <p:nvPr/>
        </p:nvSpPr>
        <p:spPr>
          <a:xfrm>
            <a:off x="18572" y="4658113"/>
            <a:ext cx="3376166" cy="113877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SWIR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Calibrated radiance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XCO2, XCH4, SIF, AOT</a:t>
            </a:r>
            <a:endParaRPr b="0" i="0" sz="2000" u="none" cap="none" strike="noStrike">
              <a:solidFill>
                <a:schemeClr val="dk1"/>
              </a:solidFill>
              <a:latin typeface="Arial"/>
              <a:ea typeface="Arial"/>
              <a:cs typeface="Arial"/>
              <a:sym typeface="Arial"/>
            </a:endParaRPr>
          </a:p>
        </p:txBody>
      </p:sp>
      <p:sp>
        <p:nvSpPr>
          <p:cNvPr id="142" name="Google Shape;142;p6"/>
          <p:cNvSpPr txBox="1"/>
          <p:nvPr/>
        </p:nvSpPr>
        <p:spPr>
          <a:xfrm>
            <a:off x="3820510" y="6253106"/>
            <a:ext cx="6127530"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Test website become available next month.</a:t>
            </a:r>
            <a:endParaRPr b="0" i="0" sz="1400" u="none" cap="none" strike="noStrike">
              <a:solidFill>
                <a:srgbClr val="000000"/>
              </a:solidFill>
              <a:latin typeface="Arial"/>
              <a:ea typeface="Arial"/>
              <a:cs typeface="Arial"/>
              <a:sym typeface="Arial"/>
            </a:endParaRPr>
          </a:p>
        </p:txBody>
      </p:sp>
      <p:sp>
        <p:nvSpPr>
          <p:cNvPr id="143" name="Google Shape;143;p6"/>
          <p:cNvSpPr txBox="1"/>
          <p:nvPr/>
        </p:nvSpPr>
        <p:spPr>
          <a:xfrm>
            <a:off x="3660509" y="4658112"/>
            <a:ext cx="3376166" cy="113877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TIR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Calibrated radiance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Brightness temperature</a:t>
            </a:r>
            <a:endParaRPr b="0" i="0" sz="2000" u="none" cap="none" strike="noStrike">
              <a:solidFill>
                <a:schemeClr val="dk1"/>
              </a:solidFill>
              <a:latin typeface="Arial"/>
              <a:ea typeface="Arial"/>
              <a:cs typeface="Arial"/>
              <a:sym typeface="Arial"/>
            </a:endParaRPr>
          </a:p>
        </p:txBody>
      </p:sp>
      <p:sp>
        <p:nvSpPr>
          <p:cNvPr id="144" name="Google Shape;144;p6"/>
          <p:cNvSpPr txBox="1"/>
          <p:nvPr/>
        </p:nvSpPr>
        <p:spPr>
          <a:xfrm>
            <a:off x="7189075" y="4622828"/>
            <a:ext cx="4920868" cy="150810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GOSAT vs OCO-2 radiance spectra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Degradation corrected</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Cloud screened (successful L2)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Most of the data agree within 10% for all three bans except for over forest.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Akihiko KUZE</dc:creator>
</cp:coreProperties>
</file>