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9"/>
  </p:notesMasterIdLst>
  <p:sldIdLst>
    <p:sldId id="256" r:id="rId2"/>
    <p:sldId id="259" r:id="rId3"/>
    <p:sldId id="260" r:id="rId4"/>
    <p:sldId id="262" r:id="rId5"/>
    <p:sldId id="263" r:id="rId6"/>
    <p:sldId id="261" r:id="rId7"/>
    <p:sldId id="264" r:id="rId8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Medium" panose="000006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34" autoAdjust="0"/>
  </p:normalViewPr>
  <p:slideViewPr>
    <p:cSldViewPr snapToGrid="0">
      <p:cViewPr varScale="1">
        <p:scale>
          <a:sx n="88" d="100"/>
          <a:sy n="88" d="100"/>
        </p:scale>
        <p:origin x="1234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This will be the 31</a:t>
            </a:r>
            <a:r>
              <a:rPr lang="en-CA" baseline="30000" dirty="0"/>
              <a:t>st</a:t>
            </a:r>
            <a:r>
              <a:rPr lang="en-CA" dirty="0"/>
              <a:t> SAR WGCV Workshop since 1989.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Acceptance emails were sent to all contributors/authors.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The programme is being finalized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82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Parameters for Geophysical Applications: sea surface height, radial ocean current velocity, terrain surface deformation, biomass/forest structure, soil moisture,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CA" sz="11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InSAR</a:t>
            </a:r>
            <a:r>
              <a:rPr lang="en-CA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Altimetry Cal-Val has been incorporated as a possible session topic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936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664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93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" name="Google Shape;26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7" name="Google Shape;47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" name="Google Shape;51;p5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eoservice.dlr.d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32025" y="131950"/>
            <a:ext cx="66912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/>
              <a:t>WGCV-54</a:t>
            </a:r>
            <a:br>
              <a:rPr lang="en" dirty="0"/>
            </a:br>
            <a:r>
              <a:rPr lang="en" sz="2800" dirty="0"/>
              <a:t>SAR Subgroup Report</a:t>
            </a:r>
            <a:endParaRPr dirty="0"/>
          </a:p>
        </p:txBody>
      </p:sp>
      <p:sp>
        <p:nvSpPr>
          <p:cNvPr id="57" name="Google Shape;57;p6"/>
          <p:cNvSpPr txBox="1"/>
          <p:nvPr/>
        </p:nvSpPr>
        <p:spPr>
          <a:xfrm>
            <a:off x="3305175" y="3244550"/>
            <a:ext cx="5838975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Dirk Geudtner, ESA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Stephane Cote, CSA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3.6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WGCV-54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s1">
            <a:extLst>
              <a:ext uri="{FF2B5EF4-FFF2-40B4-BE49-F238E27FC236}">
                <a16:creationId xmlns:a16="http://schemas.microsoft.com/office/drawing/2014/main" id="{6B03056D-A806-61E5-9A3D-92DB9A9D7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4"/>
          <a:stretch/>
        </p:blipFill>
        <p:spPr bwMode="auto">
          <a:xfrm>
            <a:off x="0" y="777240"/>
            <a:ext cx="9144000" cy="41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Upcoming SAR WGCV Workshop</a:t>
            </a:r>
            <a:endParaRPr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1F225A-D694-27A5-FF8A-23E862FA7C88}"/>
              </a:ext>
            </a:extLst>
          </p:cNvPr>
          <p:cNvSpPr/>
          <p:nvPr/>
        </p:nvSpPr>
        <p:spPr>
          <a:xfrm>
            <a:off x="0" y="777240"/>
            <a:ext cx="9144000" cy="4137660"/>
          </a:xfrm>
          <a:prstGeom prst="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 dirty="0">
                <a:solidFill>
                  <a:schemeClr val="tx1"/>
                </a:solidFill>
              </a:rPr>
              <a:t>November 12 to 15, Ahmedabad, India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" sz="1400" dirty="0">
                <a:solidFill>
                  <a:schemeClr val="tx1"/>
                </a:solidFill>
              </a:rPr>
              <a:t>Hosted by the Space Application Centre, ISRO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" sz="1400" dirty="0">
                <a:solidFill>
                  <a:schemeClr val="tx1"/>
                </a:solidFill>
              </a:rPr>
              <a:t>More than 70 abstracts submitted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" sz="1400" dirty="0">
                <a:solidFill>
                  <a:schemeClr val="tx1"/>
                </a:solidFill>
              </a:rPr>
              <a:t>A poster session will be part of the Workshop’s programme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" sz="1400" dirty="0">
                <a:solidFill>
                  <a:schemeClr val="tx1"/>
                </a:solidFill>
              </a:rPr>
              <a:t>Expected attendance of around 150 participants</a:t>
            </a:r>
          </a:p>
        </p:txBody>
      </p:sp>
      <p:pic>
        <p:nvPicPr>
          <p:cNvPr id="1028" name="Picture 4" descr="SAC Logo, National Emblem ISRO Logo">
            <a:extLst>
              <a:ext uri="{FF2B5EF4-FFF2-40B4-BE49-F238E27FC236}">
                <a16:creationId xmlns:a16="http://schemas.microsoft.com/office/drawing/2014/main" id="{96BE597F-D7C3-B4F1-3624-8EABD0E3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2027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s1">
            <a:extLst>
              <a:ext uri="{FF2B5EF4-FFF2-40B4-BE49-F238E27FC236}">
                <a16:creationId xmlns:a16="http://schemas.microsoft.com/office/drawing/2014/main" id="{E2EDD6F8-1164-A0ED-5214-9CD21A4D4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4"/>
          <a:stretch/>
        </p:blipFill>
        <p:spPr bwMode="auto">
          <a:xfrm>
            <a:off x="0" y="777240"/>
            <a:ext cx="9144000" cy="41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370B5-F06E-495F-B0D0-F82591ACAE6E}"/>
              </a:ext>
            </a:extLst>
          </p:cNvPr>
          <p:cNvSpPr/>
          <p:nvPr/>
        </p:nvSpPr>
        <p:spPr>
          <a:xfrm>
            <a:off x="0" y="777240"/>
            <a:ext cx="9144000" cy="4137660"/>
          </a:xfrm>
          <a:prstGeom prst="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Upcoming SAR WGCV Workshop</a:t>
            </a:r>
            <a:endParaRPr sz="2800" dirty="0"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4246588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1200"/>
              </a:spcAft>
              <a:buSzPts val="1700"/>
              <a:buChar char="❖"/>
            </a:pPr>
            <a:r>
              <a:rPr lang="en" sz="1700" dirty="0"/>
              <a:t>Session Topics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Calibration of Running Missions, and Future Missions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Calibration of Airborne/UAV SAR Systems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Calibration Methodology and Techniques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Calibration/Validation Targets and Sites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Calibration Requirements and Definitions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Innovative SAR Instrument Concepts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Processing Algorithms (SAR, </a:t>
            </a:r>
            <a:r>
              <a:rPr lang="en-CA" sz="10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InSAR</a:t>
            </a:r>
            <a:r>
              <a:rPr lang="en-CA" sz="1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Polarimetry, Tomography)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0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InSAR</a:t>
            </a:r>
            <a:r>
              <a:rPr lang="en-CA" sz="1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Calibration and Verification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0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InSAR</a:t>
            </a:r>
            <a:r>
              <a:rPr lang="en-CA" sz="1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Altimetry Calibration and Validation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F8A0F-12BA-BAEC-4155-BCA4859DB372}"/>
              </a:ext>
            </a:extLst>
          </p:cNvPr>
          <p:cNvSpPr txBox="1"/>
          <p:nvPr/>
        </p:nvSpPr>
        <p:spPr>
          <a:xfrm>
            <a:off x="4234815" y="1662469"/>
            <a:ext cx="436054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342900" algn="just"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CA" sz="1000" dirty="0">
                <a:latin typeface="Montserrat" panose="00000500000000000000" pitchFamily="2" charset="0"/>
                <a:sym typeface="Montserrat"/>
              </a:rPr>
              <a:t>Polarimetry/Compact Polarimetry Calibration</a:t>
            </a:r>
          </a:p>
          <a:p>
            <a:pPr marL="914400" lvl="1" indent="-342900" algn="just"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CA" sz="1000" dirty="0">
                <a:latin typeface="Montserrat" panose="00000500000000000000" pitchFamily="2" charset="0"/>
                <a:sym typeface="Montserrat"/>
              </a:rPr>
              <a:t>Calibration of Multi-channel and DBF Systems</a:t>
            </a:r>
          </a:p>
          <a:p>
            <a:pPr marL="914400" lvl="1" indent="-342900" algn="just"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CA" sz="1000" dirty="0">
                <a:latin typeface="Montserrat" panose="00000500000000000000" pitchFamily="2" charset="0"/>
                <a:sym typeface="Montserrat"/>
              </a:rPr>
              <a:t>Cross-Calibration and Verification</a:t>
            </a:r>
          </a:p>
          <a:p>
            <a:pPr marL="914400" lvl="1" indent="-342900" algn="just"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CA" sz="1000" dirty="0">
                <a:latin typeface="Montserrat" panose="00000500000000000000" pitchFamily="2" charset="0"/>
                <a:sym typeface="Montserrat"/>
              </a:rPr>
              <a:t>Analysis Ready Data Products</a:t>
            </a:r>
          </a:p>
          <a:p>
            <a:pPr marL="914400" lvl="1" indent="-342900" algn="just"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CA" sz="1000" dirty="0">
                <a:latin typeface="Montserrat" panose="00000500000000000000" pitchFamily="2" charset="0"/>
                <a:sym typeface="Montserrat"/>
              </a:rPr>
              <a:t>Space-based and Ground-based RFIs</a:t>
            </a:r>
          </a:p>
          <a:p>
            <a:pPr marL="914400" lvl="1" indent="-342900" algn="just"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CA" sz="1000" dirty="0">
                <a:latin typeface="Montserrat" panose="00000500000000000000" pitchFamily="2" charset="0"/>
                <a:sym typeface="Montserrat"/>
              </a:rPr>
              <a:t>Use of AI for Cal/Val and SAR System Monitoring</a:t>
            </a:r>
          </a:p>
          <a:p>
            <a:pPr marL="914400" lvl="1" indent="-342900" algn="just"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CA" sz="1000" dirty="0" err="1">
                <a:latin typeface="Montserrat" panose="00000500000000000000" pitchFamily="2" charset="0"/>
                <a:sym typeface="Montserrat"/>
              </a:rPr>
              <a:t>SARCalNet</a:t>
            </a:r>
            <a:endParaRPr lang="en-CA" sz="1000" dirty="0">
              <a:latin typeface="Montserrat" panose="00000500000000000000" pitchFamily="2" charset="0"/>
              <a:sym typeface="Montserrat"/>
            </a:endParaRPr>
          </a:p>
          <a:p>
            <a:pPr marL="914400" lvl="1" indent="-342900"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CA" sz="1000" dirty="0">
                <a:latin typeface="Montserrat" panose="00000500000000000000" pitchFamily="2" charset="0"/>
                <a:sym typeface="Montserrat"/>
              </a:rPr>
              <a:t>AIS-based Validation of SAR-based Vessel Detection and Velocity Estimation</a:t>
            </a:r>
          </a:p>
          <a:p>
            <a:pPr marL="914400" lvl="1" indent="-342900"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CA" sz="1000" dirty="0">
                <a:latin typeface="Montserrat" panose="00000500000000000000" pitchFamily="2" charset="0"/>
                <a:sym typeface="Montserrat"/>
              </a:rPr>
              <a:t>Calibration of SAR System Parameters for Geophysical Applications</a:t>
            </a:r>
            <a:endParaRPr lang="en" sz="1000" dirty="0">
              <a:latin typeface="Montserrat" panose="00000500000000000000" pitchFamily="2" charset="0"/>
              <a:sym typeface="Montserrat"/>
            </a:endParaRPr>
          </a:p>
        </p:txBody>
      </p:sp>
      <p:pic>
        <p:nvPicPr>
          <p:cNvPr id="2050" name="Picture 2" descr="SAC Logo, National Emblem ISRO Logo">
            <a:extLst>
              <a:ext uri="{FF2B5EF4-FFF2-40B4-BE49-F238E27FC236}">
                <a16:creationId xmlns:a16="http://schemas.microsoft.com/office/drawing/2014/main" id="{DA74FF15-8431-7240-D486-E707DFB2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653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2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WGCV-53 Actions </a:t>
            </a:r>
            <a:endParaRPr sz="2800" dirty="0"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859329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 dirty="0"/>
              <a:t>WGCV-53-ACT-04: </a:t>
            </a:r>
            <a:r>
              <a:rPr lang="en-CA" sz="1700" dirty="0"/>
              <a:t>DEM mission continuity 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-US" sz="1400" i="1" dirty="0"/>
              <a:t>Importance of CEOS Agencies funding missions like </a:t>
            </a:r>
            <a:r>
              <a:rPr lang="en-US" sz="1400" i="1" dirty="0" err="1"/>
              <a:t>TanDEM</a:t>
            </a:r>
            <a:r>
              <a:rPr lang="en-US" sz="1400" i="1" dirty="0"/>
              <a:t>-X for the provision of DEMS, in the context of </a:t>
            </a:r>
            <a:r>
              <a:rPr lang="en-US" sz="1400" i="1" dirty="0" err="1"/>
              <a:t>TanDEM</a:t>
            </a:r>
            <a:r>
              <a:rPr lang="en-US" sz="1400" i="1" dirty="0"/>
              <a:t>-X eventually ceasing operations, and in response to the need to secure DEM updates, including for bare surface.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-US" sz="1400" dirty="0"/>
              <a:t>On the CEOS Plenary Agenda (CEOS WGs session), Wednesday October 23.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-US" sz="1400" dirty="0" err="1"/>
              <a:t>TanDEM</a:t>
            </a:r>
            <a:r>
              <a:rPr lang="en-US" sz="1400" dirty="0"/>
              <a:t>-X / </a:t>
            </a:r>
            <a:r>
              <a:rPr lang="en-US" sz="1400" dirty="0" err="1"/>
              <a:t>TerraSAR</a:t>
            </a:r>
            <a:r>
              <a:rPr lang="en-US" sz="1400" dirty="0"/>
              <a:t>-X mission information and DEM highlights are summarized on the next slide in support of the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327163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27BD61-D918-A7C8-6021-B901E0245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859337"/>
            <a:ext cx="8641080" cy="4022226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sz="1400" dirty="0" err="1"/>
              <a:t>TanDEM</a:t>
            </a:r>
            <a:r>
              <a:rPr lang="en-US" sz="1400" dirty="0"/>
              <a:t>-X Global DEM covers the entire global landmass to 99,9% (only 0.107% voids)</a:t>
            </a:r>
            <a:endParaRPr lang="en-GB" sz="1400" dirty="0"/>
          </a:p>
          <a:p>
            <a:pPr marL="342900" lvl="0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sz="1400" dirty="0"/>
              <a:t>All heights represent the reflective surface at X-band, i.e., the global DEM is a surface model</a:t>
            </a:r>
            <a:endParaRPr lang="en-GB" sz="1400" dirty="0"/>
          </a:p>
          <a:p>
            <a:pPr marL="342900" lvl="0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sz="1400" dirty="0"/>
              <a:t>Copernicus DEM is an edited version of the </a:t>
            </a:r>
            <a:r>
              <a:rPr lang="en-US" sz="1400" dirty="0" err="1"/>
              <a:t>TanDEM</a:t>
            </a:r>
            <a:r>
              <a:rPr lang="en-US" sz="1400" dirty="0"/>
              <a:t>-X’s Global DEM</a:t>
            </a:r>
            <a:endParaRPr lang="en-GB" sz="1400" dirty="0"/>
          </a:p>
          <a:p>
            <a:pPr marL="342900" lvl="0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sz="1400" dirty="0"/>
              <a:t>Since 2017, TDX mission is in a so-called “4D Mission Phase” concentrating on observation of topographic changes, known as </a:t>
            </a:r>
            <a:r>
              <a:rPr lang="en-US" sz="1400" dirty="0" err="1"/>
              <a:t>TanDEM</a:t>
            </a:r>
            <a:r>
              <a:rPr lang="en-US" sz="1400" dirty="0"/>
              <a:t>-X DEM Change Maps (</a:t>
            </a:r>
            <a:r>
              <a:rPr lang="en-US" sz="1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https://geoservice.dlr.de</a:t>
            </a:r>
            <a:r>
              <a:rPr lang="en-US" sz="1400" dirty="0"/>
              <a:t>) </a:t>
            </a:r>
            <a:endParaRPr lang="en-GB" sz="1400" dirty="0"/>
          </a:p>
          <a:p>
            <a:pPr marL="342900" lvl="0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sz="1400" dirty="0"/>
              <a:t>With more than 17 and 14 years in orbit, both satellites (TSX and TDX) have considerably exceeded their initial design lifetime of 5.5 years</a:t>
            </a:r>
            <a:endParaRPr lang="en-GB" sz="1400" dirty="0"/>
          </a:p>
          <a:p>
            <a:pPr marL="342900" lvl="0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sz="1400" dirty="0"/>
              <a:t>Redundant systems are in place, but both satellites are still fully operational and continue to provide data of excellent quality </a:t>
            </a:r>
            <a:endParaRPr lang="en-GB" sz="1400" dirty="0"/>
          </a:p>
          <a:p>
            <a:pPr marL="342900" lvl="0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sz="1400" dirty="0"/>
              <a:t>Hydrazine is currently projected to last until 2028 for TDX and until 2031 for TSX</a:t>
            </a:r>
            <a:endParaRPr lang="en-GB" sz="1400" dirty="0"/>
          </a:p>
          <a:p>
            <a:pPr marL="342900" lvl="0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sz="1400" dirty="0"/>
              <a:t>Battery degradation is the main concern =&gt; reduced imaging capacity, reduced </a:t>
            </a:r>
            <a:r>
              <a:rPr lang="en-GB" sz="1400" dirty="0"/>
              <a:t>lengths of individual data takes, increased gaps in between data takes for battery recharge</a:t>
            </a:r>
          </a:p>
          <a:p>
            <a:pPr marL="338138" indent="-3381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400" b="1" dirty="0">
                <a:solidFill>
                  <a:srgbClr val="0070C0"/>
                </a:solidFill>
                <a:sym typeface="Symbol" panose="05050102010706020507" pitchFamily="18" charset="2"/>
              </a:rPr>
              <a:t>Need for development of DEM Mission for generating bare surface DEM (L-band mission)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6" name="Google Shape;62;p7">
            <a:extLst>
              <a:ext uri="{FF2B5EF4-FFF2-40B4-BE49-F238E27FC236}">
                <a16:creationId xmlns:a16="http://schemas.microsoft.com/office/drawing/2014/main" id="{1EF78F2B-F525-6DA9-81B4-2EAA3A2DC6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WGCV-53 Actions: DEM mission continuity 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61619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WGCV-53 Actions </a:t>
            </a:r>
            <a:endParaRPr sz="2800" dirty="0"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859329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 dirty="0"/>
              <a:t>WGCV-53-ACT-15: Altimetry representation in WGCV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" sz="1400" i="1" dirty="0"/>
              <a:t>Explore whether altimetry might be a good addition as a representation in the SAR subgroup, or in the WGCV (WGCV and SAR Subgroup Chairs)</a:t>
            </a:r>
          </a:p>
          <a:p>
            <a:pPr marL="863600" lvl="1" indent="-285750">
              <a:spcBef>
                <a:spcPts val="800"/>
              </a:spcBef>
              <a:buSzPts val="1700"/>
              <a:buFont typeface="Wingdings" panose="05000000000000000000" pitchFamily="2" charset="2"/>
              <a:buChar char="Ø"/>
            </a:pPr>
            <a:r>
              <a:rPr lang="en" sz="1400" dirty="0">
                <a:sym typeface="Symbol" panose="05050102010706020507" pitchFamily="18" charset="2"/>
              </a:rPr>
              <a:t>“</a:t>
            </a:r>
            <a:r>
              <a:rPr lang="en" sz="1400" dirty="0"/>
              <a:t>I</a:t>
            </a:r>
            <a:r>
              <a:rPr lang="en-US" sz="1400" dirty="0" err="1"/>
              <a:t>nSAR</a:t>
            </a:r>
            <a:r>
              <a:rPr lang="en-US" sz="1400" dirty="0"/>
              <a:t> Altimetry Calibration and Validation” was included as a topic for presentations and discussions at the upcoming SAR Subgroup workshop at ISRO</a:t>
            </a:r>
          </a:p>
          <a:p>
            <a:pPr marL="863600" lvl="1" indent="-285750">
              <a:spcBef>
                <a:spcPts val="800"/>
              </a:spcBef>
              <a:buSzPts val="1700"/>
              <a:buFont typeface="Wingdings" panose="05000000000000000000" pitchFamily="2" charset="2"/>
              <a:buChar char="v"/>
            </a:pPr>
            <a:r>
              <a:rPr lang="en-US" sz="1400" dirty="0"/>
              <a:t>A couple of papers were submitted on the topic</a:t>
            </a:r>
          </a:p>
          <a:p>
            <a:pPr lvl="1" indent="-336550">
              <a:spcBef>
                <a:spcPts val="800"/>
              </a:spcBef>
              <a:buSzPts val="1700"/>
              <a:buFont typeface="Montserrat"/>
              <a:buChar char="❖"/>
            </a:pPr>
            <a:endParaRPr lang="en-CA" sz="11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6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D22C1-7286-31BE-D587-886ED9CB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036" y="1021262"/>
            <a:ext cx="8621700" cy="3717426"/>
          </a:xfrm>
        </p:spPr>
        <p:txBody>
          <a:bodyPr/>
          <a:lstStyle/>
          <a:p>
            <a:pPr marL="95250" indent="0">
              <a:buNone/>
            </a:pPr>
            <a:r>
              <a:rPr lang="en-GB" dirty="0">
                <a:latin typeface="Montserrat" panose="00000500000000000000" pitchFamily="2" charset="0"/>
              </a:rPr>
              <a:t>To be presented by Bruce Chapman</a:t>
            </a:r>
          </a:p>
          <a:p>
            <a:pPr marL="542925" lvl="1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Established </a:t>
            </a:r>
            <a:r>
              <a:rPr lang="en-US" sz="1600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SARCalNet</a:t>
            </a:r>
            <a:r>
              <a:rPr lang="en-US" sz="16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website, database and submission templates</a:t>
            </a:r>
            <a:endParaRPr lang="en-GB" sz="1600" dirty="0"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42925" lvl="1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Reached out members to encourage submission of information (Corner Reflector sites)</a:t>
            </a:r>
            <a:endParaRPr lang="en-GB" sz="1600" dirty="0"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42925" lvl="1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Internal review of documentation </a:t>
            </a:r>
            <a:r>
              <a:rPr lang="en-GB" sz="16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issued by the </a:t>
            </a:r>
            <a:r>
              <a:rPr lang="en-GB" sz="1600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SARCalNet</a:t>
            </a:r>
            <a:r>
              <a:rPr lang="en-GB" sz="16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initiative on:</a:t>
            </a:r>
            <a:endParaRPr lang="en-GB" sz="1600" dirty="0">
              <a:latin typeface="Montserrat" panose="00000500000000000000" pitchFamily="2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1000125" lvl="2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Target requirements </a:t>
            </a:r>
          </a:p>
          <a:p>
            <a:pPr marL="1000125" lvl="2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SAR calibration and methodologies used for different type of characterization and calibration analysis, including a database of links to the relevant literature</a:t>
            </a:r>
          </a:p>
          <a:p>
            <a:pPr marL="1000125" lvl="2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SAR calibration and validation glossary</a:t>
            </a:r>
          </a:p>
          <a:p>
            <a:pPr marL="1000125" lvl="2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Links to relevant calibration resources (e.g., links to various databases including DEMs, weather models, land cover maps, etc.)</a:t>
            </a:r>
          </a:p>
          <a:p>
            <a:pPr marL="1000125" lvl="2"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sz="14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Links to relevant calibration and validation tools</a:t>
            </a:r>
          </a:p>
          <a:p>
            <a:endParaRPr lang="en-GB" dirty="0">
              <a:latin typeface="Montserrat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E8AD3C-2580-2F45-631D-91FEE328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2800" dirty="0" err="1"/>
              <a:t>SARCalNet</a:t>
            </a:r>
            <a:r>
              <a:rPr lang="en-GB" sz="2800" dirty="0"/>
              <a:t> Status</a:t>
            </a:r>
          </a:p>
        </p:txBody>
      </p:sp>
    </p:spTree>
    <p:extLst>
      <p:ext uri="{BB962C8B-B14F-4D97-AF65-F5344CB8AC3E}">
        <p14:creationId xmlns:p14="http://schemas.microsoft.com/office/powerpoint/2010/main" val="184044191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690</Words>
  <Application>Microsoft Office PowerPoint</Application>
  <PresentationFormat>On-screen Show (16:9)</PresentationFormat>
  <Paragraphs>71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Montserrat Medium</vt:lpstr>
      <vt:lpstr>Wingdings</vt:lpstr>
      <vt:lpstr>Arial</vt:lpstr>
      <vt:lpstr>Montserrat</vt:lpstr>
      <vt:lpstr>ceos</vt:lpstr>
      <vt:lpstr>WGCV-54 SAR Subgroup Report</vt:lpstr>
      <vt:lpstr>Upcoming SAR WGCV Workshop</vt:lpstr>
      <vt:lpstr>Upcoming SAR WGCV Workshop</vt:lpstr>
      <vt:lpstr>WGCV-53 Actions </vt:lpstr>
      <vt:lpstr>WGCV-53 Actions: DEM mission continuity  </vt:lpstr>
      <vt:lpstr>WGCV-53 Actions </vt:lpstr>
      <vt:lpstr>SARCalNet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WGCV-54 SAR Subgroup Report</dc:title>
  <dc:creator>Côté, Stéphane (ASC/CSA)</dc:creator>
  <cp:lastModifiedBy>Côté, Stéphane (ASC/CSA)</cp:lastModifiedBy>
  <cp:revision>11</cp:revision>
  <dcterms:modified xsi:type="dcterms:W3CDTF">2024-10-11T20:04:36Z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8a8773-bcd3-476c-8adc-f986a36f2c00_Enabled">
    <vt:lpwstr>true</vt:lpwstr>
  </property>
  <property fmtid="{D5CDD505-2E9C-101B-9397-08002B2CF9AE}" pid="3" name="MSIP_Label_658a8773-bcd3-476c-8adc-f986a36f2c00_SetDate">
    <vt:lpwstr>2024-10-07T13:24:45Z</vt:lpwstr>
  </property>
  <property fmtid="{D5CDD505-2E9C-101B-9397-08002B2CF9AE}" pid="4" name="MSIP_Label_658a8773-bcd3-476c-8adc-f986a36f2c00_Method">
    <vt:lpwstr>Privileged</vt:lpwstr>
  </property>
  <property fmtid="{D5CDD505-2E9C-101B-9397-08002B2CF9AE}" pid="5" name="MSIP_Label_658a8773-bcd3-476c-8adc-f986a36f2c00_Name">
    <vt:lpwstr>NON-CLASSIFIÉ NON VISIBLE - UNCLASSIFIED NOT VISIBLE</vt:lpwstr>
  </property>
  <property fmtid="{D5CDD505-2E9C-101B-9397-08002B2CF9AE}" pid="6" name="MSIP_Label_658a8773-bcd3-476c-8adc-f986a36f2c00_SiteId">
    <vt:lpwstr>ea59922f-ea3d-4e45-ba97-caf826fb9335</vt:lpwstr>
  </property>
  <property fmtid="{D5CDD505-2E9C-101B-9397-08002B2CF9AE}" pid="7" name="MSIP_Label_658a8773-bcd3-476c-8adc-f986a36f2c00_ActionId">
    <vt:lpwstr>d5f37db3-cf1e-45e4-ad5c-90bc93e681e3</vt:lpwstr>
  </property>
  <property fmtid="{D5CDD505-2E9C-101B-9397-08002B2CF9AE}" pid="8" name="MSIP_Label_658a8773-bcd3-476c-8adc-f986a36f2c00_ContentBits">
    <vt:lpwstr>0</vt:lpwstr>
  </property>
</Properties>
</file>