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Montserrat"/>
      <p:regular r:id="rId21"/>
      <p:bold r:id="rId22"/>
      <p:italic r:id="rId23"/>
      <p:boldItalic r:id="rId24"/>
    </p:embeddedFont>
    <p:embeddedFont>
      <p:font typeface="Palatino Linotype"/>
      <p:regular r:id="rId25"/>
      <p:bold r:id="rId26"/>
      <p:italic r:id="rId27"/>
      <p:boldItalic r:id="rId28"/>
    </p:embeddedFon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g3RbHnBK1bo+zgrWdUaTDNPqvO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0B60F2-B8EA-4773-B202-8B7B1E7B92F7}">
  <a:tblStyle styleId="{7C0B60F2-B8EA-4773-B202-8B7B1E7B92F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B12ABEC-EC99-44D0-A6CF-B124C707F9D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alatinoLinotype-bold.fntdata"/><Relationship Id="rId25" Type="http://schemas.openxmlformats.org/officeDocument/2006/relationships/font" Target="fonts/PalatinoLinotype-regular.fntdata"/><Relationship Id="rId28" Type="http://schemas.openxmlformats.org/officeDocument/2006/relationships/font" Target="fonts/PalatinoLinotype-boldItalic.fntdata"/><Relationship Id="rId27" Type="http://schemas.openxmlformats.org/officeDocument/2006/relationships/font" Target="fonts/PalatinoLinotyp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HelveticaNeue-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10.png"/><Relationship Id="rId6"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25.png"/><Relationship Id="rId8"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6"/>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1" name="Shape 101"/>
        <p:cNvGrpSpPr/>
        <p:nvPr/>
      </p:nvGrpSpPr>
      <p:grpSpPr>
        <a:xfrm>
          <a:off x="0" y="0"/>
          <a:ext cx="0" cy="0"/>
          <a:chOff x="0" y="0"/>
          <a:chExt cx="0" cy="0"/>
        </a:xfrm>
      </p:grpSpPr>
      <p:sp>
        <p:nvSpPr>
          <p:cNvPr id="102" name="Google Shape;102;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3" name="Google Shape;103;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04" name="Google Shape;104;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5" name="Google Shape;105;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6" name="Google Shape;106;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7" name="Google Shape;107;p2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8" name="Google Shape;108;p2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09" name="Google Shape;109;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10" name="Google Shape;110;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2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0"/>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8" name="Google Shape;28;p20"/>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29" name="Google Shape;29;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0" name="Google Shape;3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31" name="Google Shape;31;p2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4" name="Google Shape;34;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5" name="Google Shape;35;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6" name="Google Shape;36;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9" name="Google Shape;39;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0" name="Google Shape;40;p2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1" name="Shape 41"/>
        <p:cNvGrpSpPr/>
        <p:nvPr/>
      </p:nvGrpSpPr>
      <p:grpSpPr>
        <a:xfrm>
          <a:off x="0" y="0"/>
          <a:ext cx="0" cy="0"/>
          <a:chOff x="0" y="0"/>
          <a:chExt cx="0" cy="0"/>
        </a:xfrm>
      </p:grpSpPr>
      <p:sp>
        <p:nvSpPr>
          <p:cNvPr id="42" name="Google Shape;42;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3" name="Google Shape;43;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4" name="Google Shape;44;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5" name="Google Shape;45;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2"/>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8" name="Google Shape;48;p22"/>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49" name="Google Shape;49;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0" name="Google Shape;50;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1" name="Google Shape;51;p2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8" name="Shape 58"/>
        <p:cNvGrpSpPr/>
        <p:nvPr/>
      </p:nvGrpSpPr>
      <p:grpSpPr>
        <a:xfrm>
          <a:off x="0" y="0"/>
          <a:ext cx="0" cy="0"/>
          <a:chOff x="0" y="0"/>
          <a:chExt cx="0" cy="0"/>
        </a:xfrm>
      </p:grpSpPr>
      <p:sp>
        <p:nvSpPr>
          <p:cNvPr id="59" name="Google Shape;59;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0" name="Google Shape;60;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1" name="Google Shape;61;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2" name="Google Shape;62;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4" name="Google Shape;64;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5" name="Google Shape;65;p1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LPS25, 23-27 June 2025</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66" name="Google Shape;66;p1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9"/>
          <p:cNvSpPr/>
          <p:nvPr/>
        </p:nvSpPr>
        <p:spPr>
          <a:xfrm>
            <a:off x="11257557" y="6491870"/>
            <a:ext cx="94769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Slide </a:t>
            </a:r>
            <a:fld id="{00000000-1234-1234-1234-123412341234}" type="slidenum">
              <a:rPr b="0" i="0" lang="en-GB" sz="1600" u="none" cap="none" strike="noStrike">
                <a:solidFill>
                  <a:srgbClr val="000000"/>
                </a:solidFill>
                <a:latin typeface="Arial"/>
                <a:ea typeface="Arial"/>
                <a:cs typeface="Arial"/>
                <a:sym typeface="Arial"/>
              </a:rPr>
              <a:t>‹#›</a:t>
            </a:fld>
            <a:endParaRPr b="0" i="0" sz="1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0" name="Shape 70"/>
        <p:cNvGrpSpPr/>
        <p:nvPr/>
      </p:nvGrpSpPr>
      <p:grpSpPr>
        <a:xfrm>
          <a:off x="0" y="0"/>
          <a:ext cx="0" cy="0"/>
          <a:chOff x="0" y="0"/>
          <a:chExt cx="0" cy="0"/>
        </a:xfrm>
      </p:grpSpPr>
      <p:pic>
        <p:nvPicPr>
          <p:cNvPr id="71" name="Google Shape;71;p2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72" name="Google Shape;72;p2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73" name="Google Shape;73;p2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74" name="Google Shape;74;p2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5" name="Google Shape;75;p23"/>
          <p:cNvSpPr/>
          <p:nvPr/>
        </p:nvSpPr>
        <p:spPr>
          <a:xfrm flipH="1">
            <a:off x="-3582" y="-15619"/>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6" name="Google Shape;76;p2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77" name="Google Shape;77;p2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78" name="Google Shape;78;p23"/>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pic>
        <p:nvPicPr>
          <p:cNvPr descr="A blue background with white text&#10;&#10;Description automatically generated" id="79" name="Google Shape;79;p23"/>
          <p:cNvPicPr preferRelativeResize="0"/>
          <p:nvPr/>
        </p:nvPicPr>
        <p:blipFill rotWithShape="1">
          <a:blip r:embed="rId7">
            <a:alphaModFix/>
          </a:blip>
          <a:srcRect b="0" l="0" r="0" t="0"/>
          <a:stretch/>
        </p:blipFill>
        <p:spPr>
          <a:xfrm>
            <a:off x="2612936" y="31674"/>
            <a:ext cx="3668486" cy="1157930"/>
          </a:xfrm>
          <a:prstGeom prst="rect">
            <a:avLst/>
          </a:prstGeom>
          <a:noFill/>
          <a:ln>
            <a:noFill/>
          </a:ln>
        </p:spPr>
      </p:pic>
      <p:pic>
        <p:nvPicPr>
          <p:cNvPr id="80" name="Google Shape;80;p23"/>
          <p:cNvPicPr preferRelativeResize="0"/>
          <p:nvPr/>
        </p:nvPicPr>
        <p:blipFill rotWithShape="1">
          <a:blip r:embed="rId8">
            <a:alphaModFix/>
          </a:blip>
          <a:srcRect b="28613" l="0" r="0" t="-2"/>
          <a:stretch/>
        </p:blipFill>
        <p:spPr>
          <a:xfrm>
            <a:off x="150417" y="120968"/>
            <a:ext cx="2166939" cy="8366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1" name="Shape 81"/>
        <p:cNvGrpSpPr/>
        <p:nvPr/>
      </p:nvGrpSpPr>
      <p:grpSpPr>
        <a:xfrm>
          <a:off x="0" y="0"/>
          <a:ext cx="0" cy="0"/>
          <a:chOff x="0" y="0"/>
          <a:chExt cx="0" cy="0"/>
        </a:xfrm>
      </p:grpSpPr>
      <p:sp>
        <p:nvSpPr>
          <p:cNvPr id="82" name="Google Shape;82;p2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83" name="Google Shape;83;p2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84" name="Google Shape;84;p2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85" name="Google Shape;85;p2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6" name="Google Shape;86;p2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7" name="Google Shape;87;p2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2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2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0" name="Google Shape;90;p2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2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2" name="Shape 92"/>
        <p:cNvGrpSpPr/>
        <p:nvPr/>
      </p:nvGrpSpPr>
      <p:grpSpPr>
        <a:xfrm>
          <a:off x="0" y="0"/>
          <a:ext cx="0" cy="0"/>
          <a:chOff x="0" y="0"/>
          <a:chExt cx="0" cy="0"/>
        </a:xfrm>
      </p:grpSpPr>
      <p:sp>
        <p:nvSpPr>
          <p:cNvPr id="93" name="Google Shape;93;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4" name="Google Shape;94;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95" name="Google Shape;95;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6" name="Google Shape;96;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7" name="Google Shape;97;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8" name="Google Shape;98;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9" name="Google Shape;99;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2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5.png"/><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theme" Target="../theme/theme2.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4" name="Google Shape;54;p1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55" name="Google Shape;55;p1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6" name="Google Shape;56;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 id="214748365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pandonia-global-network.org/" TargetMode="External"/><Relationship Id="rId4" Type="http://schemas.openxmlformats.org/officeDocument/2006/relationships/hyperlink" Target="https://www.radcalnet.org/#!/" TargetMode="External"/><Relationship Id="rId11" Type="http://schemas.openxmlformats.org/officeDocument/2006/relationships/hyperlink" Target="https://skytek.com/" TargetMode="External"/><Relationship Id="rId10" Type="http://schemas.openxmlformats.org/officeDocument/2006/relationships/hyperlink" Target="https://mmt.skytek.dev/" TargetMode="External"/><Relationship Id="rId9" Type="http://schemas.openxmlformats.org/officeDocument/2006/relationships/image" Target="../media/image17.png"/><Relationship Id="rId5" Type="http://schemas.openxmlformats.org/officeDocument/2006/relationships/hyperlink" Target="https://www.icos-cp.eu/" TargetMode="External"/><Relationship Id="rId6" Type="http://schemas.openxmlformats.org/officeDocument/2006/relationships/hyperlink" Target="https://frm4doas.aeronomie.be/" TargetMode="External"/><Relationship Id="rId7" Type="http://schemas.openxmlformats.org/officeDocument/2006/relationships/hyperlink" Target="https://www.baqunin.eu/" TargetMode="External"/><Relationship Id="rId8" Type="http://schemas.openxmlformats.org/officeDocument/2006/relationships/hyperlink" Target="https://doi.org/10.3390/rs1618352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calvalportal.ceos.org/web/guest/frms-assessment-framewor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doi.org/10.3390/rs15205017" TargetMode="External"/><Relationship Id="rId4" Type="http://schemas.openxmlformats.org/officeDocument/2006/relationships/hyperlink" Target="https://calvalportal.ceos.org/web/guest/frms-assessment-framewor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hyperlink" Target="http://qa4eo.org/" TargetMode="External"/><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WGCV-55</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b="1" lang="en-GB" sz="4000">
                <a:solidFill>
                  <a:schemeClr val="lt1"/>
                </a:solidFill>
                <a:latin typeface="Arial"/>
                <a:ea typeface="Arial"/>
                <a:cs typeface="Arial"/>
                <a:sym typeface="Arial"/>
              </a:rPr>
              <a:t>The CEOS FRMs Assessment Framework</a:t>
            </a:r>
            <a:endParaRPr i="1" sz="4000">
              <a:latin typeface="Montserrat"/>
              <a:ea typeface="Montserrat"/>
              <a:cs typeface="Montserrat"/>
              <a:sym typeface="Montserrat"/>
            </a:endParaRPr>
          </a:p>
        </p:txBody>
      </p:sp>
      <p:sp>
        <p:nvSpPr>
          <p:cNvPr id="117" name="Google Shape;117;p1"/>
          <p:cNvSpPr/>
          <p:nvPr/>
        </p:nvSpPr>
        <p:spPr>
          <a:xfrm>
            <a:off x="7272000" y="4352795"/>
            <a:ext cx="4833000" cy="2505205"/>
          </a:xfrm>
          <a:prstGeom prst="rect">
            <a:avLst/>
          </a:prstGeom>
          <a:solidFill>
            <a:schemeClr val="lt1">
              <a:alpha val="70980"/>
            </a:schemeClr>
          </a:solidFill>
          <a:ln>
            <a:noFill/>
          </a:ln>
        </p:spPr>
        <p:txBody>
          <a:bodyPr anchorCtr="0" anchor="t" bIns="0" lIns="0" spcFirstLastPara="1" rIns="108000" wrap="square" tIns="0">
            <a:noAutofit/>
          </a:bodyPr>
          <a:lstStyle/>
          <a:p>
            <a:pPr indent="0" lvl="0" marL="0" marR="0" rtl="0" algn="r">
              <a:lnSpc>
                <a:spcPct val="150000"/>
              </a:lnSpc>
              <a:spcBef>
                <a:spcPts val="0"/>
              </a:spcBef>
              <a:spcAft>
                <a:spcPts val="0"/>
              </a:spcAft>
              <a:buClr>
                <a:srgbClr val="000000"/>
              </a:buClr>
              <a:buSzPts val="1700"/>
              <a:buFont typeface="Arial"/>
              <a:buNone/>
            </a:pPr>
            <a:r>
              <a:rPr b="1" i="0" lang="en-GB" sz="1700" u="none" cap="none" strike="noStrike">
                <a:solidFill>
                  <a:schemeClr val="accent1"/>
                </a:solidFill>
                <a:latin typeface="Arial"/>
                <a:ea typeface="Arial"/>
                <a:cs typeface="Arial"/>
                <a:sym typeface="Arial"/>
              </a:rPr>
              <a:t>Paolo Castracane (STARION for ESA/ESRIN)</a:t>
            </a:r>
            <a:endParaRPr/>
          </a:p>
          <a:p>
            <a:pPr indent="0" lvl="0" marL="0" marR="0" rtl="0" algn="r">
              <a:lnSpc>
                <a:spcPct val="150000"/>
              </a:lnSpc>
              <a:spcBef>
                <a:spcPts val="0"/>
              </a:spcBef>
              <a:spcAft>
                <a:spcPts val="0"/>
              </a:spcAft>
              <a:buClr>
                <a:srgbClr val="000000"/>
              </a:buClr>
              <a:buSzPts val="1700"/>
              <a:buFont typeface="Arial"/>
              <a:buNone/>
            </a:pPr>
            <a:r>
              <a:rPr b="1" i="0" lang="en-GB" sz="1700" u="none" cap="none" strike="noStrike">
                <a:solidFill>
                  <a:schemeClr val="accent1"/>
                </a:solidFill>
                <a:latin typeface="Arial"/>
                <a:ea typeface="Arial"/>
                <a:cs typeface="Arial"/>
                <a:sym typeface="Arial"/>
              </a:rPr>
              <a:t>Nigel Fox (NPL, UK)</a:t>
            </a:r>
            <a:endParaRPr/>
          </a:p>
          <a:p>
            <a:pPr indent="0" lvl="0" marL="0" marR="0" rtl="0" algn="r">
              <a:lnSpc>
                <a:spcPct val="150000"/>
              </a:lnSpc>
              <a:spcBef>
                <a:spcPts val="0"/>
              </a:spcBef>
              <a:spcAft>
                <a:spcPts val="0"/>
              </a:spcAft>
              <a:buClr>
                <a:srgbClr val="000000"/>
              </a:buClr>
              <a:buSzPts val="1700"/>
              <a:buFont typeface="Arial"/>
              <a:buNone/>
            </a:pPr>
            <a:r>
              <a:rPr b="1" i="0" lang="en-GB" sz="1700" u="none" cap="none" strike="noStrike">
                <a:solidFill>
                  <a:schemeClr val="accent1"/>
                </a:solidFill>
                <a:latin typeface="Arial"/>
                <a:ea typeface="Arial"/>
                <a:cs typeface="Arial"/>
                <a:sym typeface="Arial"/>
              </a:rPr>
              <a:t>Philippe Goryl (ESA/ESRIN)</a:t>
            </a:r>
            <a:endParaRPr/>
          </a:p>
          <a:p>
            <a:pPr indent="0" lvl="0" marL="0" marR="0" rtl="0" algn="r">
              <a:lnSpc>
                <a:spcPct val="150000"/>
              </a:lnSpc>
              <a:spcBef>
                <a:spcPts val="0"/>
              </a:spcBef>
              <a:spcAft>
                <a:spcPts val="0"/>
              </a:spcAft>
              <a:buClr>
                <a:srgbClr val="000000"/>
              </a:buClr>
              <a:buSzPts val="1700"/>
              <a:buFont typeface="Arial"/>
              <a:buNone/>
            </a:pPr>
            <a:r>
              <a:rPr b="1" i="0" lang="en-GB" sz="1700" u="none" cap="none" strike="noStrike">
                <a:solidFill>
                  <a:schemeClr val="accent1"/>
                </a:solidFill>
                <a:latin typeface="Arial"/>
                <a:ea typeface="Arial"/>
                <a:cs typeface="Arial"/>
                <a:sym typeface="Arial"/>
              </a:rPr>
              <a:t>Jean-Christopher Lambert (IASB BIRA)</a:t>
            </a:r>
            <a:endParaRPr b="0" i="0" sz="17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chemeClr val="accent1"/>
                </a:solidFill>
                <a:latin typeface="Arial"/>
                <a:ea typeface="Arial"/>
                <a:cs typeface="Arial"/>
                <a:sym typeface="Arial"/>
              </a:rPr>
              <a:t>Agenda Item 1.10</a:t>
            </a:r>
            <a:endParaRPr b="0" i="0" sz="17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chemeClr val="accent1"/>
                </a:solidFill>
                <a:latin typeface="Arial"/>
                <a:ea typeface="Arial"/>
                <a:cs typeface="Arial"/>
                <a:sym typeface="Arial"/>
              </a:rPr>
              <a:t>WGCV-55. Hyderabad, India. 8-10 July, 2025</a:t>
            </a:r>
            <a:endParaRPr b="1" i="0" sz="17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GB" sz="2400">
                <a:latin typeface="Georgia"/>
                <a:ea typeface="Georgia"/>
                <a:cs typeface="Georgia"/>
                <a:sym typeface="Georgia"/>
              </a:rPr>
              <a:t>Pilots for CEOS FRMs Maturity Matrix Assessment:</a:t>
            </a:r>
            <a:br>
              <a:rPr lang="en-GB" sz="2400">
                <a:latin typeface="Georgia"/>
                <a:ea typeface="Georgia"/>
                <a:cs typeface="Georgia"/>
                <a:sym typeface="Georgia"/>
              </a:rPr>
            </a:br>
            <a:endParaRPr sz="2400"/>
          </a:p>
        </p:txBody>
      </p:sp>
      <p:sp>
        <p:nvSpPr>
          <p:cNvPr id="183" name="Google Shape;183;p10"/>
          <p:cNvSpPr txBox="1"/>
          <p:nvPr/>
        </p:nvSpPr>
        <p:spPr>
          <a:xfrm>
            <a:off x="176048" y="1109689"/>
            <a:ext cx="11547866" cy="436016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3">
                  <a:extLst>
                    <a:ext uri="{A12FA001-AC4F-418D-AE19-62706E023703}">
                      <ahyp:hlinkClr val="tx"/>
                    </a:ext>
                  </a:extLst>
                </a:hlinkClick>
              </a:rPr>
              <a:t>PGN</a:t>
            </a:r>
            <a:r>
              <a:rPr b="0" i="0" lang="en-GB" sz="1600" u="none" cap="none" strike="noStrike">
                <a:solidFill>
                  <a:srgbClr val="000000"/>
                </a:solidFill>
                <a:latin typeface="Georgia"/>
                <a:ea typeface="Georgia"/>
                <a:cs typeface="Georgia"/>
                <a:sym typeface="Georgia"/>
              </a:rPr>
              <a:t> (Pandonia Global Network) -  Stefano Casadio (Serco)</a:t>
            </a:r>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4">
                  <a:extLst>
                    <a:ext uri="{A12FA001-AC4F-418D-AE19-62706E023703}">
                      <ahyp:hlinkClr val="tx"/>
                    </a:ext>
                  </a:extLst>
                </a:hlinkClick>
              </a:rPr>
              <a:t>RadCalNet</a:t>
            </a:r>
            <a:r>
              <a:rPr b="0" i="0" lang="en-GB" sz="1600" u="none" cap="none" strike="noStrike">
                <a:solidFill>
                  <a:srgbClr val="000000"/>
                </a:solidFill>
                <a:latin typeface="Georgia"/>
                <a:ea typeface="Georgia"/>
                <a:cs typeface="Georgia"/>
                <a:sym typeface="Georgia"/>
              </a:rPr>
              <a:t> (Radiometric Calibration Network) - Marc Bouvet (ESA/ESTEC)</a:t>
            </a:r>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5">
                  <a:extLst>
                    <a:ext uri="{A12FA001-AC4F-418D-AE19-62706E023703}">
                      <ahyp:hlinkClr val="tx"/>
                    </a:ext>
                  </a:extLst>
                </a:hlinkClick>
              </a:rPr>
              <a:t>ICOS</a:t>
            </a:r>
            <a:r>
              <a:rPr b="0" i="0" lang="en-GB" sz="1600" u="none" cap="none" strike="noStrike">
                <a:solidFill>
                  <a:srgbClr val="000000"/>
                </a:solidFill>
                <a:latin typeface="Georgia"/>
                <a:ea typeface="Georgia"/>
                <a:cs typeface="Georgia"/>
                <a:sym typeface="Georgia"/>
              </a:rPr>
              <a:t> (Integrated Carbon Observation System – Ecosystem Component) -   Fabrizio Niro (Serco)</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6">
                  <a:extLst>
                    <a:ext uri="{A12FA001-AC4F-418D-AE19-62706E023703}">
                      <ahyp:hlinkClr val="tx"/>
                    </a:ext>
                  </a:extLst>
                </a:hlinkClick>
              </a:rPr>
              <a:t>FRM4DOAS</a:t>
            </a:r>
            <a:r>
              <a:rPr b="0" i="0" lang="en-GB" sz="1600" u="none" cap="none" strike="noStrike">
                <a:solidFill>
                  <a:srgbClr val="000000"/>
                </a:solidFill>
                <a:latin typeface="Georgia"/>
                <a:ea typeface="Georgia"/>
                <a:cs typeface="Georgia"/>
                <a:sym typeface="Georgia"/>
              </a:rPr>
              <a:t> (Ground-Based DOAS Air-Quality Observations) - Michel Van Roozendael and  Jean-Christopher Lambert (BIRA)</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sng" cap="none" strike="noStrike">
                <a:solidFill>
                  <a:srgbClr val="000000"/>
                </a:solidFill>
                <a:latin typeface="Georgia"/>
                <a:ea typeface="Georgia"/>
                <a:cs typeface="Georgia"/>
                <a:sym typeface="Georgia"/>
                <a:hlinkClick r:id="rId7">
                  <a:extLst>
                    <a:ext uri="{A12FA001-AC4F-418D-AE19-62706E023703}">
                      <ahyp:hlinkClr val="tx"/>
                    </a:ext>
                  </a:extLst>
                </a:hlinkClick>
              </a:rPr>
              <a:t>BAQUNIN</a:t>
            </a:r>
            <a:r>
              <a:rPr b="0" i="0" lang="en-GB" sz="1600" u="none" cap="none" strike="noStrike">
                <a:solidFill>
                  <a:srgbClr val="000000"/>
                </a:solidFill>
                <a:latin typeface="Georgia"/>
                <a:ea typeface="Georgia"/>
                <a:cs typeface="Georgia"/>
                <a:sym typeface="Georgia"/>
              </a:rPr>
              <a:t> (PREDE-POM LUNAR) – Stefano Casadio (Serco)</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none" cap="none" strike="noStrike">
                <a:solidFill>
                  <a:srgbClr val="000000"/>
                </a:solidFill>
                <a:latin typeface="Georgia"/>
                <a:ea typeface="Georgia"/>
                <a:cs typeface="Georgia"/>
                <a:sym typeface="Georgia"/>
              </a:rPr>
              <a:t>CSIRO (DION)</a:t>
            </a:r>
            <a:r>
              <a:rPr b="0" i="0" lang="en-GB" sz="1600" u="none" cap="none" strike="noStrike">
                <a:solidFill>
                  <a:srgbClr val="000000"/>
                </a:solidFill>
                <a:latin typeface="Georgia"/>
                <a:ea typeface="Georgia"/>
                <a:cs typeface="Georgia"/>
                <a:sym typeface="Georgia"/>
              </a:rPr>
              <a:t> –Janet Anstee and Matt Garthwaite (CSIRO)</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none" cap="none" strike="noStrike">
                <a:solidFill>
                  <a:srgbClr val="000000"/>
                </a:solidFill>
                <a:latin typeface="Georgia"/>
                <a:ea typeface="Georgia"/>
                <a:cs typeface="Georgia"/>
                <a:sym typeface="Georgia"/>
              </a:rPr>
              <a:t>Brewer Spectrometer - NO2 Vertical Column Densities (VCDs) Measurements</a:t>
            </a:r>
            <a:r>
              <a:rPr b="0" i="0" lang="en-GB" sz="1600" u="none" cap="none" strike="noStrike">
                <a:solidFill>
                  <a:srgbClr val="000000"/>
                </a:solidFill>
                <a:latin typeface="Georgia"/>
                <a:ea typeface="Georgia"/>
                <a:cs typeface="Georgia"/>
                <a:sym typeface="Georgia"/>
              </a:rPr>
              <a:t> - Henri Diémoz (ARPA Valle d’Aosta) – BAQUNIN project</a:t>
            </a:r>
            <a:endParaRPr b="0" i="0" sz="1600" u="none" cap="none" strike="noStrike">
              <a:solidFill>
                <a:srgbClr val="000000"/>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1" i="0" lang="en-GB" sz="1600" u="none" cap="none" strike="noStrike">
                <a:solidFill>
                  <a:srgbClr val="000000"/>
                </a:solidFill>
                <a:latin typeface="Georgia"/>
                <a:ea typeface="Georgia"/>
                <a:cs typeface="Georgia"/>
                <a:sym typeface="Georgia"/>
              </a:rPr>
              <a:t>FRM4GHG 2.0 project –COCCON</a:t>
            </a:r>
            <a:r>
              <a:rPr b="0" i="0" lang="en-GB" sz="1600" u="none" cap="none" strike="noStrike">
                <a:solidFill>
                  <a:srgbClr val="000000"/>
                </a:solidFill>
                <a:latin typeface="Georgia"/>
                <a:ea typeface="Georgia"/>
                <a:cs typeface="Georgia"/>
                <a:sym typeface="Georgia"/>
              </a:rPr>
              <a:t> (EM27/SUN) XCO</a:t>
            </a:r>
            <a:r>
              <a:rPr b="0" baseline="-25000" i="0" lang="en-GB" sz="1600" u="none" cap="none" strike="noStrike">
                <a:solidFill>
                  <a:srgbClr val="000000"/>
                </a:solidFill>
                <a:latin typeface="Georgia"/>
                <a:ea typeface="Georgia"/>
                <a:cs typeface="Georgia"/>
                <a:sym typeface="Georgia"/>
              </a:rPr>
              <a:t>2</a:t>
            </a:r>
            <a:r>
              <a:rPr b="0" i="0" lang="en-GB" sz="1600" u="none" cap="none" strike="noStrike">
                <a:solidFill>
                  <a:srgbClr val="000000"/>
                </a:solidFill>
                <a:latin typeface="Georgia"/>
                <a:ea typeface="Georgia"/>
                <a:cs typeface="Georgia"/>
                <a:sym typeface="Georgia"/>
              </a:rPr>
              <a:t>, XCH</a:t>
            </a:r>
            <a:r>
              <a:rPr b="0" baseline="-25000" i="0" lang="en-GB" sz="1600" u="none" cap="none" strike="noStrike">
                <a:solidFill>
                  <a:srgbClr val="000000"/>
                </a:solidFill>
                <a:latin typeface="Georgia"/>
                <a:ea typeface="Georgia"/>
                <a:cs typeface="Georgia"/>
                <a:sym typeface="Georgia"/>
              </a:rPr>
              <a:t>4</a:t>
            </a:r>
            <a:r>
              <a:rPr b="0" i="0" lang="en-GB" sz="1600" u="none" cap="none" strike="noStrike">
                <a:solidFill>
                  <a:srgbClr val="000000"/>
                </a:solidFill>
                <a:latin typeface="Georgia"/>
                <a:ea typeface="Georgia"/>
                <a:cs typeface="Georgia"/>
                <a:sym typeface="Georgia"/>
              </a:rPr>
              <a:t>, and XCO data. – Mahesh Kumar Sha (BIRA) - FRM4GHG team.  [</a:t>
            </a:r>
            <a:r>
              <a:rPr b="0" i="0" lang="en-GB" sz="1600" u="none" cap="none" strike="noStrike">
                <a:solidFill>
                  <a:srgbClr val="222222"/>
                </a:solidFill>
                <a:latin typeface="Helvetica Neue"/>
                <a:ea typeface="Helvetica Neue"/>
                <a:cs typeface="Helvetica Neue"/>
                <a:sym typeface="Helvetica Neue"/>
              </a:rPr>
              <a:t>Sha, M.K.; De Mazière, M.; Notholt, J.; Blumenstock, T.; Bogaert, P.; Cardoen, P.; Chen, H.; Desmet, F.; García, O.; Griffith, D.W.T.; et al. Fiducial Reference Measurement for Greenhouse Gases (FRM4GHG). </a:t>
            </a:r>
            <a:r>
              <a:rPr b="0" i="1" lang="en-GB" sz="1600" u="none" cap="none" strike="noStrike">
                <a:solidFill>
                  <a:srgbClr val="222222"/>
                </a:solidFill>
                <a:latin typeface="Helvetica Neue"/>
                <a:ea typeface="Helvetica Neue"/>
                <a:cs typeface="Helvetica Neue"/>
                <a:sym typeface="Helvetica Neue"/>
              </a:rPr>
              <a:t>Remote Sens.</a:t>
            </a:r>
            <a:r>
              <a:rPr b="0" i="0" lang="en-GB" sz="1600" u="none" cap="none" strike="noStrike">
                <a:solidFill>
                  <a:srgbClr val="222222"/>
                </a:solidFill>
                <a:latin typeface="Helvetica Neue"/>
                <a:ea typeface="Helvetica Neue"/>
                <a:cs typeface="Helvetica Neue"/>
                <a:sym typeface="Helvetica Neue"/>
              </a:rPr>
              <a:t> </a:t>
            </a:r>
            <a:r>
              <a:rPr b="1" i="0" lang="en-GB" sz="1600" u="none" cap="none" strike="noStrike">
                <a:solidFill>
                  <a:srgbClr val="222222"/>
                </a:solidFill>
                <a:latin typeface="Helvetica Neue"/>
                <a:ea typeface="Helvetica Neue"/>
                <a:cs typeface="Helvetica Neue"/>
                <a:sym typeface="Helvetica Neue"/>
              </a:rPr>
              <a:t>2024</a:t>
            </a:r>
            <a:r>
              <a:rPr b="0" i="0" lang="en-GB" sz="1600" u="none" cap="none" strike="noStrike">
                <a:solidFill>
                  <a:srgbClr val="222222"/>
                </a:solidFill>
                <a:latin typeface="Helvetica Neue"/>
                <a:ea typeface="Helvetica Neue"/>
                <a:cs typeface="Helvetica Neue"/>
                <a:sym typeface="Helvetica Neue"/>
              </a:rPr>
              <a:t>, </a:t>
            </a:r>
            <a:r>
              <a:rPr b="0" i="1" lang="en-GB" sz="1600" u="none" cap="none" strike="noStrike">
                <a:solidFill>
                  <a:srgbClr val="222222"/>
                </a:solidFill>
                <a:latin typeface="Helvetica Neue"/>
                <a:ea typeface="Helvetica Neue"/>
                <a:cs typeface="Helvetica Neue"/>
                <a:sym typeface="Helvetica Neue"/>
              </a:rPr>
              <a:t>16</a:t>
            </a:r>
            <a:r>
              <a:rPr b="0" i="0" lang="en-GB" sz="1600" u="none" cap="none" strike="noStrike">
                <a:solidFill>
                  <a:srgbClr val="222222"/>
                </a:solidFill>
                <a:latin typeface="Helvetica Neue"/>
                <a:ea typeface="Helvetica Neue"/>
                <a:cs typeface="Helvetica Neue"/>
                <a:sym typeface="Helvetica Neue"/>
              </a:rPr>
              <a:t>, 3525. </a:t>
            </a:r>
            <a:r>
              <a:rPr b="0" i="0" lang="en-GB" sz="1600" u="sng" cap="none" strike="noStrike">
                <a:solidFill>
                  <a:srgbClr val="222222"/>
                </a:solidFill>
                <a:latin typeface="Helvetica Neue"/>
                <a:ea typeface="Helvetica Neue"/>
                <a:cs typeface="Helvetica Neue"/>
                <a:sym typeface="Helvetica Neue"/>
                <a:hlinkClick r:id="rId8">
                  <a:extLst>
                    <a:ext uri="{A12FA001-AC4F-418D-AE19-62706E023703}">
                      <ahyp:hlinkClr val="tx"/>
                    </a:ext>
                  </a:extLst>
                </a:hlinkClick>
              </a:rPr>
              <a:t>https://doi.org/10.3390/rs16183525</a:t>
            </a:r>
            <a:r>
              <a:rPr b="0" i="0" lang="en-GB" sz="1600" u="sng" cap="none" strike="noStrike">
                <a:solidFill>
                  <a:srgbClr val="222222"/>
                </a:solidFill>
                <a:latin typeface="Helvetica Neue"/>
                <a:ea typeface="Helvetica Neue"/>
                <a:cs typeface="Helvetica Neue"/>
                <a:sym typeface="Helvetica Neue"/>
              </a:rPr>
              <a:t>]</a:t>
            </a:r>
            <a:endParaRPr b="0" i="0" sz="1600" u="sng" cap="none" strike="noStrike">
              <a:solidFill>
                <a:srgbClr val="222222"/>
              </a:solidFill>
              <a:latin typeface="Georgia"/>
              <a:ea typeface="Georgia"/>
              <a:cs typeface="Georgia"/>
              <a:sym typeface="Georgia"/>
            </a:endParaRPr>
          </a:p>
          <a:p>
            <a:pPr indent="-285750" lvl="0" marL="285750" marR="0" rtl="0" algn="l">
              <a:lnSpc>
                <a:spcPct val="100000"/>
              </a:lnSpc>
              <a:spcBef>
                <a:spcPts val="800"/>
              </a:spcBef>
              <a:spcAft>
                <a:spcPts val="0"/>
              </a:spcAft>
              <a:buClr>
                <a:srgbClr val="000000"/>
              </a:buClr>
              <a:buSzPts val="1600"/>
              <a:buFont typeface="Arial"/>
              <a:buChar char="•"/>
            </a:pPr>
            <a:r>
              <a:rPr b="0" i="0" lang="en-GB" sz="1600" u="none" cap="none" strike="noStrike">
                <a:solidFill>
                  <a:srgbClr val="000000"/>
                </a:solidFill>
                <a:latin typeface="Georgia"/>
                <a:ea typeface="Georgia"/>
                <a:cs typeface="Georgia"/>
                <a:sym typeface="Georgia"/>
              </a:rPr>
              <a:t>Tropical Centre for reactive trace gas remote sensing (</a:t>
            </a:r>
            <a:r>
              <a:rPr b="1" i="0" lang="en-GB" sz="1600" u="none" cap="none" strike="noStrike">
                <a:solidFill>
                  <a:srgbClr val="000000"/>
                </a:solidFill>
                <a:latin typeface="Georgia"/>
                <a:ea typeface="Georgia"/>
                <a:cs typeface="Georgia"/>
                <a:sym typeface="Georgia"/>
              </a:rPr>
              <a:t>CREGARS</a:t>
            </a:r>
            <a:r>
              <a:rPr b="0" i="0" lang="en-GB" sz="1600" u="none" cap="none" strike="noStrike">
                <a:solidFill>
                  <a:srgbClr val="000000"/>
                </a:solidFill>
                <a:latin typeface="Georgia"/>
                <a:ea typeface="Georgia"/>
                <a:cs typeface="Georgia"/>
                <a:sym typeface="Georgia"/>
              </a:rPr>
              <a:t>) in ACTRIS – Martine De Mazière (BIRA)</a:t>
            </a:r>
            <a:endParaRPr b="0" i="0" sz="1600" u="none" cap="none" strike="noStrike">
              <a:solidFill>
                <a:srgbClr val="000000"/>
              </a:solidFill>
              <a:latin typeface="Georgia"/>
              <a:ea typeface="Georgia"/>
              <a:cs typeface="Georgia"/>
              <a:sym typeface="Georgia"/>
            </a:endParaRPr>
          </a:p>
        </p:txBody>
      </p:sp>
      <p:pic>
        <p:nvPicPr>
          <p:cNvPr id="184" name="Google Shape;184;p10"/>
          <p:cNvPicPr preferRelativeResize="0"/>
          <p:nvPr/>
        </p:nvPicPr>
        <p:blipFill rotWithShape="1">
          <a:blip r:embed="rId9">
            <a:alphaModFix/>
          </a:blip>
          <a:srcRect b="0" l="0" r="0" t="0"/>
          <a:stretch/>
        </p:blipFill>
        <p:spPr>
          <a:xfrm>
            <a:off x="2422113" y="5579786"/>
            <a:ext cx="1328060" cy="523220"/>
          </a:xfrm>
          <a:prstGeom prst="rect">
            <a:avLst/>
          </a:prstGeom>
          <a:noFill/>
          <a:ln cap="flat" cmpd="sng" w="9525">
            <a:solidFill>
              <a:schemeClr val="accent1"/>
            </a:solidFill>
            <a:prstDash val="solid"/>
            <a:miter lim="800000"/>
            <a:headEnd len="sm" w="sm" type="none"/>
            <a:tailEnd len="sm" w="sm" type="none"/>
          </a:ln>
        </p:spPr>
      </p:pic>
      <p:sp>
        <p:nvSpPr>
          <p:cNvPr id="185" name="Google Shape;185;p10"/>
          <p:cNvSpPr txBox="1"/>
          <p:nvPr/>
        </p:nvSpPr>
        <p:spPr>
          <a:xfrm>
            <a:off x="525736" y="5567086"/>
            <a:ext cx="1884945" cy="52322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Maturity Matrix Tool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563C1"/>
                </a:solidFill>
                <a:latin typeface="Times New Roman"/>
                <a:ea typeface="Times New Roman"/>
                <a:cs typeface="Times New Roman"/>
                <a:sym typeface="Times New Roman"/>
                <a:hlinkClick r:id="rId10">
                  <a:extLst>
                    <a:ext uri="{A12FA001-AC4F-418D-AE19-62706E023703}">
                      <ahyp:hlinkClr val="tx"/>
                    </a:ext>
                  </a:extLst>
                </a:hlinkClick>
              </a:rPr>
              <a:t>https://mmt.skytek.dev</a:t>
            </a:r>
            <a:endParaRPr b="0" i="0" sz="1400" u="none" cap="none" strike="noStrike">
              <a:solidFill>
                <a:srgbClr val="000000"/>
              </a:solidFill>
              <a:latin typeface="Arial"/>
              <a:ea typeface="Arial"/>
              <a:cs typeface="Arial"/>
              <a:sym typeface="Arial"/>
            </a:endParaRPr>
          </a:p>
        </p:txBody>
      </p:sp>
      <p:sp>
        <p:nvSpPr>
          <p:cNvPr id="186" name="Google Shape;186;p10"/>
          <p:cNvSpPr txBox="1"/>
          <p:nvPr/>
        </p:nvSpPr>
        <p:spPr>
          <a:xfrm>
            <a:off x="3761605" y="5567086"/>
            <a:ext cx="6008282" cy="52318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Support provided by Jarek Dobrzanski </a:t>
            </a:r>
            <a:r>
              <a:rPr b="0" i="1" lang="en-GB" sz="1400" u="none" cap="none" strike="noStrike">
                <a:solidFill>
                  <a:srgbClr val="000000"/>
                </a:solidFill>
                <a:latin typeface="Calibri"/>
                <a:ea typeface="Calibri"/>
                <a:cs typeface="Calibri"/>
                <a:sym typeface="Calibri"/>
              </a:rPr>
              <a:t>(Skytek, Ireland </a:t>
            </a:r>
            <a:r>
              <a:rPr b="0" i="1" lang="en-GB" sz="1400" u="sng" cap="none" strike="noStrike">
                <a:solidFill>
                  <a:srgbClr val="000000"/>
                </a:solidFill>
                <a:latin typeface="Calibri"/>
                <a:ea typeface="Calibri"/>
                <a:cs typeface="Calibri"/>
                <a:sym typeface="Calibri"/>
                <a:hlinkClick r:id="rId11">
                  <a:extLst>
                    <a:ext uri="{A12FA001-AC4F-418D-AE19-62706E023703}">
                      <ahyp:hlinkClr val="tx"/>
                    </a:ext>
                  </a:extLst>
                </a:hlinkClick>
              </a:rPr>
              <a:t>https://skytek.com/</a:t>
            </a:r>
            <a:r>
              <a:rPr b="0" i="1" lang="en-GB" sz="14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Arial"/>
              <a:ea typeface="Arial"/>
              <a:cs typeface="Arial"/>
              <a:sym typeface="Arial"/>
            </a:endParaRPr>
          </a:p>
        </p:txBody>
      </p:sp>
      <p:sp>
        <p:nvSpPr>
          <p:cNvPr id="187" name="Google Shape;187;p10"/>
          <p:cNvSpPr txBox="1"/>
          <p:nvPr/>
        </p:nvSpPr>
        <p:spPr>
          <a:xfrm>
            <a:off x="393700" y="6111065"/>
            <a:ext cx="4602822" cy="307777"/>
          </a:xfrm>
          <a:prstGeom prst="rect">
            <a:avLst/>
          </a:prstGeom>
          <a:noFill/>
          <a:ln>
            <a:noFill/>
          </a:ln>
        </p:spPr>
        <p:txBody>
          <a:bodyPr anchorCtr="0" anchor="t" bIns="45700" lIns="91425" spcFirstLastPara="1" rIns="91425" wrap="square" tIns="45700">
            <a:spAutoFit/>
          </a:bodyPr>
          <a:lstStyle/>
          <a:p>
            <a:pPr indent="0" lvl="0" marL="5080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Calibri"/>
                <a:ea typeface="Calibri"/>
                <a:cs typeface="Calibri"/>
                <a:sym typeface="Calibri"/>
              </a:rPr>
              <a:t>Dedicated credentials provided for all the selected users</a:t>
            </a:r>
            <a:endParaRPr b="0" i="0" sz="1400" u="sng" cap="none" strike="noStrike">
              <a:solidFill>
                <a:srgbClr val="0563C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176048" y="132836"/>
            <a:ext cx="9386800" cy="77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300"/>
              <a:buNone/>
            </a:pPr>
            <a:r>
              <a:rPr lang="en-GB" sz="3200"/>
              <a:t>“Completeness, coverage and distribution” aspects and assessment criteria</a:t>
            </a:r>
            <a:endParaRPr/>
          </a:p>
        </p:txBody>
      </p:sp>
      <p:sp>
        <p:nvSpPr>
          <p:cNvPr id="193" name="Google Shape;193;p11"/>
          <p:cNvSpPr txBox="1"/>
          <p:nvPr/>
        </p:nvSpPr>
        <p:spPr>
          <a:xfrm>
            <a:off x="176048" y="1084097"/>
            <a:ext cx="5919952" cy="5438357"/>
          </a:xfrm>
          <a:prstGeom prst="rect">
            <a:avLst/>
          </a:prstGeom>
          <a:noFill/>
          <a:ln>
            <a:noFill/>
          </a:ln>
        </p:spPr>
        <p:txBody>
          <a:bodyPr anchorCtr="0" anchor="t" bIns="60925" lIns="121900" spcFirstLastPara="1" rIns="121900" wrap="square" tIns="60925">
            <a:spAutoFit/>
          </a:bodyPr>
          <a:lstStyle/>
          <a:p>
            <a:pPr indent="0" lvl="0" marL="0" marR="0" rtl="0" algn="just">
              <a:lnSpc>
                <a:spcPct val="100000"/>
              </a:lnSpc>
              <a:spcBef>
                <a:spcPts val="0"/>
              </a:spcBef>
              <a:spcAft>
                <a:spcPts val="0"/>
              </a:spcAft>
              <a:buClr>
                <a:srgbClr val="000000"/>
              </a:buClr>
              <a:buSzPts val="1867"/>
              <a:buFont typeface="Arial"/>
              <a:buNone/>
            </a:pPr>
            <a:r>
              <a:rPr b="0" i="0" lang="en-GB" sz="1867" u="none" cap="none" strike="noStrike">
                <a:solidFill>
                  <a:srgbClr val="000000"/>
                </a:solidFill>
                <a:latin typeface="Georgia"/>
                <a:ea typeface="Georgia"/>
                <a:cs typeface="Georgia"/>
                <a:sym typeface="Georgia"/>
              </a:rPr>
              <a:t>The “Completeness, coverage and distribution” category concerns criteria assessing the properties of the measuring system intended as a set of coordinated instruments deployed as network and/or in a context of a campaign. This new category includes the following aspects :</a:t>
            </a:r>
            <a:endParaRPr b="0" i="0" sz="1867" u="none" cap="none" strike="noStrike">
              <a:solidFill>
                <a:srgbClr val="000000"/>
              </a:solidFill>
              <a:latin typeface="Georgia"/>
              <a:ea typeface="Georgia"/>
              <a:cs typeface="Georgia"/>
              <a:sym typeface="Georgia"/>
            </a:endParaRPr>
          </a:p>
          <a:p>
            <a:pPr indent="0" lvl="0" marL="0" marR="0" rtl="0" algn="just">
              <a:lnSpc>
                <a:spcPct val="100000"/>
              </a:lnSpc>
              <a:spcBef>
                <a:spcPts val="800"/>
              </a:spcBef>
              <a:spcAft>
                <a:spcPts val="0"/>
              </a:spcAft>
              <a:buClr>
                <a:srgbClr val="000000"/>
              </a:buClr>
              <a:buSzPts val="1867"/>
              <a:buFont typeface="Arial"/>
              <a:buNone/>
            </a:pPr>
            <a:r>
              <a:t/>
            </a:r>
            <a:endParaRPr b="0" i="0" sz="1867" u="none" cap="none" strike="noStrike">
              <a:solidFill>
                <a:srgbClr val="000000"/>
              </a:solidFill>
              <a:latin typeface="Georgia"/>
              <a:ea typeface="Georgia"/>
              <a:cs typeface="Georgia"/>
              <a:sym typeface="Georgia"/>
            </a:endParaRPr>
          </a:p>
          <a:p>
            <a:pPr indent="-457189" lvl="0" marL="457189" marR="0" rtl="0" algn="just">
              <a:lnSpc>
                <a:spcPct val="100000"/>
              </a:lnSpc>
              <a:spcBef>
                <a:spcPts val="800"/>
              </a:spcBef>
              <a:spcAft>
                <a:spcPts val="0"/>
              </a:spcAft>
              <a:buClr>
                <a:srgbClr val="000000"/>
              </a:buClr>
              <a:buSzPts val="1400"/>
              <a:buFont typeface="Noto Sans Symbols"/>
              <a:buChar char="∙"/>
            </a:pPr>
            <a:r>
              <a:rPr b="0" i="0" lang="en-GB" sz="1867" u="none" cap="none" strike="noStrike">
                <a:solidFill>
                  <a:srgbClr val="000000"/>
                </a:solidFill>
                <a:latin typeface="Georgia"/>
                <a:ea typeface="Georgia"/>
                <a:cs typeface="Georgia"/>
                <a:sym typeface="Georgia"/>
              </a:rPr>
              <a:t>Validation Capacity</a:t>
            </a:r>
            <a:endParaRPr b="0" i="0" sz="1867" u="none" cap="none" strike="noStrike">
              <a:solidFill>
                <a:srgbClr val="000000"/>
              </a:solidFill>
              <a:latin typeface="Georgia"/>
              <a:ea typeface="Georgia"/>
              <a:cs typeface="Georgia"/>
              <a:sym typeface="Georgia"/>
            </a:endParaRPr>
          </a:p>
          <a:p>
            <a:pPr indent="-457189" lvl="0" marL="457189" marR="0" rtl="0" algn="just">
              <a:lnSpc>
                <a:spcPct val="100000"/>
              </a:lnSpc>
              <a:spcBef>
                <a:spcPts val="800"/>
              </a:spcBef>
              <a:spcAft>
                <a:spcPts val="0"/>
              </a:spcAft>
              <a:buClr>
                <a:srgbClr val="000000"/>
              </a:buClr>
              <a:buSzPts val="1400"/>
              <a:buFont typeface="Noto Sans Symbols"/>
              <a:buChar char="∙"/>
            </a:pPr>
            <a:r>
              <a:rPr b="0" i="0" lang="en-GB" sz="1867" u="none" cap="none" strike="noStrike">
                <a:solidFill>
                  <a:srgbClr val="000000"/>
                </a:solidFill>
                <a:latin typeface="Georgia"/>
                <a:ea typeface="Georgia"/>
                <a:cs typeface="Georgia"/>
                <a:sym typeface="Georgia"/>
              </a:rPr>
              <a:t>Geographical coverage </a:t>
            </a:r>
            <a:endParaRPr b="0" i="0" sz="1867" u="none" cap="none" strike="noStrike">
              <a:solidFill>
                <a:srgbClr val="000000"/>
              </a:solidFill>
              <a:latin typeface="Georgia"/>
              <a:ea typeface="Georgia"/>
              <a:cs typeface="Georgia"/>
              <a:sym typeface="Georgia"/>
            </a:endParaRPr>
          </a:p>
          <a:p>
            <a:pPr indent="-457189" lvl="0" marL="457189" marR="0" rtl="0" algn="just">
              <a:lnSpc>
                <a:spcPct val="100000"/>
              </a:lnSpc>
              <a:spcBef>
                <a:spcPts val="800"/>
              </a:spcBef>
              <a:spcAft>
                <a:spcPts val="0"/>
              </a:spcAft>
              <a:buClr>
                <a:srgbClr val="000000"/>
              </a:buClr>
              <a:buSzPts val="1400"/>
              <a:buFont typeface="Noto Sans Symbols"/>
              <a:buChar char="∙"/>
            </a:pPr>
            <a:r>
              <a:rPr b="0" i="0" lang="en-GB" sz="1867" u="none" cap="none" strike="noStrike">
                <a:solidFill>
                  <a:srgbClr val="000000"/>
                </a:solidFill>
                <a:latin typeface="Georgia"/>
                <a:ea typeface="Georgia"/>
                <a:cs typeface="Georgia"/>
                <a:sym typeface="Georgia"/>
              </a:rPr>
              <a:t>Temporal sampling</a:t>
            </a:r>
            <a:endParaRPr b="0" i="0" sz="1867" u="none" cap="none" strike="noStrike">
              <a:solidFill>
                <a:srgbClr val="000000"/>
              </a:solidFill>
              <a:latin typeface="Georgia"/>
              <a:ea typeface="Georgia"/>
              <a:cs typeface="Georgia"/>
              <a:sym typeface="Georgia"/>
            </a:endParaRPr>
          </a:p>
          <a:p>
            <a:pPr indent="-457189" lvl="0" marL="457189" marR="0" rtl="0" algn="just">
              <a:lnSpc>
                <a:spcPct val="100000"/>
              </a:lnSpc>
              <a:spcBef>
                <a:spcPts val="800"/>
              </a:spcBef>
              <a:spcAft>
                <a:spcPts val="0"/>
              </a:spcAft>
              <a:buClr>
                <a:srgbClr val="000000"/>
              </a:buClr>
              <a:buSzPts val="1400"/>
              <a:buFont typeface="Noto Sans Symbols"/>
              <a:buChar char="∙"/>
            </a:pPr>
            <a:r>
              <a:rPr b="0" i="0" lang="en-GB" sz="1867" u="none" cap="none" strike="noStrike">
                <a:solidFill>
                  <a:srgbClr val="000000"/>
                </a:solidFill>
                <a:latin typeface="Georgia"/>
                <a:ea typeface="Georgia"/>
                <a:cs typeface="Georgia"/>
                <a:sym typeface="Georgia"/>
              </a:rPr>
              <a:t>Centralized data, processing, quality assessment and adherence to community standards</a:t>
            </a:r>
            <a:endParaRPr b="0" i="0" sz="1867" u="none" cap="none" strike="noStrike">
              <a:solidFill>
                <a:srgbClr val="000000"/>
              </a:solidFill>
              <a:latin typeface="Georgia"/>
              <a:ea typeface="Georgia"/>
              <a:cs typeface="Georgia"/>
              <a:sym typeface="Georgia"/>
            </a:endParaRPr>
          </a:p>
          <a:p>
            <a:pPr indent="-457189" lvl="0" marL="457189" marR="0" rtl="0" algn="just">
              <a:lnSpc>
                <a:spcPct val="100000"/>
              </a:lnSpc>
              <a:spcBef>
                <a:spcPts val="800"/>
              </a:spcBef>
              <a:spcAft>
                <a:spcPts val="0"/>
              </a:spcAft>
              <a:buClr>
                <a:srgbClr val="000000"/>
              </a:buClr>
              <a:buSzPts val="1400"/>
              <a:buFont typeface="Noto Sans Symbols"/>
              <a:buChar char="∙"/>
            </a:pPr>
            <a:r>
              <a:rPr b="0" i="0" lang="en-GB" sz="1867" u="none" cap="none" strike="noStrike">
                <a:solidFill>
                  <a:srgbClr val="000000"/>
                </a:solidFill>
                <a:latin typeface="Georgia"/>
                <a:ea typeface="Georgia"/>
                <a:cs typeface="Georgia"/>
                <a:sym typeface="Georgia"/>
              </a:rPr>
              <a:t>Timeliness</a:t>
            </a:r>
            <a:endParaRPr b="0" i="0" sz="1867" u="none" cap="none" strike="noStrike">
              <a:solidFill>
                <a:srgbClr val="000000"/>
              </a:solidFill>
              <a:latin typeface="Georgia"/>
              <a:ea typeface="Georgia"/>
              <a:cs typeface="Georgia"/>
              <a:sym typeface="Georgia"/>
            </a:endParaRPr>
          </a:p>
          <a:p>
            <a:pPr indent="0" lvl="0" marL="0" marR="0" rtl="0" algn="just">
              <a:lnSpc>
                <a:spcPct val="100000"/>
              </a:lnSpc>
              <a:spcBef>
                <a:spcPts val="800"/>
              </a:spcBef>
              <a:spcAft>
                <a:spcPts val="0"/>
              </a:spcAft>
              <a:buClr>
                <a:srgbClr val="000000"/>
              </a:buClr>
              <a:buSzPts val="1867"/>
              <a:buFont typeface="Arial"/>
              <a:buNone/>
            </a:pPr>
            <a:r>
              <a:t/>
            </a:r>
            <a:endParaRPr b="0" i="0" sz="1867" u="none" cap="none" strike="noStrike">
              <a:solidFill>
                <a:srgbClr val="000000"/>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867"/>
              <a:buFont typeface="Arial"/>
              <a:buNone/>
            </a:pPr>
            <a:r>
              <a:rPr b="0" i="0" lang="en-GB" sz="1867" u="none" cap="none" strike="noStrike">
                <a:solidFill>
                  <a:srgbClr val="000000"/>
                </a:solidFill>
                <a:latin typeface="Georgia"/>
                <a:ea typeface="Georgia"/>
                <a:cs typeface="Georgia"/>
                <a:sym typeface="Georgia"/>
              </a:rPr>
              <a:t>For each aspects assessment framework grades are provided</a:t>
            </a:r>
            <a:endParaRPr b="0" i="0" sz="1867" u="none" cap="none" strike="noStrike">
              <a:solidFill>
                <a:srgbClr val="000000"/>
              </a:solidFill>
              <a:latin typeface="Georgia"/>
              <a:ea typeface="Georgia"/>
              <a:cs typeface="Georgia"/>
              <a:sym typeface="Georgia"/>
            </a:endParaRPr>
          </a:p>
        </p:txBody>
      </p:sp>
      <p:pic>
        <p:nvPicPr>
          <p:cNvPr descr="A screenshot of a computer&#10;&#10;Description automatically generated" id="194" name="Google Shape;194;p11"/>
          <p:cNvPicPr preferRelativeResize="0"/>
          <p:nvPr/>
        </p:nvPicPr>
        <p:blipFill rotWithShape="1">
          <a:blip r:embed="rId3">
            <a:alphaModFix/>
          </a:blip>
          <a:srcRect b="0" l="0" r="0" t="0"/>
          <a:stretch/>
        </p:blipFill>
        <p:spPr>
          <a:xfrm>
            <a:off x="6704047" y="2198254"/>
            <a:ext cx="5201415" cy="3072631"/>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Actions from WGCV-54</a:t>
            </a:r>
            <a:endParaRPr/>
          </a:p>
        </p:txBody>
      </p:sp>
      <p:graphicFrame>
        <p:nvGraphicFramePr>
          <p:cNvPr id="200" name="Google Shape;200;p12"/>
          <p:cNvGraphicFramePr/>
          <p:nvPr/>
        </p:nvGraphicFramePr>
        <p:xfrm>
          <a:off x="176048" y="1343349"/>
          <a:ext cx="3000000" cy="3000000"/>
        </p:xfrm>
        <a:graphic>
          <a:graphicData uri="http://schemas.openxmlformats.org/drawingml/2006/table">
            <a:tbl>
              <a:tblPr bandRow="1" firstCol="1" firstRow="1">
                <a:noFill/>
                <a:tableStyleId>{7C0B60F2-B8EA-4773-B202-8B7B1E7B92F7}</a:tableStyleId>
              </a:tblPr>
              <a:tblGrid>
                <a:gridCol w="1586400"/>
                <a:gridCol w="6401825"/>
                <a:gridCol w="1284525"/>
                <a:gridCol w="2503725"/>
              </a:tblGrid>
              <a:tr h="670500">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ID</a:t>
                      </a:r>
                      <a:endParaRPr/>
                    </a:p>
                  </a:txBody>
                  <a:tcPr marT="54875" marB="54875" marR="54875" marL="54875" anchor="ctr"/>
                </a:tc>
                <a:tc>
                  <a:txBody>
                    <a:bodyPr/>
                    <a:lstStyle/>
                    <a:p>
                      <a:pPr indent="0" lvl="0" marL="0" marR="0" rtl="0" algn="ctr">
                        <a:lnSpc>
                          <a:spcPct val="100000"/>
                        </a:lnSpc>
                        <a:spcBef>
                          <a:spcPts val="0"/>
                        </a:spcBef>
                        <a:spcAft>
                          <a:spcPts val="0"/>
                        </a:spcAft>
                        <a:buClr>
                          <a:srgbClr val="000000"/>
                        </a:buClr>
                        <a:buSzPts val="1000"/>
                        <a:buFont typeface="Arial"/>
                        <a:buNone/>
                      </a:pPr>
                      <a:r>
                        <a:rPr b="1" i="0" lang="en-GB" sz="1200" u="none" cap="none" strike="noStrike">
                          <a:solidFill>
                            <a:schemeClr val="lt1"/>
                          </a:solidFill>
                          <a:latin typeface="Arial"/>
                          <a:ea typeface="Arial"/>
                          <a:cs typeface="Arial"/>
                          <a:sym typeface="Arial"/>
                        </a:rPr>
                        <a:t>Description</a:t>
                      </a:r>
                      <a:endParaRPr/>
                    </a:p>
                  </a:txBody>
                  <a:tcPr marT="54875" marB="54875" marR="54875" marL="54875" anchor="ct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Due Date</a:t>
                      </a:r>
                      <a:endParaRPr/>
                    </a:p>
                  </a:txBody>
                  <a:tcPr marT="54875" marB="54875" marR="54875" marL="54875" anchor="ct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Status</a:t>
                      </a:r>
                      <a:endParaRPr/>
                    </a:p>
                  </a:txBody>
                  <a:tcPr marT="54875" marB="54875" marR="54875" marL="54875" anchor="ctr"/>
                </a:tc>
              </a:tr>
              <a:tr h="2177150">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WGCV-54-05</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l">
                        <a:lnSpc>
                          <a:spcPct val="100000"/>
                        </a:lnSpc>
                        <a:spcBef>
                          <a:spcPts val="0"/>
                        </a:spcBef>
                        <a:spcAft>
                          <a:spcPts val="0"/>
                        </a:spcAft>
                        <a:buNone/>
                      </a:pPr>
                      <a:r>
                        <a:rPr lang="en-GB" sz="1200" u="none" cap="none" strike="noStrike">
                          <a:latin typeface="Arial"/>
                          <a:ea typeface="Arial"/>
                          <a:cs typeface="Arial"/>
                          <a:sym typeface="Arial"/>
                        </a:rPr>
                        <a:t>Paolo and Nigel to make updates to the FRM Assessment Framework documentation to:</a:t>
                      </a:r>
                      <a:endParaRPr sz="1200" u="none" cap="none" strike="noStrike">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000"/>
                        <a:buFont typeface="Noto Sans Symbols"/>
                        <a:buChar char="∙"/>
                      </a:pPr>
                      <a:r>
                        <a:rPr lang="en-GB" sz="1200" u="none" cap="none" strike="noStrike">
                          <a:latin typeface="Arial"/>
                          <a:ea typeface="Arial"/>
                          <a:cs typeface="Arial"/>
                          <a:sym typeface="Arial"/>
                        </a:rPr>
                        <a:t>Make clear that the assessment is relative to the intended purpose of the site.</a:t>
                      </a:r>
                      <a:endParaRPr sz="1200" u="none" cap="none" strike="noStrike">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000"/>
                        <a:buFont typeface="Noto Sans Symbols"/>
                        <a:buChar char="∙"/>
                      </a:pPr>
                      <a:r>
                        <a:rPr lang="en-GB" sz="1200" u="none" cap="none" strike="noStrike">
                          <a:latin typeface="Arial"/>
                          <a:ea typeface="Arial"/>
                          <a:cs typeface="Arial"/>
                          <a:sym typeface="Arial"/>
                        </a:rPr>
                        <a:t>Remove subjectivity in parameters by incorporating clarifications present in the accompanying documentation, but which have to date been left out of the Matrix description.</a:t>
                      </a:r>
                      <a:endParaRPr sz="1200" u="none" cap="none" strike="noStrike">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000"/>
                        <a:buFont typeface="Noto Sans Symbols"/>
                        <a:buChar char="∙"/>
                      </a:pPr>
                      <a:r>
                        <a:rPr lang="en-GB" sz="1200" u="none" cap="none" strike="noStrike">
                          <a:latin typeface="Arial"/>
                          <a:ea typeface="Arial"/>
                          <a:cs typeface="Arial"/>
                          <a:sym typeface="Arial"/>
                        </a:rPr>
                        <a:t>Clarify that verification should be undertaken by independent people from CEOS, not the person filling in the template (i.e., self-assessment followed by independent review).</a:t>
                      </a:r>
                      <a:endParaRPr sz="1200" u="none" cap="none" strike="noStrike">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000"/>
                        <a:buFont typeface="Noto Sans Symbols"/>
                        <a:buChar char="∙"/>
                      </a:pPr>
                      <a:r>
                        <a:rPr lang="en-GB" sz="1200" u="none" cap="none" strike="noStrike">
                          <a:latin typeface="Arial"/>
                          <a:ea typeface="Arial"/>
                          <a:cs typeface="Arial"/>
                          <a:sym typeface="Arial"/>
                        </a:rPr>
                        <a:t>Make the Validation column a different colour.</a:t>
                      </a:r>
                      <a:endParaRPr sz="1200" u="none" cap="none" strike="noStrike">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000"/>
                        <a:buFont typeface="Noto Sans Symbols"/>
                        <a:buChar char="∙"/>
                      </a:pPr>
                      <a:r>
                        <a:rPr lang="en-GB" sz="1200" u="none" cap="none" strike="noStrike">
                          <a:latin typeface="Arial"/>
                          <a:ea typeface="Arial"/>
                          <a:cs typeface="Arial"/>
                          <a:sym typeface="Arial"/>
                        </a:rPr>
                        <a:t>Consider inclusion of additional links to reference materials, mechanisms to allow assessors to provide feedback, etc.</a:t>
                      </a:r>
                      <a:endParaRPr sz="1200" u="none" cap="none" strike="noStrike">
                        <a:solidFill>
                          <a:srgbClr val="000000"/>
                        </a:solidFill>
                        <a:latin typeface="Arial"/>
                        <a:ea typeface="Arial"/>
                        <a:cs typeface="Arial"/>
                        <a:sym typeface="Arial"/>
                      </a:endParaRPr>
                    </a:p>
                  </a:txBody>
                  <a:tcPr marT="54875" marB="54875" marR="54875" marL="54875"/>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Q4 2024</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highlight>
                            <a:srgbClr val="00FF00"/>
                          </a:highlight>
                          <a:latin typeface="Arial"/>
                          <a:ea typeface="Arial"/>
                          <a:cs typeface="Arial"/>
                          <a:sym typeface="Arial"/>
                        </a:rPr>
                        <a:t>Tool development completed and under test.</a:t>
                      </a:r>
                      <a:endParaRPr/>
                    </a:p>
                    <a:p>
                      <a:pPr indent="0" lvl="0" marL="0" marR="0" rtl="0" algn="ctr">
                        <a:lnSpc>
                          <a:spcPct val="100000"/>
                        </a:lnSpc>
                        <a:spcBef>
                          <a:spcPts val="0"/>
                        </a:spcBef>
                        <a:spcAft>
                          <a:spcPts val="0"/>
                        </a:spcAft>
                        <a:buNone/>
                      </a:pPr>
                      <a:r>
                        <a:rPr b="0" i="0" lang="en-GB" sz="1200" u="none" cap="none" strike="noStrike">
                          <a:solidFill>
                            <a:schemeClr val="dk1"/>
                          </a:solidFill>
                          <a:highlight>
                            <a:srgbClr val="00FF00"/>
                          </a:highlight>
                          <a:latin typeface="Arial"/>
                          <a:ea typeface="Arial"/>
                          <a:cs typeface="Arial"/>
                          <a:sym typeface="Arial"/>
                        </a:rPr>
                        <a:t>New template (with additional column) configured</a:t>
                      </a:r>
                      <a:endParaRPr/>
                    </a:p>
                  </a:txBody>
                  <a:tcPr marT="54875" marB="54875" marR="54875" marL="54875" anchor="ctr">
                    <a:solidFill>
                      <a:srgbClr val="92D050"/>
                    </a:solidFill>
                  </a:tcPr>
                </a:tc>
              </a:tr>
              <a:tr h="544475">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WGCV-54-06</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l">
                        <a:lnSpc>
                          <a:spcPct val="100000"/>
                        </a:lnSpc>
                        <a:spcBef>
                          <a:spcPts val="0"/>
                        </a:spcBef>
                        <a:spcAft>
                          <a:spcPts val="0"/>
                        </a:spcAft>
                        <a:buNone/>
                      </a:pPr>
                      <a:r>
                        <a:rPr lang="en-GB" sz="1200" u="none" cap="none" strike="noStrike">
                          <a:latin typeface="Arial"/>
                          <a:ea typeface="Arial"/>
                          <a:cs typeface="Arial"/>
                          <a:sym typeface="Arial"/>
                        </a:rPr>
                        <a:t>Paolo, Nigel and Kuze-san, to work with Jean-Christopher Lambert on the issues with the FRM Assessment Framework specific to the atmospheric domain.</a:t>
                      </a:r>
                      <a:endParaRPr sz="1200" u="none" cap="none" strike="noStrike">
                        <a:latin typeface="Arial"/>
                        <a:ea typeface="Arial"/>
                        <a:cs typeface="Arial"/>
                        <a:sym typeface="Arial"/>
                      </a:endParaRPr>
                    </a:p>
                  </a:txBody>
                  <a:tcPr marT="54875" marB="54875" marR="54875" marL="54875"/>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Q4 2024</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ctr">
                        <a:lnSpc>
                          <a:spcPct val="100000"/>
                        </a:lnSpc>
                        <a:spcBef>
                          <a:spcPts val="0"/>
                        </a:spcBef>
                        <a:spcAft>
                          <a:spcPts val="0"/>
                        </a:spcAft>
                        <a:buNone/>
                      </a:pPr>
                      <a:r>
                        <a:rPr b="0" i="0" lang="en-GB" sz="1200" u="none" cap="none" strike="noStrike">
                          <a:solidFill>
                            <a:schemeClr val="dk1"/>
                          </a:solidFill>
                          <a:highlight>
                            <a:srgbClr val="00FF00"/>
                          </a:highlight>
                          <a:latin typeface="Arial"/>
                          <a:ea typeface="Arial"/>
                          <a:cs typeface="Arial"/>
                          <a:sym typeface="Arial"/>
                        </a:rPr>
                        <a:t>Guidelines V2 published</a:t>
                      </a:r>
                      <a:endParaRPr b="0" i="0" sz="1200" u="none" cap="none" strike="noStrike">
                        <a:solidFill>
                          <a:schemeClr val="dk1"/>
                        </a:solidFill>
                        <a:highlight>
                          <a:srgbClr val="00FF00"/>
                        </a:highlight>
                        <a:latin typeface="Arial"/>
                        <a:ea typeface="Arial"/>
                        <a:cs typeface="Arial"/>
                        <a:sym typeface="Arial"/>
                      </a:endParaRPr>
                    </a:p>
                  </a:txBody>
                  <a:tcPr marT="54875" marB="54875" marR="54875" marL="54875" anchor="ctr">
                    <a:solidFill>
                      <a:srgbClr val="1BFF00"/>
                    </a:solidFill>
                  </a:tcPr>
                </a:tc>
              </a:tr>
              <a:tr h="689375">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WGCV-54-12</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l">
                        <a:lnSpc>
                          <a:spcPct val="100000"/>
                        </a:lnSpc>
                        <a:spcBef>
                          <a:spcPts val="0"/>
                        </a:spcBef>
                        <a:spcAft>
                          <a:spcPts val="0"/>
                        </a:spcAft>
                        <a:buNone/>
                      </a:pPr>
                      <a:r>
                        <a:rPr lang="en-GB" sz="1200" u="none" cap="none" strike="noStrike">
                          <a:latin typeface="Arial"/>
                          <a:ea typeface="Arial"/>
                          <a:cs typeface="Arial"/>
                          <a:sym typeface="Arial"/>
                        </a:rPr>
                        <a:t>Paolo Castracane to organise a second FRM Assessment Framework exercise to include PGN, FRM4DOAS, and RadCalNet as a minimum. Updates will be reported at WGCV-55.</a:t>
                      </a:r>
                      <a:endParaRPr sz="1200" u="none" cap="none" strike="noStrike">
                        <a:latin typeface="Arial"/>
                        <a:ea typeface="Arial"/>
                        <a:cs typeface="Arial"/>
                        <a:sym typeface="Arial"/>
                      </a:endParaRPr>
                    </a:p>
                  </a:txBody>
                  <a:tcPr marT="54875" marB="54875" marR="54875" marL="54875"/>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1 June 2025</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In progress: proposal for RadCalNet, PGN, FRM4DOAS and FRM4SM</a:t>
                      </a:r>
                      <a:endParaRPr/>
                    </a:p>
                  </a:txBody>
                  <a:tcPr marT="54875" marB="54875" marR="54875" marL="54875" anchor="ctr">
                    <a:solidFill>
                      <a:srgbClr val="FFFF00"/>
                    </a:solidFill>
                  </a:tcPr>
                </a:tc>
              </a:tr>
              <a:tr h="689375">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WGCV-54-13</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l">
                        <a:lnSpc>
                          <a:spcPct val="100000"/>
                        </a:lnSpc>
                        <a:spcBef>
                          <a:spcPts val="0"/>
                        </a:spcBef>
                        <a:spcAft>
                          <a:spcPts val="0"/>
                        </a:spcAft>
                        <a:buNone/>
                      </a:pPr>
                      <a:r>
                        <a:rPr lang="en-GB" sz="1200" u="none" cap="none" strike="noStrike">
                          <a:latin typeface="Arial"/>
                          <a:ea typeface="Arial"/>
                          <a:cs typeface="Arial"/>
                          <a:sym typeface="Arial"/>
                        </a:rPr>
                        <a:t>WGCV to confirm the readiness of operationalisation and conduct a pre-launch review of the FRM Assessment Framework, and to define candidates for operational usage e.g. HYPERNETS.</a:t>
                      </a:r>
                      <a:endParaRPr sz="1200" u="none" cap="none" strike="noStrike">
                        <a:latin typeface="Arial"/>
                        <a:ea typeface="Arial"/>
                        <a:cs typeface="Arial"/>
                        <a:sym typeface="Arial"/>
                      </a:endParaRPr>
                    </a:p>
                  </a:txBody>
                  <a:tcPr marT="54875" marB="54875" marR="54875" marL="54875"/>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WGCV-55</a:t>
                      </a:r>
                      <a:endParaRPr sz="1200" u="none" cap="none" strike="noStrike">
                        <a:latin typeface="Arial"/>
                        <a:ea typeface="Arial"/>
                        <a:cs typeface="Arial"/>
                        <a:sym typeface="Arial"/>
                      </a:endParaRPr>
                    </a:p>
                  </a:txBody>
                  <a:tcPr marT="54875" marB="54875" marR="54875" marL="54875" anchor="ctr"/>
                </a:tc>
                <a:tc>
                  <a:txBody>
                    <a:bodyPr/>
                    <a:lstStyle/>
                    <a:p>
                      <a:pPr indent="0" lvl="0" marL="0" marR="0" rtl="0" algn="ctr">
                        <a:lnSpc>
                          <a:spcPct val="100000"/>
                        </a:lnSpc>
                        <a:spcBef>
                          <a:spcPts val="0"/>
                        </a:spcBef>
                        <a:spcAft>
                          <a:spcPts val="0"/>
                        </a:spcAft>
                        <a:buNone/>
                      </a:pPr>
                      <a:r>
                        <a:rPr lang="en-GB" sz="1200" u="none" cap="none" strike="noStrike">
                          <a:latin typeface="Arial"/>
                          <a:ea typeface="Arial"/>
                          <a:cs typeface="Arial"/>
                          <a:sym typeface="Arial"/>
                        </a:rPr>
                        <a:t>To be started</a:t>
                      </a:r>
                      <a:endParaRPr/>
                    </a:p>
                  </a:txBody>
                  <a:tcPr marT="54875" marB="54875" marR="54875" marL="54875" anchor="ctr">
                    <a:solidFill>
                      <a:srgbClr val="FFC000"/>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nvSpPr>
        <p:spPr>
          <a:xfrm>
            <a:off x="634094" y="112812"/>
            <a:ext cx="610144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FFFFFF"/>
                </a:solidFill>
                <a:latin typeface="Arial"/>
                <a:ea typeface="Arial"/>
                <a:cs typeface="Arial"/>
                <a:sym typeface="Arial"/>
              </a:rPr>
              <a:t>Input for the Maturity Matrix Tool from WGCV-53 and WGCV-54</a:t>
            </a:r>
            <a:endParaRPr b="0" i="0" sz="2400" u="none" cap="none" strike="noStrike">
              <a:solidFill>
                <a:srgbClr val="FFFFFF"/>
              </a:solidFill>
              <a:latin typeface="Arial"/>
              <a:ea typeface="Arial"/>
              <a:cs typeface="Arial"/>
              <a:sym typeface="Arial"/>
            </a:endParaRPr>
          </a:p>
        </p:txBody>
      </p:sp>
      <p:graphicFrame>
        <p:nvGraphicFramePr>
          <p:cNvPr id="206" name="Google Shape;206;p13"/>
          <p:cNvGraphicFramePr/>
          <p:nvPr/>
        </p:nvGraphicFramePr>
        <p:xfrm>
          <a:off x="405494" y="1115404"/>
          <a:ext cx="3000000" cy="3000000"/>
        </p:xfrm>
        <a:graphic>
          <a:graphicData uri="http://schemas.openxmlformats.org/drawingml/2006/table">
            <a:tbl>
              <a:tblPr>
                <a:noFill/>
                <a:tableStyleId>{DB12ABEC-EC99-44D0-A6CF-B124C707F9D7}</a:tableStyleId>
              </a:tblPr>
              <a:tblGrid>
                <a:gridCol w="2679150"/>
                <a:gridCol w="7328775"/>
                <a:gridCol w="1158075"/>
              </a:tblGrid>
              <a:tr h="153575">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ID Title</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Description</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Status</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800">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1) Intro panel for each assessment</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It has been requested to have, before of the first question, an introductive text panel where the assessor can specify and describe the intended purpose of the assessment</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Done</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A00"/>
                    </a:solidFill>
                  </a:tcPr>
                </a:tc>
              </a:tr>
              <a:tr h="541425">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2) Additional info for Configuration of Parameter (Question) and Answer</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To better explain the possible answers, especially for data providers, which are not familiar with uncertainty tree diagrams and other metrological concepts. It could be useful have the possibility to add, links, or documentation during configuration of both parameters (Questions) and answers.</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Done</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A00"/>
                    </a:solidFill>
                  </a:tcPr>
                </a:tc>
              </a:tr>
              <a:tr h="675050">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3) Supporting Documents/References</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We should find ways to encourage the assessor to provide evidence of his assessment, e.g.: references, papers, links, reports, sample data, etc. to verify the FRM assessment. When compiling the matrix, for each question, under the “Comments” textbox, it could be added an item called “Supporting documents/references” allowing  to attach documents/materials.</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Done</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A00"/>
                    </a:solidFill>
                  </a:tcPr>
                </a:tc>
              </a:tr>
              <a:tr h="808650">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4) Verification (last column) for independent assessor </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The last column named “Verification” of the FRM MM (but it is also valid for EDAP MM) shall be compiled by an independent assessor (i.e. different from the ones who filled the first part of the MM). To highlight this difference, it has been requested to change the colour of the column. The Verification column must always be the rightmost one in the matrix.</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In progress</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r h="541425">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5) Automatic CEOS FRM classification</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The idea is to provide the resulting CEOS-FRM overall classification directly from the tool. The classification: Class A, B, C or D is based on score of matrix cells according to the criteria defined in the reference Guideline. The result should be included in the MM </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Open</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800">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6) Assessment report</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It would be useful to generate an assessment report in pdf at the end of the process, collecting the maturity matrix together with the detailed answers to all questions and eventually links to supporting material provided.</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Open</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800">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7) Improvement for the compare functionality</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In the compare functionality, to add the aspect as first column and use the assessment colour for the entire row.</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 </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New</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7800">
                <a:tc>
                  <a:txBody>
                    <a:bodyPr/>
                    <a:lstStyle/>
                    <a:p>
                      <a:pPr indent="0" lvl="0" marL="0" marR="0" rtl="0" algn="l">
                        <a:lnSpc>
                          <a:spcPct val="100000"/>
                        </a:lnSpc>
                        <a:spcBef>
                          <a:spcPts val="0"/>
                        </a:spcBef>
                        <a:spcAft>
                          <a:spcPts val="0"/>
                        </a:spcAft>
                        <a:buNone/>
                      </a:pPr>
                      <a:r>
                        <a:rPr b="1" lang="en-GB" sz="1200" u="none" cap="none" strike="noStrike">
                          <a:solidFill>
                            <a:srgbClr val="000000"/>
                          </a:solidFill>
                          <a:latin typeface="Arial"/>
                          <a:ea typeface="Arial"/>
                          <a:cs typeface="Arial"/>
                          <a:sym typeface="Arial"/>
                        </a:rPr>
                        <a:t>8) User rights to handle different version of the same MM template</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User must have rights to handle different versions of the same MM template to trace the achived progress.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 </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200" u="none" cap="none" strike="noStrike">
                          <a:solidFill>
                            <a:srgbClr val="000000"/>
                          </a:solidFill>
                          <a:latin typeface="Arial"/>
                          <a:ea typeface="Arial"/>
                          <a:cs typeface="Arial"/>
                          <a:sym typeface="Arial"/>
                        </a:rPr>
                        <a:t>New</a:t>
                      </a:r>
                      <a:endParaRPr sz="1200" u="none" cap="none" strike="noStrike">
                        <a:latin typeface="Arial"/>
                        <a:ea typeface="Arial"/>
                        <a:cs typeface="Arial"/>
                        <a:sym typeface="Arial"/>
                      </a:endParaRPr>
                    </a:p>
                  </a:txBody>
                  <a:tcPr marT="6950" marB="0" marR="28775" marL="28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07" name="Google Shape;207;p13"/>
          <p:cNvSpPr txBox="1"/>
          <p:nvPr/>
        </p:nvSpPr>
        <p:spPr>
          <a:xfrm>
            <a:off x="405494" y="5845406"/>
            <a:ext cx="11166019" cy="338554"/>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A second FRM Assessment Framework exercise to include PGN, FRM4DOAS, and RadCalNet</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nvSpPr>
        <p:spPr>
          <a:xfrm>
            <a:off x="634094" y="112812"/>
            <a:ext cx="610144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FFFFFF"/>
                </a:solidFill>
                <a:latin typeface="Arial"/>
                <a:ea typeface="Arial"/>
                <a:cs typeface="Arial"/>
                <a:sym typeface="Arial"/>
              </a:rPr>
              <a:t>Summary</a:t>
            </a:r>
            <a:endParaRPr b="0" i="0" sz="4400" u="none" cap="none" strike="noStrike">
              <a:solidFill>
                <a:srgbClr val="FFFFFF"/>
              </a:solidFill>
              <a:latin typeface="Arial"/>
              <a:ea typeface="Arial"/>
              <a:cs typeface="Arial"/>
              <a:sym typeface="Arial"/>
            </a:endParaRPr>
          </a:p>
        </p:txBody>
      </p:sp>
      <p:sp>
        <p:nvSpPr>
          <p:cNvPr id="213" name="Google Shape;213;p14"/>
          <p:cNvSpPr txBox="1"/>
          <p:nvPr/>
        </p:nvSpPr>
        <p:spPr>
          <a:xfrm>
            <a:off x="114300" y="1168400"/>
            <a:ext cx="11785600" cy="4770537"/>
          </a:xfrm>
          <a:prstGeom prst="rect">
            <a:avLst/>
          </a:prstGeom>
          <a:noFill/>
          <a:ln>
            <a:noFill/>
          </a:ln>
        </p:spPr>
        <p:txBody>
          <a:bodyPr anchorCtr="0" anchor="t" bIns="45700" lIns="91425" spcFirstLastPara="1" rIns="91425" wrap="square" tIns="45700">
            <a:spAutoFit/>
          </a:bodyPr>
          <a:lstStyle/>
          <a:p>
            <a:pPr indent="-342900" lvl="0" marL="482600" marR="0" rtl="0" algn="l">
              <a:lnSpc>
                <a:spcPct val="100000"/>
              </a:lnSpc>
              <a:spcBef>
                <a:spcPts val="0"/>
              </a:spcBef>
              <a:spcAft>
                <a:spcPts val="0"/>
              </a:spcAft>
              <a:buClr>
                <a:srgbClr val="000000"/>
              </a:buClr>
              <a:buSzPts val="1900"/>
              <a:buFont typeface="Arial"/>
              <a:buChar char="•"/>
            </a:pPr>
            <a:r>
              <a:rPr b="0" i="0" lang="en-GB" sz="1900" u="none" cap="none" strike="noStrike">
                <a:solidFill>
                  <a:srgbClr val="000000"/>
                </a:solidFill>
                <a:latin typeface="Georgia"/>
                <a:ea typeface="Georgia"/>
                <a:cs typeface="Georgia"/>
                <a:sym typeface="Georgia"/>
              </a:rPr>
              <a:t>The CEOS WGCV has implemented a framework to assess the maturity and compliance of a “Cal/Val reference measurement” in terms of a set of community-agreed criteria which define it to be of CEOS-FRM quality. </a:t>
            </a:r>
            <a:endParaRPr/>
          </a:p>
          <a:p>
            <a:pPr indent="-222250" lvl="0" marL="4826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Georgia"/>
              <a:ea typeface="Georgia"/>
              <a:cs typeface="Georgia"/>
              <a:sym typeface="Georgia"/>
            </a:endParaRPr>
          </a:p>
          <a:p>
            <a:pPr indent="-342900" lvl="0" marL="482600" marR="0" rtl="0" algn="l">
              <a:lnSpc>
                <a:spcPct val="100000"/>
              </a:lnSpc>
              <a:spcBef>
                <a:spcPts val="0"/>
              </a:spcBef>
              <a:spcAft>
                <a:spcPts val="0"/>
              </a:spcAft>
              <a:buClr>
                <a:srgbClr val="000000"/>
              </a:buClr>
              <a:buSzPts val="1900"/>
              <a:buFont typeface="Arial"/>
              <a:buChar char="•"/>
            </a:pPr>
            <a:r>
              <a:rPr b="0" i="0" lang="en-GB" sz="1900" u="none" cap="none" strike="noStrike">
                <a:solidFill>
                  <a:srgbClr val="000000"/>
                </a:solidFill>
                <a:latin typeface="Georgia"/>
                <a:ea typeface="Georgia"/>
                <a:cs typeface="Georgia"/>
                <a:sym typeface="Georgia"/>
              </a:rPr>
              <a:t>Information and Guidelines are available on CEOS Cal/Val Portal </a:t>
            </a:r>
            <a:r>
              <a:rPr b="0" i="0" lang="en-GB" sz="1900" u="sng" cap="none" strike="noStrike">
                <a:solidFill>
                  <a:srgbClr val="0563C1"/>
                </a:solidFill>
                <a:latin typeface="Georgia"/>
                <a:ea typeface="Georgia"/>
                <a:cs typeface="Georgia"/>
                <a:sym typeface="Georgia"/>
                <a:hlinkClick r:id="rId3">
                  <a:extLst>
                    <a:ext uri="{A12FA001-AC4F-418D-AE19-62706E023703}">
                      <ahyp:hlinkClr val="tx"/>
                    </a:ext>
                  </a:extLst>
                </a:hlinkClick>
              </a:rPr>
              <a:t>https://calvalportal.ceos.org/web/guest/frms-assessment-framework</a:t>
            </a:r>
            <a:endParaRPr b="0" i="0" sz="1900" u="none" cap="none" strike="noStrike">
              <a:solidFill>
                <a:srgbClr val="000000"/>
              </a:solidFill>
              <a:latin typeface="Georgia"/>
              <a:ea typeface="Georgia"/>
              <a:cs typeface="Georgia"/>
              <a:sym typeface="Georgia"/>
            </a:endParaRPr>
          </a:p>
          <a:p>
            <a:pPr indent="-222250" lvl="0" marL="4826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Georgia"/>
              <a:ea typeface="Georgia"/>
              <a:cs typeface="Georgia"/>
              <a:sym typeface="Georgia"/>
            </a:endParaRPr>
          </a:p>
          <a:p>
            <a:pPr indent="-342900" lvl="0" marL="482600" marR="0" rtl="0" algn="l">
              <a:lnSpc>
                <a:spcPct val="100000"/>
              </a:lnSpc>
              <a:spcBef>
                <a:spcPts val="0"/>
              </a:spcBef>
              <a:spcAft>
                <a:spcPts val="0"/>
              </a:spcAft>
              <a:buClr>
                <a:srgbClr val="000000"/>
              </a:buClr>
              <a:buSzPts val="1900"/>
              <a:buFont typeface="Arial"/>
              <a:buChar char="•"/>
            </a:pPr>
            <a:r>
              <a:rPr b="0" i="0" lang="en-GB" sz="1900" u="none" cap="none" strike="noStrike">
                <a:solidFill>
                  <a:srgbClr val="000000"/>
                </a:solidFill>
                <a:latin typeface="Georgia"/>
                <a:ea typeface="Georgia"/>
                <a:cs typeface="Georgia"/>
                <a:sym typeface="Georgia"/>
              </a:rPr>
              <a:t>The assessment process is based on a Maturity Matrix (MM) approach that provides a visual assessment of the state of any FRM against each of a set of given criteria. A tool has been developed to fill the MM according to a configurable questionnaire.</a:t>
            </a:r>
            <a:endParaRPr/>
          </a:p>
          <a:p>
            <a:pPr indent="-222250" lvl="0" marL="4826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Georgia"/>
              <a:ea typeface="Georgia"/>
              <a:cs typeface="Georgia"/>
              <a:sym typeface="Georgia"/>
            </a:endParaRPr>
          </a:p>
          <a:p>
            <a:pPr indent="-342900" lvl="0" marL="482600" marR="0" rtl="0" algn="l">
              <a:lnSpc>
                <a:spcPct val="100000"/>
              </a:lnSpc>
              <a:spcBef>
                <a:spcPts val="0"/>
              </a:spcBef>
              <a:spcAft>
                <a:spcPts val="0"/>
              </a:spcAft>
              <a:buClr>
                <a:srgbClr val="000000"/>
              </a:buClr>
              <a:buSzPts val="1900"/>
              <a:buFont typeface="Arial"/>
              <a:buChar char="•"/>
            </a:pPr>
            <a:r>
              <a:rPr b="0" i="0" lang="en-GB" sz="1900" u="none" cap="none" strike="noStrike">
                <a:solidFill>
                  <a:srgbClr val="000000"/>
                </a:solidFill>
                <a:latin typeface="Georgia"/>
                <a:ea typeface="Georgia"/>
                <a:cs typeface="Georgia"/>
                <a:sym typeface="Georgia"/>
              </a:rPr>
              <a:t>A first exercise was conducted by several selected pilots. It has led to improvements in both the approach (guidelines) and in the MM tool.</a:t>
            </a:r>
            <a:endParaRPr/>
          </a:p>
          <a:p>
            <a:pPr indent="-222250" lvl="0" marL="4826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Georgia"/>
              <a:ea typeface="Georgia"/>
              <a:cs typeface="Georgia"/>
              <a:sym typeface="Georgia"/>
            </a:endParaRPr>
          </a:p>
          <a:p>
            <a:pPr indent="-342900" lvl="0" marL="482600" marR="0" rtl="0" algn="l">
              <a:lnSpc>
                <a:spcPct val="100000"/>
              </a:lnSpc>
              <a:spcBef>
                <a:spcPts val="0"/>
              </a:spcBef>
              <a:spcAft>
                <a:spcPts val="0"/>
              </a:spcAft>
              <a:buClr>
                <a:srgbClr val="000000"/>
              </a:buClr>
              <a:buSzPts val="1900"/>
              <a:buFont typeface="Arial"/>
              <a:buChar char="•"/>
            </a:pPr>
            <a:r>
              <a:rPr b="0" i="0" lang="en-GB" sz="1900" u="none" cap="none" strike="noStrike">
                <a:solidFill>
                  <a:srgbClr val="000000"/>
                </a:solidFill>
                <a:latin typeface="Georgia"/>
                <a:ea typeface="Georgia"/>
                <a:cs typeface="Georgia"/>
                <a:sym typeface="Georgia"/>
              </a:rPr>
              <a:t>A second phase of exercises is planned involving RadCalNet, PGN and FRM4DOAS (user and verifier for each case)</a:t>
            </a:r>
            <a:endParaRPr b="0" i="0" sz="1400" u="none" cap="none" strike="noStrike">
              <a:solidFill>
                <a:srgbClr val="000000"/>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idx="1" type="body"/>
          </p:nvPr>
        </p:nvSpPr>
        <p:spPr>
          <a:xfrm>
            <a:off x="324233" y="1558533"/>
            <a:ext cx="543431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GB"/>
              <a:t>Background and Objectives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FRM Definition</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FRM Principles</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Endorsment Process: the CEOS-FRM Maturity Matrix</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Pilots for Assessment</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Actions from WGCV-54</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GB"/>
              <a:t>Latest updates and Summary</a:t>
            </a:r>
            <a:endParaRPr/>
          </a:p>
        </p:txBody>
      </p:sp>
      <p:sp>
        <p:nvSpPr>
          <p:cNvPr id="123" name="Google Shape;12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Table of Contents</a:t>
            </a:r>
            <a:endParaRPr/>
          </a:p>
        </p:txBody>
      </p:sp>
      <p:pic>
        <p:nvPicPr>
          <p:cNvPr descr="A puzzle of different images of different types of objects&#10;&#10;Description automatically generated" id="124" name="Google Shape;124;p2"/>
          <p:cNvPicPr preferRelativeResize="0"/>
          <p:nvPr/>
        </p:nvPicPr>
        <p:blipFill rotWithShape="1">
          <a:blip r:embed="rId3">
            <a:alphaModFix/>
          </a:blip>
          <a:srcRect b="0" l="0" r="0" t="0"/>
          <a:stretch/>
        </p:blipFill>
        <p:spPr>
          <a:xfrm>
            <a:off x="5860143" y="1360230"/>
            <a:ext cx="5781754" cy="4861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33445F"/>
                </a:solidFill>
                <a:latin typeface="Arial"/>
                <a:ea typeface="Arial"/>
                <a:cs typeface="Arial"/>
                <a:sym typeface="Arial"/>
              </a:rPr>
              <a:t>Slide </a:t>
            </a:r>
            <a:fld id="{00000000-1234-1234-1234-123412341234}" type="slidenum">
              <a:rPr b="1" i="0" lang="en-GB" sz="1400" u="none" cap="none" strike="noStrike">
                <a:solidFill>
                  <a:srgbClr val="33445F"/>
                </a:solidFill>
                <a:latin typeface="Arial"/>
                <a:ea typeface="Arial"/>
                <a:cs typeface="Arial"/>
                <a:sym typeface="Arial"/>
              </a:rPr>
              <a:t>‹#›</a:t>
            </a:fld>
            <a:endParaRPr b="1" i="0" sz="1400" u="none" cap="none" strike="noStrike">
              <a:solidFill>
                <a:srgbClr val="33445F"/>
              </a:solidFill>
              <a:latin typeface="Arial"/>
              <a:ea typeface="Arial"/>
              <a:cs typeface="Arial"/>
              <a:sym typeface="Arial"/>
            </a:endParaRPr>
          </a:p>
        </p:txBody>
      </p:sp>
      <p:sp>
        <p:nvSpPr>
          <p:cNvPr id="130" name="Google Shape;130;p3"/>
          <p:cNvSpPr txBox="1"/>
          <p:nvPr>
            <p:ph type="title"/>
          </p:nvPr>
        </p:nvSpPr>
        <p:spPr>
          <a:xfrm>
            <a:off x="176050" y="212510"/>
            <a:ext cx="9387000" cy="742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latin typeface="Helvetica Neue"/>
                <a:ea typeface="Helvetica Neue"/>
                <a:cs typeface="Helvetica Neue"/>
                <a:sym typeface="Helvetica Neue"/>
              </a:rPr>
              <a:t>Background and Objectives</a:t>
            </a:r>
            <a:br>
              <a:rPr lang="en-GB">
                <a:latin typeface="Helvetica Neue"/>
                <a:ea typeface="Helvetica Neue"/>
                <a:cs typeface="Helvetica Neue"/>
                <a:sym typeface="Helvetica Neue"/>
              </a:rPr>
            </a:br>
            <a:endParaRPr/>
          </a:p>
        </p:txBody>
      </p:sp>
      <p:sp>
        <p:nvSpPr>
          <p:cNvPr id="131" name="Google Shape;131;p3"/>
          <p:cNvSpPr txBox="1"/>
          <p:nvPr/>
        </p:nvSpPr>
        <p:spPr>
          <a:xfrm>
            <a:off x="-1" y="1225689"/>
            <a:ext cx="12083143" cy="5632311"/>
          </a:xfrm>
          <a:prstGeom prst="rect">
            <a:avLst/>
          </a:prstGeom>
          <a:noFill/>
          <a:ln>
            <a:noFill/>
          </a:ln>
        </p:spPr>
        <p:txBody>
          <a:bodyPr anchorCtr="0" anchor="t" bIns="45700" lIns="91425" spcFirstLastPara="1" rIns="91425" wrap="square" tIns="45700">
            <a:spAutoFit/>
          </a:bodyPr>
          <a:lstStyle/>
          <a:p>
            <a:pPr indent="0" lvl="0" marL="1397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concept of a Fiducial Reference Measurement (FRM) has been developed to highlight the need for precise and well-characterised measurements tailored explicitly to the post-launch calibration and validation (Cal/Val) of Earth Observation satellite missions [1]. </a:t>
            </a:r>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1397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Recently, this need has been enhanced with the emergence of new commercial satellite operators to ensure that users have a transparent and fair means to judge the adequacy of data products to meet their needs.</a:t>
            </a:r>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13970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Committee on Earth Observation Satellites (CEOS) Working Group Cal/Val (WGCV) is putting in place a framework to assess the maturity and compliance of a “Cal/Val reference measurement” in terms of a set of community-agreed criteria which define it to be of CEOS-FRM quality. The assessment process is based on a maturity matrix that provides a visual assessment of the state of any FRM against each of a set of given criteria, making visible where it is mature and where evolution and effort are still needed. General information and the last version of the guidelines are available on the CEOS Cal/Val Portal [2].</a:t>
            </a:r>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96838"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[1]</a:t>
            </a:r>
            <a:r>
              <a:rPr b="0" i="0" lang="en-GB" sz="1800" u="none" cap="none" strike="noStrike">
                <a:solidFill>
                  <a:srgbClr val="222222"/>
                </a:solidFill>
                <a:latin typeface="Georgia"/>
                <a:ea typeface="Georgia"/>
                <a:cs typeface="Georgia"/>
                <a:sym typeface="Georgia"/>
              </a:rPr>
              <a:t> Goryl, P.; Fox, N.; Donlon, C.; Castracane, P. Fiducial Reference Measurements (FRMs): What Are They? </a:t>
            </a:r>
            <a:endParaRPr/>
          </a:p>
          <a:p>
            <a:pPr indent="0" lvl="0" marL="96838" marR="0" rtl="0" algn="l">
              <a:lnSpc>
                <a:spcPct val="100000"/>
              </a:lnSpc>
              <a:spcBef>
                <a:spcPts val="0"/>
              </a:spcBef>
              <a:spcAft>
                <a:spcPts val="0"/>
              </a:spcAft>
              <a:buClr>
                <a:srgbClr val="000000"/>
              </a:buClr>
              <a:buSzPts val="1800"/>
              <a:buFont typeface="Arial"/>
              <a:buNone/>
            </a:pPr>
            <a:r>
              <a:rPr b="0" i="1" lang="en-GB" sz="1800" u="none" cap="none" strike="noStrike">
                <a:solidFill>
                  <a:srgbClr val="222222"/>
                </a:solidFill>
                <a:latin typeface="Georgia"/>
                <a:ea typeface="Georgia"/>
                <a:cs typeface="Georgia"/>
                <a:sym typeface="Georgia"/>
              </a:rPr>
              <a:t>Remote Sens.</a:t>
            </a:r>
            <a:r>
              <a:rPr b="0" i="0" lang="en-GB" sz="1800" u="none" cap="none" strike="noStrike">
                <a:solidFill>
                  <a:srgbClr val="222222"/>
                </a:solidFill>
                <a:latin typeface="Georgia"/>
                <a:ea typeface="Georgia"/>
                <a:cs typeface="Georgia"/>
                <a:sym typeface="Georgia"/>
              </a:rPr>
              <a:t> </a:t>
            </a:r>
            <a:r>
              <a:rPr b="1" i="0" lang="en-GB" sz="1800" u="none" cap="none" strike="noStrike">
                <a:solidFill>
                  <a:srgbClr val="222222"/>
                </a:solidFill>
                <a:latin typeface="Georgia"/>
                <a:ea typeface="Georgia"/>
                <a:cs typeface="Georgia"/>
                <a:sym typeface="Georgia"/>
              </a:rPr>
              <a:t>2023</a:t>
            </a:r>
            <a:r>
              <a:rPr b="0" i="0" lang="en-GB" sz="1800" u="none" cap="none" strike="noStrike">
                <a:solidFill>
                  <a:srgbClr val="222222"/>
                </a:solidFill>
                <a:latin typeface="Georgia"/>
                <a:ea typeface="Georgia"/>
                <a:cs typeface="Georgia"/>
                <a:sym typeface="Georgia"/>
              </a:rPr>
              <a:t>, </a:t>
            </a:r>
            <a:r>
              <a:rPr b="0" i="1" lang="en-GB" sz="1800" u="none" cap="none" strike="noStrike">
                <a:solidFill>
                  <a:srgbClr val="222222"/>
                </a:solidFill>
                <a:latin typeface="Georgia"/>
                <a:ea typeface="Georgia"/>
                <a:cs typeface="Georgia"/>
                <a:sym typeface="Georgia"/>
              </a:rPr>
              <a:t>15</a:t>
            </a:r>
            <a:r>
              <a:rPr b="0" i="0" lang="en-GB" sz="1800" u="none" cap="none" strike="noStrike">
                <a:solidFill>
                  <a:srgbClr val="222222"/>
                </a:solidFill>
                <a:latin typeface="Georgia"/>
                <a:ea typeface="Georgia"/>
                <a:cs typeface="Georgia"/>
                <a:sym typeface="Georgia"/>
              </a:rPr>
              <a:t>, 5017. </a:t>
            </a:r>
            <a:r>
              <a:rPr b="0" i="0" lang="en-GB" sz="1800" u="sng" cap="none" strike="noStrike">
                <a:solidFill>
                  <a:srgbClr val="0563C1"/>
                </a:solidFill>
                <a:latin typeface="Georgia"/>
                <a:ea typeface="Georgia"/>
                <a:cs typeface="Georgia"/>
                <a:sym typeface="Georgia"/>
                <a:hlinkClick r:id="rId3">
                  <a:extLst>
                    <a:ext uri="{A12FA001-AC4F-418D-AE19-62706E023703}">
                      <ahyp:hlinkClr val="tx"/>
                    </a:ext>
                  </a:extLst>
                </a:hlinkClick>
              </a:rPr>
              <a:t>https://doi.org/10.3390/rs15205017</a:t>
            </a:r>
            <a:endParaRPr b="0" i="0" sz="1800" u="none" cap="none" strike="noStrike">
              <a:solidFill>
                <a:srgbClr val="000000"/>
              </a:solidFill>
              <a:latin typeface="Times New Roman"/>
              <a:ea typeface="Times New Roman"/>
              <a:cs typeface="Times New Roman"/>
              <a:sym typeface="Times New Roman"/>
            </a:endParaRPr>
          </a:p>
          <a:p>
            <a:pPr indent="0" lvl="0" marL="96838" marR="0" rtl="0" algn="l">
              <a:lnSpc>
                <a:spcPct val="100000"/>
              </a:lnSpc>
              <a:spcBef>
                <a:spcPts val="0"/>
              </a:spcBef>
              <a:spcAft>
                <a:spcPts val="0"/>
              </a:spcAft>
              <a:buClr>
                <a:srgbClr val="000000"/>
              </a:buClr>
              <a:buSzPts val="1800"/>
              <a:buFont typeface="Arial"/>
              <a:buNone/>
            </a:pPr>
            <a:r>
              <a:rPr b="0" i="0" lang="en-GB" sz="1800" u="none" cap="none" strike="noStrike">
                <a:solidFill>
                  <a:srgbClr val="222222"/>
                </a:solidFill>
                <a:latin typeface="Georgia"/>
                <a:ea typeface="Georgia"/>
                <a:cs typeface="Georgia"/>
                <a:sym typeface="Georgia"/>
              </a:rPr>
              <a:t>[2] FRMs Assessment Framework on CEOS Cal/Val Portal:</a:t>
            </a:r>
            <a:r>
              <a:rPr b="0" i="0" lang="en-GB" sz="1800" u="none" cap="none" strike="noStrike">
                <a:solidFill>
                  <a:srgbClr val="000000"/>
                </a:solidFill>
                <a:latin typeface="Times New Roman"/>
                <a:ea typeface="Times New Roman"/>
                <a:cs typeface="Times New Roman"/>
                <a:sym typeface="Times New Roman"/>
              </a:rPr>
              <a:t> </a:t>
            </a:r>
            <a:r>
              <a:rPr b="0" i="0" lang="en-GB" sz="1800" u="sng" cap="none" strike="noStrike">
                <a:solidFill>
                  <a:srgbClr val="0563C1"/>
                </a:solidFill>
                <a:latin typeface="Georgia"/>
                <a:ea typeface="Georgia"/>
                <a:cs typeface="Georgia"/>
                <a:sym typeface="Georgia"/>
                <a:hlinkClick r:id="rId4">
                  <a:extLst>
                    <a:ext uri="{A12FA001-AC4F-418D-AE19-62706E023703}">
                      <ahyp:hlinkClr val="tx"/>
                    </a:ext>
                  </a:extLst>
                </a:hlinkClick>
              </a:rPr>
              <a:t>https://calvalportal.ceos.org/web/guest/frms-assessment-framework</a:t>
            </a:r>
            <a:endParaRPr b="0" i="0" sz="1800" u="none" cap="none" strike="noStrike">
              <a:solidFill>
                <a:srgbClr val="000000"/>
              </a:solidFill>
              <a:latin typeface="Times New Roman"/>
              <a:ea typeface="Times New Roman"/>
              <a:cs typeface="Times New Roman"/>
              <a:sym typeface="Times New Roman"/>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alatino Linotype"/>
              <a:ea typeface="Palatino Linotype"/>
              <a:cs typeface="Palatino Linotype"/>
              <a:sym typeface="Palatino Linotype"/>
            </a:endParaRPr>
          </a:p>
          <a:p>
            <a:pPr indent="0" lvl="0" marL="13970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p:nvPr/>
        </p:nvSpPr>
        <p:spPr>
          <a:xfrm>
            <a:off x="572314" y="1095132"/>
            <a:ext cx="11085153" cy="4423637"/>
          </a:xfrm>
          <a:prstGeom prst="roundRect">
            <a:avLst>
              <a:gd fmla="val 5059" name="adj"/>
            </a:avLst>
          </a:prstGeom>
          <a:blipFill rotWithShape="1">
            <a:blip r:embed="rId3">
              <a:alphaModFix/>
            </a:blip>
            <a:tile algn="tl" flip="none" tx="0" sx="100000" ty="0" sy="100000"/>
          </a:blipFill>
          <a:ln cap="flat" cmpd="sng" w="25400">
            <a:solidFill>
              <a:srgbClr val="151C28"/>
            </a:solidFill>
            <a:prstDash val="solid"/>
            <a:round/>
            <a:headEnd len="sm" w="sm" type="none"/>
            <a:tailEnd len="sm" w="sm" type="none"/>
          </a:ln>
          <a:effectLst>
            <a:outerShdw blurRad="50800" sx="101000" rotWithShape="0" algn="tl" dir="2700000" dist="38100" sy="101000">
              <a:srgbClr val="000000">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7" name="Google Shape;137;p4"/>
          <p:cNvSpPr txBox="1"/>
          <p:nvPr>
            <p:ph idx="1" type="body"/>
          </p:nvPr>
        </p:nvSpPr>
        <p:spPr>
          <a:xfrm>
            <a:off x="835303" y="1339231"/>
            <a:ext cx="10521394" cy="2623220"/>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dk1"/>
              </a:buClr>
              <a:buSzPts val="2800"/>
              <a:buFont typeface="Noto Sans Symbols"/>
              <a:buNone/>
            </a:pPr>
            <a:r>
              <a:rPr i="0" lang="en-GB" sz="3200" u="none" strike="noStrike">
                <a:solidFill>
                  <a:srgbClr val="000000"/>
                </a:solidFill>
                <a:latin typeface="Georgia"/>
                <a:ea typeface="Georgia"/>
                <a:cs typeface="Georgia"/>
                <a:sym typeface="Georgia"/>
              </a:rPr>
              <a:t>Fiducial Reference Measurements (FRMs) are a suite of independent, fully characterised, and traceable (to a community agreed reference ideally SI) measurements, tailored specifically to address the calibration and validation needs of a class of satellite borne sensor and that follow the guidelines outlined by the GEO/CEOS Quality Assurance framework for Earth Observation (</a:t>
            </a:r>
            <a:r>
              <a:rPr i="0" lang="en-GB" sz="3200" u="sng" strike="noStrike">
                <a:solidFill>
                  <a:srgbClr val="0000FF"/>
                </a:solidFill>
                <a:latin typeface="Georgia"/>
                <a:ea typeface="Georgia"/>
                <a:cs typeface="Georgia"/>
                <a:sym typeface="Georgia"/>
                <a:hlinkClick r:id="rId4">
                  <a:extLst>
                    <a:ext uri="{A12FA001-AC4F-418D-AE19-62706E023703}">
                      <ahyp:hlinkClr val="tx"/>
                    </a:ext>
                  </a:extLst>
                </a:hlinkClick>
              </a:rPr>
              <a:t>QA4EO</a:t>
            </a:r>
            <a:r>
              <a:rPr i="0" lang="en-GB" sz="3200" u="none" strike="noStrike">
                <a:solidFill>
                  <a:srgbClr val="000000"/>
                </a:solidFill>
                <a:latin typeface="Georgia"/>
                <a:ea typeface="Georgia"/>
                <a:cs typeface="Georgia"/>
                <a:sym typeface="Georgia"/>
              </a:rPr>
              <a:t>).</a:t>
            </a:r>
            <a:endParaRPr sz="3200">
              <a:latin typeface="Georgia"/>
              <a:ea typeface="Georgia"/>
              <a:cs typeface="Georgia"/>
              <a:sym typeface="Georgia"/>
            </a:endParaRPr>
          </a:p>
        </p:txBody>
      </p:sp>
      <p:sp>
        <p:nvSpPr>
          <p:cNvPr id="138" name="Google Shape;138;p4"/>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FRM Definition</a:t>
            </a:r>
            <a:endParaRPr b="0" i="0" sz="1400" u="none" cap="none" strike="noStrike">
              <a:solidFill>
                <a:srgbClr val="000000"/>
              </a:solidFill>
              <a:latin typeface="Arial"/>
              <a:ea typeface="Arial"/>
              <a:cs typeface="Arial"/>
              <a:sym typeface="Arial"/>
            </a:endParaRPr>
          </a:p>
        </p:txBody>
      </p:sp>
      <p:pic>
        <p:nvPicPr>
          <p:cNvPr id="139" name="Google Shape;139;p4"/>
          <p:cNvPicPr preferRelativeResize="0"/>
          <p:nvPr/>
        </p:nvPicPr>
        <p:blipFill rotWithShape="1">
          <a:blip r:embed="rId5">
            <a:alphaModFix/>
          </a:blip>
          <a:srcRect b="0" l="0" r="0" t="0"/>
          <a:stretch/>
        </p:blipFill>
        <p:spPr>
          <a:xfrm>
            <a:off x="3408651" y="4966065"/>
            <a:ext cx="4708162" cy="1349505"/>
          </a:xfrm>
          <a:prstGeom prst="rect">
            <a:avLst/>
          </a:prstGeom>
          <a:noFill/>
          <a:ln cap="flat" cmpd="sng" w="9525">
            <a:solidFill>
              <a:srgbClr val="000000"/>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FRM Principles</a:t>
            </a:r>
            <a:endParaRPr b="0" i="0" sz="1400" u="none" cap="none" strike="noStrike">
              <a:solidFill>
                <a:srgbClr val="000000"/>
              </a:solidFill>
              <a:latin typeface="Arial"/>
              <a:ea typeface="Arial"/>
              <a:cs typeface="Arial"/>
              <a:sym typeface="Arial"/>
            </a:endParaRPr>
          </a:p>
        </p:txBody>
      </p:sp>
      <p:sp>
        <p:nvSpPr>
          <p:cNvPr id="145" name="Google Shape;145;p5"/>
          <p:cNvSpPr txBox="1"/>
          <p:nvPr/>
        </p:nvSpPr>
        <p:spPr>
          <a:xfrm>
            <a:off x="94020" y="1019495"/>
            <a:ext cx="11782293" cy="55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Georgia"/>
                <a:ea typeface="Georgia"/>
                <a:cs typeface="Georgia"/>
                <a:sym typeface="Georgia"/>
              </a:rPr>
              <a:t>The mandatory defining characteristics for CEOS-FRMs are</a:t>
            </a:r>
            <a:r>
              <a:rPr b="0" i="0" lang="en-GB" sz="1600" u="none" cap="none" strike="noStrike">
                <a:solidFill>
                  <a:srgbClr val="000000"/>
                </a:solidFill>
                <a:latin typeface="Georgia"/>
                <a:ea typeface="Georgia"/>
                <a:cs typeface="Georgia"/>
                <a:sym typeface="Georgia"/>
              </a:rPr>
              <a:t>:</a:t>
            </a:r>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Georgia"/>
                <a:ea typeface="Georgia"/>
                <a:cs typeface="Georgia"/>
                <a:sym typeface="Georgia"/>
              </a:rPr>
              <a:t> </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Traceability</a:t>
            </a:r>
            <a:r>
              <a:rPr b="0" i="0" lang="en-GB" sz="1600" u="none" cap="none" strike="noStrike">
                <a:solidFill>
                  <a:srgbClr val="000000"/>
                </a:solidFill>
                <a:latin typeface="Georgia"/>
                <a:ea typeface="Georgia"/>
                <a:cs typeface="Georgia"/>
                <a:sym typeface="Georgia"/>
              </a:rPr>
              <a:t>- FRMs should have documented evidence of their traceability to a community agreed reference, ideally tied to the International System of units, SI.</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Independence from satellite under test</a:t>
            </a:r>
            <a:r>
              <a:rPr b="0" i="0" lang="en-GB" sz="1600" u="none" cap="none" strike="noStrike">
                <a:solidFill>
                  <a:srgbClr val="000000"/>
                </a:solidFill>
                <a:latin typeface="Georgia"/>
                <a:ea typeface="Georgia"/>
                <a:cs typeface="Georgia"/>
                <a:sym typeface="Georgia"/>
              </a:rPr>
              <a:t>- FRMs are independent from the satellite (under-comparison) geophysical retrieval process.</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Uncertainty budget</a:t>
            </a:r>
            <a:r>
              <a:rPr b="0" i="0" lang="en-GB" sz="1600" u="none" cap="none" strike="noStrike">
                <a:solidFill>
                  <a:srgbClr val="000000"/>
                </a:solidFill>
                <a:latin typeface="Georgia"/>
                <a:ea typeface="Georgia"/>
                <a:cs typeface="Georgia"/>
                <a:sym typeface="Georgia"/>
              </a:rPr>
              <a:t>- A comprehensive uncertainty budget for all instruments used in deriving FRM of a particular measurand, including any transformation of the measurand to match that of the satellite product, is available and maintained.</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Documented protocols</a:t>
            </a:r>
            <a:r>
              <a:rPr b="0" i="0" lang="en-GB" sz="1600" u="none" cap="none" strike="noStrike">
                <a:solidFill>
                  <a:srgbClr val="000000"/>
                </a:solidFill>
                <a:latin typeface="Georgia"/>
                <a:ea typeface="Georgia"/>
                <a:cs typeface="Georgia"/>
                <a:sym typeface="Georgia"/>
              </a:rPr>
              <a:t>- FRM protocols, procedures and community-wide quality management practices (measurement, processing, archive, documents, etc.) are defined, published and adhered to by FRM instrument deployments and usages.</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Accessibility</a:t>
            </a:r>
            <a:r>
              <a:rPr b="0" i="0" lang="en-GB" sz="1600" u="none" cap="none" strike="noStrike">
                <a:solidFill>
                  <a:srgbClr val="000000"/>
                </a:solidFill>
                <a:latin typeface="Georgia"/>
                <a:ea typeface="Georgia"/>
                <a:cs typeface="Georgia"/>
                <a:sym typeface="Georgia"/>
              </a:rPr>
              <a:t>- FRM data, including metadata and documentation of processing, are accessible to other researchers allowing independent verification of processing systems.  All data and information should be made available in a timely manner and in a form that is readily utilisable by a satellite operator.   </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Representativeness</a:t>
            </a:r>
            <a:r>
              <a:rPr b="0" i="0" lang="en-GB" sz="1600" u="none" cap="none" strike="noStrike">
                <a:solidFill>
                  <a:srgbClr val="000000"/>
                </a:solidFill>
                <a:latin typeface="Georgia"/>
                <a:ea typeface="Georgia"/>
                <a:cs typeface="Georgia"/>
                <a:sym typeface="Georgia"/>
              </a:rPr>
              <a:t>- FRM data allow the determination of the on-orbit uncertainty characteristics of satellite geophysical measurements via independent validation activities. It thus requires that the degree of representativeness of the FRM to that of the satellite observation and/or associated retrieval as well as the satellite vs FRM comparison process needs to be documented and the uncertainty assessed. </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Adequacy of uncertainty- </a:t>
            </a:r>
            <a:r>
              <a:rPr b="0" i="0" lang="en-GB" sz="1600" u="none" cap="none" strike="noStrike">
                <a:solidFill>
                  <a:srgbClr val="000000"/>
                </a:solidFill>
                <a:latin typeface="Georgia"/>
                <a:ea typeface="Georgia"/>
                <a:cs typeface="Georgia"/>
                <a:sym typeface="Georgia"/>
              </a:rPr>
              <a:t>The uncertainty of the FRM measurements, including the comparison process, must be commensurate with the requirements of the class of satellite/instrument/measurand they are specified to support.</a:t>
            </a:r>
            <a:endParaRPr/>
          </a:p>
          <a:p>
            <a:pPr indent="-457200" lvl="0" marL="457200" marR="0" rtl="0" algn="just">
              <a:lnSpc>
                <a:spcPct val="100000"/>
              </a:lnSpc>
              <a:spcBef>
                <a:spcPts val="0"/>
              </a:spcBef>
              <a:spcAft>
                <a:spcPts val="0"/>
              </a:spcAft>
              <a:buClr>
                <a:srgbClr val="000000"/>
              </a:buClr>
              <a:buSzPts val="1600"/>
              <a:buFont typeface="Arial"/>
              <a:buAutoNum type="arabicPeriod"/>
            </a:pPr>
            <a:r>
              <a:rPr b="1" i="0" lang="en-GB" sz="1600" u="none" cap="none" strike="noStrike">
                <a:solidFill>
                  <a:srgbClr val="000000"/>
                </a:solidFill>
                <a:latin typeface="Georgia"/>
                <a:ea typeface="Georgia"/>
                <a:cs typeface="Georgia"/>
                <a:sym typeface="Georgia"/>
              </a:rPr>
              <a:t>Utility (Return on Investment)</a:t>
            </a:r>
            <a:r>
              <a:rPr b="0" i="0" lang="en-GB" sz="1600" u="none" cap="none" strike="noStrike">
                <a:solidFill>
                  <a:srgbClr val="000000"/>
                </a:solidFill>
                <a:latin typeface="Georgia"/>
                <a:ea typeface="Georgia"/>
                <a:cs typeface="Georgia"/>
                <a:sym typeface="Georgia"/>
              </a:rPr>
              <a:t>- FRM data are designed to apply to a class of satellite missions (several). They should not be  mission-specific.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FRM Endorsement process</a:t>
            </a:r>
            <a:endParaRPr b="0" i="0" sz="1400" u="none" cap="none" strike="noStrike">
              <a:solidFill>
                <a:srgbClr val="000000"/>
              </a:solidFill>
              <a:latin typeface="Arial"/>
              <a:ea typeface="Arial"/>
              <a:cs typeface="Arial"/>
              <a:sym typeface="Arial"/>
            </a:endParaRPr>
          </a:p>
        </p:txBody>
      </p:sp>
      <p:sp>
        <p:nvSpPr>
          <p:cNvPr id="151" name="Google Shape;151;p6"/>
          <p:cNvSpPr txBox="1"/>
          <p:nvPr/>
        </p:nvSpPr>
        <p:spPr>
          <a:xfrm>
            <a:off x="441039" y="1262178"/>
            <a:ext cx="11506200" cy="48013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proposed  framework takes a pragmatic approach relying on </a:t>
            </a:r>
            <a:r>
              <a:rPr b="1" i="1" lang="en-GB" sz="1800" u="none" cap="none" strike="noStrike">
                <a:solidFill>
                  <a:srgbClr val="000000"/>
                </a:solidFill>
                <a:latin typeface="Georgia"/>
                <a:ea typeface="Georgia"/>
                <a:cs typeface="Georgia"/>
                <a:sym typeface="Georgia"/>
              </a:rPr>
              <a:t>self-assessment</a:t>
            </a:r>
            <a:r>
              <a:rPr b="0" i="0" lang="en-GB" sz="1800" u="none" cap="none" strike="noStrike">
                <a:solidFill>
                  <a:srgbClr val="000000"/>
                </a:solidFill>
                <a:latin typeface="Georgia"/>
                <a:ea typeface="Georgia"/>
                <a:cs typeface="Georgia"/>
                <a:sym typeface="Georgia"/>
              </a:rPr>
              <a:t> and transparency/accessibility of evidence against a set of criteria which are subject to peer </a:t>
            </a:r>
            <a:r>
              <a:rPr b="1" i="1" lang="en-GB" sz="1800" u="none" cap="none" strike="noStrike">
                <a:solidFill>
                  <a:srgbClr val="000000"/>
                </a:solidFill>
                <a:latin typeface="Georgia"/>
                <a:ea typeface="Georgia"/>
                <a:cs typeface="Georgia"/>
                <a:sym typeface="Georgia"/>
              </a:rPr>
              <a:t>review through a board of experts led by CEOS WGCV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In order to be flexible, maximise inclusivity and encourage the development and evolution of FRM from new or existing teams compliance with criteria will be based on a </a:t>
            </a:r>
            <a:r>
              <a:rPr b="1" i="1" lang="en-GB" sz="1800" u="none" cap="none" strike="noStrike">
                <a:solidFill>
                  <a:srgbClr val="000000"/>
                </a:solidFill>
                <a:latin typeface="Georgia"/>
                <a:ea typeface="Georgia"/>
                <a:cs typeface="Georgia"/>
                <a:sym typeface="Georgia"/>
              </a:rPr>
              <a:t>gradation scaling rather than a simple pass/fail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The degree of compliance and associated gradation is presented in a </a:t>
            </a:r>
            <a:r>
              <a:rPr b="1" i="1" lang="en-GB" sz="1800" u="none" cap="none" strike="noStrike">
                <a:solidFill>
                  <a:srgbClr val="000000"/>
                </a:solidFill>
                <a:latin typeface="Georgia"/>
                <a:ea typeface="Georgia"/>
                <a:cs typeface="Georgia"/>
                <a:sym typeface="Georgia"/>
              </a:rPr>
              <a:t>Maturity Matrix model</a:t>
            </a:r>
            <a:r>
              <a:rPr b="0" i="0" lang="en-GB" sz="1800" u="none" cap="none" strike="noStrike">
                <a:solidFill>
                  <a:srgbClr val="000000"/>
                </a:solidFill>
                <a:latin typeface="Georgia"/>
                <a:ea typeface="Georgia"/>
                <a:cs typeface="Georgia"/>
                <a:sym typeface="Georgia"/>
              </a:rPr>
              <a:t> - to allow intended users of the FRM to assess suitability for their application and indeed funders to decide on where and what aspects to focus any investment. The matrix model provides a visual “simple” assessment of the state of any FRM for all given criteria making visible where it is mature and where evolution and effort needs to be expended.</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Georgia"/>
                <a:ea typeface="Georgia"/>
                <a:cs typeface="Georgia"/>
                <a:sym typeface="Georgia"/>
              </a:rPr>
              <a:t>In addition to this broad-based summary an overall </a:t>
            </a:r>
            <a:r>
              <a:rPr b="1" i="1" lang="en-GB" sz="1800" u="none" cap="none" strike="noStrike">
                <a:solidFill>
                  <a:srgbClr val="000000"/>
                </a:solidFill>
                <a:latin typeface="Georgia"/>
                <a:ea typeface="Georgia"/>
                <a:cs typeface="Georgia"/>
                <a:sym typeface="Georgia"/>
              </a:rPr>
              <a:t>classification of the degree of compliance </a:t>
            </a:r>
            <a:r>
              <a:rPr b="0" i="0" lang="en-GB" sz="1800" u="none" cap="none" strike="noStrike">
                <a:solidFill>
                  <a:srgbClr val="000000"/>
                </a:solidFill>
                <a:latin typeface="Georgia"/>
                <a:ea typeface="Georgia"/>
                <a:cs typeface="Georgia"/>
                <a:sym typeface="Georgia"/>
              </a:rPr>
              <a:t>will be provided based on meeting specific gradations for particular criteria.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ph type="title"/>
          </p:nvPr>
        </p:nvSpPr>
        <p:spPr>
          <a:xfrm>
            <a:off x="176049" y="175939"/>
            <a:ext cx="9775348" cy="7790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200"/>
              <a:t>Maturity Matrix tool: Logical Overview</a:t>
            </a:r>
            <a:endParaRPr/>
          </a:p>
        </p:txBody>
      </p:sp>
      <p:pic>
        <p:nvPicPr>
          <p:cNvPr descr="Diagram&#10;&#10;Description automatically generated" id="157" name="Google Shape;157;p7"/>
          <p:cNvPicPr preferRelativeResize="0"/>
          <p:nvPr/>
        </p:nvPicPr>
        <p:blipFill rotWithShape="1">
          <a:blip r:embed="rId3">
            <a:alphaModFix/>
          </a:blip>
          <a:srcRect b="0" l="0" r="0" t="0"/>
          <a:stretch/>
        </p:blipFill>
        <p:spPr>
          <a:xfrm>
            <a:off x="0" y="1238037"/>
            <a:ext cx="12192000" cy="4654303"/>
          </a:xfrm>
          <a:prstGeom prst="rect">
            <a:avLst/>
          </a:prstGeom>
          <a:noFill/>
          <a:ln>
            <a:noFill/>
          </a:ln>
        </p:spPr>
      </p:pic>
      <p:pic>
        <p:nvPicPr>
          <p:cNvPr descr="A diagram of a questionnaire&#10;&#10;Description automatically generated" id="158" name="Google Shape;158;p7"/>
          <p:cNvPicPr preferRelativeResize="0"/>
          <p:nvPr/>
        </p:nvPicPr>
        <p:blipFill rotWithShape="1">
          <a:blip r:embed="rId4">
            <a:alphaModFix/>
          </a:blip>
          <a:srcRect b="0" l="0" r="0" t="0"/>
          <a:stretch/>
        </p:blipFill>
        <p:spPr>
          <a:xfrm>
            <a:off x="121618" y="1121537"/>
            <a:ext cx="11817169" cy="5377236"/>
          </a:xfrm>
          <a:prstGeom prst="rect">
            <a:avLst/>
          </a:prstGeom>
          <a:noFill/>
          <a:ln>
            <a:noFill/>
          </a:ln>
        </p:spPr>
      </p:pic>
      <p:pic>
        <p:nvPicPr>
          <p:cNvPr id="159" name="Google Shape;159;p7"/>
          <p:cNvPicPr preferRelativeResize="0"/>
          <p:nvPr/>
        </p:nvPicPr>
        <p:blipFill rotWithShape="1">
          <a:blip r:embed="rId5">
            <a:alphaModFix/>
          </a:blip>
          <a:srcRect b="0" l="0" r="0" t="0"/>
          <a:stretch/>
        </p:blipFill>
        <p:spPr>
          <a:xfrm>
            <a:off x="253213" y="1238037"/>
            <a:ext cx="1328060" cy="5232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Maturity Matrix Tool</a:t>
            </a:r>
            <a:endParaRPr/>
          </a:p>
        </p:txBody>
      </p:sp>
      <p:pic>
        <p:nvPicPr>
          <p:cNvPr descr="A screenshot of a computer&#10;&#10;Description automatically generated" id="165" name="Google Shape;165;p8"/>
          <p:cNvPicPr preferRelativeResize="0"/>
          <p:nvPr/>
        </p:nvPicPr>
        <p:blipFill rotWithShape="1">
          <a:blip r:embed="rId3">
            <a:alphaModFix/>
          </a:blip>
          <a:srcRect b="0" l="0" r="0" t="0"/>
          <a:stretch/>
        </p:blipFill>
        <p:spPr>
          <a:xfrm>
            <a:off x="124954" y="1521672"/>
            <a:ext cx="6205347" cy="419507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A screenshot of a computer&#10;&#10;Description automatically generated" id="166" name="Google Shape;166;p8"/>
          <p:cNvPicPr preferRelativeResize="0"/>
          <p:nvPr/>
        </p:nvPicPr>
        <p:blipFill rotWithShape="1">
          <a:blip r:embed="rId4">
            <a:alphaModFix/>
          </a:blip>
          <a:srcRect b="0" l="0" r="0" t="0"/>
          <a:stretch/>
        </p:blipFill>
        <p:spPr>
          <a:xfrm>
            <a:off x="6512482" y="1019101"/>
            <a:ext cx="5237625" cy="3292476"/>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A screenshot of a computer&#10;&#10;Description automatically generated" id="167" name="Google Shape;167;p8"/>
          <p:cNvPicPr preferRelativeResize="0"/>
          <p:nvPr/>
        </p:nvPicPr>
        <p:blipFill rotWithShape="1">
          <a:blip r:embed="rId5">
            <a:alphaModFix/>
          </a:blip>
          <a:srcRect b="0" l="0" r="0" t="0"/>
          <a:stretch/>
        </p:blipFill>
        <p:spPr>
          <a:xfrm rot="478383">
            <a:off x="6980151" y="2528078"/>
            <a:ext cx="4844228" cy="3836562"/>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id="168" name="Google Shape;168;p8"/>
          <p:cNvPicPr preferRelativeResize="0"/>
          <p:nvPr/>
        </p:nvPicPr>
        <p:blipFill rotWithShape="1">
          <a:blip r:embed="rId6">
            <a:alphaModFix/>
          </a:blip>
          <a:srcRect b="0" l="0" r="0" t="0"/>
          <a:stretch/>
        </p:blipFill>
        <p:spPr>
          <a:xfrm>
            <a:off x="6165401" y="212516"/>
            <a:ext cx="1470885" cy="597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nvSpPr>
        <p:spPr>
          <a:xfrm>
            <a:off x="94020" y="119743"/>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rgbClr val="FFFFFF"/>
                </a:solidFill>
                <a:latin typeface="Arial"/>
                <a:ea typeface="Arial"/>
                <a:cs typeface="Arial"/>
                <a:sym typeface="Arial"/>
              </a:rPr>
              <a:t>FRM Maturity Matrix</a:t>
            </a:r>
            <a:endParaRPr b="0" i="0" sz="1400" u="none" cap="none" strike="noStrike">
              <a:solidFill>
                <a:srgbClr val="000000"/>
              </a:solidFill>
              <a:latin typeface="Arial"/>
              <a:ea typeface="Arial"/>
              <a:cs typeface="Arial"/>
              <a:sym typeface="Arial"/>
            </a:endParaRPr>
          </a:p>
        </p:txBody>
      </p:sp>
      <p:graphicFrame>
        <p:nvGraphicFramePr>
          <p:cNvPr id="174" name="Google Shape;174;p9"/>
          <p:cNvGraphicFramePr/>
          <p:nvPr/>
        </p:nvGraphicFramePr>
        <p:xfrm>
          <a:off x="312738" y="1282701"/>
          <a:ext cx="3000000" cy="3000000"/>
        </p:xfrm>
        <a:graphic>
          <a:graphicData uri="http://schemas.openxmlformats.org/drawingml/2006/table">
            <a:tbl>
              <a:tblPr bandRow="1" firstCol="1" firstRow="1">
                <a:noFill/>
                <a:tableStyleId>{7C0B60F2-B8EA-4773-B202-8B7B1E7B92F7}</a:tableStyleId>
              </a:tblPr>
              <a:tblGrid>
                <a:gridCol w="1343425"/>
                <a:gridCol w="1195875"/>
                <a:gridCol w="1436300"/>
                <a:gridCol w="1077675"/>
                <a:gridCol w="1440075"/>
                <a:gridCol w="1343425"/>
                <a:gridCol w="1307200"/>
              </a:tblGrid>
              <a:tr h="466525">
                <a:tc gridSpan="6">
                  <a:txBody>
                    <a:bodyPr/>
                    <a:lstStyle/>
                    <a:p>
                      <a:pPr indent="0" lvl="0" marL="0" marR="0" rtl="0" algn="ctr">
                        <a:lnSpc>
                          <a:spcPct val="115000"/>
                        </a:lnSpc>
                        <a:spcBef>
                          <a:spcPts val="0"/>
                        </a:spcBef>
                        <a:spcAft>
                          <a:spcPts val="0"/>
                        </a:spcAft>
                        <a:buNone/>
                      </a:pPr>
                      <a:r>
                        <a:rPr lang="en-GB" sz="1100" u="none" cap="none" strike="noStrike"/>
                        <a:t>Self-Assessment</a:t>
                      </a:r>
                      <a:endParaRPr sz="1100" u="none" cap="none" strike="noStrike">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rgbClr val="1F497D"/>
                    </a:solidFill>
                  </a:tcPr>
                </a:tc>
                <a:tc hMerge="1"/>
                <a:tc hMerge="1"/>
                <a:tc hMerge="1"/>
                <a:tc hMerge="1"/>
                <a:tc hMerge="1"/>
                <a:tc>
                  <a:txBody>
                    <a:bodyPr/>
                    <a:lstStyle/>
                    <a:p>
                      <a:pPr indent="0" lvl="0" marL="0" marR="0" rtl="0" algn="ctr">
                        <a:lnSpc>
                          <a:spcPct val="115000"/>
                        </a:lnSpc>
                        <a:spcBef>
                          <a:spcPts val="0"/>
                        </a:spcBef>
                        <a:spcAft>
                          <a:spcPts val="0"/>
                        </a:spcAft>
                        <a:buNone/>
                      </a:pPr>
                      <a:r>
                        <a:rPr lang="en-GB" sz="1100" u="none" cap="none" strike="noStrike"/>
                        <a:t>Independent Assessor</a:t>
                      </a:r>
                      <a:endParaRPr sz="1100" u="none" cap="none" strike="noStrike">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984705"/>
                    </a:solidFill>
                  </a:tcPr>
                </a:tc>
              </a:tr>
              <a:tr h="640550">
                <a:tc>
                  <a:txBody>
                    <a:bodyPr/>
                    <a:lstStyle/>
                    <a:p>
                      <a:pPr indent="0" lvl="0" marL="0" marR="0" rtl="0" algn="ctr">
                        <a:lnSpc>
                          <a:spcPct val="115000"/>
                        </a:lnSpc>
                        <a:spcBef>
                          <a:spcPts val="0"/>
                        </a:spcBef>
                        <a:spcAft>
                          <a:spcPts val="0"/>
                        </a:spcAft>
                        <a:buNone/>
                      </a:pPr>
                      <a:r>
                        <a:rPr lang="en-GB" sz="1100" u="none" cap="none" strike="noStrike"/>
                        <a:t>Nature of FRM</a:t>
                      </a:r>
                      <a:endParaRPr sz="1100" u="none" cap="none" strike="noStrike">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FRM Instrumentation</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Operations/ Sampling</a:t>
                      </a:r>
                      <a:endParaRPr sz="1100" u="none" cap="none" strike="noStrike">
                        <a:solidFill>
                          <a:schemeClr val="lt1"/>
                        </a:solidFill>
                      </a:endParaRPr>
                    </a:p>
                    <a:p>
                      <a:pPr indent="0" lvl="0" marL="0" marR="0" rtl="0" algn="ctr">
                        <a:lnSpc>
                          <a:spcPct val="115000"/>
                        </a:lnSpc>
                        <a:spcBef>
                          <a:spcPts val="600"/>
                        </a:spcBef>
                        <a:spcAft>
                          <a:spcPts val="0"/>
                        </a:spcAft>
                        <a:buNone/>
                      </a:pPr>
                      <a:r>
                        <a:rPr lang="en-GB" sz="1100" u="none" cap="none" strike="noStrike">
                          <a:solidFill>
                            <a:schemeClr val="lt1"/>
                          </a:solidFill>
                        </a:rPr>
                        <a:t>(single instrument)</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Data</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Metrology</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Completeness, coverage and distribution</a:t>
                      </a:r>
                      <a:endParaRPr sz="1100" u="none" cap="none" strike="noStrike">
                        <a:solidFill>
                          <a:schemeClr val="lt1"/>
                        </a:solidFill>
                        <a:latin typeface="Georgia"/>
                        <a:ea typeface="Georgia"/>
                        <a:cs typeface="Georgia"/>
                        <a:sym typeface="Georgia"/>
                      </a:endParaRPr>
                    </a:p>
                  </a:txBody>
                  <a:tcPr marT="0" marB="0" marR="63500" marL="63500" anchor="ctr">
                    <a:solidFill>
                      <a:srgbClr val="1F497D"/>
                    </a:solidFill>
                  </a:tcPr>
                </a:tc>
                <a:tc>
                  <a:txBody>
                    <a:bodyPr/>
                    <a:lstStyle/>
                    <a:p>
                      <a:pPr indent="0" lvl="0" marL="0" marR="0" rtl="0" algn="ctr">
                        <a:lnSpc>
                          <a:spcPct val="115000"/>
                        </a:lnSpc>
                        <a:spcBef>
                          <a:spcPts val="0"/>
                        </a:spcBef>
                        <a:spcAft>
                          <a:spcPts val="0"/>
                        </a:spcAft>
                        <a:buNone/>
                      </a:pPr>
                      <a:r>
                        <a:rPr lang="en-GB" sz="1100" u="none" cap="none" strike="noStrike">
                          <a:solidFill>
                            <a:schemeClr val="lt1"/>
                          </a:solidFill>
                        </a:rPr>
                        <a:t>Verification</a:t>
                      </a:r>
                      <a:endParaRPr sz="1100" u="none" cap="none" strike="noStrike">
                        <a:solidFill>
                          <a:schemeClr val="lt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984705"/>
                    </a:solidFill>
                  </a:tcPr>
                </a:tc>
              </a:tr>
              <a:tr h="466525">
                <a:tc>
                  <a:txBody>
                    <a:bodyPr/>
                    <a:lstStyle/>
                    <a:p>
                      <a:pPr indent="0" lvl="0" marL="0" marR="0" rtl="0" algn="ctr">
                        <a:lnSpc>
                          <a:spcPct val="115000"/>
                        </a:lnSpc>
                        <a:spcBef>
                          <a:spcPts val="0"/>
                        </a:spcBef>
                        <a:spcAft>
                          <a:spcPts val="0"/>
                        </a:spcAft>
                        <a:buNone/>
                      </a:pPr>
                      <a:r>
                        <a:rPr b="0" lang="en-GB" sz="1100" u="none" cap="none" strike="noStrike">
                          <a:solidFill>
                            <a:schemeClr val="dk1"/>
                          </a:solidFill>
                        </a:rPr>
                        <a:t>Descriptor</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00FA0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Instrument documentation</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Automation level</a:t>
                      </a:r>
                      <a:endParaRPr sz="1100" u="none" cap="none" strike="noStrike">
                        <a:solidFill>
                          <a:schemeClr val="dk1"/>
                        </a:solidFill>
                        <a:latin typeface="Georgia"/>
                        <a:ea typeface="Georgia"/>
                        <a:cs typeface="Georgia"/>
                        <a:sym typeface="Georgia"/>
                      </a:endParaRPr>
                    </a:p>
                  </a:txBody>
                  <a:tcPr marT="0" marB="0" marR="63500" marL="63500" anchor="ctr">
                    <a:solidFill>
                      <a:srgbClr val="92D05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Data completeness</a:t>
                      </a:r>
                      <a:endParaRPr sz="1100" u="none" cap="none" strike="noStrike">
                        <a:solidFill>
                          <a:schemeClr val="dk1"/>
                        </a:solidFill>
                        <a:latin typeface="Georgia"/>
                        <a:ea typeface="Georgia"/>
                        <a:cs typeface="Georgia"/>
                        <a:sym typeface="Georgia"/>
                      </a:endParaRPr>
                    </a:p>
                  </a:txBody>
                  <a:tcPr marT="0" marB="0" marR="63500" marL="63500" anchor="ctr">
                    <a:solidFill>
                      <a:srgbClr val="F2F2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Uncertainty characterisation</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Validation capacity</a:t>
                      </a:r>
                      <a:endParaRPr sz="1100" u="none" cap="none" strike="noStrike">
                        <a:solidFill>
                          <a:schemeClr val="dk1"/>
                        </a:solidFill>
                        <a:latin typeface="Georgia"/>
                        <a:ea typeface="Georgia"/>
                        <a:cs typeface="Georgia"/>
                        <a:sym typeface="Georgia"/>
                      </a:endParaRPr>
                    </a:p>
                  </a:txBody>
                  <a:tcPr marT="0" marB="0" marR="63500" marL="63500" anchor="ctr">
                    <a:solidFill>
                      <a:srgbClr val="00B0F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Guidelines adherence</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00B0F0"/>
                    </a:solidFill>
                  </a:tcPr>
                </a:tc>
              </a:tr>
              <a:tr h="420950">
                <a:tc rowSpan="2">
                  <a:txBody>
                    <a:bodyPr/>
                    <a:lstStyle/>
                    <a:p>
                      <a:pPr indent="0" lvl="0" marL="0" marR="0" rtl="0" algn="ctr">
                        <a:lnSpc>
                          <a:spcPct val="115000"/>
                        </a:lnSpc>
                        <a:spcBef>
                          <a:spcPts val="0"/>
                        </a:spcBef>
                        <a:spcAft>
                          <a:spcPts val="0"/>
                        </a:spcAft>
                        <a:buNone/>
                      </a:pPr>
                      <a:r>
                        <a:rPr b="0" lang="en-GB" sz="1100" u="none" cap="none" strike="noStrike">
                          <a:solidFill>
                            <a:schemeClr val="dk1"/>
                          </a:solidFill>
                        </a:rPr>
                        <a:t>Location/ availability of FRM</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92D05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Evidence of traceable calibration</a:t>
                      </a:r>
                      <a:endParaRPr sz="1100" u="none" cap="none" strike="noStrike">
                        <a:solidFill>
                          <a:schemeClr val="dk1"/>
                        </a:solidFill>
                        <a:latin typeface="Georgia"/>
                        <a:ea typeface="Georgia"/>
                        <a:cs typeface="Georgia"/>
                        <a:sym typeface="Georgia"/>
                      </a:endParaRPr>
                    </a:p>
                  </a:txBody>
                  <a:tcPr marT="0" marB="0" marR="63500" marL="63500" anchor="ctr">
                    <a:solidFill>
                      <a:srgbClr val="F2F2F2"/>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Measurand sampling/</a:t>
                      </a:r>
                      <a:r>
                        <a:rPr lang="en-GB" sz="1100" u="sng" cap="none" strike="noStrike">
                          <a:solidFill>
                            <a:schemeClr val="dk1"/>
                          </a:solidFill>
                        </a:rPr>
                        <a:t> </a:t>
                      </a:r>
                      <a:r>
                        <a:rPr lang="en-GB" sz="1100" u="none" cap="none" strike="noStrike">
                          <a:solidFill>
                            <a:schemeClr val="dk1"/>
                          </a:solidFill>
                        </a:rPr>
                        <a:t>representativeness </a:t>
                      </a:r>
                      <a:endParaRPr sz="1100" u="none" cap="none" strike="noStrike">
                        <a:solidFill>
                          <a:schemeClr val="dk1"/>
                        </a:solidFill>
                        <a:latin typeface="Georgia"/>
                        <a:ea typeface="Georgia"/>
                        <a:cs typeface="Georgia"/>
                        <a:sym typeface="Georgia"/>
                      </a:endParaRPr>
                    </a:p>
                  </a:txBody>
                  <a:tcPr marT="0" marB="0" marR="63500" marL="63500" anchor="ctr">
                    <a:solidFill>
                      <a:srgbClr val="92D05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Availability and Usability</a:t>
                      </a:r>
                      <a:endParaRPr sz="1100" u="none" cap="none" strike="noStrike">
                        <a:solidFill>
                          <a:schemeClr val="dk1"/>
                        </a:solidFill>
                        <a:latin typeface="Georgia"/>
                        <a:ea typeface="Georgia"/>
                        <a:cs typeface="Georgia"/>
                        <a:sym typeface="Georgia"/>
                      </a:endParaRPr>
                    </a:p>
                  </a:txBody>
                  <a:tcPr marT="0" marB="0" marR="63500" marL="63500" anchor="ctr">
                    <a:solidFill>
                      <a:srgbClr val="00B0F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Traceability documentation</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Geographical coverage </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rowSpan="2">
                  <a:txBody>
                    <a:bodyPr/>
                    <a:lstStyle/>
                    <a:p>
                      <a:pPr indent="0" lvl="0" marL="0" marR="0" rtl="0" algn="ctr">
                        <a:lnSpc>
                          <a:spcPct val="115000"/>
                        </a:lnSpc>
                        <a:spcBef>
                          <a:spcPts val="0"/>
                        </a:spcBef>
                        <a:spcAft>
                          <a:spcPts val="0"/>
                        </a:spcAft>
                        <a:buNone/>
                      </a:pPr>
                      <a:r>
                        <a:rPr lang="en-GB" sz="1100" u="none" cap="none" strike="noStrike">
                          <a:solidFill>
                            <a:schemeClr val="dk1"/>
                          </a:solidFill>
                        </a:rPr>
                        <a:t>Utilisation/</a:t>
                      </a:r>
                      <a:r>
                        <a:rPr lang="en-GB" sz="1100" u="sng" cap="none" strike="noStrike">
                          <a:solidFill>
                            <a:schemeClr val="dk1"/>
                          </a:solidFill>
                        </a:rPr>
                        <a:t> </a:t>
                      </a:r>
                      <a:r>
                        <a:rPr lang="en-GB" sz="1100" u="none" cap="none" strike="noStrike">
                          <a:solidFill>
                            <a:schemeClr val="dk1"/>
                          </a:solidFill>
                        </a:rPr>
                        <a:t>Feedback</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92D050"/>
                    </a:solidFill>
                  </a:tcPr>
                </a:tc>
              </a:tr>
              <a:tr h="219600">
                <a:tc vMerge="1"/>
                <a:tc vMerge="1"/>
                <a:tc vMerge="1"/>
                <a:tc vMerge="1"/>
                <a:tc vMerge="1"/>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Temporal sampling</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vMerge="1"/>
              </a:tr>
              <a:tr h="1299325">
                <a:tc>
                  <a:txBody>
                    <a:bodyPr/>
                    <a:lstStyle/>
                    <a:p>
                      <a:pPr indent="0" lvl="0" marL="0" marR="0" rtl="0" algn="ctr">
                        <a:lnSpc>
                          <a:spcPct val="115000"/>
                        </a:lnSpc>
                        <a:spcBef>
                          <a:spcPts val="0"/>
                        </a:spcBef>
                        <a:spcAft>
                          <a:spcPts val="0"/>
                        </a:spcAft>
                        <a:buNone/>
                      </a:pPr>
                      <a:r>
                        <a:rPr b="0" lang="en-GB" sz="1100" u="none" cap="none" strike="noStrike">
                          <a:solidFill>
                            <a:schemeClr val="dk1"/>
                          </a:solidFill>
                        </a:rPr>
                        <a:t>Range of sensors  </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00B0F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QA Maintenance</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ATBDs on processing/software</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Data format</a:t>
                      </a:r>
                      <a:endParaRPr sz="1100" u="none" cap="none" strike="noStrike">
                        <a:solidFill>
                          <a:schemeClr val="dk1"/>
                        </a:solidFill>
                        <a:latin typeface="Georgia"/>
                        <a:ea typeface="Georgia"/>
                        <a:cs typeface="Georgia"/>
                        <a:sym typeface="Georgia"/>
                      </a:endParaRPr>
                    </a:p>
                  </a:txBody>
                  <a:tcPr marT="0" marB="0" marR="63500" marL="63500" anchor="ctr">
                    <a:solidFill>
                      <a:schemeClr val="lt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Comparison/</a:t>
                      </a:r>
                      <a:r>
                        <a:rPr lang="en-GB" sz="1100" u="sng" cap="none" strike="noStrike">
                          <a:solidFill>
                            <a:schemeClr val="dk1"/>
                          </a:solidFill>
                        </a:rPr>
                        <a:t> </a:t>
                      </a:r>
                      <a:r>
                        <a:rPr lang="en-GB" sz="1100" u="none" cap="none" strike="noStrike">
                          <a:solidFill>
                            <a:schemeClr val="dk1"/>
                          </a:solidFill>
                        </a:rPr>
                        <a:t>calibration of FRM</a:t>
                      </a:r>
                      <a:endParaRPr sz="1100" u="none" cap="none" strike="noStrike">
                        <a:solidFill>
                          <a:schemeClr val="dk1"/>
                        </a:solidFill>
                        <a:latin typeface="Georgia"/>
                        <a:ea typeface="Georgia"/>
                        <a:cs typeface="Georgia"/>
                        <a:sym typeface="Georgia"/>
                      </a:endParaRPr>
                    </a:p>
                  </a:txBody>
                  <a:tcPr marT="0" marB="0" marR="63500" marL="63500" anchor="ctr">
                    <a:solidFill>
                      <a:srgbClr val="92D05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Centralized data, processing, quality assessment and adherence to community standards</a:t>
                      </a:r>
                      <a:endParaRPr sz="1100" u="none" cap="none" strike="noStrike">
                        <a:solidFill>
                          <a:schemeClr val="dk1"/>
                        </a:solidFill>
                        <a:latin typeface="Georgia"/>
                        <a:ea typeface="Georgia"/>
                        <a:cs typeface="Georgia"/>
                        <a:sym typeface="Georgia"/>
                      </a:endParaRPr>
                    </a:p>
                  </a:txBody>
                  <a:tcPr marT="0" marB="0" marR="63500" marL="63500" anchor="ctr">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Metrology verification</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00B0F0"/>
                    </a:solidFill>
                  </a:tcPr>
                </a:tc>
              </a:tr>
              <a:tr h="650950">
                <a:tc>
                  <a:txBody>
                    <a:bodyPr/>
                    <a:lstStyle/>
                    <a:p>
                      <a:pPr indent="0" lvl="0" marL="0" marR="0" rtl="0" algn="ctr">
                        <a:lnSpc>
                          <a:spcPct val="115000"/>
                        </a:lnSpc>
                        <a:spcBef>
                          <a:spcPts val="0"/>
                        </a:spcBef>
                        <a:spcAft>
                          <a:spcPts val="0"/>
                        </a:spcAft>
                        <a:buNone/>
                      </a:pPr>
                      <a:r>
                        <a:rPr b="0" lang="en-GB" sz="1100" u="none" cap="none" strike="noStrike">
                          <a:solidFill>
                            <a:schemeClr val="dk1"/>
                          </a:solidFill>
                        </a:rPr>
                        <a:t>Complementary observations</a:t>
                      </a:r>
                      <a:endParaRPr b="0" sz="1100" u="none" cap="none" strike="noStrike">
                        <a:solidFill>
                          <a:schemeClr val="dk1"/>
                        </a:solidFill>
                        <a:latin typeface="Georgia"/>
                        <a:ea typeface="Georgia"/>
                        <a:cs typeface="Georgia"/>
                        <a:sym typeface="Georgia"/>
                      </a:endParaRPr>
                    </a:p>
                  </a:txBody>
                  <a:tcPr marT="0" marB="0" marR="63500" marL="63500" anchor="ctr">
                    <a:lnL cap="flat" cmpd="sng" w="12700">
                      <a:solidFill>
                        <a:schemeClr val="dk1"/>
                      </a:solidFill>
                      <a:prstDash val="solid"/>
                      <a:round/>
                      <a:headEnd len="sm" w="sm" type="none"/>
                      <a:tailEnd len="sm" w="sm" type="none"/>
                    </a:lnL>
                    <a:solidFill>
                      <a:srgbClr val="C7D9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Operator expertise</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Guidelines on transformation to satellite sensor</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Ancillary data</a:t>
                      </a:r>
                      <a:endParaRPr sz="1100" u="none" cap="none" strike="noStrike">
                        <a:solidFill>
                          <a:schemeClr val="dk1"/>
                        </a:solidFill>
                        <a:latin typeface="Georgia"/>
                        <a:ea typeface="Georgia"/>
                        <a:cs typeface="Georgia"/>
                        <a:sym typeface="Georgia"/>
                      </a:endParaRPr>
                    </a:p>
                  </a:txBody>
                  <a:tcPr marT="0" marB="0" marR="63500" marL="63500" anchor="ctr">
                    <a:solidFill>
                      <a:srgbClr val="00FA00"/>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Adequacy for class of instrument/</a:t>
                      </a:r>
                      <a:r>
                        <a:rPr lang="en-GB" sz="1100" u="sng" cap="none" strike="noStrike">
                          <a:solidFill>
                            <a:schemeClr val="dk1"/>
                          </a:solidFill>
                        </a:rPr>
                        <a:t> </a:t>
                      </a:r>
                      <a:r>
                        <a:rPr lang="en-GB" sz="1100" u="none" cap="none" strike="noStrike">
                          <a:solidFill>
                            <a:schemeClr val="dk1"/>
                          </a:solidFill>
                        </a:rPr>
                        <a:t>measurand</a:t>
                      </a:r>
                      <a:endParaRPr sz="1100" u="none" cap="none" strike="noStrike">
                        <a:solidFill>
                          <a:schemeClr val="dk1"/>
                        </a:solidFill>
                        <a:latin typeface="Georgia"/>
                        <a:ea typeface="Georgia"/>
                        <a:cs typeface="Georgia"/>
                        <a:sym typeface="Georgia"/>
                      </a:endParaRPr>
                    </a:p>
                  </a:txBody>
                  <a:tcPr marT="0" marB="0" marR="63500" marL="63500" anchor="ct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Timeliness</a:t>
                      </a:r>
                      <a:endParaRPr sz="1100" u="none" cap="none" strike="noStrike">
                        <a:solidFill>
                          <a:schemeClr val="dk1"/>
                        </a:solidFill>
                        <a:latin typeface="Georgia"/>
                        <a:ea typeface="Georgia"/>
                        <a:cs typeface="Georgia"/>
                        <a:sym typeface="Georgia"/>
                      </a:endParaRPr>
                    </a:p>
                  </a:txBody>
                  <a:tcPr marT="0" marB="0" marR="63500" marL="63500" anchor="ctr">
                    <a:solidFill>
                      <a:srgbClr val="F2F2F2"/>
                    </a:solidFill>
                  </a:tcPr>
                </a:tc>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Independent verification</a:t>
                      </a:r>
                      <a:endParaRPr sz="1100" u="none" cap="none" strike="noStrike">
                        <a:solidFill>
                          <a:schemeClr val="dk1"/>
                        </a:solidFill>
                        <a:latin typeface="Georgia"/>
                        <a:ea typeface="Georgia"/>
                        <a:cs typeface="Georgia"/>
                        <a:sym typeface="Georgia"/>
                      </a:endParaRPr>
                    </a:p>
                  </a:txBody>
                  <a:tcPr marT="0" marB="0" marR="63500" marL="63500" anchor="ctr">
                    <a:lnR cap="flat" cmpd="sng" w="12700">
                      <a:solidFill>
                        <a:schemeClr val="dk1"/>
                      </a:solidFill>
                      <a:prstDash val="solid"/>
                      <a:round/>
                      <a:headEnd len="sm" w="sm" type="none"/>
                      <a:tailEnd len="sm" w="sm" type="none"/>
                    </a:lnR>
                    <a:solidFill>
                      <a:srgbClr val="00FA00"/>
                    </a:solidFill>
                  </a:tcPr>
                </a:tc>
              </a:tr>
              <a:tr h="466525">
                <a:tc gridSpan="6">
                  <a:txBody>
                    <a:bodyPr/>
                    <a:lstStyle/>
                    <a:p>
                      <a:pPr indent="0" lvl="0" marL="0" marR="0" rtl="0" algn="r">
                        <a:lnSpc>
                          <a:spcPct val="115000"/>
                        </a:lnSpc>
                        <a:spcBef>
                          <a:spcPts val="0"/>
                        </a:spcBef>
                        <a:spcAft>
                          <a:spcPts val="0"/>
                        </a:spcAft>
                        <a:buNone/>
                      </a:pPr>
                      <a:r>
                        <a:rPr lang="en-GB" sz="1100" u="none" cap="none" strike="noStrike">
                          <a:solidFill>
                            <a:schemeClr val="dk1"/>
                          </a:solidFill>
                        </a:rPr>
                        <a:t>FRM CLASSIFICATION</a:t>
                      </a:r>
                      <a:endParaRPr sz="1100" u="none" cap="none" strike="noStrike">
                        <a:solidFill>
                          <a:schemeClr val="dk1"/>
                        </a:solidFill>
                        <a:latin typeface="Georgia"/>
                        <a:ea typeface="Georgia"/>
                        <a:cs typeface="Georgia"/>
                        <a:sym typeface="Georgia"/>
                      </a:endParaRPr>
                    </a:p>
                  </a:txBody>
                  <a:tcPr marT="0" marB="0" marR="63500" marL="63500">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c hMerge="1"/>
                <a:tc hMerge="1"/>
                <a:tc hMerge="1"/>
                <a:tc hMerge="1"/>
                <a:tc hMerge="1"/>
                <a:tc>
                  <a:txBody>
                    <a:bodyPr/>
                    <a:lstStyle/>
                    <a:p>
                      <a:pPr indent="0" lvl="0" marL="0" marR="0" rtl="0" algn="ctr">
                        <a:lnSpc>
                          <a:spcPct val="115000"/>
                        </a:lnSpc>
                        <a:spcBef>
                          <a:spcPts val="0"/>
                        </a:spcBef>
                        <a:spcAft>
                          <a:spcPts val="0"/>
                        </a:spcAft>
                        <a:buNone/>
                      </a:pPr>
                      <a:r>
                        <a:rPr lang="en-GB" sz="1100" u="none" cap="none" strike="noStrike">
                          <a:solidFill>
                            <a:schemeClr val="dk1"/>
                          </a:solidFill>
                        </a:rPr>
                        <a:t>A B C D</a:t>
                      </a:r>
                      <a:endParaRPr sz="1100" u="none" cap="none" strike="noStrike">
                        <a:solidFill>
                          <a:schemeClr val="dk1"/>
                        </a:solidFill>
                        <a:latin typeface="Georgia"/>
                        <a:ea typeface="Georgia"/>
                        <a:cs typeface="Georgia"/>
                        <a:sym typeface="Georgia"/>
                      </a:endParaRPr>
                    </a:p>
                  </a:txBody>
                  <a:tcPr marT="0" marB="0" marR="63500" marL="63500">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r>
            </a:tbl>
          </a:graphicData>
        </a:graphic>
      </p:graphicFrame>
      <p:graphicFrame>
        <p:nvGraphicFramePr>
          <p:cNvPr id="175" name="Google Shape;175;p9"/>
          <p:cNvGraphicFramePr/>
          <p:nvPr/>
        </p:nvGraphicFramePr>
        <p:xfrm>
          <a:off x="10032999" y="4632671"/>
          <a:ext cx="3000000" cy="3000000"/>
        </p:xfrm>
        <a:graphic>
          <a:graphicData uri="http://schemas.openxmlformats.org/drawingml/2006/table">
            <a:tbl>
              <a:tblPr bandRow="1">
                <a:noFill/>
                <a:tableStyleId>{7C0B60F2-B8EA-4773-B202-8B7B1E7B92F7}</a:tableStyleId>
              </a:tblPr>
              <a:tblGrid>
                <a:gridCol w="1846275"/>
              </a:tblGrid>
              <a:tr h="139700">
                <a:tc>
                  <a:txBody>
                    <a:bodyPr/>
                    <a:lstStyle/>
                    <a:p>
                      <a:pPr indent="0" lvl="0" marL="0" marR="0" rtl="0" algn="ctr">
                        <a:lnSpc>
                          <a:spcPct val="115000"/>
                        </a:lnSpc>
                        <a:spcBef>
                          <a:spcPts val="0"/>
                        </a:spcBef>
                        <a:spcAft>
                          <a:spcPts val="0"/>
                        </a:spcAft>
                        <a:buNone/>
                      </a:pPr>
                      <a:r>
                        <a:rPr lang="en-GB" sz="1100" u="none" cap="none" strike="noStrike"/>
                        <a:t>Grade</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1F497D"/>
                    </a:solidFill>
                  </a:tcPr>
                </a:tc>
              </a:tr>
              <a:tr h="139700">
                <a:tc>
                  <a:txBody>
                    <a:bodyPr/>
                    <a:lstStyle/>
                    <a:p>
                      <a:pPr indent="0" lvl="0" marL="0" marR="0" rtl="0" algn="ctr">
                        <a:lnSpc>
                          <a:spcPct val="115000"/>
                        </a:lnSpc>
                        <a:spcBef>
                          <a:spcPts val="0"/>
                        </a:spcBef>
                        <a:spcAft>
                          <a:spcPts val="0"/>
                        </a:spcAft>
                        <a:buNone/>
                      </a:pPr>
                      <a:r>
                        <a:rPr lang="en-GB" sz="1100" u="none" cap="none" strike="noStrike"/>
                        <a:t>Not Assessed</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r>
              <a:tr h="139700">
                <a:tc>
                  <a:txBody>
                    <a:bodyPr/>
                    <a:lstStyle/>
                    <a:p>
                      <a:pPr indent="0" lvl="0" marL="0" marR="0" rtl="0" algn="ctr">
                        <a:lnSpc>
                          <a:spcPct val="115000"/>
                        </a:lnSpc>
                        <a:spcBef>
                          <a:spcPts val="0"/>
                        </a:spcBef>
                        <a:spcAft>
                          <a:spcPts val="0"/>
                        </a:spcAft>
                        <a:buNone/>
                      </a:pPr>
                      <a:r>
                        <a:rPr lang="en-GB" sz="1100" u="none" cap="none" strike="noStrike"/>
                        <a:t>Not Assessable</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F2F2F2"/>
                    </a:solidFill>
                  </a:tcPr>
                </a:tc>
              </a:tr>
              <a:tr h="139700">
                <a:tc>
                  <a:txBody>
                    <a:bodyPr/>
                    <a:lstStyle/>
                    <a:p>
                      <a:pPr indent="0" lvl="0" marL="0" marR="0" rtl="0" algn="ctr">
                        <a:lnSpc>
                          <a:spcPct val="115000"/>
                        </a:lnSpc>
                        <a:spcBef>
                          <a:spcPts val="0"/>
                        </a:spcBef>
                        <a:spcAft>
                          <a:spcPts val="0"/>
                        </a:spcAft>
                        <a:buNone/>
                      </a:pPr>
                      <a:r>
                        <a:rPr lang="en-GB" sz="1100" u="none" cap="none" strike="noStrike"/>
                        <a:t>Basic</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C7D9F2"/>
                    </a:solidFill>
                  </a:tcPr>
                </a:tc>
              </a:tr>
              <a:tr h="139700">
                <a:tc>
                  <a:txBody>
                    <a:bodyPr/>
                    <a:lstStyle/>
                    <a:p>
                      <a:pPr indent="0" lvl="0" marL="0" marR="0" rtl="0" algn="ctr">
                        <a:lnSpc>
                          <a:spcPct val="115000"/>
                        </a:lnSpc>
                        <a:spcBef>
                          <a:spcPts val="0"/>
                        </a:spcBef>
                        <a:spcAft>
                          <a:spcPts val="0"/>
                        </a:spcAft>
                        <a:buNone/>
                      </a:pPr>
                      <a:r>
                        <a:rPr lang="en-GB" sz="1100" u="none" cap="none" strike="noStrike"/>
                        <a:t>Good</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00B0F0"/>
                    </a:solidFill>
                  </a:tcPr>
                </a:tc>
              </a:tr>
              <a:tr h="205750">
                <a:tc>
                  <a:txBody>
                    <a:bodyPr/>
                    <a:lstStyle/>
                    <a:p>
                      <a:pPr indent="0" lvl="0" marL="0" marR="0" rtl="0" algn="ctr">
                        <a:lnSpc>
                          <a:spcPct val="115000"/>
                        </a:lnSpc>
                        <a:spcBef>
                          <a:spcPts val="0"/>
                        </a:spcBef>
                        <a:spcAft>
                          <a:spcPts val="0"/>
                        </a:spcAft>
                        <a:buNone/>
                      </a:pPr>
                      <a:r>
                        <a:rPr lang="en-GB" sz="1100" u="none" cap="none" strike="noStrike"/>
                        <a:t>Excellent</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92D051"/>
                    </a:solidFill>
                  </a:tcPr>
                </a:tc>
              </a:tr>
              <a:tr h="77150">
                <a:tc>
                  <a:txBody>
                    <a:bodyPr/>
                    <a:lstStyle/>
                    <a:p>
                      <a:pPr indent="0" lvl="0" marL="0" marR="0" rtl="0" algn="ctr">
                        <a:lnSpc>
                          <a:spcPct val="115000"/>
                        </a:lnSpc>
                        <a:spcBef>
                          <a:spcPts val="0"/>
                        </a:spcBef>
                        <a:spcAft>
                          <a:spcPts val="0"/>
                        </a:spcAft>
                        <a:buNone/>
                      </a:pPr>
                      <a:r>
                        <a:rPr lang="en-GB" sz="1100" u="none" cap="none" strike="noStrike"/>
                        <a:t>Ideal</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00FA00"/>
                    </a:solidFill>
                  </a:tcPr>
                </a:tc>
              </a:tr>
              <a:tr h="139700">
                <a:tc>
                  <a:txBody>
                    <a:bodyPr/>
                    <a:lstStyle/>
                    <a:p>
                      <a:pPr indent="0" lvl="0" marL="0" marR="0" rtl="0" algn="ctr">
                        <a:lnSpc>
                          <a:spcPct val="115000"/>
                        </a:lnSpc>
                        <a:spcBef>
                          <a:spcPts val="0"/>
                        </a:spcBef>
                        <a:spcAft>
                          <a:spcPts val="0"/>
                        </a:spcAft>
                        <a:buNone/>
                      </a:pPr>
                      <a:r>
                        <a:rPr lang="en-GB" sz="1100" u="none" cap="none" strike="noStrike"/>
                        <a:t>Not Public</a:t>
                      </a:r>
                      <a:endParaRPr sz="1100" u="none" cap="none" strike="noStrike">
                        <a:latin typeface="Georgia"/>
                        <a:ea typeface="Georgia"/>
                        <a:cs typeface="Georgia"/>
                        <a:sym typeface="Georgia"/>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lt1"/>
                    </a:solidFill>
                  </a:tcPr>
                </a:tc>
              </a:tr>
            </a:tbl>
          </a:graphicData>
        </a:graphic>
      </p:graphicFrame>
      <p:sp>
        <p:nvSpPr>
          <p:cNvPr id="176" name="Google Shape;176;p9"/>
          <p:cNvSpPr/>
          <p:nvPr/>
        </p:nvSpPr>
        <p:spPr>
          <a:xfrm>
            <a:off x="9575800" y="1333500"/>
            <a:ext cx="2425700" cy="2971800"/>
          </a:xfrm>
          <a:custGeom>
            <a:rect b="b" l="l" r="r" t="t"/>
            <a:pathLst>
              <a:path extrusionOk="0" h="120000" w="120000">
                <a:moveTo>
                  <a:pt x="0" y="0"/>
                </a:moveTo>
                <a:lnTo>
                  <a:pt x="120000" y="0"/>
                </a:lnTo>
                <a:lnTo>
                  <a:pt x="120000" y="120000"/>
                </a:lnTo>
                <a:lnTo>
                  <a:pt x="0" y="120000"/>
                </a:lnTo>
                <a:close/>
              </a:path>
              <a:path extrusionOk="0" fill="none" h="120000" w="120000">
                <a:moveTo>
                  <a:pt x="28231" y="119969"/>
                </a:moveTo>
                <a:lnTo>
                  <a:pt x="-15462" y="170279"/>
                </a:lnTo>
              </a:path>
            </a:pathLst>
          </a:cu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A </a:t>
            </a:r>
            <a:r>
              <a:rPr b="0" i="0" lang="en-GB" sz="1000" u="none" cap="none" strike="noStrike">
                <a:solidFill>
                  <a:srgbClr val="000000"/>
                </a:solidFill>
                <a:latin typeface="Georgia"/>
                <a:ea typeface="Georgia"/>
                <a:cs typeface="Georgia"/>
                <a:sym typeface="Georgia"/>
              </a:rPr>
              <a:t>– Where the measurement fully meets all the criteria necessary to be considered an FRM for a particular class of instrument and measurand.</a:t>
            </a:r>
            <a:endParaRPr b="0" i="0" sz="1000" u="none" cap="none" strike="noStrike">
              <a:solidFill>
                <a:srgbClr val="000000"/>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B</a:t>
            </a:r>
            <a:r>
              <a:rPr b="0" i="0" lang="en-GB" sz="1000" u="none" cap="none" strike="noStrike">
                <a:solidFill>
                  <a:srgbClr val="000000"/>
                </a:solidFill>
                <a:latin typeface="Georgia"/>
                <a:ea typeface="Georgia"/>
                <a:cs typeface="Georgia"/>
                <a:sym typeface="Georgia"/>
              </a:rPr>
              <a:t> – Where the measurement meets many of the key criteria and has a path towards meeting the Class A status in the near term.</a:t>
            </a:r>
            <a:endParaRPr b="0" i="0" sz="1000" u="none" cap="none" strike="noStrike">
              <a:solidFill>
                <a:srgbClr val="000000"/>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C</a:t>
            </a:r>
            <a:r>
              <a:rPr b="0" i="0" lang="en-GB" sz="1000" u="none" cap="none" strike="noStrike">
                <a:solidFill>
                  <a:srgbClr val="000000"/>
                </a:solidFill>
                <a:latin typeface="Georgia"/>
                <a:ea typeface="Georgia"/>
                <a:cs typeface="Georgia"/>
                <a:sym typeface="Georgia"/>
              </a:rPr>
              <a:t> – Meets or has some clear path towards achieving the criteria needed to reach a higher class and provides some clear value to the validation of a class of satellite instruments/measurands.</a:t>
            </a:r>
            <a:endParaRPr b="0" i="0" sz="1000" u="none" cap="none" strike="noStrike">
              <a:solidFill>
                <a:srgbClr val="000000"/>
              </a:solidFill>
              <a:latin typeface="Georgia"/>
              <a:ea typeface="Georgia"/>
              <a:cs typeface="Georgia"/>
              <a:sym typeface="Georgia"/>
            </a:endParaRPr>
          </a:p>
          <a:p>
            <a:pPr indent="0" lvl="0" marL="0" marR="0" rtl="0" algn="just">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Georgia"/>
                <a:ea typeface="Georgia"/>
                <a:cs typeface="Georgia"/>
                <a:sym typeface="Georgia"/>
              </a:rPr>
              <a:t>Class D</a:t>
            </a:r>
            <a:r>
              <a:rPr b="0" i="0" lang="en-GB" sz="1000" u="none" cap="none" strike="noStrike">
                <a:solidFill>
                  <a:srgbClr val="000000"/>
                </a:solidFill>
                <a:latin typeface="Georgia"/>
                <a:ea typeface="Georgia"/>
                <a:cs typeface="Georgia"/>
                <a:sym typeface="Georgia"/>
              </a:rPr>
              <a:t> – Is a relatively basic adherence to the FRM criteria but there is a strategy and aspiration to progress towards a higher class. This can be considered an entry level class for those starting out on developing an FRM.</a:t>
            </a:r>
            <a:r>
              <a:rPr b="1" i="0" lang="en-GB" sz="1000" u="none" cap="none" strike="noStrike">
                <a:solidFill>
                  <a:srgbClr val="000000"/>
                </a:solidFill>
                <a:latin typeface="Georgia"/>
                <a:ea typeface="Georgia"/>
                <a:cs typeface="Georgia"/>
                <a:sym typeface="Georgia"/>
              </a:rPr>
              <a:t> </a:t>
            </a:r>
            <a:endParaRPr b="0" i="0" sz="1000" u="none" cap="none" strike="noStrike">
              <a:solidFill>
                <a:srgbClr val="FFFFFF"/>
              </a:solidFill>
              <a:latin typeface="Arial"/>
              <a:ea typeface="Arial"/>
              <a:cs typeface="Arial"/>
              <a:sym typeface="Arial"/>
            </a:endParaRPr>
          </a:p>
        </p:txBody>
      </p:sp>
      <p:sp>
        <p:nvSpPr>
          <p:cNvPr id="177" name="Google Shape;177;p9"/>
          <p:cNvSpPr/>
          <p:nvPr/>
        </p:nvSpPr>
        <p:spPr>
          <a:xfrm>
            <a:off x="6731000" y="1663700"/>
            <a:ext cx="1498600" cy="3771900"/>
          </a:xfrm>
          <a:prstGeom prst="roundRect">
            <a:avLst>
              <a:gd fmla="val 16667" name="adj"/>
            </a:avLst>
          </a:prstGeom>
          <a:noFill/>
          <a:ln cap="flat" cmpd="sng" w="762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highlight>
                <a:srgbClr val="FFFF00"/>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