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Montserrat"/>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3BE0CF-7ABC-4283-872F-173415CBDC2E}">
  <a:tblStyle styleId="{423BE0CF-7ABC-4283-872F-173415CBDC2E}"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Italic.fntdata"/><Relationship Id="rId14"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449b78699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3449b786992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449b78699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3449b786992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449b78699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3449b786992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449b78699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3449b786992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8.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CEOS WGCV-55, 8-11 July 2025</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CEOS WGCV-55, 8-11 July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CEOS WGCV-55, 8-11 July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CEOS WGCV-55, 8-11 July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CEOS WGCV-55</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latin typeface="Montserrat"/>
                <a:ea typeface="Montserrat"/>
                <a:cs typeface="Montserrat"/>
                <a:sym typeface="Montserrat"/>
              </a:rPr>
              <a:t>Presentation Template and Guidance</a:t>
            </a:r>
            <a:endParaRPr i="1" sz="4000">
              <a:latin typeface="Montserrat"/>
              <a:ea typeface="Montserrat"/>
              <a:cs typeface="Montserrat"/>
              <a:sym typeface="Montserrat"/>
            </a:endParaRPr>
          </a:p>
        </p:txBody>
      </p:sp>
      <p:sp>
        <p:nvSpPr>
          <p:cNvPr id="67" name="Google Shape;67;p7"/>
          <p:cNvSpPr/>
          <p:nvPr/>
        </p:nvSpPr>
        <p:spPr>
          <a:xfrm>
            <a:off x="7272909" y="425280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Harvey Jones </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WGCV Secretariat</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1.3</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WGCV-55</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Hyderabad, India</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8-10 July,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670255" y="4986132"/>
            <a:ext cx="11112000" cy="12006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180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Propose to </a:t>
            </a:r>
            <a:r>
              <a:rPr b="1" lang="en-GB" sz="1800">
                <a:solidFill>
                  <a:schemeClr val="dk1"/>
                </a:solidFill>
                <a:latin typeface="Montserrat"/>
                <a:ea typeface="Montserrat"/>
                <a:cs typeface="Montserrat"/>
                <a:sym typeface="Montserrat"/>
              </a:rPr>
              <a:t>close</a:t>
            </a:r>
            <a:r>
              <a:rPr b="1" lang="en-GB" sz="1800">
                <a:solidFill>
                  <a:schemeClr val="dk1"/>
                </a:solidFill>
                <a:latin typeface="Montserrat"/>
                <a:ea typeface="Montserrat"/>
                <a:cs typeface="Montserrat"/>
                <a:sym typeface="Montserrat"/>
              </a:rPr>
              <a:t> these actions. Opportunity to discuss FRM coordination in the CEOS-FRM agenda item (Monday) and GSICS agenda item (Thursday). The actions will be considered for the second FRM Assessment exercise.</a:t>
            </a:r>
            <a:endParaRPr b="1" sz="1800">
              <a:solidFill>
                <a:schemeClr val="dk1"/>
              </a:solidFill>
              <a:latin typeface="Montserrat"/>
              <a:ea typeface="Montserrat"/>
              <a:cs typeface="Montserrat"/>
              <a:sym typeface="Montserrat"/>
            </a:endParaRPr>
          </a:p>
        </p:txBody>
      </p:sp>
      <p:sp>
        <p:nvSpPr>
          <p:cNvPr id="73" name="Google Shape;73;p8"/>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WGCV actions: WMO/GSICS</a:t>
            </a:r>
            <a:endParaRPr>
              <a:latin typeface="Montserrat"/>
              <a:ea typeface="Montserrat"/>
              <a:cs typeface="Montserrat"/>
              <a:sym typeface="Montserrat"/>
            </a:endParaRPr>
          </a:p>
        </p:txBody>
      </p:sp>
      <p:graphicFrame>
        <p:nvGraphicFramePr>
          <p:cNvPr id="74" name="Google Shape;74;p8"/>
          <p:cNvGraphicFramePr/>
          <p:nvPr/>
        </p:nvGraphicFramePr>
        <p:xfrm>
          <a:off x="430200" y="1370075"/>
          <a:ext cx="3000000" cy="3000000"/>
        </p:xfrm>
        <a:graphic>
          <a:graphicData uri="http://schemas.openxmlformats.org/drawingml/2006/table">
            <a:tbl>
              <a:tblPr>
                <a:noFill/>
                <a:tableStyleId>{423BE0CF-7ABC-4283-872F-173415CBDC2E}</a:tableStyleId>
              </a:tblPr>
              <a:tblGrid>
                <a:gridCol w="2233400"/>
                <a:gridCol w="8614100"/>
              </a:tblGrid>
              <a:tr h="1043175">
                <a:tc>
                  <a:txBody>
                    <a:bodyPr/>
                    <a:lstStyle/>
                    <a:p>
                      <a:pPr indent="0" lvl="0" marL="0" rtl="0" algn="ctr">
                        <a:spcBef>
                          <a:spcPts val="0"/>
                        </a:spcBef>
                        <a:spcAft>
                          <a:spcPts val="600"/>
                        </a:spcAft>
                        <a:buNone/>
                      </a:pPr>
                      <a:r>
                        <a:rPr b="1" lang="en-GB" sz="1900">
                          <a:solidFill>
                            <a:srgbClr val="FFFFFF"/>
                          </a:solidFill>
                          <a:latin typeface="Calibri"/>
                          <a:ea typeface="Calibri"/>
                          <a:cs typeface="Calibri"/>
                          <a:sym typeface="Calibri"/>
                        </a:rPr>
                        <a:t>WGCV-53-19</a:t>
                      </a:r>
                      <a:endParaRPr b="1" sz="1900">
                        <a:solidFill>
                          <a:srgbClr val="FFFFFF"/>
                        </a:solidFill>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66091"/>
                    </a:solidFill>
                  </a:tcPr>
                </a:tc>
                <a:tc>
                  <a:txBody>
                    <a:bodyPr/>
                    <a:lstStyle/>
                    <a:p>
                      <a:pPr indent="0" lvl="0" marL="0" rtl="0" algn="just">
                        <a:spcBef>
                          <a:spcPts val="0"/>
                        </a:spcBef>
                        <a:spcAft>
                          <a:spcPts val="600"/>
                        </a:spcAft>
                        <a:buNone/>
                      </a:pPr>
                      <a:r>
                        <a:rPr lang="en-GB" sz="1900">
                          <a:latin typeface="Calibri"/>
                          <a:ea typeface="Calibri"/>
                          <a:cs typeface="Calibri"/>
                          <a:sym typeface="Calibri"/>
                        </a:rPr>
                        <a:t>Albrecht von Bargen to make a connection between the WGCV Chair and GSRN Task Team Chair, Tilman Holfelder (DWD), to discuss coordination of the CEOS and GSRN FRM efforts.</a:t>
                      </a:r>
                      <a:endParaRPr sz="1900">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56900">
                <a:tc>
                  <a:txBody>
                    <a:bodyPr/>
                    <a:lstStyle/>
                    <a:p>
                      <a:pPr indent="0" lvl="0" marL="0" rtl="0" algn="ctr">
                        <a:spcBef>
                          <a:spcPts val="0"/>
                        </a:spcBef>
                        <a:spcAft>
                          <a:spcPts val="600"/>
                        </a:spcAft>
                        <a:buNone/>
                      </a:pPr>
                      <a:r>
                        <a:rPr b="1" lang="en-GB" sz="1900">
                          <a:solidFill>
                            <a:srgbClr val="FFFFFF"/>
                          </a:solidFill>
                          <a:latin typeface="Calibri"/>
                          <a:ea typeface="Calibri"/>
                          <a:cs typeface="Calibri"/>
                          <a:sym typeface="Calibri"/>
                        </a:rPr>
                        <a:t>WGCV-54-07</a:t>
                      </a:r>
                      <a:endParaRPr b="1" sz="1900">
                        <a:solidFill>
                          <a:srgbClr val="FFFFFF"/>
                        </a:solidFill>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66091"/>
                    </a:solidFill>
                  </a:tcPr>
                </a:tc>
                <a:tc>
                  <a:txBody>
                    <a:bodyPr/>
                    <a:lstStyle/>
                    <a:p>
                      <a:pPr indent="0" lvl="0" marL="0" rtl="0" algn="just">
                        <a:spcBef>
                          <a:spcPts val="0"/>
                        </a:spcBef>
                        <a:spcAft>
                          <a:spcPts val="600"/>
                        </a:spcAft>
                        <a:buNone/>
                      </a:pPr>
                      <a:r>
                        <a:rPr lang="en-GB" sz="1900">
                          <a:latin typeface="Calibri"/>
                          <a:ea typeface="Calibri"/>
                          <a:cs typeface="Calibri"/>
                          <a:sym typeface="Calibri"/>
                        </a:rPr>
                        <a:t>Philippe and Nigel to initiate a discussion with WMO representatives on key in situ networks that could be brought in line with the FRM Assessment Framework / labelling. We would like to see broad utilisation of the FRM label.</a:t>
                      </a:r>
                      <a:endParaRPr sz="1900">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2100">
                <a:tc>
                  <a:txBody>
                    <a:bodyPr/>
                    <a:lstStyle/>
                    <a:p>
                      <a:pPr indent="0" lvl="0" marL="0" rtl="0" algn="ctr">
                        <a:spcBef>
                          <a:spcPts val="0"/>
                        </a:spcBef>
                        <a:spcAft>
                          <a:spcPts val="600"/>
                        </a:spcAft>
                        <a:buNone/>
                      </a:pPr>
                      <a:r>
                        <a:rPr b="1" lang="en-GB" sz="1900">
                          <a:solidFill>
                            <a:srgbClr val="FFFFFF"/>
                          </a:solidFill>
                          <a:latin typeface="Calibri"/>
                          <a:ea typeface="Calibri"/>
                          <a:cs typeface="Calibri"/>
                          <a:sym typeface="Calibri"/>
                        </a:rPr>
                        <a:t>WGCV-54-20</a:t>
                      </a:r>
                      <a:endParaRPr b="1" sz="1900">
                        <a:solidFill>
                          <a:srgbClr val="FFFFFF"/>
                        </a:solidFill>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66091"/>
                    </a:solidFill>
                  </a:tcPr>
                </a:tc>
                <a:tc>
                  <a:txBody>
                    <a:bodyPr/>
                    <a:lstStyle/>
                    <a:p>
                      <a:pPr indent="0" lvl="0" marL="0" rtl="0" algn="just">
                        <a:spcBef>
                          <a:spcPts val="0"/>
                        </a:spcBef>
                        <a:spcAft>
                          <a:spcPts val="600"/>
                        </a:spcAft>
                        <a:buNone/>
                      </a:pPr>
                      <a:r>
                        <a:rPr lang="en-GB" sz="1900">
                          <a:latin typeface="Calibri"/>
                          <a:ea typeface="Calibri"/>
                          <a:cs typeface="Calibri"/>
                          <a:sym typeface="Calibri"/>
                        </a:rPr>
                        <a:t>Cody to hold a discussion on the demonstration of the impact of WGCV on specific applications / virtual constellations (CF GSICS).</a:t>
                      </a:r>
                      <a:endParaRPr sz="1900">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9"/>
          <p:cNvSpPr txBox="1"/>
          <p:nvPr/>
        </p:nvSpPr>
        <p:spPr>
          <a:xfrm>
            <a:off x="540005" y="5287207"/>
            <a:ext cx="11112000" cy="3693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180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Propose to close this action and pursue under the SITSat Task Team</a:t>
            </a:r>
            <a:endParaRPr b="1" sz="1800">
              <a:solidFill>
                <a:schemeClr val="dk1"/>
              </a:solidFill>
              <a:latin typeface="Montserrat"/>
              <a:ea typeface="Montserrat"/>
              <a:cs typeface="Montserrat"/>
              <a:sym typeface="Montserrat"/>
            </a:endParaRPr>
          </a:p>
        </p:txBody>
      </p:sp>
      <p:sp>
        <p:nvSpPr>
          <p:cNvPr id="80" name="Google Shape;80;p9"/>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WGCV-54 actions</a:t>
            </a:r>
            <a:endParaRPr>
              <a:latin typeface="Montserrat"/>
              <a:ea typeface="Montserrat"/>
              <a:cs typeface="Montserrat"/>
              <a:sym typeface="Montserrat"/>
            </a:endParaRPr>
          </a:p>
        </p:txBody>
      </p:sp>
      <p:graphicFrame>
        <p:nvGraphicFramePr>
          <p:cNvPr id="81" name="Google Shape;81;p9"/>
          <p:cNvGraphicFramePr/>
          <p:nvPr/>
        </p:nvGraphicFramePr>
        <p:xfrm>
          <a:off x="387275" y="1185800"/>
          <a:ext cx="3000000" cy="3000000"/>
        </p:xfrm>
        <a:graphic>
          <a:graphicData uri="http://schemas.openxmlformats.org/drawingml/2006/table">
            <a:tbl>
              <a:tblPr>
                <a:noFill/>
                <a:tableStyleId>{423BE0CF-7ABC-4283-872F-173415CBDC2E}</a:tableStyleId>
              </a:tblPr>
              <a:tblGrid>
                <a:gridCol w="1674500"/>
                <a:gridCol w="9173000"/>
              </a:tblGrid>
              <a:tr h="2280000">
                <a:tc>
                  <a:txBody>
                    <a:bodyPr/>
                    <a:lstStyle/>
                    <a:p>
                      <a:pPr indent="0" lvl="0" marL="0" rtl="0" algn="ctr">
                        <a:spcBef>
                          <a:spcPts val="0"/>
                        </a:spcBef>
                        <a:spcAft>
                          <a:spcPts val="600"/>
                        </a:spcAft>
                        <a:buNone/>
                      </a:pPr>
                      <a:r>
                        <a:rPr b="1" lang="en-GB" sz="2100">
                          <a:solidFill>
                            <a:srgbClr val="FFFFFF"/>
                          </a:solidFill>
                          <a:latin typeface="Calibri"/>
                          <a:ea typeface="Calibri"/>
                          <a:cs typeface="Calibri"/>
                          <a:sym typeface="Calibri"/>
                        </a:rPr>
                        <a:t>WGCV-54-01</a:t>
                      </a:r>
                      <a:endParaRPr b="1" sz="2100">
                        <a:solidFill>
                          <a:srgbClr val="FFFFFF"/>
                        </a:solidFill>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66091"/>
                    </a:solidFill>
                  </a:tcPr>
                </a:tc>
                <a:tc>
                  <a:txBody>
                    <a:bodyPr/>
                    <a:lstStyle/>
                    <a:p>
                      <a:pPr indent="0" lvl="0" marL="0" rtl="0" algn="just">
                        <a:spcBef>
                          <a:spcPts val="0"/>
                        </a:spcBef>
                        <a:spcAft>
                          <a:spcPts val="0"/>
                        </a:spcAft>
                        <a:buNone/>
                      </a:pPr>
                      <a:r>
                        <a:rPr lang="en-GB" sz="1900">
                          <a:latin typeface="Calibri"/>
                          <a:ea typeface="Calibri"/>
                          <a:cs typeface="Calibri"/>
                          <a:sym typeface="Calibri"/>
                        </a:rPr>
                        <a:t>In support of the SITSat Task Team’s communication strategy, WGCV members are asked to help gather examples/case studies regarding ‘real world’ impacts of the reduction in uncertainties that are facilitated by SITSats.</a:t>
                      </a:r>
                      <a:endParaRPr sz="1900">
                        <a:latin typeface="Calibri"/>
                        <a:ea typeface="Calibri"/>
                        <a:cs typeface="Calibri"/>
                        <a:sym typeface="Calibri"/>
                      </a:endParaRPr>
                    </a:p>
                    <a:p>
                      <a:pPr indent="0" lvl="0" marL="0" rtl="0" algn="just">
                        <a:spcBef>
                          <a:spcPts val="600"/>
                        </a:spcBef>
                        <a:spcAft>
                          <a:spcPts val="0"/>
                        </a:spcAft>
                        <a:buNone/>
                      </a:pPr>
                      <a:r>
                        <a:rPr lang="en-GB" sz="1900">
                          <a:latin typeface="Calibri"/>
                          <a:ea typeface="Calibri"/>
                          <a:cs typeface="Calibri"/>
                          <a:sym typeface="Calibri"/>
                        </a:rPr>
                        <a:t>We seek to show the unique value of these types of missions and highlight differences between usual calibration practices and those provided by SITSats. Examples should be accompanied by clear, transparent metrics (financial, improved decision-making, etc.). </a:t>
                      </a:r>
                      <a:endParaRPr sz="1900">
                        <a:latin typeface="Calibri"/>
                        <a:ea typeface="Calibri"/>
                        <a:cs typeface="Calibri"/>
                        <a:sym typeface="Calibri"/>
                      </a:endParaRPr>
                    </a:p>
                    <a:p>
                      <a:pPr indent="0" lvl="0" marL="0" rtl="0" algn="just">
                        <a:spcBef>
                          <a:spcPts val="600"/>
                        </a:spcBef>
                        <a:spcAft>
                          <a:spcPts val="600"/>
                        </a:spcAft>
                        <a:buNone/>
                      </a:pPr>
                      <a:r>
                        <a:rPr lang="en-GB" sz="1900">
                          <a:latin typeface="Calibri"/>
                          <a:ea typeface="Calibri"/>
                          <a:cs typeface="Calibri"/>
                          <a:sym typeface="Calibri"/>
                        </a:rPr>
                        <a:t>These examples will be presented at a dedicated session at the Living Planet Symposium in June 2025.</a:t>
                      </a:r>
                      <a:endParaRPr sz="1900">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21350">
                <a:tc>
                  <a:txBody>
                    <a:bodyPr/>
                    <a:lstStyle/>
                    <a:p>
                      <a:pPr indent="0" lvl="0" marL="0" rtl="0" algn="ctr">
                        <a:spcBef>
                          <a:spcPts val="0"/>
                        </a:spcBef>
                        <a:spcAft>
                          <a:spcPts val="600"/>
                        </a:spcAft>
                        <a:buNone/>
                      </a:pPr>
                      <a:r>
                        <a:rPr b="1" lang="en-GB" sz="2100">
                          <a:solidFill>
                            <a:srgbClr val="FFFFFF"/>
                          </a:solidFill>
                          <a:latin typeface="Calibri"/>
                          <a:ea typeface="Calibri"/>
                          <a:cs typeface="Calibri"/>
                          <a:sym typeface="Calibri"/>
                        </a:rPr>
                        <a:t>WGCV-54-02</a:t>
                      </a:r>
                      <a:endParaRPr b="1" sz="2100">
                        <a:solidFill>
                          <a:srgbClr val="FFFFFF"/>
                        </a:solidFill>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66091"/>
                    </a:solidFill>
                  </a:tcPr>
                </a:tc>
                <a:tc>
                  <a:txBody>
                    <a:bodyPr/>
                    <a:lstStyle/>
                    <a:p>
                      <a:pPr indent="0" lvl="0" marL="0" rtl="0" algn="just">
                        <a:spcBef>
                          <a:spcPts val="0"/>
                        </a:spcBef>
                        <a:spcAft>
                          <a:spcPts val="600"/>
                        </a:spcAft>
                        <a:buNone/>
                      </a:pPr>
                      <a:r>
                        <a:rPr lang="en-GB" sz="1900">
                          <a:latin typeface="Calibri"/>
                          <a:ea typeface="Calibri"/>
                          <a:cs typeface="Calibri"/>
                          <a:sym typeface="Calibri"/>
                        </a:rPr>
                        <a:t>WGCV members are asked to identify for priority target missions of SITSats a list of their products and associated uncertainties.</a:t>
                      </a:r>
                      <a:endParaRPr sz="1900">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0"/>
          <p:cNvSpPr txBox="1"/>
          <p:nvPr/>
        </p:nvSpPr>
        <p:spPr>
          <a:xfrm>
            <a:off x="540000" y="4241775"/>
            <a:ext cx="11359200" cy="3693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180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Reminder for Subgroup chairs to coordinate Cal/Val Portal updates with Paolo Castracane</a:t>
            </a:r>
            <a:endParaRPr b="1" sz="1800">
              <a:solidFill>
                <a:schemeClr val="dk1"/>
              </a:solidFill>
              <a:latin typeface="Montserrat"/>
              <a:ea typeface="Montserrat"/>
              <a:cs typeface="Montserrat"/>
              <a:sym typeface="Montserrat"/>
            </a:endParaRPr>
          </a:p>
        </p:txBody>
      </p:sp>
      <p:sp>
        <p:nvSpPr>
          <p:cNvPr id="87" name="Google Shape;87;p10"/>
          <p:cNvSpPr txBox="1"/>
          <p:nvPr/>
        </p:nvSpPr>
        <p:spPr>
          <a:xfrm>
            <a:off x="94020" y="103248"/>
            <a:ext cx="8668500" cy="72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100">
                <a:solidFill>
                  <a:schemeClr val="lt1"/>
                </a:solidFill>
                <a:latin typeface="Montserrat"/>
                <a:ea typeface="Montserrat"/>
                <a:cs typeface="Montserrat"/>
                <a:sym typeface="Montserrat"/>
              </a:rPr>
              <a:t>WGCV-54 actions: Cal/Val Portal</a:t>
            </a:r>
            <a:endParaRPr sz="1100">
              <a:latin typeface="Montserrat"/>
              <a:ea typeface="Montserrat"/>
              <a:cs typeface="Montserrat"/>
              <a:sym typeface="Montserrat"/>
            </a:endParaRPr>
          </a:p>
        </p:txBody>
      </p:sp>
      <p:graphicFrame>
        <p:nvGraphicFramePr>
          <p:cNvPr id="88" name="Google Shape;88;p10"/>
          <p:cNvGraphicFramePr/>
          <p:nvPr/>
        </p:nvGraphicFramePr>
        <p:xfrm>
          <a:off x="387275" y="1185800"/>
          <a:ext cx="3000000" cy="3000000"/>
        </p:xfrm>
        <a:graphic>
          <a:graphicData uri="http://schemas.openxmlformats.org/drawingml/2006/table">
            <a:tbl>
              <a:tblPr>
                <a:noFill/>
                <a:tableStyleId>{423BE0CF-7ABC-4283-872F-173415CBDC2E}</a:tableStyleId>
              </a:tblPr>
              <a:tblGrid>
                <a:gridCol w="1674500"/>
                <a:gridCol w="9173000"/>
              </a:tblGrid>
              <a:tr h="1095175">
                <a:tc>
                  <a:txBody>
                    <a:bodyPr/>
                    <a:lstStyle/>
                    <a:p>
                      <a:pPr indent="0" lvl="0" marL="0" rtl="0" algn="ctr">
                        <a:spcBef>
                          <a:spcPts val="0"/>
                        </a:spcBef>
                        <a:spcAft>
                          <a:spcPts val="600"/>
                        </a:spcAft>
                        <a:buNone/>
                      </a:pPr>
                      <a:r>
                        <a:rPr b="1" lang="en-GB" sz="2100">
                          <a:solidFill>
                            <a:srgbClr val="FFFFFF"/>
                          </a:solidFill>
                          <a:latin typeface="Calibri"/>
                          <a:ea typeface="Calibri"/>
                          <a:cs typeface="Calibri"/>
                          <a:sym typeface="Calibri"/>
                        </a:rPr>
                        <a:t>WGCV-54-08</a:t>
                      </a:r>
                      <a:endParaRPr b="1" sz="2100">
                        <a:solidFill>
                          <a:srgbClr val="FFFFFF"/>
                        </a:solidFill>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66091"/>
                    </a:solidFill>
                  </a:tcPr>
                </a:tc>
                <a:tc>
                  <a:txBody>
                    <a:bodyPr/>
                    <a:lstStyle/>
                    <a:p>
                      <a:pPr indent="0" lvl="0" marL="0" rtl="0" algn="just">
                        <a:spcBef>
                          <a:spcPts val="0"/>
                        </a:spcBef>
                        <a:spcAft>
                          <a:spcPts val="600"/>
                        </a:spcAft>
                        <a:buNone/>
                      </a:pPr>
                      <a:r>
                        <a:rPr lang="en-GB" sz="1900">
                          <a:latin typeface="Calibri"/>
                          <a:ea typeface="Calibri"/>
                          <a:cs typeface="Calibri"/>
                          <a:sym typeface="Calibri"/>
                        </a:rPr>
                        <a:t>Paolo and Jean-Christopher to update the CEOS Cal/Val Portal with details of recent activities of the Atmospheric Composition Subgroup (ACSG).</a:t>
                      </a:r>
                      <a:endParaRPr sz="1900">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26425">
                <a:tc>
                  <a:txBody>
                    <a:bodyPr/>
                    <a:lstStyle/>
                    <a:p>
                      <a:pPr indent="0" lvl="0" marL="0" rtl="0" algn="ctr">
                        <a:spcBef>
                          <a:spcPts val="0"/>
                        </a:spcBef>
                        <a:spcAft>
                          <a:spcPts val="600"/>
                        </a:spcAft>
                        <a:buNone/>
                      </a:pPr>
                      <a:r>
                        <a:rPr b="1" lang="en-GB" sz="2100">
                          <a:solidFill>
                            <a:srgbClr val="FFFFFF"/>
                          </a:solidFill>
                          <a:latin typeface="Calibri"/>
                          <a:ea typeface="Calibri"/>
                          <a:cs typeface="Calibri"/>
                          <a:sym typeface="Calibri"/>
                        </a:rPr>
                        <a:t>WGCV-54-11</a:t>
                      </a:r>
                      <a:endParaRPr b="1" sz="2100">
                        <a:solidFill>
                          <a:srgbClr val="FFFFFF"/>
                        </a:solidFill>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66091"/>
                    </a:solidFill>
                  </a:tcPr>
                </a:tc>
                <a:tc>
                  <a:txBody>
                    <a:bodyPr/>
                    <a:lstStyle/>
                    <a:p>
                      <a:pPr indent="0" lvl="0" marL="0" rtl="0" algn="just">
                        <a:spcBef>
                          <a:spcPts val="0"/>
                        </a:spcBef>
                        <a:spcAft>
                          <a:spcPts val="600"/>
                        </a:spcAft>
                        <a:buNone/>
                      </a:pPr>
                      <a:r>
                        <a:rPr lang="en-GB" sz="1900">
                          <a:latin typeface="Calibri"/>
                          <a:ea typeface="Calibri"/>
                          <a:cs typeface="Calibri"/>
                          <a:sym typeface="Calibri"/>
                        </a:rPr>
                        <a:t>Paolo Castracane to work with MSSG to update the subgroup’s Cal/Val Portal page.</a:t>
                      </a:r>
                      <a:endParaRPr sz="1900">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26425">
                <a:tc>
                  <a:txBody>
                    <a:bodyPr/>
                    <a:lstStyle/>
                    <a:p>
                      <a:pPr indent="0" lvl="0" marL="0" rtl="0" algn="ctr">
                        <a:spcBef>
                          <a:spcPts val="0"/>
                        </a:spcBef>
                        <a:spcAft>
                          <a:spcPts val="600"/>
                        </a:spcAft>
                        <a:buNone/>
                      </a:pPr>
                      <a:r>
                        <a:rPr b="1" lang="en-GB" sz="2100">
                          <a:solidFill>
                            <a:srgbClr val="FFFFFF"/>
                          </a:solidFill>
                          <a:latin typeface="Calibri"/>
                          <a:ea typeface="Calibri"/>
                          <a:cs typeface="Calibri"/>
                          <a:sym typeface="Calibri"/>
                        </a:rPr>
                        <a:t>WGCV-54-15</a:t>
                      </a:r>
                      <a:endParaRPr b="1" sz="2100">
                        <a:solidFill>
                          <a:srgbClr val="FFFFFF"/>
                        </a:solidFill>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66091"/>
                    </a:solidFill>
                  </a:tcPr>
                </a:tc>
                <a:tc>
                  <a:txBody>
                    <a:bodyPr/>
                    <a:lstStyle/>
                    <a:p>
                      <a:pPr indent="0" lvl="0" marL="0" rtl="0" algn="just">
                        <a:spcBef>
                          <a:spcPts val="0"/>
                        </a:spcBef>
                        <a:spcAft>
                          <a:spcPts val="600"/>
                        </a:spcAft>
                        <a:buNone/>
                      </a:pPr>
                      <a:r>
                        <a:rPr lang="en-GB" sz="1900">
                          <a:latin typeface="Calibri"/>
                          <a:ea typeface="Calibri"/>
                          <a:cs typeface="Calibri"/>
                          <a:sym typeface="Calibri"/>
                        </a:rPr>
                        <a:t>Nigel Fox and Paolo Castracane to collate IVOS achievements (e.g., the solar spectral irradiance spectrum work) on the Cal/Val Portal and communicate them to the CEOS Communications team for promotion.</a:t>
                      </a:r>
                      <a:endParaRPr sz="1900">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89" name="Google Shape;89;p10"/>
          <p:cNvGraphicFramePr/>
          <p:nvPr/>
        </p:nvGraphicFramePr>
        <p:xfrm>
          <a:off x="387275" y="4759600"/>
          <a:ext cx="3000000" cy="3000000"/>
        </p:xfrm>
        <a:graphic>
          <a:graphicData uri="http://schemas.openxmlformats.org/drawingml/2006/table">
            <a:tbl>
              <a:tblPr>
                <a:noFill/>
                <a:tableStyleId>{423BE0CF-7ABC-4283-872F-173415CBDC2E}</a:tableStyleId>
              </a:tblPr>
              <a:tblGrid>
                <a:gridCol w="1674500"/>
                <a:gridCol w="9173000"/>
              </a:tblGrid>
              <a:tr h="726425">
                <a:tc>
                  <a:txBody>
                    <a:bodyPr/>
                    <a:lstStyle/>
                    <a:p>
                      <a:pPr indent="0" lvl="0" marL="0" rtl="0" algn="ctr">
                        <a:spcBef>
                          <a:spcPts val="0"/>
                        </a:spcBef>
                        <a:spcAft>
                          <a:spcPts val="600"/>
                        </a:spcAft>
                        <a:buNone/>
                      </a:pPr>
                      <a:r>
                        <a:rPr b="1" lang="en-GB" sz="2100">
                          <a:solidFill>
                            <a:srgbClr val="FFFFFF"/>
                          </a:solidFill>
                          <a:latin typeface="Calibri"/>
                          <a:ea typeface="Calibri"/>
                          <a:cs typeface="Calibri"/>
                          <a:sym typeface="Calibri"/>
                        </a:rPr>
                        <a:t>WGCV-54-18</a:t>
                      </a:r>
                      <a:endParaRPr b="1" sz="2100">
                        <a:solidFill>
                          <a:srgbClr val="FFFFFF"/>
                        </a:solidFill>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66091"/>
                    </a:solidFill>
                  </a:tcPr>
                </a:tc>
                <a:tc>
                  <a:txBody>
                    <a:bodyPr/>
                    <a:lstStyle/>
                    <a:p>
                      <a:pPr indent="0" lvl="0" marL="0" rtl="0" algn="just">
                        <a:spcBef>
                          <a:spcPts val="0"/>
                        </a:spcBef>
                        <a:spcAft>
                          <a:spcPts val="600"/>
                        </a:spcAft>
                        <a:buNone/>
                      </a:pPr>
                      <a:r>
                        <a:rPr lang="en-GB" sz="1900">
                          <a:latin typeface="Calibri"/>
                          <a:ea typeface="Calibri"/>
                          <a:cs typeface="Calibri"/>
                          <a:sym typeface="Calibri"/>
                        </a:rPr>
                        <a:t>Paolo Castracane to work with Nigel Fox to establish on the Cal/Val Portal an IVOS database on radiometric calibration capabilities.</a:t>
                      </a:r>
                      <a:endParaRPr sz="1900">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90" name="Google Shape;90;p10"/>
          <p:cNvSpPr txBox="1"/>
          <p:nvPr/>
        </p:nvSpPr>
        <p:spPr>
          <a:xfrm>
            <a:off x="645950" y="5811325"/>
            <a:ext cx="11359200" cy="3693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180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Superseded by CEOS Product Validation Platform, or </a:t>
            </a:r>
            <a:r>
              <a:rPr b="1" lang="en-GB" sz="1800">
                <a:solidFill>
                  <a:schemeClr val="dk1"/>
                </a:solidFill>
                <a:latin typeface="Montserrat"/>
                <a:ea typeface="Montserrat"/>
                <a:cs typeface="Montserrat"/>
                <a:sym typeface="Montserrat"/>
              </a:rPr>
              <a:t>include</a:t>
            </a:r>
            <a:r>
              <a:rPr b="1" lang="en-GB" sz="1800">
                <a:solidFill>
                  <a:schemeClr val="dk1"/>
                </a:solidFill>
                <a:latin typeface="Montserrat"/>
                <a:ea typeface="Montserrat"/>
                <a:cs typeface="Montserrat"/>
                <a:sym typeface="Montserrat"/>
              </a:rPr>
              <a:t> alongside WGCV-54-15?	</a:t>
            </a:r>
            <a:endParaRPr b="1" sz="180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1"/>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WGCV-54 actions</a:t>
            </a:r>
            <a:endParaRPr>
              <a:latin typeface="Montserrat"/>
              <a:ea typeface="Montserrat"/>
              <a:cs typeface="Montserrat"/>
              <a:sym typeface="Montserrat"/>
            </a:endParaRPr>
          </a:p>
        </p:txBody>
      </p:sp>
      <p:sp>
        <p:nvSpPr>
          <p:cNvPr id="96" name="Google Shape;96;p11"/>
          <p:cNvSpPr txBox="1"/>
          <p:nvPr/>
        </p:nvSpPr>
        <p:spPr>
          <a:xfrm>
            <a:off x="416412" y="4812350"/>
            <a:ext cx="11359200" cy="430800"/>
          </a:xfrm>
          <a:prstGeom prst="rect">
            <a:avLst/>
          </a:prstGeom>
          <a:noFill/>
          <a:ln>
            <a:noFill/>
          </a:ln>
        </p:spPr>
        <p:txBody>
          <a:bodyPr anchorCtr="0" anchor="t" bIns="45700" lIns="91425" spcFirstLastPara="1" rIns="91425" wrap="square" tIns="45700">
            <a:spAutoFit/>
          </a:bodyPr>
          <a:lstStyle/>
          <a:p>
            <a:pPr indent="-252412" lvl="0" marL="214312" marR="0" rtl="0" algn="l">
              <a:lnSpc>
                <a:spcPct val="150000"/>
              </a:lnSpc>
              <a:spcBef>
                <a:spcPts val="1800"/>
              </a:spcBef>
              <a:spcAft>
                <a:spcPts val="0"/>
              </a:spcAft>
              <a:buClr>
                <a:schemeClr val="dk1"/>
              </a:buClr>
              <a:buSzPts val="2200"/>
              <a:buFont typeface="Montserrat"/>
              <a:buChar char="❖"/>
            </a:pPr>
            <a:r>
              <a:rPr b="1" lang="en-GB" sz="2200">
                <a:solidFill>
                  <a:schemeClr val="dk1"/>
                </a:solidFill>
                <a:latin typeface="Montserrat"/>
                <a:ea typeface="Montserrat"/>
                <a:cs typeface="Montserrat"/>
                <a:sym typeface="Montserrat"/>
              </a:rPr>
              <a:t>Propose to extend deadline to Q4 2025</a:t>
            </a:r>
            <a:r>
              <a:rPr b="1" lang="en-GB" sz="2200">
                <a:solidFill>
                  <a:schemeClr val="dk1"/>
                </a:solidFill>
                <a:latin typeface="Montserrat"/>
                <a:ea typeface="Montserrat"/>
                <a:cs typeface="Montserrat"/>
                <a:sym typeface="Montserrat"/>
              </a:rPr>
              <a:t>	</a:t>
            </a:r>
            <a:endParaRPr b="1" sz="2200">
              <a:solidFill>
                <a:schemeClr val="dk1"/>
              </a:solidFill>
              <a:latin typeface="Montserrat"/>
              <a:ea typeface="Montserrat"/>
              <a:cs typeface="Montserrat"/>
              <a:sym typeface="Montserrat"/>
            </a:endParaRPr>
          </a:p>
        </p:txBody>
      </p:sp>
      <p:graphicFrame>
        <p:nvGraphicFramePr>
          <p:cNvPr id="97" name="Google Shape;97;p11"/>
          <p:cNvGraphicFramePr/>
          <p:nvPr/>
        </p:nvGraphicFramePr>
        <p:xfrm>
          <a:off x="287063" y="1716225"/>
          <a:ext cx="3000000" cy="3000000"/>
        </p:xfrm>
        <a:graphic>
          <a:graphicData uri="http://schemas.openxmlformats.org/drawingml/2006/table">
            <a:tbl>
              <a:tblPr>
                <a:noFill/>
                <a:tableStyleId>{423BE0CF-7ABC-4283-872F-173415CBDC2E}</a:tableStyleId>
              </a:tblPr>
              <a:tblGrid>
                <a:gridCol w="2252800"/>
                <a:gridCol w="8594700"/>
              </a:tblGrid>
              <a:tr h="726425">
                <a:tc>
                  <a:txBody>
                    <a:bodyPr/>
                    <a:lstStyle/>
                    <a:p>
                      <a:pPr indent="0" lvl="0" marL="0" rtl="0" algn="ctr">
                        <a:spcBef>
                          <a:spcPts val="0"/>
                        </a:spcBef>
                        <a:spcAft>
                          <a:spcPts val="600"/>
                        </a:spcAft>
                        <a:buNone/>
                      </a:pPr>
                      <a:r>
                        <a:rPr b="1" lang="en-GB" sz="2800">
                          <a:solidFill>
                            <a:srgbClr val="FFFFFF"/>
                          </a:solidFill>
                          <a:latin typeface="Calibri"/>
                          <a:ea typeface="Calibri"/>
                          <a:cs typeface="Calibri"/>
                          <a:sym typeface="Calibri"/>
                        </a:rPr>
                        <a:t>WGCV-54-18</a:t>
                      </a:r>
                      <a:endParaRPr b="1" sz="2800">
                        <a:solidFill>
                          <a:srgbClr val="FFFFFF"/>
                        </a:solidFill>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66091"/>
                    </a:solidFill>
                  </a:tcPr>
                </a:tc>
                <a:tc>
                  <a:txBody>
                    <a:bodyPr/>
                    <a:lstStyle/>
                    <a:p>
                      <a:pPr indent="0" lvl="0" marL="0" rtl="0" algn="just">
                        <a:spcBef>
                          <a:spcPts val="0"/>
                        </a:spcBef>
                        <a:spcAft>
                          <a:spcPts val="600"/>
                        </a:spcAft>
                        <a:buNone/>
                      </a:pPr>
                      <a:r>
                        <a:rPr lang="en-GB" sz="2700">
                          <a:latin typeface="Calibri"/>
                          <a:ea typeface="Calibri"/>
                          <a:cs typeface="Calibri"/>
                          <a:sym typeface="Calibri"/>
                        </a:rPr>
                        <a:t>Medhavy Thankappan to work with subgroup chairs to review the Terms of Reference from the RadCalNet CEOS WGCV review panel and identify suitable evaluators of the different types of submissions to the FRM Assessment Framework.</a:t>
                      </a:r>
                      <a:endParaRPr sz="2700">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2"/>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WGCV-54 actions</a:t>
            </a:r>
            <a:endParaRPr>
              <a:latin typeface="Montserrat"/>
              <a:ea typeface="Montserrat"/>
              <a:cs typeface="Montserrat"/>
              <a:sym typeface="Montserrat"/>
            </a:endParaRPr>
          </a:p>
        </p:txBody>
      </p:sp>
      <p:sp>
        <p:nvSpPr>
          <p:cNvPr id="103" name="Google Shape;103;p12"/>
          <p:cNvSpPr txBox="1"/>
          <p:nvPr/>
        </p:nvSpPr>
        <p:spPr>
          <a:xfrm>
            <a:off x="416412" y="4812350"/>
            <a:ext cx="11359200" cy="430800"/>
          </a:xfrm>
          <a:prstGeom prst="rect">
            <a:avLst/>
          </a:prstGeom>
          <a:noFill/>
          <a:ln>
            <a:noFill/>
          </a:ln>
        </p:spPr>
        <p:txBody>
          <a:bodyPr anchorCtr="0" anchor="t" bIns="45700" lIns="91425" spcFirstLastPara="1" rIns="91425" wrap="square" tIns="45700">
            <a:spAutoFit/>
          </a:bodyPr>
          <a:lstStyle/>
          <a:p>
            <a:pPr indent="-252412" lvl="0" marL="214312" marR="0" rtl="0" algn="l">
              <a:lnSpc>
                <a:spcPct val="150000"/>
              </a:lnSpc>
              <a:spcBef>
                <a:spcPts val="1800"/>
              </a:spcBef>
              <a:spcAft>
                <a:spcPts val="0"/>
              </a:spcAft>
              <a:buClr>
                <a:schemeClr val="dk1"/>
              </a:buClr>
              <a:buSzPts val="2200"/>
              <a:buFont typeface="Montserrat"/>
              <a:buChar char="❖"/>
            </a:pPr>
            <a:r>
              <a:rPr b="1" lang="en-GB" sz="2200">
                <a:solidFill>
                  <a:schemeClr val="dk1"/>
                </a:solidFill>
                <a:latin typeface="Montserrat"/>
                <a:ea typeface="Montserrat"/>
                <a:cs typeface="Montserrat"/>
                <a:sym typeface="Montserrat"/>
              </a:rPr>
              <a:t>Propose to close as document is complete, subject to minor feedback	</a:t>
            </a:r>
            <a:endParaRPr b="1" sz="2200">
              <a:solidFill>
                <a:schemeClr val="dk1"/>
              </a:solidFill>
              <a:latin typeface="Montserrat"/>
              <a:ea typeface="Montserrat"/>
              <a:cs typeface="Montserrat"/>
              <a:sym typeface="Montserrat"/>
            </a:endParaRPr>
          </a:p>
        </p:txBody>
      </p:sp>
      <p:graphicFrame>
        <p:nvGraphicFramePr>
          <p:cNvPr id="104" name="Google Shape;104;p12"/>
          <p:cNvGraphicFramePr/>
          <p:nvPr/>
        </p:nvGraphicFramePr>
        <p:xfrm>
          <a:off x="287063" y="1716225"/>
          <a:ext cx="3000000" cy="3000000"/>
        </p:xfrm>
        <a:graphic>
          <a:graphicData uri="http://schemas.openxmlformats.org/drawingml/2006/table">
            <a:tbl>
              <a:tblPr>
                <a:noFill/>
                <a:tableStyleId>{423BE0CF-7ABC-4283-872F-173415CBDC2E}</a:tableStyleId>
              </a:tblPr>
              <a:tblGrid>
                <a:gridCol w="2252800"/>
                <a:gridCol w="8594700"/>
              </a:tblGrid>
              <a:tr h="726425">
                <a:tc>
                  <a:txBody>
                    <a:bodyPr/>
                    <a:lstStyle/>
                    <a:p>
                      <a:pPr indent="0" lvl="0" marL="0" rtl="0" algn="ctr">
                        <a:spcBef>
                          <a:spcPts val="0"/>
                        </a:spcBef>
                        <a:spcAft>
                          <a:spcPts val="600"/>
                        </a:spcAft>
                        <a:buNone/>
                      </a:pPr>
                      <a:r>
                        <a:rPr b="1" lang="en-GB" sz="2800">
                          <a:solidFill>
                            <a:srgbClr val="FFFFFF"/>
                          </a:solidFill>
                          <a:latin typeface="Calibri"/>
                          <a:ea typeface="Calibri"/>
                          <a:cs typeface="Calibri"/>
                          <a:sym typeface="Calibri"/>
                        </a:rPr>
                        <a:t>WGCV-54-21</a:t>
                      </a:r>
                      <a:endParaRPr b="1" sz="2800">
                        <a:solidFill>
                          <a:srgbClr val="FFFFFF"/>
                        </a:solidFill>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66091"/>
                    </a:solidFill>
                  </a:tcPr>
                </a:tc>
                <a:tc>
                  <a:txBody>
                    <a:bodyPr/>
                    <a:lstStyle/>
                    <a:p>
                      <a:pPr indent="0" lvl="0" marL="0" rtl="0" algn="just">
                        <a:spcBef>
                          <a:spcPts val="0"/>
                        </a:spcBef>
                        <a:spcAft>
                          <a:spcPts val="600"/>
                        </a:spcAft>
                        <a:buNone/>
                      </a:pPr>
                      <a:r>
                        <a:rPr lang="en-GB" sz="2700">
                          <a:latin typeface="Calibri"/>
                          <a:ea typeface="Calibri"/>
                          <a:cs typeface="Calibri"/>
                          <a:sym typeface="Calibri"/>
                        </a:rPr>
                        <a:t>LPV Chair to coordinate a review of the Land Cover and Change Map Accuracy Assessment and Area Estimation Good Practices Protocol within WGCV, for endorsement at WGCV-55.</a:t>
                      </a:r>
                      <a:endParaRPr sz="2700">
                        <a:latin typeface="Calibri"/>
                        <a:ea typeface="Calibri"/>
                        <a:cs typeface="Calibri"/>
                        <a:sym typeface="Calibri"/>
                      </a:endParaRPr>
                    </a:p>
                  </a:txBody>
                  <a:tcPr marT="76200" marB="76200" marR="76200" marL="76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