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797675" cy="9872650"/>
  <p:embeddedFontLst>
    <p:embeddedFont>
      <p:font typeface="Short St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mhaDo3bkn0z6ltew69V4MWPOk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A552F7-7E73-48C8-AD47-5E26E1D9F8A4}">
  <a:tblStyle styleId="{23A552F7-7E73-48C8-AD47-5E26E1D9F8A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ShortStack-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107950" y="739775"/>
            <a:ext cx="6581775"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i="1" lang="en-US" sz="1100">
                <a:solidFill>
                  <a:srgbClr val="000000"/>
                </a:solidFill>
                <a:latin typeface="Arial"/>
                <a:ea typeface="Arial"/>
                <a:cs typeface="Arial"/>
                <a:sym typeface="Arial"/>
              </a:rPr>
              <a:t>A national emissions estimates session was held at WGClimate-22, where several national inventory teams from around Europe presented their approaches and challenges using EO data. Feedback from national inventory teams highlighted the need for better guidance on how to find and use EO datasets, as well as clearer resources for seeking help with EO data.</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3: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3: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5: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7: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79768" y="4689515"/>
            <a:ext cx="5438140" cy="4442698"/>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79768" y="4689515"/>
            <a:ext cx="5438140" cy="444269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07950" y="739775"/>
            <a:ext cx="6583363" cy="37036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9"/>
          <p:cNvSpPr txBox="1"/>
          <p:nvPr/>
        </p:nvSpPr>
        <p:spPr>
          <a:xfrm>
            <a:off x="-24372" y="6562800"/>
            <a:ext cx="64488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accent1"/>
                </a:solidFill>
                <a:latin typeface="Arial"/>
                <a:ea typeface="Arial"/>
                <a:cs typeface="Arial"/>
                <a:sym typeface="Arial"/>
              </a:rPr>
              <a:t>CEOS Overview</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9"/>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2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2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2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0" name="Google Shape;50;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1" name="Google Shape;51;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2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eos.org/document_management/CEO%20Team/CEOS%202025-2027%20Work%20Plan%20-%20May%202025%20v4.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0" Type="http://schemas.openxmlformats.org/officeDocument/2006/relationships/image" Target="../media/image38.png"/><Relationship Id="rId11" Type="http://schemas.openxmlformats.org/officeDocument/2006/relationships/image" Target="../media/image42.png"/><Relationship Id="rId10" Type="http://schemas.openxmlformats.org/officeDocument/2006/relationships/image" Target="../media/image28.png"/><Relationship Id="rId21" Type="http://schemas.openxmlformats.org/officeDocument/2006/relationships/image" Target="../media/image37.png"/><Relationship Id="rId13" Type="http://schemas.openxmlformats.org/officeDocument/2006/relationships/image" Target="../media/image27.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22.png"/><Relationship Id="rId15" Type="http://schemas.openxmlformats.org/officeDocument/2006/relationships/image" Target="../media/image33.png"/><Relationship Id="rId14" Type="http://schemas.openxmlformats.org/officeDocument/2006/relationships/image" Target="../media/image34.png"/><Relationship Id="rId17" Type="http://schemas.openxmlformats.org/officeDocument/2006/relationships/image" Target="../media/image35.png"/><Relationship Id="rId16" Type="http://schemas.openxmlformats.org/officeDocument/2006/relationships/image" Target="../media/image26.png"/><Relationship Id="rId5" Type="http://schemas.openxmlformats.org/officeDocument/2006/relationships/image" Target="../media/image16.png"/><Relationship Id="rId19" Type="http://schemas.openxmlformats.org/officeDocument/2006/relationships/image" Target="../media/image40.png"/><Relationship Id="rId6" Type="http://schemas.openxmlformats.org/officeDocument/2006/relationships/image" Target="../media/image43.png"/><Relationship Id="rId18" Type="http://schemas.openxmlformats.org/officeDocument/2006/relationships/image" Target="../media/image39.png"/><Relationship Id="rId7" Type="http://schemas.openxmlformats.org/officeDocument/2006/relationships/image" Target="../media/image41.png"/><Relationship Id="rId8"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eos.org/ourwork/"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hyperlink" Target="http://deliverables.ceos.org/" TargetMode="External"/><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31.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title"/>
          </p:nvPr>
        </p:nvSpPr>
        <p:spPr>
          <a:xfrm>
            <a:off x="176046" y="175938"/>
            <a:ext cx="80394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4600"/>
              <a:t>Committee on</a:t>
            </a:r>
            <a:br>
              <a:rPr lang="en-US" sz="4600"/>
            </a:br>
            <a:r>
              <a:rPr lang="en-US" sz="4600"/>
              <a:t>Earth</a:t>
            </a:r>
            <a:br>
              <a:rPr lang="en-US" sz="4600"/>
            </a:br>
            <a:r>
              <a:rPr lang="en-US" sz="4600"/>
              <a:t>Observation</a:t>
            </a:r>
            <a:br>
              <a:rPr lang="en-US" sz="4600"/>
            </a:br>
            <a:r>
              <a:rPr lang="en-US" sz="4600"/>
              <a:t>Satellites</a:t>
            </a:r>
            <a:endParaRPr i="1" sz="4000"/>
          </a:p>
        </p:txBody>
      </p:sp>
      <p:sp>
        <p:nvSpPr>
          <p:cNvPr id="58" name="Google Shape;58;p1"/>
          <p:cNvSpPr/>
          <p:nvPr/>
        </p:nvSpPr>
        <p:spPr>
          <a:xfrm>
            <a:off x="6813814" y="4285573"/>
            <a:ext cx="5148262"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1" lang="en-US" sz="2200" u="none" cap="none" strike="noStrike">
                <a:solidFill>
                  <a:schemeClr val="accent1"/>
                </a:solidFill>
                <a:latin typeface="Arial"/>
                <a:ea typeface="Arial"/>
                <a:cs typeface="Arial"/>
                <a:sym typeface="Arial"/>
              </a:rPr>
              <a:t>CEOS Overview and CEO Update</a:t>
            </a:r>
            <a:endParaRPr/>
          </a:p>
          <a:p>
            <a:pPr indent="0" lvl="0" marL="0" marR="0" rtl="0" algn="r">
              <a:lnSpc>
                <a:spcPct val="150000"/>
              </a:lnSpc>
              <a:spcBef>
                <a:spcPts val="0"/>
              </a:spcBef>
              <a:spcAft>
                <a:spcPts val="0"/>
              </a:spcAft>
              <a:buClr>
                <a:srgbClr val="000000"/>
              </a:buClr>
              <a:buSzPts val="2200"/>
              <a:buFont typeface="Arial"/>
              <a:buNone/>
            </a:pPr>
            <a:r>
              <a:rPr b="1" i="1" lang="en-US" sz="2200" u="none" cap="none" strike="noStrike">
                <a:solidFill>
                  <a:schemeClr val="accent1"/>
                </a:solidFill>
                <a:latin typeface="Arial"/>
                <a:ea typeface="Arial"/>
                <a:cs typeface="Arial"/>
                <a:sym typeface="Arial"/>
              </a:rPr>
              <a:t>Steven Ramage, WGCV-55</a:t>
            </a:r>
            <a:endParaRPr/>
          </a:p>
          <a:p>
            <a:pPr indent="0" lvl="0" marL="0" marR="0" rtl="0" algn="r">
              <a:lnSpc>
                <a:spcPct val="150000"/>
              </a:lnSpc>
              <a:spcBef>
                <a:spcPts val="0"/>
              </a:spcBef>
              <a:spcAft>
                <a:spcPts val="0"/>
              </a:spcAft>
              <a:buClr>
                <a:srgbClr val="000000"/>
              </a:buClr>
              <a:buSzPts val="2200"/>
              <a:buFont typeface="Arial"/>
              <a:buNone/>
            </a:pPr>
            <a:r>
              <a:rPr b="1" i="1" lang="en-US" sz="2200" u="none" cap="none" strike="noStrike">
                <a:solidFill>
                  <a:schemeClr val="accent1"/>
                </a:solidFill>
                <a:latin typeface="Arial"/>
                <a:ea typeface="Arial"/>
                <a:cs typeface="Arial"/>
                <a:sym typeface="Arial"/>
              </a:rPr>
              <a:t>July 2025</a:t>
            </a:r>
            <a:endParaRPr b="1" i="1"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p:txBody>
      </p:sp>
      <p:sp>
        <p:nvSpPr>
          <p:cNvPr id="59" name="Google Shape;59;p1"/>
          <p:cNvSpPr txBox="1"/>
          <p:nvPr/>
        </p:nvSpPr>
        <p:spPr>
          <a:xfrm>
            <a:off x="7575884" y="327095"/>
            <a:ext cx="2971800" cy="83099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1" lang="en-US" sz="2400" u="none" cap="none" strike="noStrike">
                <a:solidFill>
                  <a:schemeClr val="lt1"/>
                </a:solidFill>
                <a:latin typeface="Short Stack"/>
                <a:ea typeface="Short Stack"/>
                <a:cs typeface="Short Stack"/>
                <a:sym typeface="Short Stack"/>
              </a:rPr>
              <a:t>Viewing Earth</a:t>
            </a:r>
            <a:endParaRPr/>
          </a:p>
          <a:p>
            <a:pPr indent="-541338" lvl="2" marL="541338" marR="0" rtl="0" algn="l">
              <a:lnSpc>
                <a:spcPct val="100000"/>
              </a:lnSpc>
              <a:spcBef>
                <a:spcPts val="0"/>
              </a:spcBef>
              <a:spcAft>
                <a:spcPts val="0"/>
              </a:spcAft>
              <a:buNone/>
            </a:pPr>
            <a:r>
              <a:rPr b="0" i="1" lang="en-US" sz="2400" u="none" cap="none" strike="noStrike">
                <a:solidFill>
                  <a:schemeClr val="lt1"/>
                </a:solidFill>
                <a:latin typeface="Short Stack"/>
                <a:ea typeface="Short Stack"/>
                <a:cs typeface="Short Stack"/>
                <a:sym typeface="Short Stack"/>
              </a:rPr>
              <a:t>	Serving Society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idx="1" type="body"/>
          </p:nvPr>
        </p:nvSpPr>
        <p:spPr>
          <a:xfrm>
            <a:off x="324233" y="1478523"/>
            <a:ext cx="11495400" cy="4662871"/>
          </a:xfrm>
          <a:prstGeom prst="rect">
            <a:avLst/>
          </a:prstGeom>
          <a:noFill/>
          <a:ln>
            <a:noFill/>
          </a:ln>
        </p:spPr>
        <p:txBody>
          <a:bodyPr anchorCtr="0" anchor="t" bIns="45700" lIns="91425" spcFirstLastPara="1" rIns="91425" wrap="square" tIns="45700">
            <a:noAutofit/>
          </a:bodyPr>
          <a:lstStyle/>
          <a:p>
            <a:pPr indent="-406400" lvl="0" marL="457200" marR="118110" rtl="0" algn="just">
              <a:lnSpc>
                <a:spcPct val="90000"/>
              </a:lnSpc>
              <a:spcBef>
                <a:spcPts val="1200"/>
              </a:spcBef>
              <a:spcAft>
                <a:spcPts val="0"/>
              </a:spcAft>
              <a:buSzPts val="2800"/>
              <a:buChar char="❖"/>
            </a:pPr>
            <a:r>
              <a:rPr b="0" i="0" lang="en-US" sz="2000">
                <a:solidFill>
                  <a:srgbClr val="000000"/>
                </a:solidFill>
                <a:latin typeface="Arial"/>
                <a:ea typeface="Arial"/>
                <a:cs typeface="Arial"/>
                <a:sym typeface="Arial"/>
              </a:rPr>
              <a:t>The CEOS 2025–2027 Work Plan was virtually endorsed by CEOS Principals in May 2025 and is now available</a:t>
            </a:r>
            <a:r>
              <a:rPr b="0" i="0" lang="en-US" sz="2000" u="sng">
                <a:solidFill>
                  <a:srgbClr val="000000"/>
                </a:solidFill>
                <a:latin typeface="Arial"/>
                <a:ea typeface="Arial"/>
                <a:cs typeface="Arial"/>
                <a:sym typeface="Arial"/>
                <a:hlinkClick r:id="rId3">
                  <a:extLst>
                    <a:ext uri="{A12FA001-AC4F-418D-AE19-62706E023703}">
                      <ahyp:hlinkClr val="tx"/>
                    </a:ext>
                  </a:extLst>
                </a:hlinkClick>
              </a:rPr>
              <a:t> online </a:t>
            </a:r>
            <a:endParaRPr sz="2000">
              <a:solidFill>
                <a:srgbClr val="000000"/>
              </a:solidFill>
              <a:latin typeface="Arial"/>
              <a:ea typeface="Arial"/>
              <a:cs typeface="Arial"/>
              <a:sym typeface="Arial"/>
            </a:endParaRPr>
          </a:p>
          <a:p>
            <a:pPr indent="-406400" lvl="0" marL="457200" marR="118110" rtl="0" algn="just">
              <a:lnSpc>
                <a:spcPct val="90000"/>
              </a:lnSpc>
              <a:spcBef>
                <a:spcPts val="1500"/>
              </a:spcBef>
              <a:spcAft>
                <a:spcPts val="0"/>
              </a:spcAft>
              <a:buSzPts val="2800"/>
              <a:buChar char="❖"/>
            </a:pPr>
            <a:r>
              <a:rPr b="0" i="0" lang="en-US" sz="2000">
                <a:solidFill>
                  <a:srgbClr val="000000"/>
                </a:solidFill>
                <a:latin typeface="Arial"/>
                <a:ea typeface="Arial"/>
                <a:cs typeface="Arial"/>
                <a:sym typeface="Arial"/>
              </a:rPr>
              <a:t>The UK Space Agency, as the 2025 CEOS Chair, is advancing the theme “Unlocking Earth Observation (EO) for Society”, and a joint CEOS Chair and SIT Chair side event was hosted alongside SIT-40 to discuss CEOS Agency interactions with UNFCCC COP delegates. A side event is planned for SIT Technical Workshop 2025 to discuss CEOS Agency initiatives for increasing the use of EO for public service. </a:t>
            </a:r>
            <a:endParaRPr/>
          </a:p>
          <a:p>
            <a:pPr indent="-406400" lvl="0" marL="457200" marR="118110" rtl="0" algn="just">
              <a:lnSpc>
                <a:spcPct val="90000"/>
              </a:lnSpc>
              <a:spcBef>
                <a:spcPts val="1500"/>
              </a:spcBef>
              <a:spcAft>
                <a:spcPts val="0"/>
              </a:spcAft>
              <a:buSzPts val="2800"/>
              <a:buChar char="❖"/>
            </a:pPr>
            <a:r>
              <a:rPr b="0" i="0" lang="en-US" sz="2000">
                <a:solidFill>
                  <a:srgbClr val="000000"/>
                </a:solidFill>
                <a:latin typeface="Arial"/>
                <a:ea typeface="Arial"/>
                <a:cs typeface="Arial"/>
                <a:sym typeface="Arial"/>
              </a:rPr>
              <a:t>The GHG Task Team continues to develop the </a:t>
            </a:r>
            <a:r>
              <a:rPr b="0" i="1" lang="en-US" sz="2000">
                <a:solidFill>
                  <a:srgbClr val="000000"/>
                </a:solidFill>
                <a:latin typeface="Arial"/>
                <a:ea typeface="Arial"/>
                <a:cs typeface="Arial"/>
                <a:sym typeface="Arial"/>
              </a:rPr>
              <a:t>Best Practices for Remote Sensing-based Estimates of Facility-scale Methane Emissions</a:t>
            </a:r>
            <a:r>
              <a:rPr b="0" i="0" lang="en-US" sz="2000">
                <a:solidFill>
                  <a:srgbClr val="000000"/>
                </a:solidFill>
                <a:latin typeface="Arial"/>
                <a:ea typeface="Arial"/>
                <a:cs typeface="Arial"/>
                <a:sym typeface="Arial"/>
              </a:rPr>
              <a:t>. The document was shared for CEOS-CGMS review in June and the final version will be released in July 2025.</a:t>
            </a:r>
            <a:endParaRPr/>
          </a:p>
          <a:p>
            <a:pPr indent="-406400" lvl="0" marL="457200" marR="118110" rtl="0" algn="just">
              <a:lnSpc>
                <a:spcPct val="90000"/>
              </a:lnSpc>
              <a:spcBef>
                <a:spcPts val="1500"/>
              </a:spcBef>
              <a:spcAft>
                <a:spcPts val="0"/>
              </a:spcAft>
              <a:buSzPts val="2800"/>
              <a:buChar char="❖"/>
            </a:pPr>
            <a:r>
              <a:rPr b="0" i="0" lang="en-US" sz="2000">
                <a:solidFill>
                  <a:srgbClr val="000000"/>
                </a:solidFill>
                <a:latin typeface="Arial"/>
                <a:ea typeface="Arial"/>
                <a:cs typeface="Arial"/>
                <a:sym typeface="Arial"/>
              </a:rPr>
              <a:t>The SIT Chair Team is working with the GHG Task Team on engagement with the International Methane Emissions Observatory (IMEO), notably with the Use Case Working Group, on the establishment of a database of controlled release experiments and ensuring access to CEOS Agency data. </a:t>
            </a:r>
            <a:endParaRPr/>
          </a:p>
          <a:p>
            <a:pPr indent="-228600" lvl="0" marL="457200" marR="0" rtl="0" algn="l">
              <a:lnSpc>
                <a:spcPct val="90000"/>
              </a:lnSpc>
              <a:spcBef>
                <a:spcPts val="1300"/>
              </a:spcBef>
              <a:spcAft>
                <a:spcPts val="0"/>
              </a:spcAft>
              <a:buClr>
                <a:schemeClr val="dk1"/>
              </a:buClr>
              <a:buSzPts val="2800"/>
              <a:buFont typeface="Noto Sans Symbols"/>
              <a:buNone/>
            </a:pPr>
            <a:r>
              <a:t/>
            </a:r>
            <a:endParaRPr/>
          </a:p>
        </p:txBody>
      </p:sp>
      <p:sp>
        <p:nvSpPr>
          <p:cNvPr id="132" name="Google Shape;132;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Updates from SIT-40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idx="1" type="body"/>
          </p:nvPr>
        </p:nvSpPr>
        <p:spPr>
          <a:xfrm>
            <a:off x="348300" y="1097564"/>
            <a:ext cx="11495400" cy="4662871"/>
          </a:xfrm>
          <a:prstGeom prst="rect">
            <a:avLst/>
          </a:prstGeom>
          <a:noFill/>
          <a:ln>
            <a:noFill/>
          </a:ln>
        </p:spPr>
        <p:txBody>
          <a:bodyPr anchorCtr="0" anchor="t" bIns="45700" lIns="91425" spcFirstLastPara="1" rIns="91425" wrap="square" tIns="45700">
            <a:noAutofit/>
          </a:bodyPr>
          <a:lstStyle/>
          <a:p>
            <a:pPr indent="-393700" lvl="0" marL="457200" marR="118110" rtl="0" algn="just">
              <a:lnSpc>
                <a:spcPct val="90000"/>
              </a:lnSpc>
              <a:spcBef>
                <a:spcPts val="1200"/>
              </a:spcBef>
              <a:spcAft>
                <a:spcPts val="0"/>
              </a:spcAft>
              <a:buSzPts val="2600"/>
              <a:buChar char="❖"/>
            </a:pPr>
            <a:r>
              <a:rPr lang="en-US" sz="1800">
                <a:solidFill>
                  <a:srgbClr val="000000"/>
                </a:solidFill>
                <a:latin typeface="Arial"/>
                <a:ea typeface="Arial"/>
                <a:cs typeface="Arial"/>
                <a:sym typeface="Arial"/>
              </a:rPr>
              <a:t>The JAXA SIT Chair Team will lead the development of the CEOS GST Strategy Issue 2 and oversee its implementation. The CEOS community is invited to nominate representatives to assist with the development of the document, which will be presented for endorsement at CEOS Plenary 2025. </a:t>
            </a:r>
            <a:endParaRPr sz="2600"/>
          </a:p>
          <a:p>
            <a:pPr indent="-393700" lvl="0" marL="457200" marR="118110" rtl="0" algn="just">
              <a:lnSpc>
                <a:spcPct val="90000"/>
              </a:lnSpc>
              <a:spcBef>
                <a:spcPts val="1500"/>
              </a:spcBef>
              <a:spcAft>
                <a:spcPts val="0"/>
              </a:spcAft>
              <a:buSzPts val="2600"/>
              <a:buChar char="❖"/>
            </a:pPr>
            <a:r>
              <a:rPr lang="en-US" sz="1800">
                <a:solidFill>
                  <a:srgbClr val="000000"/>
                </a:solidFill>
                <a:latin typeface="Arial"/>
                <a:ea typeface="Arial"/>
                <a:cs typeface="Arial"/>
                <a:sym typeface="Arial"/>
              </a:rPr>
              <a:t>The Space Agency Response to the 2022 Global Climate Observing System (GCOS) Implementation Plan was endorsed by SIT-40. This provided responses to 48 activities identified by GCOS. </a:t>
            </a:r>
            <a:endParaRPr sz="2600"/>
          </a:p>
          <a:p>
            <a:pPr indent="-393700" lvl="0" marL="457200" marR="118110" rtl="0" algn="just">
              <a:lnSpc>
                <a:spcPct val="90000"/>
              </a:lnSpc>
              <a:spcBef>
                <a:spcPts val="1500"/>
              </a:spcBef>
              <a:spcAft>
                <a:spcPts val="0"/>
              </a:spcAft>
              <a:buSzPts val="2600"/>
              <a:buChar char="❖"/>
            </a:pPr>
            <a:r>
              <a:rPr lang="en-US" sz="1800">
                <a:solidFill>
                  <a:srgbClr val="000000"/>
                </a:solidFill>
                <a:latin typeface="Arial"/>
                <a:ea typeface="Arial"/>
                <a:cs typeface="Arial"/>
                <a:sym typeface="Arial"/>
              </a:rPr>
              <a:t>SIT-40 endorsed the Lessons Learned and Recommendations from Space Agency Support for the First Global Stocktake produced by the CEOS/CGMS WGClimate.</a:t>
            </a:r>
            <a:endParaRPr sz="2600"/>
          </a:p>
          <a:p>
            <a:pPr indent="-393700" lvl="0" marL="457200" marR="118110" rtl="0" algn="just">
              <a:lnSpc>
                <a:spcPct val="90000"/>
              </a:lnSpc>
              <a:spcBef>
                <a:spcPts val="1500"/>
              </a:spcBef>
              <a:spcAft>
                <a:spcPts val="0"/>
              </a:spcAft>
              <a:buSzPts val="2600"/>
              <a:buChar char="❖"/>
            </a:pPr>
            <a:r>
              <a:rPr lang="en-US" sz="1800">
                <a:solidFill>
                  <a:srgbClr val="000000"/>
                </a:solidFill>
                <a:latin typeface="Arial"/>
                <a:ea typeface="Arial"/>
                <a:cs typeface="Arial"/>
                <a:sym typeface="Arial"/>
              </a:rPr>
              <a:t>The IPCC Task Force on Inventories (TFI) Database is a potential mechanism through which EO data can improve national inventories, through the validation and enhancement of the default emission factors. </a:t>
            </a:r>
            <a:endParaRPr sz="2600"/>
          </a:p>
          <a:p>
            <a:pPr indent="-393700" lvl="0" marL="457200" marR="118110" rtl="0" algn="just">
              <a:lnSpc>
                <a:spcPct val="90000"/>
              </a:lnSpc>
              <a:spcBef>
                <a:spcPts val="1500"/>
              </a:spcBef>
              <a:spcAft>
                <a:spcPts val="0"/>
              </a:spcAft>
              <a:buSzPts val="2600"/>
              <a:buChar char="❖"/>
            </a:pPr>
            <a:r>
              <a:rPr b="0" i="0" lang="en-US" sz="1800">
                <a:solidFill>
                  <a:srgbClr val="000000"/>
                </a:solidFill>
                <a:latin typeface="Arial"/>
                <a:ea typeface="Arial"/>
                <a:cs typeface="Arial"/>
                <a:sym typeface="Arial"/>
              </a:rPr>
              <a:t>WGClimate has an activity to expand the use of the Climate Data Records (CDR) Inventory to address emerging priorities and invites participants to help with application/stakeholder typologies. </a:t>
            </a:r>
            <a:endParaRPr sz="1800">
              <a:solidFill>
                <a:srgbClr val="000000"/>
              </a:solidFill>
              <a:latin typeface="Arial"/>
              <a:ea typeface="Arial"/>
              <a:cs typeface="Arial"/>
              <a:sym typeface="Arial"/>
            </a:endParaRPr>
          </a:p>
          <a:p>
            <a:pPr indent="-393700" lvl="0" marL="457200" marR="118110" rtl="0" algn="just">
              <a:lnSpc>
                <a:spcPct val="90000"/>
              </a:lnSpc>
              <a:spcBef>
                <a:spcPts val="1500"/>
              </a:spcBef>
              <a:spcAft>
                <a:spcPts val="300"/>
              </a:spcAft>
              <a:buSzPts val="2600"/>
              <a:buChar char="❖"/>
            </a:pPr>
            <a:r>
              <a:rPr lang="en-US" sz="1800">
                <a:solidFill>
                  <a:srgbClr val="000000"/>
                </a:solidFill>
                <a:latin typeface="Arial"/>
                <a:ea typeface="Arial"/>
                <a:cs typeface="Arial"/>
                <a:sym typeface="Arial"/>
              </a:rPr>
              <a:t>A UNFCCC COP Tiger Team under WGClimate has been established to coordinate CEOS and CGMS inputs to the annual UNFCCC COP meetings. WGClimate and UNFCCC held a joint, virtual workshop in April 2025, to inform and engage division focal points and define follow-up activities.</a:t>
            </a:r>
            <a:endParaRPr sz="2600"/>
          </a:p>
        </p:txBody>
      </p:sp>
      <p:sp>
        <p:nvSpPr>
          <p:cNvPr id="138" name="Google Shape;138;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Updates from SIT-40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ph idx="1" type="body"/>
          </p:nvPr>
        </p:nvSpPr>
        <p:spPr>
          <a:xfrm>
            <a:off x="348300" y="1019265"/>
            <a:ext cx="11495400" cy="4662900"/>
          </a:xfrm>
          <a:prstGeom prst="rect">
            <a:avLst/>
          </a:prstGeom>
          <a:noFill/>
          <a:ln>
            <a:noFill/>
          </a:ln>
        </p:spPr>
        <p:txBody>
          <a:bodyPr anchorCtr="0" anchor="t" bIns="45700" lIns="91425" spcFirstLastPara="1" rIns="91425" wrap="square" tIns="45700">
            <a:noAutofit/>
          </a:bodyPr>
          <a:lstStyle/>
          <a:p>
            <a:pPr indent="-406400" lvl="0" marL="457200" marR="118110" rtl="0" algn="just">
              <a:lnSpc>
                <a:spcPct val="90000"/>
              </a:lnSpc>
              <a:spcBef>
                <a:spcPts val="1200"/>
              </a:spcBef>
              <a:spcAft>
                <a:spcPts val="0"/>
              </a:spcAft>
              <a:buSzPts val="2800"/>
              <a:buChar char="❖"/>
            </a:pPr>
            <a:r>
              <a:rPr lang="en-US" sz="2000">
                <a:solidFill>
                  <a:srgbClr val="000000"/>
                </a:solidFill>
                <a:latin typeface="Arial"/>
                <a:ea typeface="Arial"/>
                <a:cs typeface="Arial"/>
                <a:sym typeface="Arial"/>
              </a:rPr>
              <a:t>The Aquatic Carbon Roadmap development continues, with a first draft shared for discussion. A consolidated draft is expected by CEOS Plenary, with endorsement planned in early 2026. </a:t>
            </a:r>
            <a:endParaRPr/>
          </a:p>
          <a:p>
            <a:pPr indent="-406400" lvl="0" marL="457200" marR="11811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The CEOS AFOLU Roadmap team defined 30+ actions to follow the Roadmap’s recommendations. The LSI-VC Forests and Biomass Subgroup will monitor and track the progress of these actions. </a:t>
            </a:r>
            <a:endParaRPr/>
          </a:p>
          <a:p>
            <a:pPr indent="-406400" lvl="0" marL="457200" marR="118110" rtl="0" algn="just">
              <a:lnSpc>
                <a:spcPct val="90000"/>
              </a:lnSpc>
              <a:spcBef>
                <a:spcPts val="1500"/>
              </a:spcBef>
              <a:spcAft>
                <a:spcPts val="0"/>
              </a:spcAft>
              <a:buSzPts val="2800"/>
              <a:buChar char="❖"/>
            </a:pPr>
            <a:r>
              <a:rPr b="0" i="0" lang="en-US" sz="2000">
                <a:solidFill>
                  <a:srgbClr val="000000"/>
                </a:solidFill>
                <a:latin typeface="Arial"/>
                <a:ea typeface="Arial"/>
                <a:cs typeface="Arial"/>
                <a:sym typeface="Arial"/>
              </a:rPr>
              <a:t>The Biodiversity Study Team (BST) has been running a consultation across the CEOS community to assess the potential to address biodiversity needs. A recommendation for sustainable CEOS support for biodiversity, along with the associated documentation, will be brought to CEOS Plenary 20</a:t>
            </a:r>
            <a:endParaRPr/>
          </a:p>
          <a:p>
            <a:pPr indent="-406400" lvl="0" marL="457200" marR="11811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WGCV has developed the CEOS Product Validation Platform (PVP), which includes a database for image comparisons, as well as a tool for radiometric and validation analytics. The CEOS community is invited to engage with the initiative and provide imagery from their own sensors, and encourage other satellite operators, including commercial operators, to do the same. </a:t>
            </a:r>
            <a:endParaRPr/>
          </a:p>
          <a:p>
            <a:pPr indent="-406400" lvl="0" marL="457200" marR="11811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WGDisasters has established a subgroup to support the UN’s Early Warning for All (EW4All) initiative. The next steps regarding engagement are currently being developed.</a:t>
            </a:r>
            <a:endParaRPr b="0" i="0" sz="2000">
              <a:solidFill>
                <a:srgbClr val="000000"/>
              </a:solidFill>
              <a:latin typeface="Arial"/>
              <a:ea typeface="Arial"/>
              <a:cs typeface="Arial"/>
              <a:sym typeface="Arial"/>
            </a:endParaRPr>
          </a:p>
          <a:p>
            <a:pPr indent="-228600" lvl="0" marL="457200" marR="118110" rtl="0" algn="just">
              <a:lnSpc>
                <a:spcPct val="90000"/>
              </a:lnSpc>
              <a:spcBef>
                <a:spcPts val="1500"/>
              </a:spcBef>
              <a:spcAft>
                <a:spcPts val="300"/>
              </a:spcAft>
              <a:buSzPts val="2800"/>
              <a:buNone/>
            </a:pPr>
            <a:r>
              <a:t/>
            </a:r>
            <a:endParaRPr b="0" i="0" sz="2000">
              <a:solidFill>
                <a:srgbClr val="000000"/>
              </a:solidFill>
              <a:latin typeface="Arial"/>
              <a:ea typeface="Arial"/>
              <a:cs typeface="Arial"/>
              <a:sym typeface="Arial"/>
            </a:endParaRPr>
          </a:p>
        </p:txBody>
      </p:sp>
      <p:sp>
        <p:nvSpPr>
          <p:cNvPr id="144" name="Google Shape;144;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Updates from SIT-40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3"/>
          <p:cNvSpPr txBox="1"/>
          <p:nvPr>
            <p:ph idx="1" type="body"/>
          </p:nvPr>
        </p:nvSpPr>
        <p:spPr>
          <a:xfrm>
            <a:off x="348300" y="954942"/>
            <a:ext cx="11495400" cy="4662900"/>
          </a:xfrm>
          <a:prstGeom prst="rect">
            <a:avLst/>
          </a:prstGeom>
          <a:noFill/>
          <a:ln>
            <a:noFill/>
          </a:ln>
        </p:spPr>
        <p:txBody>
          <a:bodyPr anchorCtr="0" anchor="t" bIns="45700" lIns="91425" spcFirstLastPara="1" rIns="91425" wrap="square" tIns="45700">
            <a:noAutofit/>
          </a:bodyPr>
          <a:lstStyle/>
          <a:p>
            <a:pPr indent="-406400" lvl="0" marL="457200" marR="118110" rtl="0" algn="just">
              <a:lnSpc>
                <a:spcPct val="90000"/>
              </a:lnSpc>
              <a:spcBef>
                <a:spcPts val="1200"/>
              </a:spcBef>
              <a:spcAft>
                <a:spcPts val="0"/>
              </a:spcAft>
              <a:buSzPts val="2800"/>
              <a:buChar char="❖"/>
            </a:pPr>
            <a:r>
              <a:rPr b="0" i="0" lang="en-US" sz="2000">
                <a:solidFill>
                  <a:srgbClr val="000000"/>
                </a:solidFill>
                <a:latin typeface="Arial"/>
                <a:ea typeface="Arial"/>
                <a:cs typeface="Arial"/>
                <a:sym typeface="Arial"/>
              </a:rPr>
              <a:t>WGISS presented the first draft of the </a:t>
            </a:r>
            <a:r>
              <a:rPr b="0" i="1" lang="en-US" sz="2000">
                <a:solidFill>
                  <a:srgbClr val="000000"/>
                </a:solidFill>
                <a:latin typeface="Arial"/>
                <a:ea typeface="Arial"/>
                <a:cs typeface="Arial"/>
                <a:sym typeface="Arial"/>
              </a:rPr>
              <a:t>CEOS Interoperability Handbook 2.0</a:t>
            </a:r>
            <a:r>
              <a:rPr b="0" i="0" lang="en-US" sz="2000">
                <a:solidFill>
                  <a:srgbClr val="000000"/>
                </a:solidFill>
                <a:latin typeface="Arial"/>
                <a:ea typeface="Arial"/>
                <a:cs typeface="Arial"/>
                <a:sym typeface="Arial"/>
              </a:rPr>
              <a:t>. The Handbook includes recommendations for data providers to improve the interoperability of their data and services. It is open for community comment, and a final version will go to CEOS Plenary for endorsement. </a:t>
            </a:r>
            <a:endParaRPr sz="2000">
              <a:solidFill>
                <a:srgbClr val="000000"/>
              </a:solidFill>
              <a:latin typeface="Arial"/>
              <a:ea typeface="Arial"/>
              <a:cs typeface="Arial"/>
              <a:sym typeface="Arial"/>
            </a:endParaRPr>
          </a:p>
          <a:p>
            <a:pPr indent="-406400" lvl="0" marL="457200" marR="11811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SST-VC presented a statement regarding extended observation coverage from new ultra-high-resolution thermal infrared instruments. </a:t>
            </a:r>
            <a:endParaRPr/>
          </a:p>
          <a:p>
            <a:pPr indent="-406400" lvl="0" marL="457200" marR="11811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The CEOS Executive Officer participated in the 14th Global Ocean Observing System (GOOS) Steering Committee (SC14) in Paris, France, in February 2025, on behalf of COAST-VC. GOOS expressed interest in partnering with CEOS on critical ocean observation infrastructure.</a:t>
            </a:r>
            <a:endParaRPr/>
          </a:p>
          <a:p>
            <a:pPr indent="-406400" lvl="0" marL="457200" marR="11811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The LSI-VC GEOGLAM Subgroup asked CEOS Agencies to review their Terms of Reference and provide a response to GEOGLAM Points of Contact for any revisions, as well as nominations to join the Subgroup. A workshop was held in May 2025 to discuss the Essential Agriculture Variables (EAVs).</a:t>
            </a:r>
            <a:endParaRPr/>
          </a:p>
          <a:p>
            <a:pPr indent="-406400" lvl="0" marL="457200" marR="118110" rtl="0" algn="just">
              <a:lnSpc>
                <a:spcPct val="90000"/>
              </a:lnSpc>
              <a:spcBef>
                <a:spcPts val="1500"/>
              </a:spcBef>
              <a:spcAft>
                <a:spcPts val="300"/>
              </a:spcAft>
              <a:buSzPts val="2800"/>
              <a:buChar char="❖"/>
            </a:pPr>
            <a:r>
              <a:rPr lang="en-US" sz="2000">
                <a:solidFill>
                  <a:srgbClr val="000000"/>
                </a:solidFill>
                <a:latin typeface="Arial"/>
                <a:ea typeface="Arial"/>
                <a:cs typeface="Arial"/>
                <a:sym typeface="Arial"/>
              </a:rPr>
              <a:t>LSI-VC’s management of thematic areas for CEOS will be updated to ensure consistent and robust oversight, and better integration of thematic work. </a:t>
            </a:r>
            <a:endParaRPr/>
          </a:p>
        </p:txBody>
      </p:sp>
      <p:sp>
        <p:nvSpPr>
          <p:cNvPr id="150" name="Google Shape;15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Updates from SIT-40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ph idx="1" type="body"/>
          </p:nvPr>
        </p:nvSpPr>
        <p:spPr>
          <a:xfrm>
            <a:off x="348300" y="1097564"/>
            <a:ext cx="11495400" cy="4662871"/>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200"/>
              </a:spcBef>
              <a:spcAft>
                <a:spcPts val="0"/>
              </a:spcAft>
              <a:buSzPts val="2800"/>
              <a:buChar char="❖"/>
            </a:pPr>
            <a:r>
              <a:rPr lang="en-US" sz="2000">
                <a:solidFill>
                  <a:srgbClr val="000000"/>
                </a:solidFill>
                <a:latin typeface="Arial"/>
                <a:ea typeface="Arial"/>
                <a:cs typeface="Arial"/>
                <a:sym typeface="Arial"/>
              </a:rPr>
              <a:t>The SDG Coordination Group is now led by the CEO and has provided technical contributions to the UN Global Geospatial Information Management (GGIM), Working Group on Geospatial Information (WGGI) paper, which highlights the value and role of Earth observation data in global development.</a:t>
            </a:r>
            <a:endParaRPr/>
          </a:p>
          <a:p>
            <a:pPr indent="-406400" lvl="0" marL="45720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A formal letter of cooperation was received from UNCCD, which included several specific requests. A response was sent to UNCCD in June 2025 by the CEOS Executive Officer and it’s linked to SDG CG work. </a:t>
            </a:r>
            <a:endParaRPr/>
          </a:p>
          <a:p>
            <a:pPr indent="-406400" lvl="0" marL="45720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CNES is leading the establishment of the Space4Ocean Alliance. The UN Ocean Conference, held in Nice, France, in June 2025, will be a key opportunity to join the alliance and contribute. </a:t>
            </a:r>
            <a:endParaRPr/>
          </a:p>
          <a:p>
            <a:pPr indent="-406400" lvl="0" marL="45720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The SIT Technical Workshop 2025 will be hosted by EUMETSAT in Darmstadt, Germany, </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from 9-11 September 2025.</a:t>
            </a:r>
            <a:endParaRPr/>
          </a:p>
          <a:p>
            <a:pPr indent="-406400" lvl="0" marL="457200" rtl="0" algn="just">
              <a:lnSpc>
                <a:spcPct val="90000"/>
              </a:lnSpc>
              <a:spcBef>
                <a:spcPts val="1500"/>
              </a:spcBef>
              <a:spcAft>
                <a:spcPts val="0"/>
              </a:spcAft>
              <a:buSzPts val="2800"/>
              <a:buChar char="❖"/>
            </a:pPr>
            <a:r>
              <a:rPr lang="en-US" sz="2000">
                <a:solidFill>
                  <a:srgbClr val="000000"/>
                </a:solidFill>
                <a:latin typeface="Arial"/>
                <a:ea typeface="Arial"/>
                <a:cs typeface="Arial"/>
                <a:sym typeface="Arial"/>
              </a:rPr>
              <a:t>The CEOS Plenary 2025 will be hosted by UKSA in Bath, UK, from 4-6 November 2025.</a:t>
            </a:r>
            <a:endParaRPr/>
          </a:p>
          <a:p>
            <a:pPr indent="-228600" lvl="0" marL="457200" marR="0" rtl="0" algn="l">
              <a:lnSpc>
                <a:spcPct val="90000"/>
              </a:lnSpc>
              <a:spcBef>
                <a:spcPts val="1300"/>
              </a:spcBef>
              <a:spcAft>
                <a:spcPts val="0"/>
              </a:spcAft>
              <a:buClr>
                <a:schemeClr val="dk1"/>
              </a:buClr>
              <a:buSzPts val="2800"/>
              <a:buFont typeface="Noto Sans Symbols"/>
              <a:buNone/>
            </a:pPr>
            <a:r>
              <a:t/>
            </a:r>
            <a:endParaRPr/>
          </a:p>
        </p:txBody>
      </p:sp>
      <p:sp>
        <p:nvSpPr>
          <p:cNvPr id="156" name="Google Shape;156;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Updates from SIT-40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5"/>
          <p:cNvSpPr txBox="1"/>
          <p:nvPr/>
        </p:nvSpPr>
        <p:spPr>
          <a:xfrm>
            <a:off x="10391625" y="4107880"/>
            <a:ext cx="1669686" cy="64632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https://ceos.org</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62" name="Google Shape;162;p15"/>
          <p:cNvPicPr preferRelativeResize="0"/>
          <p:nvPr/>
        </p:nvPicPr>
        <p:blipFill rotWithShape="1">
          <a:blip r:embed="rId3">
            <a:alphaModFix/>
          </a:blip>
          <a:srcRect b="0" l="0" r="0" t="0"/>
          <a:stretch/>
        </p:blipFill>
        <p:spPr>
          <a:xfrm>
            <a:off x="9753600" y="3998496"/>
            <a:ext cx="511577" cy="508000"/>
          </a:xfrm>
          <a:prstGeom prst="rect">
            <a:avLst/>
          </a:prstGeom>
          <a:noFill/>
          <a:ln>
            <a:noFill/>
          </a:ln>
        </p:spPr>
      </p:pic>
      <p:pic>
        <p:nvPicPr>
          <p:cNvPr id="163" name="Google Shape;163;p15"/>
          <p:cNvPicPr preferRelativeResize="0"/>
          <p:nvPr/>
        </p:nvPicPr>
        <p:blipFill rotWithShape="1">
          <a:blip r:embed="rId4">
            <a:alphaModFix/>
          </a:blip>
          <a:srcRect b="0" l="0" r="0" t="0"/>
          <a:stretch/>
        </p:blipFill>
        <p:spPr>
          <a:xfrm>
            <a:off x="9758965" y="4612170"/>
            <a:ext cx="495300" cy="444500"/>
          </a:xfrm>
          <a:prstGeom prst="rect">
            <a:avLst/>
          </a:prstGeom>
          <a:noFill/>
          <a:ln>
            <a:noFill/>
          </a:ln>
        </p:spPr>
      </p:pic>
      <p:pic>
        <p:nvPicPr>
          <p:cNvPr id="164" name="Google Shape;164;p15"/>
          <p:cNvPicPr preferRelativeResize="0"/>
          <p:nvPr/>
        </p:nvPicPr>
        <p:blipFill rotWithShape="1">
          <a:blip r:embed="rId5">
            <a:alphaModFix/>
          </a:blip>
          <a:srcRect b="12465" l="10864" r="13028" t="13131"/>
          <a:stretch/>
        </p:blipFill>
        <p:spPr>
          <a:xfrm>
            <a:off x="9816118" y="5926483"/>
            <a:ext cx="380995" cy="380738"/>
          </a:xfrm>
          <a:prstGeom prst="rect">
            <a:avLst/>
          </a:prstGeom>
          <a:noFill/>
          <a:ln>
            <a:noFill/>
          </a:ln>
        </p:spPr>
      </p:pic>
      <p:pic>
        <p:nvPicPr>
          <p:cNvPr id="165" name="Google Shape;165;p15"/>
          <p:cNvPicPr preferRelativeResize="0"/>
          <p:nvPr/>
        </p:nvPicPr>
        <p:blipFill rotWithShape="1">
          <a:blip r:embed="rId6">
            <a:alphaModFix/>
          </a:blip>
          <a:srcRect b="0" l="0" r="0" t="0"/>
          <a:stretch/>
        </p:blipFill>
        <p:spPr>
          <a:xfrm>
            <a:off x="9816118" y="5205624"/>
            <a:ext cx="380995" cy="369332"/>
          </a:xfrm>
          <a:prstGeom prst="rect">
            <a:avLst/>
          </a:prstGeom>
          <a:noFill/>
          <a:ln>
            <a:noFill/>
          </a:ln>
        </p:spPr>
      </p:pic>
      <p:pic>
        <p:nvPicPr>
          <p:cNvPr id="166" name="Google Shape;166;p15"/>
          <p:cNvPicPr preferRelativeResize="0"/>
          <p:nvPr/>
        </p:nvPicPr>
        <p:blipFill rotWithShape="1">
          <a:blip r:embed="rId7">
            <a:alphaModFix/>
          </a:blip>
          <a:srcRect b="9855" l="48945" r="0" t="0"/>
          <a:stretch/>
        </p:blipFill>
        <p:spPr>
          <a:xfrm>
            <a:off x="323650" y="1240890"/>
            <a:ext cx="4319788" cy="768138"/>
          </a:xfrm>
          <a:prstGeom prst="rect">
            <a:avLst/>
          </a:prstGeom>
          <a:noFill/>
          <a:ln>
            <a:noFill/>
          </a:ln>
        </p:spPr>
      </p:pic>
      <p:pic>
        <p:nvPicPr>
          <p:cNvPr id="167" name="Google Shape;167;p15"/>
          <p:cNvPicPr preferRelativeResize="0"/>
          <p:nvPr/>
        </p:nvPicPr>
        <p:blipFill rotWithShape="1">
          <a:blip r:embed="rId8">
            <a:alphaModFix/>
          </a:blip>
          <a:srcRect b="0" l="0" r="0" t="0"/>
          <a:stretch/>
        </p:blipFill>
        <p:spPr>
          <a:xfrm>
            <a:off x="379201" y="2955995"/>
            <a:ext cx="1341091" cy="1115064"/>
          </a:xfrm>
          <a:prstGeom prst="rect">
            <a:avLst/>
          </a:prstGeom>
          <a:noFill/>
          <a:ln>
            <a:noFill/>
          </a:ln>
        </p:spPr>
      </p:pic>
      <p:pic>
        <p:nvPicPr>
          <p:cNvPr id="168" name="Google Shape;168;p15"/>
          <p:cNvPicPr preferRelativeResize="0"/>
          <p:nvPr/>
        </p:nvPicPr>
        <p:blipFill rotWithShape="1">
          <a:blip r:embed="rId9">
            <a:alphaModFix/>
          </a:blip>
          <a:srcRect b="0" l="0" r="0" t="0"/>
          <a:stretch/>
        </p:blipFill>
        <p:spPr>
          <a:xfrm>
            <a:off x="4110064" y="2803606"/>
            <a:ext cx="2869907" cy="751108"/>
          </a:xfrm>
          <a:prstGeom prst="rect">
            <a:avLst/>
          </a:prstGeom>
          <a:noFill/>
          <a:ln>
            <a:noFill/>
          </a:ln>
        </p:spPr>
      </p:pic>
      <p:pic>
        <p:nvPicPr>
          <p:cNvPr id="169" name="Google Shape;169;p15"/>
          <p:cNvPicPr preferRelativeResize="0"/>
          <p:nvPr/>
        </p:nvPicPr>
        <p:blipFill rotWithShape="1">
          <a:blip r:embed="rId10">
            <a:alphaModFix/>
          </a:blip>
          <a:srcRect b="0" l="0" r="0" t="0"/>
          <a:stretch/>
        </p:blipFill>
        <p:spPr>
          <a:xfrm>
            <a:off x="4989373" y="1610354"/>
            <a:ext cx="1466373" cy="765318"/>
          </a:xfrm>
          <a:prstGeom prst="rect">
            <a:avLst/>
          </a:prstGeom>
          <a:noFill/>
          <a:ln>
            <a:noFill/>
          </a:ln>
        </p:spPr>
      </p:pic>
      <p:pic>
        <p:nvPicPr>
          <p:cNvPr id="170" name="Google Shape;170;p15"/>
          <p:cNvPicPr preferRelativeResize="0"/>
          <p:nvPr/>
        </p:nvPicPr>
        <p:blipFill rotWithShape="1">
          <a:blip r:embed="rId11">
            <a:alphaModFix/>
          </a:blip>
          <a:srcRect b="0" l="0" r="0" t="0"/>
          <a:stretch/>
        </p:blipFill>
        <p:spPr>
          <a:xfrm>
            <a:off x="7311234" y="2620851"/>
            <a:ext cx="3803650" cy="425450"/>
          </a:xfrm>
          <a:prstGeom prst="rect">
            <a:avLst/>
          </a:prstGeom>
          <a:noFill/>
          <a:ln>
            <a:noFill/>
          </a:ln>
        </p:spPr>
      </p:pic>
      <p:pic>
        <p:nvPicPr>
          <p:cNvPr id="171" name="Google Shape;171;p15"/>
          <p:cNvPicPr preferRelativeResize="0"/>
          <p:nvPr/>
        </p:nvPicPr>
        <p:blipFill rotWithShape="1">
          <a:blip r:embed="rId12">
            <a:alphaModFix/>
          </a:blip>
          <a:srcRect b="2575" l="0" r="0" t="0"/>
          <a:stretch/>
        </p:blipFill>
        <p:spPr>
          <a:xfrm>
            <a:off x="7247240" y="1357833"/>
            <a:ext cx="825500" cy="853728"/>
          </a:xfrm>
          <a:prstGeom prst="rect">
            <a:avLst/>
          </a:prstGeom>
          <a:noFill/>
          <a:ln>
            <a:noFill/>
          </a:ln>
        </p:spPr>
      </p:pic>
      <p:pic>
        <p:nvPicPr>
          <p:cNvPr id="172" name="Google Shape;172;p15"/>
          <p:cNvPicPr preferRelativeResize="0"/>
          <p:nvPr/>
        </p:nvPicPr>
        <p:blipFill rotWithShape="1">
          <a:blip r:embed="rId13">
            <a:alphaModFix/>
          </a:blip>
          <a:srcRect b="0" l="0" r="0" t="0"/>
          <a:stretch/>
        </p:blipFill>
        <p:spPr>
          <a:xfrm>
            <a:off x="4700802" y="4252496"/>
            <a:ext cx="1503416" cy="518419"/>
          </a:xfrm>
          <a:prstGeom prst="rect">
            <a:avLst/>
          </a:prstGeom>
          <a:noFill/>
          <a:ln>
            <a:noFill/>
          </a:ln>
        </p:spPr>
      </p:pic>
      <p:pic>
        <p:nvPicPr>
          <p:cNvPr id="173" name="Google Shape;173;p15"/>
          <p:cNvPicPr preferRelativeResize="0"/>
          <p:nvPr/>
        </p:nvPicPr>
        <p:blipFill rotWithShape="1">
          <a:blip r:embed="rId14">
            <a:alphaModFix/>
          </a:blip>
          <a:srcRect b="0" l="0" r="0" t="0"/>
          <a:stretch/>
        </p:blipFill>
        <p:spPr>
          <a:xfrm>
            <a:off x="6319721" y="3646907"/>
            <a:ext cx="2869907" cy="424152"/>
          </a:xfrm>
          <a:prstGeom prst="rect">
            <a:avLst/>
          </a:prstGeom>
          <a:noFill/>
          <a:ln>
            <a:noFill/>
          </a:ln>
        </p:spPr>
      </p:pic>
      <p:pic>
        <p:nvPicPr>
          <p:cNvPr id="174" name="Google Shape;174;p15"/>
          <p:cNvPicPr preferRelativeResize="0"/>
          <p:nvPr/>
        </p:nvPicPr>
        <p:blipFill rotWithShape="1">
          <a:blip r:embed="rId15">
            <a:alphaModFix/>
          </a:blip>
          <a:srcRect b="0" l="0" r="0" t="0"/>
          <a:stretch/>
        </p:blipFill>
        <p:spPr>
          <a:xfrm>
            <a:off x="771133" y="4464884"/>
            <a:ext cx="3424822" cy="456237"/>
          </a:xfrm>
          <a:prstGeom prst="rect">
            <a:avLst/>
          </a:prstGeom>
          <a:noFill/>
          <a:ln>
            <a:noFill/>
          </a:ln>
        </p:spPr>
      </p:pic>
      <p:pic>
        <p:nvPicPr>
          <p:cNvPr id="175" name="Google Shape;175;p15"/>
          <p:cNvPicPr preferRelativeResize="0"/>
          <p:nvPr/>
        </p:nvPicPr>
        <p:blipFill rotWithShape="1">
          <a:blip r:embed="rId16">
            <a:alphaModFix/>
          </a:blip>
          <a:srcRect b="0" l="0" r="0" t="0"/>
          <a:stretch/>
        </p:blipFill>
        <p:spPr>
          <a:xfrm>
            <a:off x="8531681" y="1277310"/>
            <a:ext cx="2781301" cy="425766"/>
          </a:xfrm>
          <a:prstGeom prst="rect">
            <a:avLst/>
          </a:prstGeom>
          <a:noFill/>
          <a:ln>
            <a:noFill/>
          </a:ln>
        </p:spPr>
      </p:pic>
      <p:pic>
        <p:nvPicPr>
          <p:cNvPr id="176" name="Google Shape;176;p15"/>
          <p:cNvPicPr preferRelativeResize="0"/>
          <p:nvPr/>
        </p:nvPicPr>
        <p:blipFill rotWithShape="1">
          <a:blip r:embed="rId17">
            <a:alphaModFix/>
          </a:blip>
          <a:srcRect b="0" l="0" r="0" t="0"/>
          <a:stretch/>
        </p:blipFill>
        <p:spPr>
          <a:xfrm>
            <a:off x="1213838" y="2258629"/>
            <a:ext cx="2982117" cy="438017"/>
          </a:xfrm>
          <a:prstGeom prst="rect">
            <a:avLst/>
          </a:prstGeom>
          <a:noFill/>
          <a:ln>
            <a:noFill/>
          </a:ln>
        </p:spPr>
      </p:pic>
      <p:pic>
        <p:nvPicPr>
          <p:cNvPr id="177" name="Google Shape;177;p15"/>
          <p:cNvPicPr preferRelativeResize="0"/>
          <p:nvPr/>
        </p:nvPicPr>
        <p:blipFill rotWithShape="1">
          <a:blip r:embed="rId18">
            <a:alphaModFix/>
          </a:blip>
          <a:srcRect b="0" l="0" r="0" t="0"/>
          <a:stretch/>
        </p:blipFill>
        <p:spPr>
          <a:xfrm>
            <a:off x="2539993" y="3675999"/>
            <a:ext cx="2333208" cy="436896"/>
          </a:xfrm>
          <a:prstGeom prst="rect">
            <a:avLst/>
          </a:prstGeom>
          <a:noFill/>
          <a:ln>
            <a:noFill/>
          </a:ln>
        </p:spPr>
      </p:pic>
      <p:pic>
        <p:nvPicPr>
          <p:cNvPr id="178" name="Google Shape;178;p15"/>
          <p:cNvPicPr preferRelativeResize="0"/>
          <p:nvPr/>
        </p:nvPicPr>
        <p:blipFill rotWithShape="1">
          <a:blip r:embed="rId19">
            <a:alphaModFix/>
          </a:blip>
          <a:srcRect b="0" l="0" r="0" t="0"/>
          <a:stretch/>
        </p:blipFill>
        <p:spPr>
          <a:xfrm>
            <a:off x="1514767" y="5431153"/>
            <a:ext cx="2227064" cy="552642"/>
          </a:xfrm>
          <a:prstGeom prst="rect">
            <a:avLst/>
          </a:prstGeom>
          <a:noFill/>
          <a:ln>
            <a:noFill/>
          </a:ln>
        </p:spPr>
      </p:pic>
      <p:sp>
        <p:nvSpPr>
          <p:cNvPr id="179" name="Google Shape;179;p15"/>
          <p:cNvSpPr txBox="1"/>
          <p:nvPr/>
        </p:nvSpPr>
        <p:spPr>
          <a:xfrm>
            <a:off x="10412214" y="5266401"/>
            <a:ext cx="4705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@socialceos</a:t>
            </a:r>
            <a:endParaRPr b="0" i="0" sz="1400" u="none" cap="none" strike="noStrike">
              <a:solidFill>
                <a:srgbClr val="000000"/>
              </a:solidFill>
              <a:latin typeface="Arial"/>
              <a:ea typeface="Arial"/>
              <a:cs typeface="Arial"/>
              <a:sym typeface="Arial"/>
            </a:endParaRPr>
          </a:p>
        </p:txBody>
      </p:sp>
      <p:sp>
        <p:nvSpPr>
          <p:cNvPr id="180" name="Google Shape;180;p15"/>
          <p:cNvSpPr txBox="1"/>
          <p:nvPr/>
        </p:nvSpPr>
        <p:spPr>
          <a:xfrm>
            <a:off x="10401303" y="4643132"/>
            <a:ext cx="4705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@ceosdotorg</a:t>
            </a:r>
            <a:endParaRPr b="0" i="0" sz="1400" u="none" cap="none" strike="noStrike">
              <a:solidFill>
                <a:srgbClr val="000000"/>
              </a:solidFill>
              <a:latin typeface="Arial"/>
              <a:ea typeface="Arial"/>
              <a:cs typeface="Arial"/>
              <a:sym typeface="Arial"/>
            </a:endParaRPr>
          </a:p>
        </p:txBody>
      </p:sp>
      <p:sp>
        <p:nvSpPr>
          <p:cNvPr id="181" name="Google Shape;181;p15"/>
          <p:cNvSpPr txBox="1"/>
          <p:nvPr>
            <p:ph type="title"/>
          </p:nvPr>
        </p:nvSpPr>
        <p:spPr>
          <a:xfrm>
            <a:off x="179769" y="24071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Engage with CEOS</a:t>
            </a:r>
            <a:endParaRPr/>
          </a:p>
        </p:txBody>
      </p:sp>
      <p:pic>
        <p:nvPicPr>
          <p:cNvPr id="182" name="Google Shape;182;p15"/>
          <p:cNvPicPr preferRelativeResize="0"/>
          <p:nvPr/>
        </p:nvPicPr>
        <p:blipFill rotWithShape="1">
          <a:blip r:embed="rId20">
            <a:alphaModFix/>
          </a:blip>
          <a:srcRect b="0" l="0" r="0" t="0"/>
          <a:stretch/>
        </p:blipFill>
        <p:spPr>
          <a:xfrm>
            <a:off x="6713624" y="4731309"/>
            <a:ext cx="2208308" cy="556963"/>
          </a:xfrm>
          <a:prstGeom prst="rect">
            <a:avLst/>
          </a:prstGeom>
          <a:noFill/>
          <a:ln>
            <a:noFill/>
          </a:ln>
        </p:spPr>
      </p:pic>
      <p:pic>
        <p:nvPicPr>
          <p:cNvPr id="183" name="Google Shape;183;p15"/>
          <p:cNvPicPr preferRelativeResize="0"/>
          <p:nvPr/>
        </p:nvPicPr>
        <p:blipFill rotWithShape="1">
          <a:blip r:embed="rId21">
            <a:alphaModFix/>
          </a:blip>
          <a:srcRect b="0" l="0" r="0" t="0"/>
          <a:stretch/>
        </p:blipFill>
        <p:spPr>
          <a:xfrm>
            <a:off x="4309227" y="5381083"/>
            <a:ext cx="2171700" cy="457200"/>
          </a:xfrm>
          <a:prstGeom prst="rect">
            <a:avLst/>
          </a:prstGeom>
          <a:noFill/>
          <a:ln>
            <a:noFill/>
          </a:ln>
        </p:spPr>
      </p:pic>
      <p:sp>
        <p:nvSpPr>
          <p:cNvPr id="184" name="Google Shape;184;p15"/>
          <p:cNvSpPr txBox="1"/>
          <p:nvPr/>
        </p:nvSpPr>
        <p:spPr>
          <a:xfrm>
            <a:off x="10391625" y="5889670"/>
            <a:ext cx="758565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www.linkedin.com/</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company/ceosdotorg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6"/>
          <p:cNvSpPr txBox="1"/>
          <p:nvPr>
            <p:ph type="title"/>
          </p:nvPr>
        </p:nvSpPr>
        <p:spPr>
          <a:xfrm>
            <a:off x="176022" y="945972"/>
            <a:ext cx="765779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7500"/>
              <a:t>executive_officer@lists.ceos.org</a:t>
            </a:r>
            <a:endParaRPr i="1" sz="4000"/>
          </a:p>
        </p:txBody>
      </p:sp>
      <p:sp>
        <p:nvSpPr>
          <p:cNvPr id="190" name="Google Shape;190;p16"/>
          <p:cNvSpPr/>
          <p:nvPr/>
        </p:nvSpPr>
        <p:spPr>
          <a:xfrm>
            <a:off x="7043738" y="3925705"/>
            <a:ext cx="5148262"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idx="1" type="body"/>
          </p:nvPr>
        </p:nvSpPr>
        <p:spPr>
          <a:xfrm>
            <a:off x="304800" y="3692832"/>
            <a:ext cx="11658599" cy="3117272"/>
          </a:xfrm>
          <a:prstGeom prst="rect">
            <a:avLst/>
          </a:prstGeom>
          <a:noFill/>
          <a:ln>
            <a:noFill/>
          </a:ln>
        </p:spPr>
        <p:txBody>
          <a:bodyPr anchorCtr="0" anchor="t" bIns="45700" lIns="91425" spcFirstLastPara="1" rIns="91425" wrap="square" tIns="45700">
            <a:noAutofit/>
          </a:bodyPr>
          <a:lstStyle/>
          <a:p>
            <a:pPr indent="0" lvl="1" marL="11113" rtl="0" algn="l">
              <a:lnSpc>
                <a:spcPct val="90000"/>
              </a:lnSpc>
              <a:spcBef>
                <a:spcPts val="500"/>
              </a:spcBef>
              <a:spcAft>
                <a:spcPts val="0"/>
              </a:spcAft>
              <a:buSzPts val="2400"/>
              <a:buNone/>
            </a:pPr>
            <a:r>
              <a:rPr b="1" lang="en-US" sz="2000"/>
              <a:t>Primary Objectives:</a:t>
            </a:r>
            <a:endParaRPr/>
          </a:p>
          <a:p>
            <a:pPr indent="0" lvl="1" marL="11113" rtl="0" algn="l">
              <a:lnSpc>
                <a:spcPct val="90000"/>
              </a:lnSpc>
              <a:spcBef>
                <a:spcPts val="500"/>
              </a:spcBef>
              <a:spcAft>
                <a:spcPts val="0"/>
              </a:spcAft>
              <a:buSzPts val="2400"/>
              <a:buNone/>
            </a:pPr>
            <a:r>
              <a:t/>
            </a:r>
            <a:endParaRPr sz="2000"/>
          </a:p>
          <a:p>
            <a:pPr indent="-406400" lvl="0" marL="457200" rtl="0" algn="l">
              <a:lnSpc>
                <a:spcPct val="90000"/>
              </a:lnSpc>
              <a:spcBef>
                <a:spcPts val="1000"/>
              </a:spcBef>
              <a:spcAft>
                <a:spcPts val="0"/>
              </a:spcAft>
              <a:buSzPts val="2800"/>
              <a:buFont typeface="Noto Sans Symbols"/>
              <a:buChar char="▪"/>
            </a:pPr>
            <a:r>
              <a:rPr lang="en-US" sz="2000"/>
              <a:t>To optimise global societal benefit from space-based Earth observation missions</a:t>
            </a:r>
            <a:endParaRPr/>
          </a:p>
          <a:p>
            <a:pPr indent="-406400" lvl="0" marL="457200" rtl="0" algn="l">
              <a:lnSpc>
                <a:spcPct val="90000"/>
              </a:lnSpc>
              <a:spcBef>
                <a:spcPts val="1000"/>
              </a:spcBef>
              <a:spcAft>
                <a:spcPts val="0"/>
              </a:spcAft>
              <a:buSzPts val="2800"/>
              <a:buFont typeface="Noto Sans Symbols"/>
              <a:buChar char="▪"/>
            </a:pPr>
            <a:r>
              <a:rPr lang="en-US" sz="2000"/>
              <a:t>To serve as the focal point for sustained international coordination among space-based Earth observation programs, remote sensing experts, and activities</a:t>
            </a:r>
            <a:endParaRPr/>
          </a:p>
          <a:p>
            <a:pPr indent="-406400" lvl="0" marL="457200" rtl="0" algn="l">
              <a:lnSpc>
                <a:spcPct val="90000"/>
              </a:lnSpc>
              <a:spcBef>
                <a:spcPts val="1000"/>
              </a:spcBef>
              <a:spcAft>
                <a:spcPts val="0"/>
              </a:spcAft>
              <a:buSzPts val="2800"/>
              <a:buFont typeface="Noto Sans Symbols"/>
              <a:buChar char="▪"/>
            </a:pPr>
            <a:r>
              <a:rPr lang="en-US" sz="2000"/>
              <a:t>To promote complementarity and compatibility for the benefit of data user communities worldwide</a:t>
            </a:r>
            <a:endParaRPr/>
          </a:p>
        </p:txBody>
      </p:sp>
      <p:sp>
        <p:nvSpPr>
          <p:cNvPr id="65" name="Google Shape;65;p2"/>
          <p:cNvSpPr txBox="1"/>
          <p:nvPr/>
        </p:nvSpPr>
        <p:spPr>
          <a:xfrm>
            <a:off x="163937" y="128282"/>
            <a:ext cx="9392439" cy="7361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CEOS Mission &amp; Primary Objectives</a:t>
            </a:r>
            <a:endParaRPr/>
          </a:p>
        </p:txBody>
      </p:sp>
      <p:pic>
        <p:nvPicPr>
          <p:cNvPr id="66" name="Google Shape;66;p2"/>
          <p:cNvPicPr preferRelativeResize="0"/>
          <p:nvPr/>
        </p:nvPicPr>
        <p:blipFill rotWithShape="1">
          <a:blip r:embed="rId3">
            <a:alphaModFix/>
          </a:blip>
          <a:srcRect b="0" l="0" r="0" t="0"/>
          <a:stretch/>
        </p:blipFill>
        <p:spPr>
          <a:xfrm>
            <a:off x="583538" y="1371601"/>
            <a:ext cx="11075062" cy="20136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CEOS Organisational Structure</a:t>
            </a:r>
            <a:endParaRPr/>
          </a:p>
        </p:txBody>
      </p:sp>
      <p:sp>
        <p:nvSpPr>
          <p:cNvPr id="72" name="Google Shape;72;p3"/>
          <p:cNvSpPr txBox="1"/>
          <p:nvPr/>
        </p:nvSpPr>
        <p:spPr>
          <a:xfrm>
            <a:off x="365422" y="1461706"/>
            <a:ext cx="5537637"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This organogram depicts the CEOS organisational structure, including the paths by which each CEOS entity reports to leadership.</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Secondary reporting paths reflect augmented leadership arrangements that are normally put in place at the discretion of the entity charged with primary leadership responsibility.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SEO is the Systems Engineering Office, and the SIT is the Strategic Implementation Team</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sng" cap="none" strike="noStrike">
                <a:solidFill>
                  <a:srgbClr val="000000"/>
                </a:solidFill>
                <a:latin typeface="Arial"/>
                <a:ea typeface="Arial"/>
                <a:cs typeface="Arial"/>
                <a:sym typeface="Arial"/>
                <a:hlinkClick r:id="rId3">
                  <a:extLst>
                    <a:ext uri="{A12FA001-AC4F-418D-AE19-62706E023703}">
                      <ahyp:hlinkClr val="tx"/>
                    </a:ext>
                  </a:extLst>
                </a:hlinkClick>
              </a:rPr>
              <a:t>https://ceos.org/ourwork/</a:t>
            </a:r>
            <a:r>
              <a:rPr b="0" i="0" lang="en-US" sz="2000" u="none" cap="none" strike="noStrike">
                <a:solidFill>
                  <a:srgbClr val="000000"/>
                </a:solidFill>
                <a:latin typeface="Arial"/>
                <a:ea typeface="Arial"/>
                <a:cs typeface="Arial"/>
                <a:sym typeface="Arial"/>
              </a:rPr>
              <a:t> </a:t>
            </a:r>
            <a:endParaRPr/>
          </a:p>
        </p:txBody>
      </p:sp>
      <p:pic>
        <p:nvPicPr>
          <p:cNvPr descr="A computer screen shot of a chart&#10;&#10;AI-generated content may be incorrect." id="73" name="Google Shape;73;p3"/>
          <p:cNvPicPr preferRelativeResize="0"/>
          <p:nvPr/>
        </p:nvPicPr>
        <p:blipFill rotWithShape="1">
          <a:blip r:embed="rId4">
            <a:alphaModFix/>
          </a:blip>
          <a:srcRect b="0" l="0" r="0" t="0"/>
          <a:stretch/>
        </p:blipFill>
        <p:spPr>
          <a:xfrm>
            <a:off x="6288941" y="1019336"/>
            <a:ext cx="5903059" cy="59030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1908936" y="1056818"/>
            <a:ext cx="10128992" cy="5142452"/>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US" sz="2000"/>
              <a:t>Ensure that climate observation requirements identified by the Global Climate Observing System (GCOS) – and implications of the Paris Climate Agreement – are addressed. </a:t>
            </a:r>
            <a:endParaRPr/>
          </a:p>
          <a:p>
            <a:pPr indent="0" lvl="0" marL="101600" rtl="0" algn="l">
              <a:lnSpc>
                <a:spcPct val="90000"/>
              </a:lnSpc>
              <a:spcBef>
                <a:spcPts val="1000"/>
              </a:spcBef>
              <a:spcAft>
                <a:spcPts val="0"/>
              </a:spcAft>
              <a:buSzPts val="2800"/>
              <a:buNone/>
            </a:pPr>
            <a:r>
              <a:t/>
            </a:r>
            <a:endParaRPr sz="2000"/>
          </a:p>
          <a:p>
            <a:pPr indent="0" lvl="0" marL="50800" rtl="0" algn="l">
              <a:lnSpc>
                <a:spcPct val="90000"/>
              </a:lnSpc>
              <a:spcBef>
                <a:spcPts val="1000"/>
              </a:spcBef>
              <a:spcAft>
                <a:spcPts val="0"/>
              </a:spcAft>
              <a:buSzPts val="2800"/>
              <a:buNone/>
            </a:pPr>
            <a:r>
              <a:rPr lang="en-US" sz="2000"/>
              <a:t>Ensure, in the context of the Sendai Framework for Disaster Risk Reduction 2015-2030, that CEOS Agency data are made available in support of disaster risk reduction and that CEOS continues engagement with UN agencies and authorities. </a:t>
            </a:r>
            <a:endParaRPr/>
          </a:p>
          <a:p>
            <a:pPr indent="0" lvl="0" marL="101600" rtl="0" algn="l">
              <a:lnSpc>
                <a:spcPct val="90000"/>
              </a:lnSpc>
              <a:spcBef>
                <a:spcPts val="1000"/>
              </a:spcBef>
              <a:spcAft>
                <a:spcPts val="0"/>
              </a:spcAft>
              <a:buSzPts val="2800"/>
              <a:buNone/>
            </a:pPr>
            <a:r>
              <a:t/>
            </a:r>
            <a:endParaRPr sz="2000"/>
          </a:p>
          <a:p>
            <a:pPr indent="0" lvl="0" marL="50800" rtl="0" algn="l">
              <a:lnSpc>
                <a:spcPct val="90000"/>
              </a:lnSpc>
              <a:spcBef>
                <a:spcPts val="1000"/>
              </a:spcBef>
              <a:spcAft>
                <a:spcPts val="0"/>
              </a:spcAft>
              <a:buSzPts val="2800"/>
              <a:buNone/>
            </a:pPr>
            <a:r>
              <a:rPr lang="en-US" sz="2000"/>
              <a:t>Ensure that space-based Earth observation data and products are integral to the success of the next decade of the Group on Earth Observations (GEO), and that CEOS contributions to, and engagement in, GEO governance and leadership are further enhanced.</a:t>
            </a:r>
            <a:endParaRPr/>
          </a:p>
          <a:p>
            <a:pPr indent="0" lvl="0" marL="50800" rtl="0" algn="l">
              <a:lnSpc>
                <a:spcPct val="90000"/>
              </a:lnSpc>
              <a:spcBef>
                <a:spcPts val="1000"/>
              </a:spcBef>
              <a:spcAft>
                <a:spcPts val="0"/>
              </a:spcAft>
              <a:buSzPts val="2800"/>
              <a:buNone/>
            </a:pPr>
            <a:r>
              <a:t/>
            </a:r>
            <a:endParaRPr sz="2000"/>
          </a:p>
          <a:p>
            <a:pPr indent="0" lvl="0" marL="50800" rtl="0" algn="l">
              <a:lnSpc>
                <a:spcPct val="90000"/>
              </a:lnSpc>
              <a:spcBef>
                <a:spcPts val="1000"/>
              </a:spcBef>
              <a:spcAft>
                <a:spcPts val="0"/>
              </a:spcAft>
              <a:buSzPts val="2800"/>
              <a:buNone/>
            </a:pPr>
            <a:r>
              <a:rPr lang="en-US" sz="2000"/>
              <a:t>Systematically engage in and contribute to global efforts on the critical challenges that face humanity in support of the UN 2030 Agenda for Sustainable Development.</a:t>
            </a:r>
            <a:endParaRPr/>
          </a:p>
          <a:p>
            <a:pPr indent="0" lvl="0" marL="50800" rtl="0" algn="l">
              <a:lnSpc>
                <a:spcPct val="90000"/>
              </a:lnSpc>
              <a:spcBef>
                <a:spcPts val="1000"/>
              </a:spcBef>
              <a:spcAft>
                <a:spcPts val="0"/>
              </a:spcAft>
              <a:buSzPts val="2800"/>
              <a:buNone/>
            </a:pPr>
            <a:r>
              <a:t/>
            </a:r>
            <a:endParaRPr sz="2000"/>
          </a:p>
        </p:txBody>
      </p:sp>
      <p:sp>
        <p:nvSpPr>
          <p:cNvPr id="79" name="Google Shape;79;p4"/>
          <p:cNvSpPr txBox="1"/>
          <p:nvPr/>
        </p:nvSpPr>
        <p:spPr>
          <a:xfrm>
            <a:off x="224150" y="145812"/>
            <a:ext cx="8121316" cy="757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CEOS Long-term Priorities</a:t>
            </a:r>
            <a:endParaRPr/>
          </a:p>
        </p:txBody>
      </p:sp>
      <p:pic>
        <p:nvPicPr>
          <p:cNvPr id="80" name="Google Shape;80;p4"/>
          <p:cNvPicPr preferRelativeResize="0"/>
          <p:nvPr/>
        </p:nvPicPr>
        <p:blipFill rotWithShape="1">
          <a:blip r:embed="rId3">
            <a:alphaModFix/>
          </a:blip>
          <a:srcRect b="0" l="0" r="0" t="0"/>
          <a:stretch/>
        </p:blipFill>
        <p:spPr>
          <a:xfrm>
            <a:off x="914400" y="2581029"/>
            <a:ext cx="838200" cy="767763"/>
          </a:xfrm>
          <a:prstGeom prst="rect">
            <a:avLst/>
          </a:prstGeom>
          <a:noFill/>
          <a:ln>
            <a:noFill/>
          </a:ln>
        </p:spPr>
      </p:pic>
      <p:pic>
        <p:nvPicPr>
          <p:cNvPr id="81" name="Google Shape;81;p4"/>
          <p:cNvPicPr preferRelativeResize="0"/>
          <p:nvPr/>
        </p:nvPicPr>
        <p:blipFill rotWithShape="1">
          <a:blip r:embed="rId4">
            <a:alphaModFix/>
          </a:blip>
          <a:srcRect b="0" l="0" r="0" t="0"/>
          <a:stretch/>
        </p:blipFill>
        <p:spPr>
          <a:xfrm>
            <a:off x="654080" y="4275758"/>
            <a:ext cx="1079470" cy="444634"/>
          </a:xfrm>
          <a:prstGeom prst="rect">
            <a:avLst/>
          </a:prstGeom>
          <a:noFill/>
          <a:ln>
            <a:noFill/>
          </a:ln>
        </p:spPr>
      </p:pic>
      <p:pic>
        <p:nvPicPr>
          <p:cNvPr id="82" name="Google Shape;82;p4"/>
          <p:cNvPicPr preferRelativeResize="0"/>
          <p:nvPr/>
        </p:nvPicPr>
        <p:blipFill rotWithShape="1">
          <a:blip r:embed="rId5">
            <a:alphaModFix/>
          </a:blip>
          <a:srcRect b="0" l="0" r="0" t="0"/>
          <a:stretch/>
        </p:blipFill>
        <p:spPr>
          <a:xfrm>
            <a:off x="894678" y="5552829"/>
            <a:ext cx="869880" cy="767763"/>
          </a:xfrm>
          <a:prstGeom prst="rect">
            <a:avLst/>
          </a:prstGeom>
          <a:noFill/>
          <a:ln>
            <a:noFill/>
          </a:ln>
        </p:spPr>
      </p:pic>
      <p:pic>
        <p:nvPicPr>
          <p:cNvPr id="83" name="Google Shape;83;p4"/>
          <p:cNvPicPr preferRelativeResize="0"/>
          <p:nvPr/>
        </p:nvPicPr>
        <p:blipFill rotWithShape="1">
          <a:blip r:embed="rId6">
            <a:alphaModFix/>
          </a:blip>
          <a:srcRect b="0" l="0" r="0" t="0"/>
          <a:stretch/>
        </p:blipFill>
        <p:spPr>
          <a:xfrm>
            <a:off x="639480" y="1229111"/>
            <a:ext cx="1125078" cy="367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idx="1" type="body"/>
          </p:nvPr>
        </p:nvSpPr>
        <p:spPr>
          <a:xfrm>
            <a:off x="2532768" y="1268212"/>
            <a:ext cx="9443814" cy="25369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000"/>
              <a:t>3-year plan re-evaluated and updated annually by all CEOS entities and presented for formal endorsement in Q1 of each calendar year.</a:t>
            </a:r>
            <a:endParaRPr/>
          </a:p>
          <a:p>
            <a:pPr indent="0" lvl="0" marL="0" rtl="0" algn="l">
              <a:lnSpc>
                <a:spcPct val="90000"/>
              </a:lnSpc>
              <a:spcBef>
                <a:spcPts val="1000"/>
              </a:spcBef>
              <a:spcAft>
                <a:spcPts val="0"/>
              </a:spcAft>
              <a:buSzPts val="2800"/>
              <a:buNone/>
            </a:pPr>
            <a:r>
              <a:rPr lang="en-US" sz="2000"/>
              <a:t>CEOS undertakes rigorous work planning, monitoring and implementation of its activities, all of which ensure CEOS’s internal accountability and external credibility.</a:t>
            </a:r>
            <a:endParaRPr/>
          </a:p>
          <a:p>
            <a:pPr indent="0" lvl="0" marL="0" rtl="0" algn="l">
              <a:lnSpc>
                <a:spcPct val="90000"/>
              </a:lnSpc>
              <a:spcBef>
                <a:spcPts val="1000"/>
              </a:spcBef>
              <a:spcAft>
                <a:spcPts val="0"/>
              </a:spcAft>
              <a:buSzPts val="2800"/>
              <a:buNone/>
            </a:pPr>
            <a:r>
              <a:rPr b="0" i="0" lang="en-US" sz="2000" u="none" cap="none" strike="noStrike">
                <a:solidFill>
                  <a:srgbClr val="000000"/>
                </a:solidFill>
                <a:latin typeface="Arial"/>
                <a:ea typeface="Arial"/>
                <a:cs typeface="Arial"/>
                <a:sym typeface="Arial"/>
              </a:rPr>
              <a:t>The Work Plan informs the spectrum of </a:t>
            </a:r>
            <a:r>
              <a:rPr b="0" i="1" lang="en-US" sz="2000" u="none" cap="none" strike="noStrike">
                <a:solidFill>
                  <a:srgbClr val="000000"/>
                </a:solidFill>
                <a:latin typeface="Arial"/>
                <a:ea typeface="Arial"/>
                <a:cs typeface="Arial"/>
                <a:sym typeface="Arial"/>
              </a:rPr>
              <a:t>deliverables</a:t>
            </a:r>
            <a:r>
              <a:rPr b="0" i="0" lang="en-US" sz="2000" u="none" cap="none" strike="noStrike">
                <a:solidFill>
                  <a:srgbClr val="000000"/>
                </a:solidFill>
                <a:latin typeface="Arial"/>
                <a:ea typeface="Arial"/>
                <a:cs typeface="Arial"/>
                <a:sym typeface="Arial"/>
              </a:rPr>
              <a:t> that CEOS membership agree to undertake.</a:t>
            </a:r>
            <a:endParaRPr/>
          </a:p>
          <a:p>
            <a:pPr indent="0" lvl="0" marL="0" rtl="0" algn="l">
              <a:lnSpc>
                <a:spcPct val="90000"/>
              </a:lnSpc>
              <a:spcBef>
                <a:spcPts val="1000"/>
              </a:spcBef>
              <a:spcAft>
                <a:spcPts val="0"/>
              </a:spcAft>
              <a:buSzPts val="2800"/>
              <a:buNone/>
            </a:pPr>
            <a:r>
              <a:t/>
            </a:r>
            <a:endParaRPr sz="2000"/>
          </a:p>
        </p:txBody>
      </p:sp>
      <p:sp>
        <p:nvSpPr>
          <p:cNvPr id="89" name="Google Shape;89;p5"/>
          <p:cNvSpPr txBox="1"/>
          <p:nvPr>
            <p:ph type="title"/>
          </p:nvPr>
        </p:nvSpPr>
        <p:spPr>
          <a:xfrm>
            <a:off x="215418" y="15734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CEOS Work Plan</a:t>
            </a:r>
            <a:endParaRPr sz="3600"/>
          </a:p>
        </p:txBody>
      </p:sp>
      <p:pic>
        <p:nvPicPr>
          <p:cNvPr id="90" name="Google Shape;90;p5"/>
          <p:cNvPicPr preferRelativeResize="0"/>
          <p:nvPr/>
        </p:nvPicPr>
        <p:blipFill rotWithShape="1">
          <a:blip r:embed="rId3">
            <a:alphaModFix/>
          </a:blip>
          <a:srcRect b="0" l="0" r="0" t="0"/>
          <a:stretch/>
        </p:blipFill>
        <p:spPr>
          <a:xfrm>
            <a:off x="7597902" y="3823785"/>
            <a:ext cx="4392748" cy="2361140"/>
          </a:xfrm>
          <a:prstGeom prst="rect">
            <a:avLst/>
          </a:prstGeom>
          <a:noFill/>
          <a:ln>
            <a:noFill/>
          </a:ln>
        </p:spPr>
      </p:pic>
      <p:sp>
        <p:nvSpPr>
          <p:cNvPr id="91" name="Google Shape;91;p5"/>
          <p:cNvSpPr txBox="1"/>
          <p:nvPr/>
        </p:nvSpPr>
        <p:spPr>
          <a:xfrm>
            <a:off x="215418" y="4244670"/>
            <a:ext cx="7368416" cy="145676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000"/>
              </a:spcBef>
              <a:spcAft>
                <a:spcPts val="0"/>
              </a:spcAft>
              <a:buNone/>
            </a:pPr>
            <a:r>
              <a:rPr b="0" i="0" lang="en-US" sz="2000" u="none" cap="none" strike="noStrike">
                <a:solidFill>
                  <a:srgbClr val="000000"/>
                </a:solidFill>
                <a:latin typeface="Arial"/>
                <a:ea typeface="Arial"/>
                <a:cs typeface="Arial"/>
                <a:sym typeface="Arial"/>
              </a:rPr>
              <a:t>CEOS </a:t>
            </a:r>
            <a:r>
              <a:rPr b="0" i="0" lang="en-US" sz="2000" u="none" cap="none" strike="noStrike">
                <a:solidFill>
                  <a:schemeClr val="dk1"/>
                </a:solidFill>
                <a:latin typeface="Arial"/>
                <a:ea typeface="Arial"/>
                <a:cs typeface="Arial"/>
                <a:sym typeface="Arial"/>
              </a:rPr>
              <a:t>deliverables are reconciled and tracked with a dedicated CEOS deliverable tracking tool.  </a:t>
            </a:r>
            <a:endParaRPr/>
          </a:p>
          <a:p>
            <a:pPr indent="0" lvl="0" marL="0" marR="0" rtl="0" algn="l">
              <a:lnSpc>
                <a:spcPct val="90000"/>
              </a:lnSpc>
              <a:spcBef>
                <a:spcPts val="1000"/>
              </a:spcBef>
              <a:spcAft>
                <a:spcPts val="0"/>
              </a:spcAft>
              <a:buNone/>
            </a:pPr>
            <a:r>
              <a:rPr b="0" i="0" lang="en-US" sz="2000" u="none" cap="none" strike="noStrike">
                <a:solidFill>
                  <a:schemeClr val="dk1"/>
                </a:solidFill>
                <a:latin typeface="Arial"/>
                <a:ea typeface="Arial"/>
                <a:cs typeface="Arial"/>
                <a:sym typeface="Arial"/>
              </a:rPr>
              <a:t>The CEOS 2024-2026 Work Plan defines more than 120 deliverables.</a:t>
            </a:r>
            <a:endParaRPr b="0" i="0" sz="2000" u="none" cap="none" strike="noStrike">
              <a:solidFill>
                <a:srgbClr val="000000"/>
              </a:solidFill>
              <a:latin typeface="Arial"/>
              <a:ea typeface="Arial"/>
              <a:cs typeface="Arial"/>
              <a:sym typeface="Arial"/>
            </a:endParaRPr>
          </a:p>
        </p:txBody>
      </p:sp>
      <p:sp>
        <p:nvSpPr>
          <p:cNvPr id="92" name="Google Shape;92;p5"/>
          <p:cNvSpPr txBox="1"/>
          <p:nvPr/>
        </p:nvSpPr>
        <p:spPr>
          <a:xfrm>
            <a:off x="5850102" y="6165068"/>
            <a:ext cx="6126480"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http://deliverables.ceos.org/</a:t>
            </a:r>
            <a:endParaRPr b="0" i="0" sz="1400" u="none" cap="none" strike="noStrike">
              <a:solidFill>
                <a:srgbClr val="000000"/>
              </a:solidFill>
              <a:latin typeface="Arial"/>
              <a:ea typeface="Arial"/>
              <a:cs typeface="Arial"/>
              <a:sym typeface="Arial"/>
            </a:endParaRPr>
          </a:p>
        </p:txBody>
      </p:sp>
      <p:pic>
        <p:nvPicPr>
          <p:cNvPr id="93" name="Google Shape;93;p5"/>
          <p:cNvPicPr preferRelativeResize="0"/>
          <p:nvPr/>
        </p:nvPicPr>
        <p:blipFill rotWithShape="1">
          <a:blip r:embed="rId5">
            <a:alphaModFix/>
          </a:blip>
          <a:srcRect b="0" l="0" r="0" t="0"/>
          <a:stretch/>
        </p:blipFill>
        <p:spPr>
          <a:xfrm>
            <a:off x="409486" y="1443982"/>
            <a:ext cx="1824171" cy="23611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 type="body"/>
          </p:nvPr>
        </p:nvSpPr>
        <p:spPr>
          <a:xfrm>
            <a:off x="161980" y="1176692"/>
            <a:ext cx="12030020" cy="466287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000"/>
              <a:buNone/>
            </a:pPr>
            <a:r>
              <a:rPr lang="en-US" sz="2000">
                <a:latin typeface="Arial"/>
                <a:ea typeface="Arial"/>
                <a:cs typeface="Arial"/>
                <a:sym typeface="Arial"/>
              </a:rPr>
              <a:t>The CEOS Work Plan’s Expected Outcomes reflect ongoing and emerging priorities as characterised by internal decision making &amp; external commitments (focusing on improved EO systems coordination and enhanced data access for key global programmes and initiatives) in the following areas:</a:t>
            </a:r>
            <a:endParaRPr/>
          </a:p>
          <a:p>
            <a:pPr indent="0" lvl="0" marL="50800" rtl="0" algn="l">
              <a:lnSpc>
                <a:spcPct val="90000"/>
              </a:lnSpc>
              <a:spcBef>
                <a:spcPts val="1000"/>
              </a:spcBef>
              <a:spcAft>
                <a:spcPts val="0"/>
              </a:spcAft>
              <a:buSzPts val="600"/>
              <a:buNone/>
            </a:pPr>
            <a:r>
              <a:t/>
            </a:r>
            <a:endParaRPr sz="6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CEOS and the ‘New Space’ agenda</a:t>
            </a:r>
            <a:endParaRPr sz="20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Climate Monitoring, Research, and Services</a:t>
            </a:r>
            <a:endParaRPr sz="20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Carbon Observations in Support of Climate Science and Policy</a:t>
            </a:r>
            <a:endParaRPr sz="20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Observations in Support of the Global Stocktake of the UNFCCC</a:t>
            </a:r>
            <a:endParaRPr sz="20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Data Discovery, Access, Preservation, Quality, Usability &amp; Exploitation</a:t>
            </a:r>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Capacity Building and Data Democracy</a:t>
            </a:r>
            <a:endParaRPr sz="20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Observations for Disasters</a:t>
            </a:r>
            <a:endParaRPr sz="2000">
              <a:latin typeface="Arial"/>
              <a:ea typeface="Arial"/>
              <a:cs typeface="Arial"/>
              <a:sym typeface="Arial"/>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Observations for Water and Oceans </a:t>
            </a:r>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Observations for Land</a:t>
            </a:r>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Observations in Support of the United Nations Sustainable Development Goals</a:t>
            </a:r>
            <a:endParaRPr/>
          </a:p>
          <a:p>
            <a:pPr indent="-342900" lvl="1" marL="800100" rtl="0" algn="just">
              <a:lnSpc>
                <a:spcPct val="90000"/>
              </a:lnSpc>
              <a:spcBef>
                <a:spcPts val="400"/>
              </a:spcBef>
              <a:spcAft>
                <a:spcPts val="0"/>
              </a:spcAft>
              <a:buSzPts val="2400"/>
              <a:buFont typeface="Noto Sans Symbols"/>
              <a:buChar char="▪"/>
            </a:pPr>
            <a:r>
              <a:rPr lang="en-US" sz="2000">
                <a:latin typeface="Arial"/>
                <a:ea typeface="Arial"/>
                <a:cs typeface="Arial"/>
                <a:sym typeface="Arial"/>
              </a:rPr>
              <a:t>Advancement of the CEOS Virtual Constellations</a:t>
            </a:r>
            <a:endParaRPr sz="2000">
              <a:latin typeface="Arial"/>
              <a:ea typeface="Arial"/>
              <a:cs typeface="Arial"/>
              <a:sym typeface="Arial"/>
            </a:endParaRPr>
          </a:p>
        </p:txBody>
      </p:sp>
      <p:sp>
        <p:nvSpPr>
          <p:cNvPr id="99" name="Google Shape;99;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CEOS Work Plan: Expected Outcomes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idx="1" type="body"/>
          </p:nvPr>
        </p:nvSpPr>
        <p:spPr>
          <a:xfrm>
            <a:off x="304800" y="1244161"/>
            <a:ext cx="11582400" cy="962796"/>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1000"/>
              </a:spcBef>
              <a:spcAft>
                <a:spcPts val="0"/>
              </a:spcAft>
              <a:buSzPts val="2800"/>
              <a:buNone/>
            </a:pPr>
            <a:r>
              <a:rPr lang="en-US" sz="2000"/>
              <a:t>The Committee on Earth Observation Satellites (CEOS) was stablished in 1984 under aegis of the G7 Economic Summit of Industrial Nations Working Group on Growth, Technology, and Employment</a:t>
            </a:r>
            <a:endParaRPr/>
          </a:p>
          <a:p>
            <a:pPr indent="0" lvl="0" marL="101600" rtl="0" algn="l">
              <a:lnSpc>
                <a:spcPct val="90000"/>
              </a:lnSpc>
              <a:spcBef>
                <a:spcPts val="1000"/>
              </a:spcBef>
              <a:spcAft>
                <a:spcPts val="0"/>
              </a:spcAft>
              <a:buSzPts val="2800"/>
              <a:buNone/>
            </a:pPr>
            <a:r>
              <a:t/>
            </a:r>
            <a:endParaRPr sz="2000"/>
          </a:p>
        </p:txBody>
      </p:sp>
      <p:sp>
        <p:nvSpPr>
          <p:cNvPr id="105" name="Google Shape;105;p7"/>
          <p:cNvSpPr txBox="1"/>
          <p:nvPr/>
        </p:nvSpPr>
        <p:spPr>
          <a:xfrm>
            <a:off x="333486" y="2418333"/>
            <a:ext cx="4902114" cy="3170099"/>
          </a:xfrm>
          <a:prstGeom prst="rect">
            <a:avLst/>
          </a:prstGeom>
          <a:noFill/>
          <a:ln>
            <a:noFill/>
          </a:ln>
        </p:spPr>
        <p:txBody>
          <a:bodyPr anchorCtr="0" anchor="t" bIns="45700" lIns="91425" spcFirstLastPara="1" rIns="91425" wrap="square" tIns="45700">
            <a:spAutoFit/>
          </a:bodyPr>
          <a:lstStyle/>
          <a:p>
            <a:pPr indent="0" lvl="0" marL="10160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Now in its fourth decade,</a:t>
            </a:r>
            <a:endParaRPr/>
          </a:p>
          <a:p>
            <a:pPr indent="0" lvl="0" marL="10160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CEOS comprises</a:t>
            </a:r>
            <a:endParaRPr/>
          </a:p>
          <a:p>
            <a:pPr indent="-342900" lvl="0" marL="4445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34 Members</a:t>
            </a:r>
            <a:endParaRPr/>
          </a:p>
          <a:p>
            <a:pPr indent="0" lvl="0" marL="10160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Space Agencies</a:t>
            </a:r>
            <a:r>
              <a:rPr b="0" i="0" lang="en-US" sz="2000" u="none" cap="none" strike="noStrike">
                <a:solidFill>
                  <a:srgbClr val="000000"/>
                </a:solidFill>
                <a:latin typeface="Arial"/>
                <a:ea typeface="Arial"/>
                <a:cs typeface="Arial"/>
                <a:sym typeface="Arial"/>
              </a:rPr>
              <a:t>) and</a:t>
            </a:r>
            <a:endParaRPr/>
          </a:p>
          <a:p>
            <a:pPr indent="-342900" lvl="0" marL="4445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30 Associates</a:t>
            </a:r>
            <a:endParaRPr/>
          </a:p>
          <a:p>
            <a:pPr indent="-831850" lvl="0" marL="93345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UN Agencies, Phase A programmes or supporting ground facility programmes</a:t>
            </a:r>
            <a:r>
              <a:rPr b="0" i="0" lang="en-US" sz="2000" u="none" cap="none" strike="noStrike">
                <a:solidFill>
                  <a:srgbClr val="000000"/>
                </a:solidFill>
                <a:latin typeface="Arial"/>
                <a:ea typeface="Arial"/>
                <a:cs typeface="Arial"/>
                <a:sym typeface="Arial"/>
              </a:rPr>
              <a:t>)</a:t>
            </a:r>
            <a:endParaRPr/>
          </a:p>
          <a:p>
            <a:pPr indent="0" lvl="0" marL="10160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All of whom contribute to CEOS on a ‘best efforts’ and voluntary basis.</a:t>
            </a:r>
            <a:endParaRPr b="0" i="0" sz="2000" u="none" cap="none" strike="noStrike">
              <a:solidFill>
                <a:srgbClr val="000000"/>
              </a:solidFill>
              <a:latin typeface="Arial"/>
              <a:ea typeface="Arial"/>
              <a:cs typeface="Arial"/>
              <a:sym typeface="Arial"/>
            </a:endParaRPr>
          </a:p>
        </p:txBody>
      </p:sp>
      <p:sp>
        <p:nvSpPr>
          <p:cNvPr id="106" name="Google Shape;106;p7"/>
          <p:cNvSpPr txBox="1"/>
          <p:nvPr/>
        </p:nvSpPr>
        <p:spPr>
          <a:xfrm>
            <a:off x="304800" y="126304"/>
            <a:ext cx="9146984" cy="91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CEOS Membership</a:t>
            </a:r>
            <a:endParaRPr/>
          </a:p>
        </p:txBody>
      </p:sp>
      <p:pic>
        <p:nvPicPr>
          <p:cNvPr id="107" name="Google Shape;107;p7"/>
          <p:cNvPicPr preferRelativeResize="0"/>
          <p:nvPr/>
        </p:nvPicPr>
        <p:blipFill>
          <a:blip r:embed="rId3">
            <a:alphaModFix/>
          </a:blip>
          <a:stretch>
            <a:fillRect/>
          </a:stretch>
        </p:blipFill>
        <p:spPr>
          <a:xfrm>
            <a:off x="5388000" y="2359357"/>
            <a:ext cx="6651601" cy="32791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600"/>
              <a:t>CEOS Agency Missions</a:t>
            </a:r>
            <a:endParaRPr/>
          </a:p>
        </p:txBody>
      </p:sp>
      <p:sp>
        <p:nvSpPr>
          <p:cNvPr id="113" name="Google Shape;113;p8"/>
          <p:cNvSpPr txBox="1"/>
          <p:nvPr>
            <p:ph idx="1" type="body"/>
          </p:nvPr>
        </p:nvSpPr>
        <p:spPr>
          <a:xfrm>
            <a:off x="176048" y="1140673"/>
            <a:ext cx="8053552" cy="466287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US" sz="2000"/>
              <a:t>CEOS Database Quarterly Reports</a:t>
            </a:r>
            <a:endParaRPr/>
          </a:p>
          <a:p>
            <a:pPr indent="0" lvl="0" marL="50800" rtl="0" algn="l">
              <a:lnSpc>
                <a:spcPct val="90000"/>
              </a:lnSpc>
              <a:spcBef>
                <a:spcPts val="1000"/>
              </a:spcBef>
              <a:spcAft>
                <a:spcPts val="0"/>
              </a:spcAft>
              <a:buSzPts val="2800"/>
              <a:buNone/>
            </a:pPr>
            <a:r>
              <a:rPr lang="en-US" sz="2000"/>
              <a:t>Key Mission activities example from Q4 2024</a:t>
            </a:r>
            <a:endParaRPr/>
          </a:p>
          <a:p>
            <a:pPr indent="-381000" lvl="1" marL="914400" rtl="0" algn="l">
              <a:lnSpc>
                <a:spcPct val="90000"/>
              </a:lnSpc>
              <a:spcBef>
                <a:spcPts val="500"/>
              </a:spcBef>
              <a:spcAft>
                <a:spcPts val="0"/>
              </a:spcAft>
              <a:buSzPts val="2400"/>
              <a:buFont typeface="Noto Sans Symbols"/>
              <a:buChar char="▪"/>
            </a:pPr>
            <a:r>
              <a:rPr lang="en-US" sz="1800"/>
              <a:t>Biomass, CO3D, GOSAT-GW, Ionosphera-M N1, Ionosphera-M N2, Kondor-FKA N2, LOTUSat-1, MicroCarb, NISAR, NORSAT-4, Resurs-P, Sentinel-1, Sentinel-1B, Sentinel-1C, THEOS-2A</a:t>
            </a:r>
            <a:endParaRPr/>
          </a:p>
        </p:txBody>
      </p:sp>
      <p:pic>
        <p:nvPicPr>
          <p:cNvPr id="114" name="Google Shape;114;p8"/>
          <p:cNvPicPr preferRelativeResize="0"/>
          <p:nvPr/>
        </p:nvPicPr>
        <p:blipFill rotWithShape="1">
          <a:blip r:embed="rId3">
            <a:alphaModFix/>
          </a:blip>
          <a:srcRect b="0" l="0" r="0" t="0"/>
          <a:stretch/>
        </p:blipFill>
        <p:spPr>
          <a:xfrm>
            <a:off x="10494010" y="2710500"/>
            <a:ext cx="1521778" cy="1851975"/>
          </a:xfrm>
          <a:prstGeom prst="rect">
            <a:avLst/>
          </a:prstGeom>
          <a:noFill/>
          <a:ln>
            <a:noFill/>
          </a:ln>
        </p:spPr>
      </p:pic>
      <p:pic>
        <p:nvPicPr>
          <p:cNvPr id="115" name="Google Shape;115;p8"/>
          <p:cNvPicPr preferRelativeResize="0"/>
          <p:nvPr/>
        </p:nvPicPr>
        <p:blipFill rotWithShape="1">
          <a:blip r:embed="rId4">
            <a:alphaModFix/>
          </a:blip>
          <a:srcRect b="0" l="0" r="0" t="0"/>
          <a:stretch/>
        </p:blipFill>
        <p:spPr>
          <a:xfrm>
            <a:off x="8560502" y="1392245"/>
            <a:ext cx="1698718" cy="1889092"/>
          </a:xfrm>
          <a:prstGeom prst="rect">
            <a:avLst/>
          </a:prstGeom>
          <a:noFill/>
          <a:ln>
            <a:noFill/>
          </a:ln>
        </p:spPr>
      </p:pic>
      <p:pic>
        <p:nvPicPr>
          <p:cNvPr id="116" name="Google Shape;116;p8"/>
          <p:cNvPicPr preferRelativeResize="0"/>
          <p:nvPr/>
        </p:nvPicPr>
        <p:blipFill rotWithShape="1">
          <a:blip r:embed="rId5">
            <a:alphaModFix/>
          </a:blip>
          <a:srcRect b="0" l="0" r="0" t="0"/>
          <a:stretch/>
        </p:blipFill>
        <p:spPr>
          <a:xfrm>
            <a:off x="6742384" y="5243513"/>
            <a:ext cx="3092179" cy="991831"/>
          </a:xfrm>
          <a:prstGeom prst="rect">
            <a:avLst/>
          </a:prstGeom>
          <a:noFill/>
          <a:ln>
            <a:noFill/>
          </a:ln>
        </p:spPr>
      </p:pic>
      <p:pic>
        <p:nvPicPr>
          <p:cNvPr id="117" name="Google Shape;117;p8"/>
          <p:cNvPicPr preferRelativeResize="0"/>
          <p:nvPr/>
        </p:nvPicPr>
        <p:blipFill rotWithShape="1">
          <a:blip r:embed="rId6">
            <a:alphaModFix/>
          </a:blip>
          <a:srcRect b="0" l="0" r="0" t="0"/>
          <a:stretch/>
        </p:blipFill>
        <p:spPr>
          <a:xfrm>
            <a:off x="8560502" y="3604785"/>
            <a:ext cx="1757455" cy="991831"/>
          </a:xfrm>
          <a:prstGeom prst="rect">
            <a:avLst/>
          </a:prstGeom>
          <a:noFill/>
          <a:ln>
            <a:noFill/>
          </a:ln>
        </p:spPr>
      </p:pic>
      <p:pic>
        <p:nvPicPr>
          <p:cNvPr id="118" name="Google Shape;118;p8"/>
          <p:cNvPicPr preferRelativeResize="0"/>
          <p:nvPr/>
        </p:nvPicPr>
        <p:blipFill rotWithShape="1">
          <a:blip r:embed="rId7">
            <a:alphaModFix/>
          </a:blip>
          <a:srcRect b="0" l="0" r="0" t="0"/>
          <a:stretch/>
        </p:blipFill>
        <p:spPr>
          <a:xfrm>
            <a:off x="10494010" y="1333500"/>
            <a:ext cx="1363028" cy="1009650"/>
          </a:xfrm>
          <a:prstGeom prst="rect">
            <a:avLst/>
          </a:prstGeom>
          <a:noFill/>
          <a:ln>
            <a:noFill/>
          </a:ln>
        </p:spPr>
      </p:pic>
      <p:pic>
        <p:nvPicPr>
          <p:cNvPr id="119" name="Google Shape;119;p8"/>
          <p:cNvPicPr preferRelativeResize="0"/>
          <p:nvPr/>
        </p:nvPicPr>
        <p:blipFill rotWithShape="1">
          <a:blip r:embed="rId8">
            <a:alphaModFix/>
          </a:blip>
          <a:srcRect b="0" l="0" r="0" t="0"/>
          <a:stretch/>
        </p:blipFill>
        <p:spPr>
          <a:xfrm>
            <a:off x="10072688" y="4742271"/>
            <a:ext cx="1943100" cy="1625600"/>
          </a:xfrm>
          <a:prstGeom prst="rect">
            <a:avLst/>
          </a:prstGeom>
          <a:noFill/>
          <a:ln>
            <a:noFill/>
          </a:ln>
        </p:spPr>
      </p:pic>
      <p:pic>
        <p:nvPicPr>
          <p:cNvPr id="120" name="Google Shape;120;p8"/>
          <p:cNvPicPr preferRelativeResize="0"/>
          <p:nvPr/>
        </p:nvPicPr>
        <p:blipFill rotWithShape="1">
          <a:blip r:embed="rId9">
            <a:alphaModFix/>
          </a:blip>
          <a:srcRect b="0" l="0" r="0" t="0"/>
          <a:stretch/>
        </p:blipFill>
        <p:spPr>
          <a:xfrm>
            <a:off x="383540" y="3216275"/>
            <a:ext cx="5918200" cy="269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4400"/>
              <a:t>CEOS Plenaries</a:t>
            </a:r>
            <a:endParaRPr/>
          </a:p>
        </p:txBody>
      </p:sp>
      <p:graphicFrame>
        <p:nvGraphicFramePr>
          <p:cNvPr id="126" name="Google Shape;126;p9"/>
          <p:cNvGraphicFramePr/>
          <p:nvPr/>
        </p:nvGraphicFramePr>
        <p:xfrm>
          <a:off x="285679" y="1143730"/>
          <a:ext cx="3000000" cy="3000000"/>
        </p:xfrm>
        <a:graphic>
          <a:graphicData uri="http://schemas.openxmlformats.org/drawingml/2006/table">
            <a:tbl>
              <a:tblPr bandRow="1" firstRow="1">
                <a:noFill/>
                <a:tableStyleId>{23A552F7-7E73-48C8-AD47-5E26E1D9F8A4}</a:tableStyleId>
              </a:tblPr>
              <a:tblGrid>
                <a:gridCol w="998400"/>
                <a:gridCol w="697175"/>
                <a:gridCol w="2611175"/>
                <a:gridCol w="1436150"/>
                <a:gridCol w="301775"/>
                <a:gridCol w="935250"/>
                <a:gridCol w="791900"/>
                <a:gridCol w="2540350"/>
                <a:gridCol w="1289375"/>
              </a:tblGrid>
              <a:tr h="306525">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Plenary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Year</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Venue</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Host</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Plenary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Year</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Venue</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Host</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a:t>
                      </a:r>
                      <a:r>
                        <a:rPr baseline="30000" lang="en-US" sz="1200" u="none" cap="none" strike="noStrike">
                          <a:latin typeface="Arial"/>
                          <a:ea typeface="Arial"/>
                          <a:cs typeface="Arial"/>
                          <a:sym typeface="Arial"/>
                        </a:rPr>
                        <a:t>st</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1984</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Washington DC, USA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NOAA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2006</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Buenos Aires, Argentina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CONAE</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a:t>
                      </a:r>
                      <a:r>
                        <a:rPr baseline="30000" lang="en-US" sz="1200" u="none" cap="none" strike="noStrike">
                          <a:latin typeface="Arial"/>
                          <a:ea typeface="Arial"/>
                          <a:cs typeface="Arial"/>
                          <a:sym typeface="Arial"/>
                        </a:rPr>
                        <a:t>nd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1986</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Frascati, Italy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ESA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21</a:t>
                      </a:r>
                      <a:r>
                        <a:rPr baseline="30000" lang="en-US" sz="1200" u="none" cap="none" strike="noStrike">
                          <a:latin typeface="Arial"/>
                          <a:ea typeface="Arial"/>
                          <a:cs typeface="Arial"/>
                          <a:sym typeface="Arial"/>
                        </a:rPr>
                        <a:t>st</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2007</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Kona, Hawaii, USA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USGS</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a:t>
                      </a:r>
                      <a:r>
                        <a:rPr baseline="30000" lang="en-US" sz="1200" u="none" cap="none" strike="noStrike">
                          <a:latin typeface="Arial"/>
                          <a:ea typeface="Arial"/>
                          <a:cs typeface="Arial"/>
                          <a:sym typeface="Arial"/>
                        </a:rPr>
                        <a:t>rd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1988</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Ottawa, Canada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22</a:t>
                      </a:r>
                      <a:r>
                        <a:rPr baseline="30000" lang="en-US" sz="1200" u="none" cap="none" strike="noStrike">
                          <a:latin typeface="Arial"/>
                          <a:ea typeface="Arial"/>
                          <a:cs typeface="Arial"/>
                          <a:sym typeface="Arial"/>
                        </a:rPr>
                        <a:t>nd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2008</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George, South Africa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CSIR</a:t>
                      </a:r>
                      <a:endParaRPr sz="1200" u="none" cap="none" strike="noStrike">
                        <a:latin typeface="Arial"/>
                        <a:ea typeface="Arial"/>
                        <a:cs typeface="Arial"/>
                        <a:sym typeface="Arial"/>
                      </a:endParaRPr>
                    </a:p>
                  </a:txBody>
                  <a:tcPr marT="27975" marB="27975" marR="55950" marL="55950"/>
                </a:tc>
              </a:tr>
              <a:tr h="318375">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4</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1990</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Sao Jose dos Campos, Brazil</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INPE</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23</a:t>
                      </a:r>
                      <a:r>
                        <a:rPr baseline="30000" lang="en-US" sz="1200" u="none" cap="none" strike="noStrike">
                          <a:latin typeface="Arial"/>
                          <a:ea typeface="Arial"/>
                          <a:cs typeface="Arial"/>
                          <a:sym typeface="Arial"/>
                        </a:rPr>
                        <a:t>rd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2009</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Phuket, Thailand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GISTDA</a:t>
                      </a:r>
                      <a:endParaRPr sz="1200" u="none" cap="none" strike="noStrike">
                        <a:latin typeface="Arial"/>
                        <a:ea typeface="Arial"/>
                        <a:cs typeface="Arial"/>
                        <a:sym typeface="Arial"/>
                      </a:endParaRPr>
                    </a:p>
                  </a:txBody>
                  <a:tcPr marT="27975" marB="27975" marR="55950" marL="55950"/>
                </a:tc>
              </a:tr>
              <a:tr h="2834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5</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1991</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Washington DC, USA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NASA/NOAA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24</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2010</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Rio de Janeiro, Brazil</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INPE</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6</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1992</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London, UK</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BNSC</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25</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2011</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Lucca, Italy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ASI</a:t>
                      </a:r>
                      <a:endParaRPr sz="1200" u="none" cap="none" strike="noStrike">
                        <a:latin typeface="Arial"/>
                        <a:ea typeface="Arial"/>
                        <a:cs typeface="Arial"/>
                        <a:sym typeface="Arial"/>
                      </a:endParaRPr>
                    </a:p>
                  </a:txBody>
                  <a:tcPr marT="27975" marB="27975" marR="55950" marL="55950"/>
                </a:tc>
              </a:tr>
              <a:tr h="318375">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7</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1993</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Tsukuba, Japan</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MEXT/NASDA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26</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2012</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Bangalore, India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ISRO</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8</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1994</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Berlin, Germany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DARA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27</a:t>
                      </a:r>
                      <a:r>
                        <a:rPr baseline="30000" lang="en-US" sz="1200" u="none" cap="none" strike="noStrike">
                          <a:latin typeface="Arial"/>
                          <a:ea typeface="Arial"/>
                          <a:cs typeface="Arial"/>
                          <a:sym typeface="Arial"/>
                        </a:rPr>
                        <a:t>th</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2013</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Montreal, Canada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CSA</a:t>
                      </a:r>
                      <a:endParaRPr sz="1200" u="none" cap="none" strike="noStrike">
                        <a:latin typeface="Arial"/>
                        <a:ea typeface="Arial"/>
                        <a:cs typeface="Arial"/>
                        <a:sym typeface="Arial"/>
                      </a:endParaRPr>
                    </a:p>
                  </a:txBody>
                  <a:tcPr marT="27975" marB="27975" marR="55950" marL="55950"/>
                </a:tc>
              </a:tr>
              <a:tr h="306525">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9</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1995</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Montreal, Canada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28th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2014</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Trömso, Norway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EUMETSAT</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10</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1996</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Canberra, Australia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CSIRO</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29th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2015</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Kyoto, Japan</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JAXA</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11</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1997</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Toulouse, France</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CNES</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30th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2016</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Brisbane, Australia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CSIRO</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12</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1998</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Bangalore, India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ISRO</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31st</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2017</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Rapid City, USA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USGS</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13</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1999</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Stockholm, Sweden</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EUMETSAT</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32nd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2018</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Brussels, Belgium</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EC</a:t>
                      </a:r>
                      <a:endParaRPr sz="1200" u="none" cap="none" strike="noStrike">
                        <a:latin typeface="Arial"/>
                        <a:ea typeface="Arial"/>
                        <a:cs typeface="Arial"/>
                        <a:sym typeface="Arial"/>
                      </a:endParaRPr>
                    </a:p>
                  </a:txBody>
                  <a:tcPr marT="27975" marB="27975" marR="55950" marL="55950"/>
                </a:tc>
              </a:tr>
              <a:tr h="306525">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14</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2000</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Rio de Janeiro, Brazil</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INPE</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33rd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2019</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Hanoi, Vietnam</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VAST/VNSC</a:t>
                      </a:r>
                      <a:endParaRPr sz="1200" u="none" cap="none" strike="noStrike">
                        <a:latin typeface="Arial"/>
                        <a:ea typeface="Arial"/>
                        <a:cs typeface="Arial"/>
                        <a:sym typeface="Arial"/>
                      </a:endParaRPr>
                    </a:p>
                  </a:txBody>
                  <a:tcPr marT="27975" marB="27975" marR="55950" marL="55950"/>
                </a:tc>
              </a:tr>
              <a:tr h="318375">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15th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2001</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Kyoto, Japan</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MEXT/NASDA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34th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2020</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Virtual</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ISRO</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16</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2002</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Frascati, Italy</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ESA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35th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2021</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Virtual</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NASA</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17</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2003</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Colorado Springs, USA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NOAA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36th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2022</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Biarritz, France</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CNES</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18</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2004</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Beijing, China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NRSCC</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37th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2023</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Chiang Rai, Thailand</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GISTDA</a:t>
                      </a:r>
                      <a:endParaRPr sz="1200" u="none" cap="none" strike="noStrike">
                        <a:latin typeface="Arial"/>
                        <a:ea typeface="Arial"/>
                        <a:cs typeface="Arial"/>
                        <a:sym typeface="Arial"/>
                      </a:endParaRPr>
                    </a:p>
                  </a:txBody>
                  <a:tcPr marT="27975" marB="27975" marR="55950" marL="55950"/>
                </a:tc>
              </a:tr>
              <a:tr h="232150">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19</a:t>
                      </a:r>
                      <a:r>
                        <a:rPr baseline="30000" lang="en-US" sz="1200" u="none" cap="none" strike="noStrike">
                          <a:latin typeface="Arial"/>
                          <a:ea typeface="Arial"/>
                          <a:cs typeface="Arial"/>
                          <a:sym typeface="Arial"/>
                        </a:rPr>
                        <a:t>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2005</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London, UK</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BNSC</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38th</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2024</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Montreal, Canada</a:t>
                      </a:r>
                      <a:endParaRPr sz="1200" u="none" cap="none" strike="noStrike">
                        <a:latin typeface="Arial"/>
                        <a:ea typeface="Arial"/>
                        <a:cs typeface="Arial"/>
                        <a:sym typeface="Arial"/>
                      </a:endParaRPr>
                    </a:p>
                  </a:txBody>
                  <a:tcPr marT="27975" marB="27975" marR="55950" marL="55950"/>
                </a:tc>
                <a:tc>
                  <a:txBody>
                    <a:bodyPr/>
                    <a:lstStyle/>
                    <a:p>
                      <a:pPr indent="0" lvl="0" marL="0" marR="0" rtl="0" algn="l">
                        <a:lnSpc>
                          <a:spcPct val="100000"/>
                        </a:lnSpc>
                        <a:spcBef>
                          <a:spcPts val="0"/>
                        </a:spcBef>
                        <a:spcAft>
                          <a:spcPts val="0"/>
                        </a:spcAft>
                        <a:buNone/>
                      </a:pPr>
                      <a:r>
                        <a:rPr lang="en-US" sz="1200" u="none" cap="none" strike="noStrike">
                          <a:latin typeface="Arial"/>
                          <a:ea typeface="Arial"/>
                          <a:cs typeface="Arial"/>
                          <a:sym typeface="Arial"/>
                        </a:rPr>
                        <a:t> CSA</a:t>
                      </a:r>
                      <a:endParaRPr sz="1200" u="none" cap="none" strike="noStrike">
                        <a:latin typeface="Arial"/>
                        <a:ea typeface="Arial"/>
                        <a:cs typeface="Arial"/>
                        <a:sym typeface="Arial"/>
                      </a:endParaRPr>
                    </a:p>
                  </a:txBody>
                  <a:tcPr marT="27975" marB="27975" marR="55950" marL="559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y fmtid="{D5CDD505-2E9C-101B-9397-08002B2CF9AE}" pid="3" name="MediaServiceImageTags">
    <vt:lpwstr/>
  </property>
</Properties>
</file>