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5"/>
    <p:sldMasterId id="2147483655" r:id="rId6"/>
  </p:sldMasterIdLst>
  <p:notesMasterIdLst>
    <p:notesMasterId r:id="rId20"/>
  </p:notesMasterIdLst>
  <p:sldIdLst>
    <p:sldId id="256" r:id="rId7"/>
    <p:sldId id="317" r:id="rId8"/>
    <p:sldId id="319" r:id="rId9"/>
    <p:sldId id="322" r:id="rId10"/>
    <p:sldId id="320" r:id="rId11"/>
    <p:sldId id="321" r:id="rId12"/>
    <p:sldId id="2147474208" r:id="rId13"/>
    <p:sldId id="2147474209" r:id="rId14"/>
    <p:sldId id="2147474210" r:id="rId15"/>
    <p:sldId id="2147474211" r:id="rId16"/>
    <p:sldId id="2147474212" r:id="rId17"/>
    <p:sldId id="318" r:id="rId18"/>
    <p:sldId id="275" r:id="rId19"/>
  </p:sldIdLst>
  <p:sldSz cx="12192000" cy="6858000"/>
  <p:notesSz cx="6858000" cy="9144000"/>
  <p:embeddedFontLst>
    <p:embeddedFont>
      <p:font typeface="Montserrat" panose="000005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A9E77-970B-EF0D-4427-097AF909E5CF}" v="26" dt="2025-07-08T04:28:41.498"/>
    <p1510:client id="{4ECB77B1-93BB-AA94-71C9-76FCBEE27E5B}" v="74" dt="2025-07-08T04:08:43.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font" Target="fonts/font4.fntdata"/><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Photometer head strap unclasped and head dangled from photometer cable, hitting the side of the mast for 2 days before visiting the site to repair</a:t>
            </a:r>
          </a:p>
          <a:p>
            <a:r>
              <a:rPr lang="en-AU" dirty="0"/>
              <a:t>Found the head to have lost its cover from impacts against the mast</a:t>
            </a:r>
          </a:p>
          <a:p>
            <a:r>
              <a:rPr lang="en-AU" dirty="0"/>
              <a:t>Mast was very difficult to retract at that time</a:t>
            </a:r>
          </a:p>
          <a:p>
            <a:endParaRPr lang="en-AU" dirty="0"/>
          </a:p>
        </p:txBody>
      </p:sp>
    </p:spTree>
    <p:extLst>
      <p:ext uri="{BB962C8B-B14F-4D97-AF65-F5344CB8AC3E}">
        <p14:creationId xmlns:p14="http://schemas.microsoft.com/office/powerpoint/2010/main" val="2700061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6" cy="2756714"/>
          </a:xfrm>
          <a:prstGeom prst="rect">
            <a:avLst/>
          </a:prstGeom>
          <a:noFill/>
          <a:ln>
            <a:noFill/>
          </a:ln>
        </p:spPr>
      </p:pic>
      <p:pic>
        <p:nvPicPr>
          <p:cNvPr id="13" name="Google Shape;13;p2"/>
          <p:cNvPicPr preferRelativeResize="0"/>
          <p:nvPr/>
        </p:nvPicPr>
        <p:blipFill rotWithShape="1">
          <a:blip r:embed="rId3">
            <a:alphaModFix/>
          </a:blip>
          <a:srcRect b="-110"/>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21101" y="-14542"/>
            <a:ext cx="12215481" cy="6870483"/>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1" t="2403" r="8553" b="-8775"/>
          <a:stretch/>
        </p:blipFill>
        <p:spPr>
          <a:xfrm rot="5400000">
            <a:off x="5734365" y="-1016162"/>
            <a:ext cx="5455200" cy="7480800"/>
          </a:xfrm>
          <a:prstGeom prst="rtTriangle">
            <a:avLst/>
          </a:prstGeom>
          <a:noFill/>
          <a:ln>
            <a:noFill/>
          </a:ln>
        </p:spPr>
      </p:pic>
      <p:pic>
        <p:nvPicPr>
          <p:cNvPr id="19" name="Google Shape;19;p2"/>
          <p:cNvPicPr preferRelativeResize="0"/>
          <p:nvPr/>
        </p:nvPicPr>
        <p:blipFill rotWithShape="1">
          <a:blip r:embed="rId6">
            <a:alphaModFix amt="34000"/>
          </a:blip>
          <a:srcRect l="54016" t="36080" r="11354" b="676"/>
          <a:stretch/>
        </p:blipFill>
        <p:spPr>
          <a:xfrm rot="-5400000">
            <a:off x="5792644" y="4820060"/>
            <a:ext cx="1719600" cy="2366700"/>
          </a:xfrm>
          <a:prstGeom prst="rtTriangle">
            <a:avLst/>
          </a:prstGeom>
          <a:noFill/>
          <a:ln>
            <a:noFill/>
          </a:ln>
        </p:spPr>
      </p:pic>
      <p:sp>
        <p:nvSpPr>
          <p:cNvPr id="20" name="Google Shape;20;p2"/>
          <p:cNvSpPr txBox="1">
            <a:spLocks noGrp="1"/>
          </p:cNvSpPr>
          <p:nvPr>
            <p:ph type="title"/>
          </p:nvPr>
        </p:nvSpPr>
        <p:spPr>
          <a:xfrm>
            <a:off x="176047" y="175938"/>
            <a:ext cx="6157200" cy="39726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7734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980693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3" y="1508787"/>
            <a:ext cx="11521277" cy="4094592"/>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349133" y="356659"/>
            <a:ext cx="11507507" cy="853200"/>
          </a:xfrm>
        </p:spPr>
        <p:txBody>
          <a:bodyPr>
            <a:normAutofit/>
          </a:bodyPr>
          <a:lstStyle>
            <a:lvl1pPr marL="0" indent="0">
              <a:lnSpc>
                <a:spcPct val="100000"/>
              </a:lnSpc>
              <a:spcBef>
                <a:spcPts val="0"/>
              </a:spcBef>
              <a:spcAft>
                <a:spcPts val="0"/>
              </a:spcAft>
              <a:buNone/>
              <a:defRPr sz="3733" b="0">
                <a:solidFill>
                  <a:schemeClr val="accent3"/>
                </a:solidFill>
              </a:defRPr>
            </a:lvl1pPr>
            <a:lvl2pPr marL="0" indent="0">
              <a:lnSpc>
                <a:spcPct val="80000"/>
              </a:lnSpc>
              <a:spcBef>
                <a:spcPts val="0"/>
              </a:spcBef>
              <a:buNone/>
              <a:defRPr sz="2933" b="0">
                <a:solidFill>
                  <a:schemeClr val="accent2"/>
                </a:solidFill>
              </a:defRPr>
            </a:lvl2pPr>
            <a:lvl3pPr>
              <a:buNone/>
              <a:defRPr sz="3733">
                <a:solidFill>
                  <a:srgbClr val="00A9CE"/>
                </a:solidFill>
              </a:defRPr>
            </a:lvl3pPr>
            <a:lvl4pPr>
              <a:buNone/>
              <a:defRPr sz="3733">
                <a:solidFill>
                  <a:srgbClr val="00A9CE"/>
                </a:solidFill>
              </a:defRPr>
            </a:lvl4pPr>
            <a:lvl5pPr>
              <a:buNone/>
              <a:defRPr sz="3733">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261472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335360" y="1508787"/>
            <a:ext cx="5384800" cy="4416491"/>
          </a:xfrm>
        </p:spPr>
        <p:txBody>
          <a:bodyPr/>
          <a:lstStyle>
            <a:lvl1pPr>
              <a:defRPr sz="3200"/>
            </a:lvl1pPr>
            <a:lvl2pPr>
              <a:defRPr sz="2667"/>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6232393" y="1508787"/>
            <a:ext cx="5384800" cy="4416491"/>
          </a:xfrm>
        </p:spPr>
        <p:txBody>
          <a:bodyPr/>
          <a:lstStyle>
            <a:lvl1pPr>
              <a:defRPr sz="3200"/>
            </a:lvl1pPr>
            <a:lvl2pPr>
              <a:defRPr sz="2667"/>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76787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008355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765955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02772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12216000" cy="34368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335360" y="3813043"/>
            <a:ext cx="10561173" cy="2688299"/>
          </a:xfrm>
        </p:spPr>
        <p:txBody>
          <a:bodyPr/>
          <a:lstStyle>
            <a:lvl1pPr>
              <a:lnSpc>
                <a:spcPct val="85000"/>
              </a:lnSpc>
              <a:spcAft>
                <a:spcPts val="0"/>
              </a:spcAft>
              <a:buFontTx/>
              <a:buNone/>
              <a:defRPr sz="5333" b="0">
                <a:solidFill>
                  <a:schemeClr val="accent3"/>
                </a:solidFill>
              </a:defRPr>
            </a:lvl1pPr>
            <a:lvl2pPr marL="0" indent="0">
              <a:lnSpc>
                <a:spcPct val="85000"/>
              </a:lnSpc>
              <a:spcAft>
                <a:spcPts val="0"/>
              </a:spcAft>
              <a:buNone/>
              <a:defRPr sz="5333" b="0">
                <a:solidFill>
                  <a:schemeClr val="accent2"/>
                </a:solidFill>
              </a:defRPr>
            </a:lvl2pPr>
            <a:lvl3pPr marL="0" indent="0">
              <a:spcBef>
                <a:spcPts val="2933"/>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70035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335360" y="1508787"/>
            <a:ext cx="9601067" cy="4800533"/>
          </a:xfrm>
        </p:spPr>
        <p:txBody>
          <a:bodyPr anchor="b" anchorCtr="0"/>
          <a:lstStyle>
            <a:lvl1pPr marL="0" indent="0">
              <a:spcAft>
                <a:spcPts val="0"/>
              </a:spcAft>
              <a:buFontTx/>
              <a:buNone/>
              <a:defRPr sz="5867" b="0">
                <a:solidFill>
                  <a:schemeClr val="accent1"/>
                </a:solidFill>
              </a:defRPr>
            </a:lvl1pPr>
            <a:lvl2pPr marL="0" indent="0">
              <a:lnSpc>
                <a:spcPct val="75000"/>
              </a:lnSpc>
              <a:spcAft>
                <a:spcPts val="1133"/>
              </a:spcAft>
              <a:buNone/>
              <a:defRPr sz="5867" b="0">
                <a:solidFill>
                  <a:schemeClr val="bg1"/>
                </a:solidFill>
              </a:defRPr>
            </a:lvl2pPr>
            <a:lvl3pPr marL="0" indent="0">
              <a:buNone/>
              <a:defRPr sz="2933"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85466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67"/>
          </a:p>
        </p:txBody>
      </p:sp>
      <p:sp>
        <p:nvSpPr>
          <p:cNvPr id="3" name="Subtitle 2"/>
          <p:cNvSpPr>
            <a:spLocks noGrp="1"/>
          </p:cNvSpPr>
          <p:nvPr>
            <p:ph type="subTitle" idx="1" hasCustomPrompt="1"/>
          </p:nvPr>
        </p:nvSpPr>
        <p:spPr>
          <a:xfrm>
            <a:off x="335360" y="4773150"/>
            <a:ext cx="8064896" cy="1344149"/>
          </a:xfrm>
        </p:spPr>
        <p:txBody>
          <a:bodyPr numCol="2" spcCol="360000">
            <a:normAutofit/>
          </a:bodyPr>
          <a:lstStyle>
            <a:lvl1pPr marL="0" indent="0" algn="l">
              <a:lnSpc>
                <a:spcPct val="90000"/>
              </a:lnSpc>
              <a:spcBef>
                <a:spcPts val="4000"/>
              </a:spcBef>
              <a:buNone/>
              <a:defRPr sz="2133" b="1">
                <a:solidFill>
                  <a:schemeClr val="tx1"/>
                </a:solidFill>
              </a:defRPr>
            </a:lvl1pPr>
            <a:lvl2pPr marL="0" indent="0" algn="l">
              <a:lnSpc>
                <a:spcPct val="90000"/>
              </a:lnSpc>
              <a:spcBef>
                <a:spcPts val="0"/>
              </a:spcBef>
              <a:spcAft>
                <a:spcPts val="751"/>
              </a:spcAft>
              <a:buNone/>
              <a:defRPr sz="2133">
                <a:solidFill>
                  <a:schemeClr val="tx1"/>
                </a:solidFill>
              </a:defRPr>
            </a:lvl2pPr>
            <a:lvl3pPr marL="355191" indent="-355191" algn="l">
              <a:lnSpc>
                <a:spcPct val="90000"/>
              </a:lnSpc>
              <a:spcBef>
                <a:spcPts val="0"/>
              </a:spcBef>
              <a:buNone/>
              <a:tabLst>
                <a:tab pos="475188" algn="l"/>
              </a:tabLst>
              <a:defRPr sz="2133">
                <a:solidFill>
                  <a:schemeClr val="tx1"/>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335362" y="3621022"/>
            <a:ext cx="8064895" cy="768085"/>
          </a:xfrm>
        </p:spPr>
        <p:txBody>
          <a:bodyPr anchor="b" anchorCtr="0">
            <a:noAutofit/>
          </a:bodyPr>
          <a:lstStyle>
            <a:lvl1pPr>
              <a:defRPr sz="4800">
                <a:solidFill>
                  <a:schemeClr val="accent3"/>
                </a:solidFill>
              </a:defRPr>
            </a:lvl1pPr>
          </a:lstStyle>
          <a:p>
            <a:r>
              <a:rPr lang="en-US" dirty="0"/>
              <a:t>Click to edit Master title style</a:t>
            </a:r>
            <a:endParaRPr lang="en-AU" dirty="0"/>
          </a:p>
        </p:txBody>
      </p:sp>
      <p:sp>
        <p:nvSpPr>
          <p:cNvPr id="44" name="Rectangle 43"/>
          <p:cNvSpPr/>
          <p:nvPr userDrawn="1"/>
        </p:nvSpPr>
        <p:spPr>
          <a:xfrm>
            <a:off x="335360" y="6466897"/>
            <a:ext cx="3936437" cy="369204"/>
          </a:xfrm>
          <a:prstGeom prst="rect">
            <a:avLst/>
          </a:prstGeom>
        </p:spPr>
        <p:txBody>
          <a:bodyPr wrap="square" lIns="0" tIns="0" rIns="0" bIns="0">
            <a:spAutoFit/>
          </a:bodyPr>
          <a:lstStyle/>
          <a:p>
            <a:pPr algn="l">
              <a:lnSpc>
                <a:spcPct val="90000"/>
              </a:lnSpc>
            </a:pPr>
            <a:r>
              <a:rPr lang="en-AU" sz="1333" dirty="0">
                <a:solidFill>
                  <a:schemeClr val="accent3"/>
                </a:solidFill>
              </a:rPr>
              <a:t>Australia’s Pre-eminent National Science Organization</a:t>
            </a:r>
          </a:p>
        </p:txBody>
      </p:sp>
      <p:pic>
        <p:nvPicPr>
          <p:cNvPr id="7" name="Picture 6">
            <a:extLst>
              <a:ext uri="{FF2B5EF4-FFF2-40B4-BE49-F238E27FC236}">
                <a16:creationId xmlns:a16="http://schemas.microsoft.com/office/drawing/2014/main" id="{B6B0BF06-28AD-4AE0-B95F-477AF982B2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74735" y="6080711"/>
            <a:ext cx="2089605" cy="480000"/>
          </a:xfrm>
          <a:prstGeom prst="rect">
            <a:avLst/>
          </a:prstGeom>
        </p:spPr>
      </p:pic>
    </p:spTree>
    <p:extLst>
      <p:ext uri="{BB962C8B-B14F-4D97-AF65-F5344CB8AC3E}">
        <p14:creationId xmlns:p14="http://schemas.microsoft.com/office/powerpoint/2010/main" val="1168991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41" t="39268" r="-2842" b="35419"/>
          <a:stretch/>
        </p:blipFill>
        <p:spPr>
          <a:xfrm flipH="1">
            <a:off x="9304423" y="0"/>
            <a:ext cx="2887577"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800" cy="28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563"/>
            <a:ext cx="12196500" cy="59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8" name="Google Shape;28;p3"/>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latin typeface="Montserrat"/>
                <a:ea typeface="Montserrat"/>
                <a:cs typeface="Montserrat"/>
                <a:sym typeface="Montserrat"/>
              </a:rPr>
              <a:t>CEOS WGCV-55, 8-11 July 2025</a:t>
            </a:r>
            <a:endParaRPr b="1">
              <a:solidFill>
                <a:schemeClr val="accent1"/>
              </a:solidFill>
              <a:latin typeface="Montserrat"/>
              <a:ea typeface="Montserrat"/>
              <a:cs typeface="Montserrat"/>
              <a:sym typeface="Montserrat"/>
            </a:endParaRPr>
          </a:p>
        </p:txBody>
      </p:sp>
      <p:sp>
        <p:nvSpPr>
          <p:cNvPr id="29" name="Google Shape;29;p3"/>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0" name="Google Shape;30;p3"/>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40E9F-1680-46D9-A966-C00787EC8D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74735" y="6080711"/>
            <a:ext cx="2089605" cy="480000"/>
          </a:xfrm>
          <a:prstGeom prst="rect">
            <a:avLst/>
          </a:prstGeom>
        </p:spPr>
      </p:pic>
      <p:sp>
        <p:nvSpPr>
          <p:cNvPr id="4" name="Rectangle 3"/>
          <p:cNvSpPr/>
          <p:nvPr userDrawn="1"/>
        </p:nvSpPr>
        <p:spPr>
          <a:xfrm>
            <a:off x="0" y="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67"/>
          </a:p>
        </p:txBody>
      </p:sp>
      <p:sp>
        <p:nvSpPr>
          <p:cNvPr id="3" name="Subtitle 2"/>
          <p:cNvSpPr>
            <a:spLocks noGrp="1"/>
          </p:cNvSpPr>
          <p:nvPr>
            <p:ph type="subTitle" idx="1" hasCustomPrompt="1"/>
          </p:nvPr>
        </p:nvSpPr>
        <p:spPr>
          <a:xfrm>
            <a:off x="335360" y="4101076"/>
            <a:ext cx="9601067" cy="2164145"/>
          </a:xfrm>
        </p:spPr>
        <p:txBody>
          <a:bodyPr numCol="2" spcCol="360000">
            <a:normAutofit/>
          </a:bodyPr>
          <a:lstStyle>
            <a:lvl1pPr marL="0" indent="0" algn="l">
              <a:lnSpc>
                <a:spcPct val="90000"/>
              </a:lnSpc>
              <a:spcBef>
                <a:spcPts val="4000"/>
              </a:spcBef>
              <a:buNone/>
              <a:defRPr sz="2133" b="1">
                <a:solidFill>
                  <a:schemeClr val="tx1"/>
                </a:solidFill>
              </a:defRPr>
            </a:lvl1pPr>
            <a:lvl2pPr marL="0" indent="0" algn="l">
              <a:lnSpc>
                <a:spcPct val="90000"/>
              </a:lnSpc>
              <a:spcBef>
                <a:spcPts val="0"/>
              </a:spcBef>
              <a:spcAft>
                <a:spcPts val="751"/>
              </a:spcAft>
              <a:buNone/>
              <a:defRPr sz="2133">
                <a:solidFill>
                  <a:schemeClr val="tx1"/>
                </a:solidFill>
              </a:defRPr>
            </a:lvl2pPr>
            <a:lvl3pPr marL="355191" indent="-355191" algn="l">
              <a:lnSpc>
                <a:spcPct val="90000"/>
              </a:lnSpc>
              <a:spcBef>
                <a:spcPts val="0"/>
              </a:spcBef>
              <a:buNone/>
              <a:tabLst>
                <a:tab pos="475188" algn="l"/>
              </a:tabLst>
              <a:defRPr sz="2133">
                <a:solidFill>
                  <a:schemeClr val="tx1"/>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335360" y="6466897"/>
            <a:ext cx="3744416" cy="369204"/>
          </a:xfrm>
          <a:prstGeom prst="rect">
            <a:avLst/>
          </a:prstGeom>
        </p:spPr>
        <p:txBody>
          <a:bodyPr wrap="square" lIns="0" tIns="0" rIns="0" bIns="0">
            <a:spAutoFit/>
          </a:bodyPr>
          <a:lstStyle/>
          <a:p>
            <a:pPr algn="l">
              <a:lnSpc>
                <a:spcPct val="90000"/>
              </a:lnSpc>
            </a:pPr>
            <a:r>
              <a:rPr lang="en-AU" sz="1333" dirty="0">
                <a:solidFill>
                  <a:schemeClr val="accent3"/>
                </a:solidFill>
              </a:rPr>
              <a:t>Australia’s Pre-eminent National Science Organization</a:t>
            </a:r>
          </a:p>
        </p:txBody>
      </p:sp>
    </p:spTree>
    <p:extLst>
      <p:ext uri="{BB962C8B-B14F-4D97-AF65-F5344CB8AC3E}">
        <p14:creationId xmlns:p14="http://schemas.microsoft.com/office/powerpoint/2010/main" val="761555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hank You Option 2">
    <p:bg>
      <p:bgPr>
        <a:solidFill>
          <a:schemeClr val="accent1"/>
        </a:solidFill>
        <a:effectLst/>
      </p:bgPr>
    </p:bg>
    <p:spTree>
      <p:nvGrpSpPr>
        <p:cNvPr id="1" name=""/>
        <p:cNvGrpSpPr/>
        <p:nvPr/>
      </p:nvGrpSpPr>
      <p:grpSpPr>
        <a:xfrm>
          <a:off x="0" y="0"/>
          <a:ext cx="0" cy="0"/>
          <a:chOff x="0" y="0"/>
          <a:chExt cx="0" cy="0"/>
        </a:xfrm>
      </p:grpSpPr>
      <p:grpSp>
        <p:nvGrpSpPr>
          <p:cNvPr id="29" name="Group 28"/>
          <p:cNvGrpSpPr/>
          <p:nvPr userDrawn="1"/>
        </p:nvGrpSpPr>
        <p:grpSpPr>
          <a:xfrm>
            <a:off x="813" y="5500319"/>
            <a:ext cx="12223751" cy="996951"/>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a:defRPr/>
                </a:pPr>
                <a:endParaRPr lang="en-AU" sz="1800"/>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p:spPr>
            <p:txBody>
              <a:bodyPr/>
              <a:lstStyle/>
              <a:p>
                <a:pPr>
                  <a:defRPr/>
                </a:pPr>
                <a:endParaRPr lang="en-AU" sz="1800"/>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p:spPr>
            <p:txBody>
              <a:bodyPr/>
              <a:lstStyle/>
              <a:p>
                <a:pPr>
                  <a:defRPr/>
                </a:pPr>
                <a:endParaRPr lang="en-AU" sz="1800"/>
              </a:p>
            </p:txBody>
          </p:sp>
        </p:grpSp>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9"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p>
            </p:txBody>
          </p:sp>
          <p:sp>
            <p:nvSpPr>
              <p:cNvPr id="55"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p>
            </p:txBody>
          </p:sp>
        </p:grpSp>
      </p:grpSp>
      <p:sp>
        <p:nvSpPr>
          <p:cNvPr id="3" name="Subtitle 2"/>
          <p:cNvSpPr>
            <a:spLocks noGrp="1"/>
          </p:cNvSpPr>
          <p:nvPr>
            <p:ph type="subTitle" idx="1" hasCustomPrompt="1"/>
          </p:nvPr>
        </p:nvSpPr>
        <p:spPr>
          <a:xfrm>
            <a:off x="478366" y="2168861"/>
            <a:ext cx="8161917" cy="3087372"/>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393" indent="-266393" algn="l">
              <a:lnSpc>
                <a:spcPct val="90000"/>
              </a:lnSpc>
              <a:spcBef>
                <a:spcPts val="0"/>
              </a:spcBef>
              <a:buNone/>
              <a:tabLst>
                <a:tab pos="356391" algn="l"/>
              </a:tabLst>
              <a:defRPr sz="1600">
                <a:solidFill>
                  <a:schemeClr val="bg1"/>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Text Placeholder 14"/>
          <p:cNvSpPr>
            <a:spLocks noGrp="1"/>
          </p:cNvSpPr>
          <p:nvPr userDrawn="1">
            <p:ph type="body" sz="quarter" idx="17" hasCustomPrompt="1"/>
          </p:nvPr>
        </p:nvSpPr>
        <p:spPr>
          <a:xfrm>
            <a:off x="480000" y="5625959"/>
            <a:ext cx="6336000" cy="144000"/>
          </a:xfrm>
        </p:spPr>
        <p:txBody>
          <a:bodyPr anchor="ctr">
            <a:noAutofit/>
          </a:bodyPr>
          <a:lstStyle>
            <a:lvl1pPr marL="215995" marR="0" indent="-215995" algn="l" defTabSz="914377" rtl="0" eaLnBrk="1" fontAlgn="auto" latinLnBrk="0" hangingPunct="1">
              <a:lnSpc>
                <a:spcPct val="90000"/>
              </a:lnSpc>
              <a:spcBef>
                <a:spcPts val="600"/>
              </a:spcBef>
              <a:spcAft>
                <a:spcPts val="0"/>
              </a:spcAft>
              <a:buClrTx/>
              <a:buSzTx/>
              <a:buFontTx/>
              <a:buNone/>
              <a:tabLst/>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r>
              <a:rPr lang="en-AU" dirty="0"/>
              <a:t>Click to Add Business Unit</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2481" y="5824255"/>
            <a:ext cx="1459200" cy="310663"/>
          </a:xfrm>
          <a:prstGeom prst="rect">
            <a:avLst/>
          </a:prstGeom>
        </p:spPr>
      </p:pic>
    </p:spTree>
    <p:extLst>
      <p:ext uri="{BB962C8B-B14F-4D97-AF65-F5344CB8AC3E}">
        <p14:creationId xmlns:p14="http://schemas.microsoft.com/office/powerpoint/2010/main" val="1208839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41" t="39268" r="-2842" b="35419"/>
          <a:stretch/>
        </p:blipFill>
        <p:spPr>
          <a:xfrm flipH="1">
            <a:off x="9304423" y="0"/>
            <a:ext cx="2887577"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800" cy="28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563"/>
            <a:ext cx="12196500" cy="59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8900" cy="4775400"/>
          </a:xfrm>
          <a:prstGeom prst="rect">
            <a:avLst/>
          </a:prstGeom>
          <a:noFill/>
          <a:ln>
            <a:noFill/>
          </a:ln>
        </p:spPr>
        <p:txBody>
          <a:bodyPr spcFirstLastPara="1" wrap="square" lIns="91425" tIns="45700" rIns="91425" bIns="45700" anchor="t" anchorCtr="0">
            <a:noAutofit/>
          </a:bodyPr>
          <a:lstStyle>
            <a:lvl1pPr marL="457200" marR="0" lvl="0" indent="-406400" algn="l">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8" name="Google Shape;38;p4"/>
          <p:cNvSpPr txBox="1">
            <a:spLocks noGrp="1"/>
          </p:cNvSpPr>
          <p:nvPr>
            <p:ph type="body" idx="2"/>
          </p:nvPr>
        </p:nvSpPr>
        <p:spPr>
          <a:xfrm>
            <a:off x="6296361" y="1445923"/>
            <a:ext cx="5508900" cy="4775400"/>
          </a:xfrm>
          <a:prstGeom prst="rect">
            <a:avLst/>
          </a:prstGeom>
          <a:noFill/>
          <a:ln>
            <a:noFill/>
          </a:ln>
        </p:spPr>
        <p:txBody>
          <a:bodyPr spcFirstLastPara="1" wrap="square" lIns="91425" tIns="45700" rIns="91425" bIns="45700" anchor="t" anchorCtr="0">
            <a:noAutofit/>
          </a:bodyPr>
          <a:lstStyle>
            <a:lvl1pPr marL="457200" marR="0" lvl="0" indent="-406400" algn="l">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9" name="Google Shape;39;p4"/>
          <p:cNvSpPr txBox="1"/>
          <p:nvPr/>
        </p:nvSpPr>
        <p:spPr>
          <a:xfrm>
            <a:off x="10265664" y="6574604"/>
            <a:ext cx="19254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0" name="Google Shape;40;p4"/>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41" name="Google Shape;41;p4"/>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latin typeface="Montserrat"/>
                <a:ea typeface="Montserrat"/>
                <a:cs typeface="Montserrat"/>
                <a:sym typeface="Montserrat"/>
              </a:rPr>
              <a:t>CEOS WGCV-55, 8-11 July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41" t="39268" r="-2842" b="35419"/>
          <a:stretch/>
        </p:blipFill>
        <p:spPr>
          <a:xfrm flipH="1">
            <a:off x="9304423" y="0"/>
            <a:ext cx="2887577"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800" cy="28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563"/>
            <a:ext cx="12196500" cy="59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9" name="Google Shape;49;p5"/>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50" name="Google Shape;50;p5"/>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latin typeface="Montserrat"/>
                <a:ea typeface="Montserrat"/>
                <a:cs typeface="Montserrat"/>
                <a:sym typeface="Montserrat"/>
              </a:rPr>
              <a:t>CEOS WGCV-55, 8-11 July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41" t="39268" r="-2842" b="35419"/>
          <a:stretch/>
        </p:blipFill>
        <p:spPr>
          <a:xfrm flipH="1">
            <a:off x="9304423" y="0"/>
            <a:ext cx="2887577"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800" cy="28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563"/>
            <a:ext cx="12196500" cy="59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0"/>
          </a:xfrm>
          <a:prstGeom prst="rect">
            <a:avLst/>
          </a:prstGeom>
          <a:noFill/>
          <a:ln>
            <a:noFill/>
          </a:ln>
        </p:spPr>
        <p:txBody>
          <a:bodyPr spcFirstLastPara="1" wrap="square" lIns="91425" tIns="45700" rIns="91425" bIns="45700" anchor="t" anchorCtr="0">
            <a:noAutofit/>
          </a:bodyPr>
          <a:lstStyle>
            <a:lvl1pPr marL="457200" marR="0" lvl="0" indent="-431800" algn="l">
              <a:lnSpc>
                <a:spcPct val="115000"/>
              </a:lnSpc>
              <a:spcBef>
                <a:spcPts val="1000"/>
              </a:spcBef>
              <a:spcAft>
                <a:spcPts val="0"/>
              </a:spcAft>
              <a:buClr>
                <a:schemeClr val="dk1"/>
              </a:buClr>
              <a:buSzPts val="3200"/>
              <a:buFont typeface="Montserrat"/>
              <a:buChar char="❖"/>
              <a:defRPr sz="3200" i="0" u="none" strike="noStrike" cap="none">
                <a:solidFill>
                  <a:schemeClr val="dk1"/>
                </a:solidFill>
                <a:latin typeface="Montserrat"/>
                <a:ea typeface="Montserrat"/>
                <a:cs typeface="Montserrat"/>
                <a:sym typeface="Montserrat"/>
              </a:defRPr>
            </a:lvl1pPr>
            <a:lvl2pPr marL="914400" marR="0" lvl="1" indent="-406400" algn="l">
              <a:lnSpc>
                <a:spcPct val="115000"/>
              </a:lnSpc>
              <a:spcBef>
                <a:spcPts val="5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2pPr>
            <a:lvl3pPr marL="1371600" marR="0" lvl="2" indent="-381000" algn="l">
              <a:lnSpc>
                <a:spcPct val="115000"/>
              </a:lnSpc>
              <a:spcBef>
                <a:spcPts val="500"/>
              </a:spcBef>
              <a:spcAft>
                <a:spcPts val="0"/>
              </a:spcAft>
              <a:buClr>
                <a:schemeClr val="dk1"/>
              </a:buClr>
              <a:buSzPts val="2400"/>
              <a:buFont typeface="Montserrat"/>
              <a:buChar char="o"/>
              <a:defRPr sz="2400" i="0" u="none" strike="noStrike" cap="none">
                <a:solidFill>
                  <a:schemeClr val="dk1"/>
                </a:solidFill>
                <a:latin typeface="Montserrat"/>
                <a:ea typeface="Montserrat"/>
                <a:cs typeface="Montserrat"/>
                <a:sym typeface="Montserrat"/>
              </a:defRPr>
            </a:lvl3pPr>
            <a:lvl4pPr marL="1828800" marR="0" lvl="3"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4pPr>
            <a:lvl5pPr marL="2286000" marR="0" lvl="4"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5pPr>
            <a:lvl6pPr marL="2743200" marR="0" lvl="5"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58" name="Google Shape;58;p6"/>
          <p:cNvSpPr txBox="1">
            <a:spLocks noGrp="1"/>
          </p:cNvSpPr>
          <p:nvPr>
            <p:ph type="body" idx="2"/>
          </p:nvPr>
        </p:nvSpPr>
        <p:spPr>
          <a:xfrm>
            <a:off x="839788" y="1373852"/>
            <a:ext cx="3932100" cy="4630500"/>
          </a:xfrm>
          <a:prstGeom prst="rect">
            <a:avLst/>
          </a:prstGeom>
          <a:noFill/>
          <a:ln>
            <a:noFill/>
          </a:ln>
        </p:spPr>
        <p:txBody>
          <a:bodyPr spcFirstLastPara="1" wrap="square" lIns="91425" tIns="45700" rIns="91425" bIns="45700" anchor="t" anchorCtr="0">
            <a:noAutofit/>
          </a:bodyPr>
          <a:lstStyle>
            <a:lvl1pPr marL="457200" marR="0" lvl="0" indent="-228600" algn="l">
              <a:lnSpc>
                <a:spcPct val="115000"/>
              </a:lnSpc>
              <a:spcBef>
                <a:spcPts val="1000"/>
              </a:spcBef>
              <a:spcAft>
                <a:spcPts val="0"/>
              </a:spcAft>
              <a:buClr>
                <a:schemeClr val="dk1"/>
              </a:buClr>
              <a:buSzPts val="1600"/>
              <a:buFont typeface="Montserrat"/>
              <a:buNone/>
              <a:defRPr sz="1600" i="0" u="none" strike="noStrike" cap="none">
                <a:solidFill>
                  <a:schemeClr val="dk1"/>
                </a:solidFill>
                <a:latin typeface="Montserrat"/>
                <a:ea typeface="Montserrat"/>
                <a:cs typeface="Montserrat"/>
                <a:sym typeface="Montserrat"/>
              </a:defRPr>
            </a:lvl1pPr>
            <a:lvl2pPr marL="914400" marR="0" lvl="1" indent="-228600" algn="l">
              <a:lnSpc>
                <a:spcPct val="115000"/>
              </a:lnSpc>
              <a:spcBef>
                <a:spcPts val="500"/>
              </a:spcBef>
              <a:spcAft>
                <a:spcPts val="0"/>
              </a:spcAft>
              <a:buClr>
                <a:schemeClr val="dk1"/>
              </a:buClr>
              <a:buSzPts val="1400"/>
              <a:buFont typeface="Montserrat"/>
              <a:buNone/>
              <a:defRPr sz="1400" i="0" u="none" strike="noStrike" cap="none">
                <a:solidFill>
                  <a:schemeClr val="dk1"/>
                </a:solidFill>
                <a:latin typeface="Montserrat"/>
                <a:ea typeface="Montserrat"/>
                <a:cs typeface="Montserrat"/>
                <a:sym typeface="Montserrat"/>
              </a:defRPr>
            </a:lvl2pPr>
            <a:lvl3pPr marL="1371600" marR="0" lvl="2" indent="-228600" algn="l">
              <a:lnSpc>
                <a:spcPct val="115000"/>
              </a:lnSpc>
              <a:spcBef>
                <a:spcPts val="500"/>
              </a:spcBef>
              <a:spcAft>
                <a:spcPts val="0"/>
              </a:spcAft>
              <a:buClr>
                <a:schemeClr val="dk1"/>
              </a:buClr>
              <a:buSzPts val="1200"/>
              <a:buFont typeface="Montserrat"/>
              <a:buNone/>
              <a:defRPr sz="1200" i="0" u="none" strike="noStrike" cap="none">
                <a:solidFill>
                  <a:schemeClr val="dk1"/>
                </a:solidFill>
                <a:latin typeface="Montserrat"/>
                <a:ea typeface="Montserrat"/>
                <a:cs typeface="Montserrat"/>
                <a:sym typeface="Montserrat"/>
              </a:defRPr>
            </a:lvl3pPr>
            <a:lvl4pPr marL="1828800" marR="0" lvl="3" indent="-228600" algn="l">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4pPr>
            <a:lvl5pPr marL="2286000" marR="0" lvl="4" indent="-228600" algn="l">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5pPr>
            <a:lvl6pPr marL="2743200" marR="0" lvl="5" indent="-228600" algn="l">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6pPr>
            <a:lvl7pPr marL="3200400" marR="0" lvl="6" indent="-228600" algn="l">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7pPr>
            <a:lvl8pPr marL="3657600" marR="0" lvl="7" indent="-228600" algn="l">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8pPr>
            <a:lvl9pPr marL="4114800" marR="0" lvl="8" indent="-228600" algn="l">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9pPr>
          </a:lstStyle>
          <a:p>
            <a:endParaRPr/>
          </a:p>
        </p:txBody>
      </p:sp>
      <p:sp>
        <p:nvSpPr>
          <p:cNvPr id="59" name="Google Shape;59;p6"/>
          <p:cNvSpPr txBox="1"/>
          <p:nvPr/>
        </p:nvSpPr>
        <p:spPr>
          <a:xfrm>
            <a:off x="10265664" y="6574604"/>
            <a:ext cx="19254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60" name="Google Shape;60;p6"/>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61" name="Google Shape;61;p6"/>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latin typeface="Montserrat"/>
                <a:ea typeface="Montserrat"/>
                <a:cs typeface="Montserrat"/>
                <a:sym typeface="Montserrat"/>
              </a:rPr>
              <a:t>CEOS WGCV-55, 8-11 July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7384"/>
            <a:ext cx="12192000" cy="3460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67"/>
          </a:p>
        </p:txBody>
      </p:sp>
      <p:sp>
        <p:nvSpPr>
          <p:cNvPr id="2" name="Title 1"/>
          <p:cNvSpPr>
            <a:spLocks noGrp="1"/>
          </p:cNvSpPr>
          <p:nvPr userDrawn="1">
            <p:ph type="ctrTitle"/>
          </p:nvPr>
        </p:nvSpPr>
        <p:spPr>
          <a:xfrm>
            <a:off x="335360" y="3813044"/>
            <a:ext cx="10573376" cy="1538009"/>
          </a:xfrm>
        </p:spPr>
        <p:txBody>
          <a:bodyPr anchor="b" anchorCtr="0">
            <a:normAutofit/>
          </a:bodyPr>
          <a:lstStyle>
            <a:lvl1pPr algn="l">
              <a:lnSpc>
                <a:spcPct val="90000"/>
              </a:lnSpc>
              <a:defRPr sz="48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335360" y="5462163"/>
            <a:ext cx="9601067" cy="365264"/>
          </a:xfrm>
        </p:spPr>
        <p:txBody>
          <a:bodyPr>
            <a:normAutofit/>
          </a:bodyPr>
          <a:lstStyle>
            <a:lvl1pPr marL="0" indent="0" algn="l">
              <a:buNone/>
              <a:defRPr sz="2667" b="0">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335360" y="6466897"/>
            <a:ext cx="3936437" cy="369204"/>
          </a:xfrm>
          <a:prstGeom prst="rect">
            <a:avLst/>
          </a:prstGeom>
        </p:spPr>
        <p:txBody>
          <a:bodyPr wrap="square" lIns="0" tIns="0" rIns="0" bIns="0">
            <a:spAutoFit/>
          </a:bodyPr>
          <a:lstStyle/>
          <a:p>
            <a:pPr algn="l">
              <a:lnSpc>
                <a:spcPct val="90000"/>
              </a:lnSpc>
            </a:pPr>
            <a:r>
              <a:rPr lang="en-AU" sz="1333" dirty="0">
                <a:solidFill>
                  <a:schemeClr val="accent3"/>
                </a:solidFill>
              </a:rPr>
              <a:t>Australia’s Pre-eminent National Science Organization</a:t>
            </a:r>
          </a:p>
        </p:txBody>
      </p:sp>
      <p:pic>
        <p:nvPicPr>
          <p:cNvPr id="8" name="Picture 7">
            <a:extLst>
              <a:ext uri="{FF2B5EF4-FFF2-40B4-BE49-F238E27FC236}">
                <a16:creationId xmlns:a16="http://schemas.microsoft.com/office/drawing/2014/main" id="{C9FD9A8B-B204-4EC3-9CD2-BA2AD366ED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74735" y="6080711"/>
            <a:ext cx="2089605" cy="480000"/>
          </a:xfrm>
          <a:prstGeom prst="rect">
            <a:avLst/>
          </a:prstGeom>
        </p:spPr>
      </p:pic>
    </p:spTree>
    <p:extLst>
      <p:ext uri="{BB962C8B-B14F-4D97-AF65-F5344CB8AC3E}">
        <p14:creationId xmlns:p14="http://schemas.microsoft.com/office/powerpoint/2010/main" val="1147279694"/>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35360" y="3813044"/>
            <a:ext cx="10573376" cy="1538009"/>
          </a:xfrm>
        </p:spPr>
        <p:txBody>
          <a:bodyPr anchor="b" anchorCtr="0">
            <a:normAutofit/>
          </a:bodyPr>
          <a:lstStyle>
            <a:lvl1pPr algn="l">
              <a:lnSpc>
                <a:spcPct val="90000"/>
              </a:lnSpc>
              <a:defRPr sz="48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335360" y="5462163"/>
            <a:ext cx="9601067" cy="365264"/>
          </a:xfrm>
        </p:spPr>
        <p:txBody>
          <a:bodyPr>
            <a:normAutofit/>
          </a:bodyPr>
          <a:lstStyle>
            <a:lvl1pPr marL="0" indent="0" algn="l">
              <a:buNone/>
              <a:defRPr sz="2667" b="0">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335360" y="6466897"/>
            <a:ext cx="4128459" cy="184602"/>
          </a:xfrm>
          <a:prstGeom prst="rect">
            <a:avLst/>
          </a:prstGeom>
        </p:spPr>
        <p:txBody>
          <a:bodyPr wrap="square" lIns="0" tIns="0" rIns="0" bIns="0">
            <a:spAutoFit/>
          </a:bodyPr>
          <a:lstStyle/>
          <a:p>
            <a:pPr algn="l">
              <a:lnSpc>
                <a:spcPct val="90000"/>
              </a:lnSpc>
            </a:pPr>
            <a:r>
              <a:rPr lang="en-AU" sz="1333" dirty="0">
                <a:solidFill>
                  <a:schemeClr val="accent3"/>
                </a:solidFill>
              </a:rPr>
              <a:t>Australia’s Pre-eminent National Science Organization</a:t>
            </a:r>
          </a:p>
        </p:txBody>
      </p:sp>
      <p:sp>
        <p:nvSpPr>
          <p:cNvPr id="8" name="Picture Placeholder 5"/>
          <p:cNvSpPr>
            <a:spLocks noGrp="1"/>
          </p:cNvSpPr>
          <p:nvPr>
            <p:ph type="pic" sz="quarter" idx="10"/>
          </p:nvPr>
        </p:nvSpPr>
        <p:spPr>
          <a:xfrm>
            <a:off x="-1" y="0"/>
            <a:ext cx="12216000" cy="3436800"/>
          </a:xfrm>
          <a:solidFill>
            <a:schemeClr val="accent1"/>
          </a:solidFill>
          <a:ln>
            <a:noFill/>
          </a:ln>
        </p:spPr>
        <p:txBody>
          <a:bodyPr anchor="ctr" anchorCtr="0"/>
          <a:lstStyle>
            <a:lvl1pPr marL="0" indent="0" algn="ctr">
              <a:buNone/>
              <a:defRPr/>
            </a:lvl1pPr>
          </a:lstStyle>
          <a:p>
            <a:endParaRPr lang="en-AU" dirty="0"/>
          </a:p>
        </p:txBody>
      </p:sp>
      <p:pic>
        <p:nvPicPr>
          <p:cNvPr id="10" name="Picture 9">
            <a:extLst>
              <a:ext uri="{FF2B5EF4-FFF2-40B4-BE49-F238E27FC236}">
                <a16:creationId xmlns:a16="http://schemas.microsoft.com/office/drawing/2014/main" id="{506C1F87-268D-4E82-9F10-8C710E20E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74735" y="6080711"/>
            <a:ext cx="2089605" cy="480000"/>
          </a:xfrm>
          <a:prstGeom prst="rect">
            <a:avLst/>
          </a:prstGeom>
        </p:spPr>
      </p:pic>
    </p:spTree>
    <p:extLst>
      <p:ext uri="{BB962C8B-B14F-4D97-AF65-F5344CB8AC3E}">
        <p14:creationId xmlns:p14="http://schemas.microsoft.com/office/powerpoint/2010/main" val="376584208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7384"/>
            <a:ext cx="12192000" cy="34608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67"/>
          </a:p>
        </p:txBody>
      </p:sp>
      <p:sp>
        <p:nvSpPr>
          <p:cNvPr id="2" name="Title 1"/>
          <p:cNvSpPr>
            <a:spLocks noGrp="1"/>
          </p:cNvSpPr>
          <p:nvPr userDrawn="1">
            <p:ph type="ctrTitle"/>
          </p:nvPr>
        </p:nvSpPr>
        <p:spPr>
          <a:xfrm>
            <a:off x="335360" y="1604798"/>
            <a:ext cx="10573376" cy="1538009"/>
          </a:xfrm>
        </p:spPr>
        <p:txBody>
          <a:bodyPr anchor="b" anchorCtr="0">
            <a:normAutofit/>
          </a:bodyPr>
          <a:lstStyle>
            <a:lvl1pPr algn="l">
              <a:lnSpc>
                <a:spcPct val="90000"/>
              </a:lnSpc>
              <a:defRPr sz="48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335360" y="3896537"/>
            <a:ext cx="9601067" cy="365264"/>
          </a:xfrm>
        </p:spPr>
        <p:txBody>
          <a:bodyPr>
            <a:normAutofit/>
          </a:bodyPr>
          <a:lstStyle>
            <a:lvl1pPr marL="0" indent="0" algn="l">
              <a:buNone/>
              <a:defRPr sz="2667" b="0">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7920203" y="776335"/>
            <a:ext cx="3948640" cy="369204"/>
          </a:xfrm>
          <a:prstGeom prst="rect">
            <a:avLst/>
          </a:prstGeom>
        </p:spPr>
        <p:txBody>
          <a:bodyPr wrap="square" lIns="0" tIns="0" rIns="0" bIns="0">
            <a:spAutoFit/>
          </a:bodyPr>
          <a:lstStyle/>
          <a:p>
            <a:pPr algn="r">
              <a:lnSpc>
                <a:spcPct val="90000"/>
              </a:lnSpc>
            </a:pPr>
            <a:r>
              <a:rPr lang="en-AU" sz="1333" dirty="0">
                <a:solidFill>
                  <a:schemeClr val="bg1"/>
                </a:solidFill>
              </a:rPr>
              <a:t>Australia’s Pre-eminent National Science Organization</a:t>
            </a:r>
          </a:p>
        </p:txBody>
      </p:sp>
      <p:pic>
        <p:nvPicPr>
          <p:cNvPr id="13" name="Picture 12">
            <a:extLst>
              <a:ext uri="{FF2B5EF4-FFF2-40B4-BE49-F238E27FC236}">
                <a16:creationId xmlns:a16="http://schemas.microsoft.com/office/drawing/2014/main" id="{8E9876AC-9600-4B4D-B446-34DCB05E2B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360" y="417239"/>
            <a:ext cx="2089605" cy="480000"/>
          </a:xfrm>
          <a:prstGeom prst="rect">
            <a:avLst/>
          </a:prstGeom>
        </p:spPr>
      </p:pic>
    </p:spTree>
    <p:extLst>
      <p:ext uri="{BB962C8B-B14F-4D97-AF65-F5344CB8AC3E}">
        <p14:creationId xmlns:p14="http://schemas.microsoft.com/office/powerpoint/2010/main" val="419847041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5071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7.emf"/><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41" t="39268" r="-2842" b="35419"/>
          <a:stretch/>
        </p:blipFill>
        <p:spPr>
          <a:xfrm flipH="1">
            <a:off x="9304423" y="0"/>
            <a:ext cx="2887577"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800" cy="28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563"/>
            <a:ext cx="12196500" cy="59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322991"/>
            <a:ext cx="11521280" cy="852487"/>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335363" y="1316765"/>
            <a:ext cx="11521277" cy="476571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801828" y="6504333"/>
            <a:ext cx="8111793" cy="124275"/>
          </a:xfrm>
          <a:prstGeom prst="rect">
            <a:avLst/>
          </a:prstGeom>
        </p:spPr>
        <p:txBody>
          <a:bodyPr vert="horz" lIns="0" tIns="0" rIns="0" bIns="0" rtlCol="0" anchor="ctr"/>
          <a:lstStyle>
            <a:lvl1pPr algn="l">
              <a:defRPr sz="12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338103" y="6504333"/>
            <a:ext cx="385052" cy="127347"/>
          </a:xfrm>
          <a:prstGeom prst="rect">
            <a:avLst/>
          </a:prstGeom>
        </p:spPr>
        <p:txBody>
          <a:bodyPr vert="horz" lIns="0" tIns="0" rIns="0" bIns="0" rtlCol="0" anchor="ctr"/>
          <a:lstStyle>
            <a:lvl1pPr algn="r">
              <a:defRPr sz="12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4238" y="3326609"/>
            <a:ext cx="12215284" cy="801687"/>
          </a:xfrm>
          <a:prstGeom prst="rect">
            <a:avLst/>
          </a:prstGeom>
          <a:noFill/>
          <a:ln>
            <a:noFill/>
          </a:ln>
        </p:spPr>
        <p:txBody>
          <a:bodyPr/>
          <a:lstStyle/>
          <a:p>
            <a:pPr>
              <a:defRPr/>
            </a:pPr>
            <a:endParaRPr lang="en-AU" sz="1867"/>
          </a:p>
        </p:txBody>
      </p:sp>
      <p:sp>
        <p:nvSpPr>
          <p:cNvPr id="38" name="Rectangle 7"/>
          <p:cNvSpPr>
            <a:spLocks noChangeArrowheads="1"/>
          </p:cNvSpPr>
          <p:nvPr userDrawn="1"/>
        </p:nvSpPr>
        <p:spPr bwMode="auto">
          <a:xfrm>
            <a:off x="16935" y="3637758"/>
            <a:ext cx="12189883" cy="490537"/>
          </a:xfrm>
          <a:prstGeom prst="rect">
            <a:avLst/>
          </a:prstGeom>
          <a:noFill/>
          <a:ln>
            <a:noFill/>
          </a:ln>
        </p:spPr>
        <p:txBody>
          <a:bodyPr/>
          <a:lstStyle/>
          <a:p>
            <a:pPr>
              <a:defRPr/>
            </a:pPr>
            <a:endParaRPr lang="en-AU" sz="1867"/>
          </a:p>
        </p:txBody>
      </p:sp>
      <p:sp>
        <p:nvSpPr>
          <p:cNvPr id="44" name="Rectangle 84"/>
          <p:cNvSpPr>
            <a:spLocks noChangeArrowheads="1"/>
          </p:cNvSpPr>
          <p:nvPr/>
        </p:nvSpPr>
        <p:spPr bwMode="auto">
          <a:xfrm>
            <a:off x="2122" y="3626646"/>
            <a:ext cx="12223751" cy="544513"/>
          </a:xfrm>
          <a:prstGeom prst="rect">
            <a:avLst/>
          </a:prstGeom>
          <a:noFill/>
          <a:ln w="9525">
            <a:noFill/>
            <a:miter lim="800000"/>
            <a:headEnd/>
            <a:tailEnd/>
          </a:ln>
        </p:spPr>
        <p:txBody>
          <a:bodyPr/>
          <a:lstStyle/>
          <a:p>
            <a:pPr>
              <a:defRPr/>
            </a:pPr>
            <a:endParaRPr lang="en-US" sz="1867"/>
          </a:p>
        </p:txBody>
      </p:sp>
      <p:pic>
        <p:nvPicPr>
          <p:cNvPr id="10" name="Picture 9">
            <a:extLst>
              <a:ext uri="{FF2B5EF4-FFF2-40B4-BE49-F238E27FC236}">
                <a16:creationId xmlns:a16="http://schemas.microsoft.com/office/drawing/2014/main" id="{5D46349F-4F50-4446-8BA9-4263776EBB9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510478" y="6279426"/>
            <a:ext cx="1347089" cy="309437"/>
          </a:xfrm>
          <a:prstGeom prst="rect">
            <a:avLst/>
          </a:prstGeom>
        </p:spPr>
      </p:pic>
    </p:spTree>
    <p:extLst>
      <p:ext uri="{BB962C8B-B14F-4D97-AF65-F5344CB8AC3E}">
        <p14:creationId xmlns:p14="http://schemas.microsoft.com/office/powerpoint/2010/main" val="246563034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Lst>
  <p:hf sldNum="0" hdr="0" ftr="0" dt="0"/>
  <p:txStyles>
    <p:titleStyle>
      <a:lvl1pPr algn="l" defTabSz="1219170" rtl="0" eaLnBrk="1" latinLnBrk="0" hangingPunct="1">
        <a:spcBef>
          <a:spcPct val="0"/>
        </a:spcBef>
        <a:buNone/>
        <a:defRPr sz="4800" b="0" kern="1200">
          <a:solidFill>
            <a:schemeClr val="accent3"/>
          </a:solidFill>
          <a:latin typeface="+mj-lt"/>
          <a:ea typeface="+mj-ea"/>
          <a:cs typeface="+mj-cs"/>
        </a:defRPr>
      </a:lvl1pPr>
    </p:titleStyle>
    <p:bodyStyle>
      <a:lvl1pPr marL="287993" indent="-287993" algn="l" defTabSz="1219170" rtl="0" eaLnBrk="1" latinLnBrk="0" hangingPunct="1">
        <a:lnSpc>
          <a:spcPct val="90000"/>
        </a:lnSpc>
        <a:spcBef>
          <a:spcPts val="800"/>
        </a:spcBef>
        <a:buFont typeface="Arial" pitchFamily="34" charset="0"/>
        <a:buChar char="•"/>
        <a:defRPr sz="3200" kern="1200">
          <a:solidFill>
            <a:schemeClr val="tx1"/>
          </a:solidFill>
          <a:latin typeface="+mn-lt"/>
          <a:ea typeface="+mn-ea"/>
          <a:cs typeface="+mn-cs"/>
        </a:defRPr>
      </a:lvl1pPr>
      <a:lvl2pPr marL="527987" indent="-239994" algn="l" defTabSz="1219170" rtl="0" eaLnBrk="1" latinLnBrk="0" hangingPunct="1">
        <a:lnSpc>
          <a:spcPct val="90000"/>
        </a:lnSpc>
        <a:spcBef>
          <a:spcPts val="800"/>
        </a:spcBef>
        <a:buFont typeface="Arial" panose="020B0604020202020204" pitchFamily="34" charset="0"/>
        <a:buChar char="•"/>
        <a:defRPr sz="2667" kern="1200">
          <a:solidFill>
            <a:schemeClr val="tx1"/>
          </a:solidFill>
          <a:latin typeface="+mn-lt"/>
          <a:ea typeface="+mn-ea"/>
          <a:cs typeface="+mn-cs"/>
        </a:defRPr>
      </a:lvl2pPr>
      <a:lvl3pPr marL="863978" indent="-287993" algn="l" defTabSz="1219170" rtl="0" eaLnBrk="1" latinLnBrk="0" hangingPunct="1">
        <a:lnSpc>
          <a:spcPct val="90000"/>
        </a:lnSpc>
        <a:spcBef>
          <a:spcPts val="800"/>
        </a:spcBef>
        <a:buFont typeface="Calibri" pitchFamily="34" charset="0"/>
        <a:buChar char="–"/>
        <a:defRPr sz="2667" kern="1200">
          <a:solidFill>
            <a:schemeClr val="tx1"/>
          </a:solidFill>
          <a:latin typeface="+mn-lt"/>
          <a:ea typeface="+mn-ea"/>
          <a:cs typeface="+mn-cs"/>
        </a:defRPr>
      </a:lvl3pPr>
      <a:lvl4pPr marL="1151971" indent="-287993" algn="l" defTabSz="1219170" rtl="0" eaLnBrk="1" latinLnBrk="0" hangingPunct="1">
        <a:lnSpc>
          <a:spcPct val="90000"/>
        </a:lnSpc>
        <a:spcBef>
          <a:spcPts val="800"/>
        </a:spcBef>
        <a:buFont typeface="Calibri" pitchFamily="34" charset="0"/>
        <a:buChar char="–"/>
        <a:defRPr sz="2667" kern="1200">
          <a:solidFill>
            <a:schemeClr val="tx1"/>
          </a:solidFill>
          <a:latin typeface="+mn-lt"/>
          <a:ea typeface="+mn-ea"/>
          <a:cs typeface="+mn-cs"/>
        </a:defRPr>
      </a:lvl4pPr>
      <a:lvl5pPr marL="1439964" indent="-287993" algn="l" defTabSz="1219170" rtl="0" eaLnBrk="1" latinLnBrk="0" hangingPunct="1">
        <a:lnSpc>
          <a:spcPct val="90000"/>
        </a:lnSpc>
        <a:spcBef>
          <a:spcPts val="800"/>
        </a:spcBef>
        <a:buFont typeface="Calibri" pitchFamily="34" charset="0"/>
        <a:buChar char="•"/>
        <a:tabLst/>
        <a:defRPr sz="2400" kern="1200">
          <a:solidFill>
            <a:schemeClr val="accent2"/>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02">
          <p15:clr>
            <a:srgbClr val="F26B43"/>
          </p15:clr>
        </p15:guide>
        <p15:guide id="2" orient="horz" pos="316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mailto:cindy.ong@csiro.au" TargetMode="External"/><Relationship Id="rId2" Type="http://schemas.openxmlformats.org/officeDocument/2006/relationships/image" Target="../media/image30.png"/><Relationship Id="rId1" Type="http://schemas.openxmlformats.org/officeDocument/2006/relationships/slideLayout" Target="../slideLayouts/slideLayout20.xml"/><Relationship Id="rId6" Type="http://schemas.openxmlformats.org/officeDocument/2006/relationships/hyperlink" Target="mailto:janet.astee@csiro.au" TargetMode="External"/><Relationship Id="rId5" Type="http://schemas.openxmlformats.org/officeDocument/2006/relationships/hyperlink" Target="mailto:matt.Garthwaite@csiro.au" TargetMode="External"/><Relationship Id="rId4" Type="http://schemas.openxmlformats.org/officeDocument/2006/relationships/hyperlink" Target="mailto:Thomas.schroeder@csiro.a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frm4soc2.eumetsat.int/post/copernicus-frm4soc-2025-training-above-water-radiometr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176050" y="175950"/>
            <a:ext cx="8035800" cy="3972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lt1"/>
              </a:buClr>
              <a:buSzPts val="8000"/>
              <a:buFont typeface="Arial"/>
              <a:buNone/>
            </a:pPr>
            <a:r>
              <a:rPr lang="en-AU" sz="7500" dirty="0"/>
              <a:t>CSIRO Agency Report</a:t>
            </a:r>
            <a:endParaRPr sz="4000" i="1" dirty="0">
              <a:latin typeface="Montserrat"/>
              <a:ea typeface="Montserrat"/>
              <a:cs typeface="Montserrat"/>
              <a:sym typeface="Montserrat"/>
            </a:endParaRPr>
          </a:p>
        </p:txBody>
      </p:sp>
      <p:sp>
        <p:nvSpPr>
          <p:cNvPr id="71" name="Google Shape;71;p8"/>
          <p:cNvSpPr/>
          <p:nvPr/>
        </p:nvSpPr>
        <p:spPr>
          <a:xfrm>
            <a:off x="7272909" y="4252807"/>
            <a:ext cx="4833000" cy="2605200"/>
          </a:xfrm>
          <a:prstGeom prst="rect">
            <a:avLst/>
          </a:prstGeom>
          <a:noFill/>
          <a:ln>
            <a:noFill/>
          </a:ln>
        </p:spPr>
        <p:txBody>
          <a:bodyPr spcFirstLastPara="1" wrap="square" lIns="0" tIns="0" rIns="0" bIns="0" anchor="t" anchorCtr="0">
            <a:noAutofit/>
          </a:bodyPr>
          <a:lstStyle/>
          <a:p>
            <a:pPr marL="0" marR="0" lvl="0" indent="0" algn="r" rtl="0">
              <a:lnSpc>
                <a:spcPct val="130000"/>
              </a:lnSpc>
              <a:spcBef>
                <a:spcPts val="0"/>
              </a:spcBef>
              <a:spcAft>
                <a:spcPts val="0"/>
              </a:spcAft>
              <a:buNone/>
            </a:pPr>
            <a:endParaRPr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dirty="0">
                <a:solidFill>
                  <a:schemeClr val="accent1"/>
                </a:solidFill>
                <a:latin typeface="Montserrat"/>
                <a:ea typeface="Montserrat"/>
                <a:cs typeface="Montserrat"/>
                <a:sym typeface="Montserrat"/>
              </a:rPr>
              <a:t>Cindy Ong</a:t>
            </a:r>
            <a:r>
              <a:rPr lang="en-GB" sz="2200" b="1" i="0" u="none" strike="noStrike" cap="none" dirty="0">
                <a:solidFill>
                  <a:schemeClr val="accent1"/>
                </a:solidFill>
                <a:latin typeface="Montserrat"/>
                <a:ea typeface="Montserrat"/>
                <a:cs typeface="Montserrat"/>
                <a:sym typeface="Montserrat"/>
              </a:rPr>
              <a:t>, CSIRO</a:t>
            </a:r>
            <a:endParaRPr dirty="0">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i="0" u="none" strike="noStrike" cap="none" dirty="0">
                <a:solidFill>
                  <a:schemeClr val="accent1"/>
                </a:solidFill>
                <a:latin typeface="Montserrat"/>
                <a:ea typeface="Montserrat"/>
                <a:cs typeface="Montserrat"/>
                <a:sym typeface="Montserrat"/>
              </a:rPr>
              <a:t>Agenda Item </a:t>
            </a:r>
            <a:r>
              <a:rPr lang="en-GB" sz="2200" b="1" dirty="0">
                <a:solidFill>
                  <a:schemeClr val="accent1"/>
                </a:solidFill>
                <a:latin typeface="Montserrat"/>
                <a:ea typeface="Montserrat"/>
                <a:cs typeface="Montserrat"/>
                <a:sym typeface="Montserrat"/>
              </a:rPr>
              <a:t>1.8</a:t>
            </a:r>
            <a:endParaRPr dirty="0">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dirty="0">
                <a:solidFill>
                  <a:schemeClr val="accent1"/>
                </a:solidFill>
                <a:latin typeface="Montserrat"/>
                <a:ea typeface="Montserrat"/>
                <a:cs typeface="Montserrat"/>
                <a:sym typeface="Montserrat"/>
              </a:rPr>
              <a:t>WGCV-55</a:t>
            </a:r>
            <a:endParaRPr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dirty="0">
                <a:solidFill>
                  <a:schemeClr val="accent1"/>
                </a:solidFill>
                <a:latin typeface="Montserrat"/>
                <a:ea typeface="Montserrat"/>
                <a:cs typeface="Montserrat"/>
                <a:sym typeface="Montserrat"/>
              </a:rPr>
              <a:t>Hyderabad, India</a:t>
            </a:r>
            <a:endParaRPr sz="2200" b="1" dirty="0">
              <a:solidFill>
                <a:schemeClr val="accent1"/>
              </a:solidFill>
              <a:latin typeface="Montserrat"/>
              <a:ea typeface="Montserrat"/>
              <a:cs typeface="Montserrat"/>
              <a:sym typeface="Montserrat"/>
            </a:endParaRPr>
          </a:p>
          <a:p>
            <a:pPr marL="0" marR="0" lvl="0" indent="0" algn="r" rtl="0">
              <a:lnSpc>
                <a:spcPct val="130000"/>
              </a:lnSpc>
              <a:spcBef>
                <a:spcPts val="0"/>
              </a:spcBef>
              <a:spcAft>
                <a:spcPts val="0"/>
              </a:spcAft>
              <a:buNone/>
            </a:pPr>
            <a:r>
              <a:rPr lang="en-GB" sz="2200" b="1" dirty="0">
                <a:solidFill>
                  <a:schemeClr val="accent1"/>
                </a:solidFill>
                <a:latin typeface="Montserrat"/>
                <a:ea typeface="Montserrat"/>
                <a:cs typeface="Montserrat"/>
                <a:sym typeface="Montserrat"/>
              </a:rPr>
              <a:t>8-10 July, 2025</a:t>
            </a:r>
            <a:endParaRPr sz="2200" b="1" i="0" u="none" strike="noStrike" cap="none" dirty="0">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9A7320-BFC8-E5D6-63B1-5F5DBF6CFDA8}"/>
              </a:ext>
            </a:extLst>
          </p:cNvPr>
          <p:cNvSpPr>
            <a:spLocks noGrp="1"/>
          </p:cNvSpPr>
          <p:nvPr>
            <p:ph type="body" idx="1"/>
          </p:nvPr>
        </p:nvSpPr>
        <p:spPr>
          <a:xfrm>
            <a:off x="176048" y="955039"/>
            <a:ext cx="11495400" cy="4662900"/>
          </a:xfrm>
        </p:spPr>
        <p:txBody>
          <a:bodyPr/>
          <a:lstStyle/>
          <a:p>
            <a:r>
              <a:rPr lang="en-AU" sz="1800" dirty="0"/>
              <a:t>HYPSTAR-SR hyper-spectral radiometer funded by ESA</a:t>
            </a:r>
          </a:p>
          <a:p>
            <a:r>
              <a:rPr lang="en-AU" sz="1800" dirty="0" err="1"/>
              <a:t>Cimel</a:t>
            </a:r>
            <a:r>
              <a:rPr lang="en-AU" sz="1800" dirty="0"/>
              <a:t>/</a:t>
            </a:r>
            <a:r>
              <a:rPr lang="en-AU" sz="1800" dirty="0" err="1"/>
              <a:t>SeaPRISM</a:t>
            </a:r>
            <a:r>
              <a:rPr lang="en-AU" sz="1800" dirty="0"/>
              <a:t> upgrade to T-model</a:t>
            </a:r>
          </a:p>
        </p:txBody>
      </p:sp>
      <p:sp>
        <p:nvSpPr>
          <p:cNvPr id="3" name="Title 2">
            <a:extLst>
              <a:ext uri="{FF2B5EF4-FFF2-40B4-BE49-F238E27FC236}">
                <a16:creationId xmlns:a16="http://schemas.microsoft.com/office/drawing/2014/main" id="{272DEEB4-0E27-7F5E-112D-8C502764DF3D}"/>
              </a:ext>
            </a:extLst>
          </p:cNvPr>
          <p:cNvSpPr>
            <a:spLocks noGrp="1"/>
          </p:cNvSpPr>
          <p:nvPr>
            <p:ph type="title"/>
          </p:nvPr>
        </p:nvSpPr>
        <p:spPr/>
        <p:txBody>
          <a:bodyPr/>
          <a:lstStyle/>
          <a:p>
            <a:r>
              <a:rPr lang="en-AU" dirty="0"/>
              <a:t>Lucinda Jetty Upgrades 2025</a:t>
            </a:r>
          </a:p>
        </p:txBody>
      </p:sp>
      <p:pic>
        <p:nvPicPr>
          <p:cNvPr id="9" name="Picture 8">
            <a:extLst>
              <a:ext uri="{FF2B5EF4-FFF2-40B4-BE49-F238E27FC236}">
                <a16:creationId xmlns:a16="http://schemas.microsoft.com/office/drawing/2014/main" id="{B558EB3B-9982-8C7D-E763-01AFE27747A7}"/>
              </a:ext>
            </a:extLst>
          </p:cNvPr>
          <p:cNvPicPr>
            <a:picLocks noChangeAspect="1"/>
          </p:cNvPicPr>
          <p:nvPr/>
        </p:nvPicPr>
        <p:blipFill>
          <a:blip r:embed="rId2"/>
          <a:stretch>
            <a:fillRect/>
          </a:stretch>
        </p:blipFill>
        <p:spPr>
          <a:xfrm>
            <a:off x="2877954" y="1929414"/>
            <a:ext cx="7424676" cy="4928586"/>
          </a:xfrm>
          <a:prstGeom prst="rect">
            <a:avLst/>
          </a:prstGeom>
        </p:spPr>
      </p:pic>
      <p:sp>
        <p:nvSpPr>
          <p:cNvPr id="10" name="TextBox 9">
            <a:extLst>
              <a:ext uri="{FF2B5EF4-FFF2-40B4-BE49-F238E27FC236}">
                <a16:creationId xmlns:a16="http://schemas.microsoft.com/office/drawing/2014/main" id="{2095B8DD-A4D7-CD30-7F05-CFCBAF78F706}"/>
              </a:ext>
            </a:extLst>
          </p:cNvPr>
          <p:cNvSpPr txBox="1"/>
          <p:nvPr/>
        </p:nvSpPr>
        <p:spPr>
          <a:xfrm>
            <a:off x="9707024" y="1078199"/>
            <a:ext cx="2484976" cy="307777"/>
          </a:xfrm>
          <a:prstGeom prst="rect">
            <a:avLst/>
          </a:prstGeom>
          <a:noFill/>
        </p:spPr>
        <p:txBody>
          <a:bodyPr wrap="none" rtlCol="0">
            <a:spAutoFit/>
          </a:bodyPr>
          <a:lstStyle/>
          <a:p>
            <a:r>
              <a:rPr lang="en-AU" dirty="0"/>
              <a:t>Thomas.schroeder@csiro.au</a:t>
            </a:r>
          </a:p>
        </p:txBody>
      </p:sp>
    </p:spTree>
    <p:extLst>
      <p:ext uri="{BB962C8B-B14F-4D97-AF65-F5344CB8AC3E}">
        <p14:creationId xmlns:p14="http://schemas.microsoft.com/office/powerpoint/2010/main" val="3839716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395A60-6ACA-6067-C9C6-8EA3B98797ED}"/>
              </a:ext>
            </a:extLst>
          </p:cNvPr>
          <p:cNvSpPr>
            <a:spLocks noGrp="1"/>
          </p:cNvSpPr>
          <p:nvPr>
            <p:ph type="body" idx="1"/>
          </p:nvPr>
        </p:nvSpPr>
        <p:spPr>
          <a:xfrm>
            <a:off x="348300" y="955039"/>
            <a:ext cx="11495400" cy="4662900"/>
          </a:xfrm>
        </p:spPr>
        <p:txBody>
          <a:bodyPr/>
          <a:lstStyle/>
          <a:p>
            <a:r>
              <a:rPr lang="en-AU" sz="2000" dirty="0"/>
              <a:t>HYPSTAR</a:t>
            </a:r>
            <a:r>
              <a:rPr lang="en-AU" sz="2000" baseline="30000" dirty="0"/>
              <a:t>®</a:t>
            </a:r>
            <a:r>
              <a:rPr lang="en-AU" sz="2000" dirty="0"/>
              <a:t> - why another hyperspectral radiometer system?</a:t>
            </a:r>
          </a:p>
          <a:p>
            <a:pPr lvl="1"/>
            <a:r>
              <a:rPr lang="en-AU" sz="1800" dirty="0"/>
              <a:t>Improved consistency checks and QC using 3 radiometer systems</a:t>
            </a:r>
          </a:p>
          <a:p>
            <a:pPr lvl="1"/>
            <a:r>
              <a:rPr lang="en-AU" sz="1800" dirty="0"/>
              <a:t>HYPSTAR</a:t>
            </a:r>
            <a:r>
              <a:rPr lang="en-AU" sz="1800" baseline="30000" dirty="0"/>
              <a:t>®</a:t>
            </a:r>
            <a:r>
              <a:rPr lang="en-AU" sz="1800" dirty="0"/>
              <a:t> will allow evaluation of different sky glint corrections – due to programmable viewing directions – also relevant for correction of </a:t>
            </a:r>
            <a:r>
              <a:rPr lang="en-AU" sz="1800" dirty="0" err="1"/>
              <a:t>HyperOCR</a:t>
            </a:r>
            <a:endParaRPr lang="en-AU" sz="1800" dirty="0"/>
          </a:p>
          <a:p>
            <a:pPr lvl="1"/>
            <a:r>
              <a:rPr lang="en-AU" sz="1800" dirty="0"/>
              <a:t>HYPSTAR</a:t>
            </a:r>
            <a:r>
              <a:rPr lang="en-AU" sz="1800" baseline="30000" dirty="0"/>
              <a:t>®</a:t>
            </a:r>
            <a:r>
              <a:rPr lang="en-AU" sz="1800" dirty="0"/>
              <a:t> will allow evaluation/inter-comparison of uncertainty products (</a:t>
            </a:r>
            <a:r>
              <a:rPr lang="en-AU" sz="1800" dirty="0" err="1"/>
              <a:t>HyperOCR</a:t>
            </a:r>
            <a:r>
              <a:rPr lang="en-AU" sz="1800" dirty="0"/>
              <a:t> and satellite e.g. Sentinel-3 OLCI)</a:t>
            </a:r>
          </a:p>
          <a:p>
            <a:r>
              <a:rPr lang="en-AU" sz="2200" dirty="0"/>
              <a:t>Synergy with USGS Landsat Next Project (Phase 1 – 2025-27)</a:t>
            </a:r>
          </a:p>
          <a:p>
            <a:pPr lvl="1"/>
            <a:r>
              <a:rPr lang="en-AU" sz="1800" dirty="0"/>
              <a:t>Explore </a:t>
            </a:r>
            <a:r>
              <a:rPr lang="en-AU" sz="1800" dirty="0" err="1"/>
              <a:t>HyperCP</a:t>
            </a:r>
            <a:r>
              <a:rPr lang="en-AU" sz="1800" dirty="0"/>
              <a:t> for processing Lucinda </a:t>
            </a:r>
            <a:r>
              <a:rPr lang="en-AU" sz="1800" dirty="0" err="1"/>
              <a:t>HyperOCR</a:t>
            </a:r>
            <a:r>
              <a:rPr lang="en-AU" sz="1800" dirty="0"/>
              <a:t> – adding uncertainties</a:t>
            </a:r>
          </a:p>
          <a:p>
            <a:pPr lvl="1"/>
            <a:r>
              <a:rPr lang="en-AU" sz="1800" dirty="0"/>
              <a:t>Compare HYPSTAR</a:t>
            </a:r>
            <a:r>
              <a:rPr lang="en-AU" sz="1800" baseline="30000" dirty="0"/>
              <a:t>®</a:t>
            </a:r>
            <a:r>
              <a:rPr lang="en-AU" sz="1800" dirty="0"/>
              <a:t> uncertainties with </a:t>
            </a:r>
            <a:r>
              <a:rPr lang="en-AU" sz="1800" dirty="0" err="1"/>
              <a:t>HyperCP</a:t>
            </a:r>
            <a:r>
              <a:rPr lang="en-AU" sz="1800" dirty="0"/>
              <a:t> uncertainties</a:t>
            </a:r>
          </a:p>
          <a:p>
            <a:pPr lvl="1"/>
            <a:r>
              <a:rPr lang="en-AU" sz="1800" dirty="0"/>
              <a:t>Evaluate consistency of </a:t>
            </a:r>
            <a:r>
              <a:rPr lang="en-AU" sz="1800" dirty="0" err="1"/>
              <a:t>HyperCP</a:t>
            </a:r>
            <a:r>
              <a:rPr lang="en-AU" sz="1800" dirty="0"/>
              <a:t> processing with </a:t>
            </a:r>
            <a:r>
              <a:rPr lang="en-AU" sz="1800" dirty="0" err="1"/>
              <a:t>SeaPRISM</a:t>
            </a:r>
            <a:r>
              <a:rPr lang="en-AU" sz="1800" dirty="0"/>
              <a:t> observations</a:t>
            </a:r>
          </a:p>
          <a:p>
            <a:pPr lvl="1"/>
            <a:r>
              <a:rPr lang="en-AU" sz="1800" dirty="0"/>
              <a:t>Two new </a:t>
            </a:r>
            <a:r>
              <a:rPr lang="en-AU" sz="1800" dirty="0" err="1"/>
              <a:t>SeaPRISM</a:t>
            </a:r>
            <a:r>
              <a:rPr lang="en-AU" sz="1800" dirty="0"/>
              <a:t> radiometers – upgrade to T-model ($250K)</a:t>
            </a:r>
          </a:p>
          <a:p>
            <a:r>
              <a:rPr lang="en-AU" sz="2200" dirty="0"/>
              <a:t>Additional IMOS funding to support HYPERNETS</a:t>
            </a:r>
          </a:p>
          <a:p>
            <a:pPr lvl="1"/>
            <a:r>
              <a:rPr lang="en-AU" sz="1800" dirty="0"/>
              <a:t>0.2 FTE p/a + $12K (mast, shipments) until May 2027</a:t>
            </a:r>
          </a:p>
          <a:p>
            <a:pPr lvl="1"/>
            <a:r>
              <a:rPr lang="en-AU" sz="1800" dirty="0"/>
              <a:t>To support installation, maintenance and data exploitation</a:t>
            </a:r>
          </a:p>
        </p:txBody>
      </p:sp>
      <p:sp>
        <p:nvSpPr>
          <p:cNvPr id="3" name="Title 2">
            <a:extLst>
              <a:ext uri="{FF2B5EF4-FFF2-40B4-BE49-F238E27FC236}">
                <a16:creationId xmlns:a16="http://schemas.microsoft.com/office/drawing/2014/main" id="{4E1F983E-4C4F-E1E0-1063-468C6910EF1A}"/>
              </a:ext>
            </a:extLst>
          </p:cNvPr>
          <p:cNvSpPr>
            <a:spLocks noGrp="1"/>
          </p:cNvSpPr>
          <p:nvPr>
            <p:ph type="title"/>
          </p:nvPr>
        </p:nvSpPr>
        <p:spPr/>
        <p:txBody>
          <a:bodyPr/>
          <a:lstStyle/>
          <a:p>
            <a:r>
              <a:rPr lang="en-AU" dirty="0"/>
              <a:t>Lucinda Jetty Upgrades 2025</a:t>
            </a:r>
          </a:p>
        </p:txBody>
      </p:sp>
      <p:sp>
        <p:nvSpPr>
          <p:cNvPr id="4" name="TextBox 3">
            <a:extLst>
              <a:ext uri="{FF2B5EF4-FFF2-40B4-BE49-F238E27FC236}">
                <a16:creationId xmlns:a16="http://schemas.microsoft.com/office/drawing/2014/main" id="{133BF8B9-7A64-1D1D-A354-CE93B1D1B3B3}"/>
              </a:ext>
            </a:extLst>
          </p:cNvPr>
          <p:cNvSpPr txBox="1"/>
          <p:nvPr/>
        </p:nvSpPr>
        <p:spPr>
          <a:xfrm>
            <a:off x="9707024" y="6243150"/>
            <a:ext cx="2484976" cy="307777"/>
          </a:xfrm>
          <a:prstGeom prst="rect">
            <a:avLst/>
          </a:prstGeom>
          <a:noFill/>
        </p:spPr>
        <p:txBody>
          <a:bodyPr wrap="none" rtlCol="0">
            <a:spAutoFit/>
          </a:bodyPr>
          <a:lstStyle/>
          <a:p>
            <a:r>
              <a:rPr lang="en-AU" dirty="0"/>
              <a:t>Thomas.schroeder@csiro.au</a:t>
            </a:r>
          </a:p>
        </p:txBody>
      </p:sp>
    </p:spTree>
    <p:extLst>
      <p:ext uri="{BB962C8B-B14F-4D97-AF65-F5344CB8AC3E}">
        <p14:creationId xmlns:p14="http://schemas.microsoft.com/office/powerpoint/2010/main" val="1250993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9D4904-AA68-427D-0C77-B2E9CFDEC78D}"/>
              </a:ext>
            </a:extLst>
          </p:cNvPr>
          <p:cNvSpPr>
            <a:spLocks noGrp="1"/>
          </p:cNvSpPr>
          <p:nvPr>
            <p:ph type="body" idx="1"/>
          </p:nvPr>
        </p:nvSpPr>
        <p:spPr>
          <a:xfrm>
            <a:off x="39624" y="1097550"/>
            <a:ext cx="9832650" cy="4662900"/>
          </a:xfrm>
        </p:spPr>
        <p:txBody>
          <a:bodyPr/>
          <a:lstStyle/>
          <a:p>
            <a:pPr marL="50800" indent="0">
              <a:buNone/>
            </a:pPr>
            <a:r>
              <a:rPr lang="en-AU" sz="1800" dirty="0"/>
              <a:t>As part of Australia’s support of the USGS Landsat Next Mission, CSIRO is working with Geoscience Australia to “operationalise” collection of in-situ data from 3 existing permanent </a:t>
            </a:r>
            <a:r>
              <a:rPr lang="en-AU" sz="1800" dirty="0" err="1"/>
              <a:t>cal</a:t>
            </a:r>
            <a:r>
              <a:rPr lang="en-AU" sz="1800" dirty="0"/>
              <a:t>/</a:t>
            </a:r>
            <a:r>
              <a:rPr lang="en-AU" sz="1800" dirty="0" err="1"/>
              <a:t>val</a:t>
            </a:r>
            <a:r>
              <a:rPr lang="en-AU" sz="1800" dirty="0"/>
              <a:t> sites.  </a:t>
            </a:r>
          </a:p>
          <a:p>
            <a:r>
              <a:rPr lang="en-AU" sz="1600" dirty="0"/>
              <a:t>Currently putting systems, processes and personnel in place to:</a:t>
            </a:r>
          </a:p>
          <a:p>
            <a:r>
              <a:rPr lang="en-AU" sz="1600" dirty="0"/>
              <a:t>maintain a high duty cycle of openly available data collection</a:t>
            </a:r>
          </a:p>
          <a:p>
            <a:r>
              <a:rPr lang="en-AU" sz="1600" dirty="0"/>
              <a:t>minimise down time due to system issues or scheduled maintenance</a:t>
            </a:r>
          </a:p>
          <a:p>
            <a:r>
              <a:rPr lang="en-AU" sz="1600" dirty="0"/>
              <a:t>align to CEOS best practice protocols and standards (</a:t>
            </a:r>
            <a:r>
              <a:rPr lang="en-AU" sz="1600" dirty="0" err="1"/>
              <a:t>RadCalNet</a:t>
            </a:r>
            <a:r>
              <a:rPr lang="en-AU" sz="1600" dirty="0"/>
              <a:t> and FRM4SOC).</a:t>
            </a:r>
          </a:p>
          <a:p>
            <a:endParaRPr lang="en-AU" sz="1800" dirty="0"/>
          </a:p>
        </p:txBody>
      </p:sp>
      <p:sp>
        <p:nvSpPr>
          <p:cNvPr id="3" name="Title 2">
            <a:extLst>
              <a:ext uri="{FF2B5EF4-FFF2-40B4-BE49-F238E27FC236}">
                <a16:creationId xmlns:a16="http://schemas.microsoft.com/office/drawing/2014/main" id="{E6F15A3A-3550-3BA2-0003-BBB1A8121BF4}"/>
              </a:ext>
            </a:extLst>
          </p:cNvPr>
          <p:cNvSpPr>
            <a:spLocks noGrp="1"/>
          </p:cNvSpPr>
          <p:nvPr>
            <p:ph type="title"/>
          </p:nvPr>
        </p:nvSpPr>
        <p:spPr/>
        <p:txBody>
          <a:bodyPr/>
          <a:lstStyle/>
          <a:p>
            <a:r>
              <a:rPr lang="en-AU" dirty="0"/>
              <a:t>Operationalising Cal/Val Data </a:t>
            </a:r>
          </a:p>
        </p:txBody>
      </p:sp>
      <p:pic>
        <p:nvPicPr>
          <p:cNvPr id="4" name="Picture 3">
            <a:extLst>
              <a:ext uri="{FF2B5EF4-FFF2-40B4-BE49-F238E27FC236}">
                <a16:creationId xmlns:a16="http://schemas.microsoft.com/office/drawing/2014/main" id="{F509825D-2D09-9CAA-3B8B-481D9B350B45}"/>
              </a:ext>
            </a:extLst>
          </p:cNvPr>
          <p:cNvPicPr>
            <a:picLocks noChangeAspect="1"/>
          </p:cNvPicPr>
          <p:nvPr/>
        </p:nvPicPr>
        <p:blipFill>
          <a:blip r:embed="rId2"/>
          <a:stretch>
            <a:fillRect/>
          </a:stretch>
        </p:blipFill>
        <p:spPr>
          <a:xfrm>
            <a:off x="9911898" y="1019047"/>
            <a:ext cx="2280102" cy="5145470"/>
          </a:xfrm>
          <a:prstGeom prst="rect">
            <a:avLst/>
          </a:prstGeom>
        </p:spPr>
      </p:pic>
      <p:sp>
        <p:nvSpPr>
          <p:cNvPr id="6" name="TextBox 7">
            <a:extLst>
              <a:ext uri="{FF2B5EF4-FFF2-40B4-BE49-F238E27FC236}">
                <a16:creationId xmlns:a16="http://schemas.microsoft.com/office/drawing/2014/main" id="{4AEE2E86-30BB-4984-E619-A5D10239981C}"/>
              </a:ext>
            </a:extLst>
          </p:cNvPr>
          <p:cNvSpPr txBox="1"/>
          <p:nvPr/>
        </p:nvSpPr>
        <p:spPr>
          <a:xfrm>
            <a:off x="798380" y="5627277"/>
            <a:ext cx="2377571"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400" dirty="0" err="1"/>
              <a:t>Googong</a:t>
            </a:r>
            <a:r>
              <a:rPr lang="en-AU" sz="1400" dirty="0"/>
              <a:t> Dark-water Inland Observatory Network (DION)</a:t>
            </a:r>
          </a:p>
        </p:txBody>
      </p:sp>
      <p:sp>
        <p:nvSpPr>
          <p:cNvPr id="7" name="TextBox 8">
            <a:extLst>
              <a:ext uri="{FF2B5EF4-FFF2-40B4-BE49-F238E27FC236}">
                <a16:creationId xmlns:a16="http://schemas.microsoft.com/office/drawing/2014/main" id="{D21E75AD-AF1B-DFD5-D487-9D986C5920EA}"/>
              </a:ext>
            </a:extLst>
          </p:cNvPr>
          <p:cNvSpPr txBox="1"/>
          <p:nvPr/>
        </p:nvSpPr>
        <p:spPr>
          <a:xfrm>
            <a:off x="4437354" y="5671626"/>
            <a:ext cx="1863563"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400" dirty="0"/>
              <a:t>Lucinda Jetty Coastal Observatory (LJCO)</a:t>
            </a:r>
          </a:p>
        </p:txBody>
      </p:sp>
      <p:sp>
        <p:nvSpPr>
          <p:cNvPr id="8" name="TextBox 9">
            <a:extLst>
              <a:ext uri="{FF2B5EF4-FFF2-40B4-BE49-F238E27FC236}">
                <a16:creationId xmlns:a16="http://schemas.microsoft.com/office/drawing/2014/main" id="{13F836A3-1D21-2411-5AE9-60266106C5EB}"/>
              </a:ext>
            </a:extLst>
          </p:cNvPr>
          <p:cNvSpPr txBox="1"/>
          <p:nvPr/>
        </p:nvSpPr>
        <p:spPr>
          <a:xfrm>
            <a:off x="6995093" y="5639587"/>
            <a:ext cx="2710413"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400" dirty="0"/>
              <a:t>Pinnacles Desert Optical Vicarious Calibration Site (PIAU)</a:t>
            </a:r>
          </a:p>
        </p:txBody>
      </p:sp>
      <p:pic>
        <p:nvPicPr>
          <p:cNvPr id="9" name="Picture 8">
            <a:extLst>
              <a:ext uri="{FF2B5EF4-FFF2-40B4-BE49-F238E27FC236}">
                <a16:creationId xmlns:a16="http://schemas.microsoft.com/office/drawing/2014/main" id="{89CCBB7B-47A6-842B-DEAF-E71617B7684F}"/>
              </a:ext>
            </a:extLst>
          </p:cNvPr>
          <p:cNvPicPr>
            <a:picLocks noChangeAspect="1"/>
          </p:cNvPicPr>
          <p:nvPr/>
        </p:nvPicPr>
        <p:blipFill rotWithShape="1">
          <a:blip r:embed="rId3"/>
          <a:srcRect l="15108" t="20072" r="9891" b="13303"/>
          <a:stretch/>
        </p:blipFill>
        <p:spPr>
          <a:xfrm>
            <a:off x="804841" y="3899184"/>
            <a:ext cx="2631042" cy="1753527"/>
          </a:xfrm>
          <a:prstGeom prst="rect">
            <a:avLst/>
          </a:prstGeom>
        </p:spPr>
      </p:pic>
      <p:pic>
        <p:nvPicPr>
          <p:cNvPr id="10" name="Picture 9" descr="DALEC hyper-spectral deployment setup at the Lucinda Jetty Coastal Observatory (A, B) and on the AIMS RV Solander (C, D). Image credit: CSIRO.">
            <a:extLst>
              <a:ext uri="{FF2B5EF4-FFF2-40B4-BE49-F238E27FC236}">
                <a16:creationId xmlns:a16="http://schemas.microsoft.com/office/drawing/2014/main" id="{335571F4-CE95-E62C-1D8C-8F39DBA5468D}"/>
              </a:ext>
            </a:extLst>
          </p:cNvPr>
          <p:cNvPicPr>
            <a:picLocks noChangeAspect="1"/>
          </p:cNvPicPr>
          <p:nvPr/>
        </p:nvPicPr>
        <p:blipFill rotWithShape="1">
          <a:blip r:embed="rId4">
            <a:extLst>
              <a:ext uri="{28A0092B-C50C-407E-A947-70E740481C1C}">
                <a14:useLocalDpi xmlns:a14="http://schemas.microsoft.com/office/drawing/2010/main" val="0"/>
              </a:ext>
            </a:extLst>
          </a:blip>
          <a:srcRect l="25922" t="832" r="36431" b="-1"/>
          <a:stretch/>
        </p:blipFill>
        <p:spPr bwMode="auto">
          <a:xfrm>
            <a:off x="4582590" y="3899184"/>
            <a:ext cx="1511935" cy="17849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51BFE38-9931-4140-3E8F-8BB9237E66CC}"/>
              </a:ext>
            </a:extLst>
          </p:cNvPr>
          <p:cNvPicPr>
            <a:picLocks noChangeAspect="1"/>
          </p:cNvPicPr>
          <p:nvPr/>
        </p:nvPicPr>
        <p:blipFill>
          <a:blip r:embed="rId5"/>
          <a:stretch>
            <a:fillRect/>
          </a:stretch>
        </p:blipFill>
        <p:spPr>
          <a:xfrm>
            <a:off x="6904416" y="3899184"/>
            <a:ext cx="2304124" cy="1728093"/>
          </a:xfrm>
          <a:prstGeom prst="rect">
            <a:avLst/>
          </a:prstGeom>
        </p:spPr>
      </p:pic>
      <p:sp>
        <p:nvSpPr>
          <p:cNvPr id="12" name="TextBox 11">
            <a:extLst>
              <a:ext uri="{FF2B5EF4-FFF2-40B4-BE49-F238E27FC236}">
                <a16:creationId xmlns:a16="http://schemas.microsoft.com/office/drawing/2014/main" id="{1B44DAAA-66E6-A048-E48E-BB0E89FF05F0}"/>
              </a:ext>
            </a:extLst>
          </p:cNvPr>
          <p:cNvSpPr txBox="1"/>
          <p:nvPr/>
        </p:nvSpPr>
        <p:spPr>
          <a:xfrm>
            <a:off x="9934651" y="6256401"/>
            <a:ext cx="2257349" cy="307777"/>
          </a:xfrm>
          <a:prstGeom prst="rect">
            <a:avLst/>
          </a:prstGeom>
          <a:noFill/>
        </p:spPr>
        <p:txBody>
          <a:bodyPr wrap="none" rtlCol="0">
            <a:spAutoFit/>
          </a:bodyPr>
          <a:lstStyle/>
          <a:p>
            <a:r>
              <a:rPr lang="en-AU" dirty="0"/>
              <a:t>Matt.Garthwaite@csiro.au</a:t>
            </a:r>
          </a:p>
        </p:txBody>
      </p:sp>
    </p:spTree>
    <p:extLst>
      <p:ext uri="{BB962C8B-B14F-4D97-AF65-F5344CB8AC3E}">
        <p14:creationId xmlns:p14="http://schemas.microsoft.com/office/powerpoint/2010/main" val="1493854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EFDB22-F500-4C6D-8415-CBFDFE0BA1E5}"/>
              </a:ext>
            </a:extLst>
          </p:cNvPr>
          <p:cNvPicPr>
            <a:picLocks noChangeAspect="1"/>
          </p:cNvPicPr>
          <p:nvPr/>
        </p:nvPicPr>
        <p:blipFill>
          <a:blip r:embed="rId2"/>
          <a:stretch>
            <a:fillRect/>
          </a:stretch>
        </p:blipFill>
        <p:spPr>
          <a:xfrm>
            <a:off x="0" y="4078"/>
            <a:ext cx="12192000" cy="3424921"/>
          </a:xfrm>
          <a:prstGeom prst="rect">
            <a:avLst/>
          </a:prstGeom>
        </p:spPr>
      </p:pic>
      <p:sp>
        <p:nvSpPr>
          <p:cNvPr id="3" name="TextBox 2">
            <a:extLst>
              <a:ext uri="{FF2B5EF4-FFF2-40B4-BE49-F238E27FC236}">
                <a16:creationId xmlns:a16="http://schemas.microsoft.com/office/drawing/2014/main" id="{2F1BA832-0BCF-505C-781C-F9B804F75166}"/>
              </a:ext>
            </a:extLst>
          </p:cNvPr>
          <p:cNvSpPr txBox="1"/>
          <p:nvPr/>
        </p:nvSpPr>
        <p:spPr>
          <a:xfrm>
            <a:off x="0" y="4091790"/>
            <a:ext cx="2780235" cy="2031325"/>
          </a:xfrm>
          <a:prstGeom prst="rect">
            <a:avLst/>
          </a:prstGeom>
          <a:noFill/>
        </p:spPr>
        <p:txBody>
          <a:bodyPr wrap="square" lIns="91440" tIns="45720" rIns="91440" bIns="45720" rtlCol="0" anchor="t">
            <a:spAutoFit/>
          </a:bodyPr>
          <a:lstStyle/>
          <a:p>
            <a:pPr algn="ctr"/>
            <a:r>
              <a:rPr lang="en-AU" dirty="0"/>
              <a:t>Pinnacles Desert Optical Vicarious Calibration Site (PIAU)</a:t>
            </a:r>
            <a:endParaRPr lang="en-US"/>
          </a:p>
          <a:p>
            <a:endParaRPr lang="en-AU" dirty="0"/>
          </a:p>
          <a:p>
            <a:pPr algn="ctr"/>
            <a:r>
              <a:rPr lang="en-AU" dirty="0"/>
              <a:t>Cindy Ong</a:t>
            </a:r>
            <a:br>
              <a:rPr lang="en-AU" dirty="0"/>
            </a:br>
            <a:r>
              <a:rPr lang="en-AU" dirty="0"/>
              <a:t>Principal  Research Scientist</a:t>
            </a:r>
          </a:p>
          <a:p>
            <a:r>
              <a:rPr lang="en-AU" dirty="0"/>
              <a:t>t	+61 8 6436 8677</a:t>
            </a:r>
          </a:p>
          <a:p>
            <a:r>
              <a:rPr lang="en-AU" dirty="0"/>
              <a:t>e	</a:t>
            </a:r>
            <a:r>
              <a:rPr lang="en-AU" dirty="0">
                <a:hlinkClick r:id="rId3"/>
              </a:rPr>
              <a:t>cindy.ong@csiro.au</a:t>
            </a:r>
          </a:p>
          <a:p>
            <a:r>
              <a:rPr lang="en-AU" dirty="0"/>
              <a:t>w	www.csiro.au</a:t>
            </a:r>
          </a:p>
          <a:p>
            <a:endParaRPr lang="en-AU" dirty="0"/>
          </a:p>
        </p:txBody>
      </p:sp>
      <p:sp>
        <p:nvSpPr>
          <p:cNvPr id="7" name="TextBox 6">
            <a:extLst>
              <a:ext uri="{FF2B5EF4-FFF2-40B4-BE49-F238E27FC236}">
                <a16:creationId xmlns:a16="http://schemas.microsoft.com/office/drawing/2014/main" id="{2FBB3A8F-0B10-6B66-E397-FB3EDCA56B23}"/>
              </a:ext>
            </a:extLst>
          </p:cNvPr>
          <p:cNvSpPr txBox="1"/>
          <p:nvPr/>
        </p:nvSpPr>
        <p:spPr>
          <a:xfrm>
            <a:off x="2680019" y="4101774"/>
            <a:ext cx="3516198" cy="1815882"/>
          </a:xfrm>
          <a:prstGeom prst="rect">
            <a:avLst/>
          </a:prstGeom>
          <a:noFill/>
        </p:spPr>
        <p:txBody>
          <a:bodyPr wrap="square" lIns="91440" tIns="45720" rIns="91440" bIns="45720" rtlCol="0" anchor="t">
            <a:spAutoFit/>
          </a:bodyPr>
          <a:lstStyle/>
          <a:p>
            <a:pPr algn="ctr"/>
            <a:r>
              <a:rPr lang="en-AU" dirty="0"/>
              <a:t>Lucinda Jetty Coastal </a:t>
            </a:r>
            <a:endParaRPr lang="en-US"/>
          </a:p>
          <a:p>
            <a:pPr algn="ctr"/>
            <a:r>
              <a:rPr lang="en-AU" dirty="0"/>
              <a:t>Observatory (LJCO)</a:t>
            </a:r>
            <a:endParaRPr lang="en-US" dirty="0"/>
          </a:p>
          <a:p>
            <a:endParaRPr lang="en-AU" dirty="0"/>
          </a:p>
          <a:p>
            <a:pPr algn="ctr"/>
            <a:r>
              <a:rPr lang="en-AU" dirty="0"/>
              <a:t>Thomas Schroeder</a:t>
            </a:r>
            <a:br>
              <a:rPr lang="en-AU" dirty="0"/>
            </a:br>
            <a:r>
              <a:rPr lang="en-AU" dirty="0"/>
              <a:t>Senior Research Scientist</a:t>
            </a:r>
          </a:p>
          <a:p>
            <a:r>
              <a:rPr lang="en-AU" dirty="0"/>
              <a:t>t	+61 7 3833 5581</a:t>
            </a:r>
          </a:p>
          <a:p>
            <a:r>
              <a:rPr lang="en-AU" dirty="0"/>
              <a:t>e	</a:t>
            </a:r>
            <a:r>
              <a:rPr lang="en-AU" dirty="0">
                <a:hlinkClick r:id="rId4"/>
              </a:rPr>
              <a:t>Thomas.schroeder@csiro.au</a:t>
            </a:r>
          </a:p>
          <a:p>
            <a:r>
              <a:rPr lang="en-AU" dirty="0"/>
              <a:t>w	www.csiro.au</a:t>
            </a:r>
          </a:p>
        </p:txBody>
      </p:sp>
      <p:sp>
        <p:nvSpPr>
          <p:cNvPr id="14" name="TextBox 13">
            <a:extLst>
              <a:ext uri="{FF2B5EF4-FFF2-40B4-BE49-F238E27FC236}">
                <a16:creationId xmlns:a16="http://schemas.microsoft.com/office/drawing/2014/main" id="{8DB12957-3F50-053E-FBB1-8B31258935C8}"/>
              </a:ext>
            </a:extLst>
          </p:cNvPr>
          <p:cNvSpPr txBox="1"/>
          <p:nvPr/>
        </p:nvSpPr>
        <p:spPr>
          <a:xfrm>
            <a:off x="9011321" y="4091790"/>
            <a:ext cx="3180679" cy="1815882"/>
          </a:xfrm>
          <a:prstGeom prst="rect">
            <a:avLst/>
          </a:prstGeom>
          <a:noFill/>
        </p:spPr>
        <p:txBody>
          <a:bodyPr wrap="none" lIns="91440" tIns="45720" rIns="91440" bIns="45720" rtlCol="0" anchor="t">
            <a:spAutoFit/>
          </a:bodyPr>
          <a:lstStyle/>
          <a:p>
            <a:pPr algn="ctr"/>
            <a:r>
              <a:rPr lang="en-AU" err="1"/>
              <a:t>AusCalVal</a:t>
            </a:r>
            <a:endParaRPr lang="en-AU"/>
          </a:p>
          <a:p>
            <a:endParaRPr lang="en-AU" dirty="0"/>
          </a:p>
          <a:p>
            <a:pPr algn="ctr"/>
            <a:endParaRPr lang="en-AU" dirty="0"/>
          </a:p>
          <a:p>
            <a:pPr algn="ctr"/>
            <a:r>
              <a:rPr lang="en-AU" dirty="0"/>
              <a:t>Matt Garthwaite</a:t>
            </a:r>
          </a:p>
          <a:p>
            <a:pPr algn="ctr"/>
            <a:r>
              <a:rPr lang="en-AU" dirty="0"/>
              <a:t>Team Leader</a:t>
            </a:r>
          </a:p>
          <a:p>
            <a:r>
              <a:rPr lang="en-AU" dirty="0"/>
              <a:t>t	+61 492 166 671</a:t>
            </a:r>
          </a:p>
          <a:p>
            <a:r>
              <a:rPr lang="en-AU" dirty="0"/>
              <a:t>e	</a:t>
            </a:r>
            <a:r>
              <a:rPr lang="en-AU" dirty="0">
                <a:hlinkClick r:id="rId5"/>
              </a:rPr>
              <a:t>matt.Garthwaite@csiro.au</a:t>
            </a:r>
            <a:endParaRPr lang="en-AU" dirty="0"/>
          </a:p>
          <a:p>
            <a:r>
              <a:rPr lang="en-AU" dirty="0"/>
              <a:t>w	www.csiro.au</a:t>
            </a:r>
          </a:p>
        </p:txBody>
      </p:sp>
      <p:sp>
        <p:nvSpPr>
          <p:cNvPr id="15" name="TextBox 14">
            <a:extLst>
              <a:ext uri="{FF2B5EF4-FFF2-40B4-BE49-F238E27FC236}">
                <a16:creationId xmlns:a16="http://schemas.microsoft.com/office/drawing/2014/main" id="{E3F2476F-CD4F-3343-9032-CAFE79543C85}"/>
              </a:ext>
            </a:extLst>
          </p:cNvPr>
          <p:cNvSpPr txBox="1"/>
          <p:nvPr/>
        </p:nvSpPr>
        <p:spPr>
          <a:xfrm>
            <a:off x="6096000" y="4101774"/>
            <a:ext cx="2780235" cy="2031325"/>
          </a:xfrm>
          <a:prstGeom prst="rect">
            <a:avLst/>
          </a:prstGeom>
          <a:noFill/>
        </p:spPr>
        <p:txBody>
          <a:bodyPr wrap="square" lIns="91440" tIns="45720" rIns="91440" bIns="45720" rtlCol="0" anchor="t">
            <a:spAutoFit/>
          </a:bodyPr>
          <a:lstStyle/>
          <a:p>
            <a:pPr algn="ctr"/>
            <a:r>
              <a:rPr lang="en-AU" err="1"/>
              <a:t>Googong</a:t>
            </a:r>
            <a:r>
              <a:rPr lang="en-AU" dirty="0"/>
              <a:t> Dark-water Inland Observatory Network (DION)</a:t>
            </a:r>
            <a:endParaRPr lang="en-US"/>
          </a:p>
          <a:p>
            <a:endParaRPr lang="en-AU" dirty="0"/>
          </a:p>
          <a:p>
            <a:pPr algn="ctr"/>
            <a:r>
              <a:rPr lang="en-AU" dirty="0"/>
              <a:t>Janet Anstee</a:t>
            </a:r>
          </a:p>
          <a:p>
            <a:pPr algn="ctr"/>
            <a:r>
              <a:rPr lang="en-AU" dirty="0"/>
              <a:t>Group Leader</a:t>
            </a:r>
          </a:p>
          <a:p>
            <a:r>
              <a:rPr lang="en-AU" dirty="0"/>
              <a:t>t	+61 2 6246 5714</a:t>
            </a:r>
          </a:p>
          <a:p>
            <a:r>
              <a:rPr lang="en-AU"/>
              <a:t>e	</a:t>
            </a:r>
            <a:r>
              <a:rPr lang="en-AU" dirty="0">
                <a:hlinkClick r:id="rId6"/>
              </a:rPr>
              <a:t>janet.astee@csiro.au</a:t>
            </a:r>
          </a:p>
          <a:p>
            <a:r>
              <a:rPr lang="en-AU" dirty="0"/>
              <a:t>w	www.csiro.au</a:t>
            </a:r>
          </a:p>
          <a:p>
            <a:endParaRPr lang="en-AU" dirty="0"/>
          </a:p>
        </p:txBody>
      </p:sp>
    </p:spTree>
    <p:extLst>
      <p:ext uri="{BB962C8B-B14F-4D97-AF65-F5344CB8AC3E}">
        <p14:creationId xmlns:p14="http://schemas.microsoft.com/office/powerpoint/2010/main" val="2088252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A4C649-88AD-8341-B9C1-92CDC4C491F0}"/>
              </a:ext>
            </a:extLst>
          </p:cNvPr>
          <p:cNvSpPr>
            <a:spLocks noGrp="1"/>
          </p:cNvSpPr>
          <p:nvPr>
            <p:ph type="body" idx="1"/>
          </p:nvPr>
        </p:nvSpPr>
        <p:spPr>
          <a:xfrm>
            <a:off x="348300" y="1028181"/>
            <a:ext cx="11495400" cy="4662900"/>
          </a:xfrm>
        </p:spPr>
        <p:txBody>
          <a:bodyPr/>
          <a:lstStyle/>
          <a:p>
            <a:pPr marL="50800" indent="0">
              <a:buNone/>
            </a:pPr>
            <a:r>
              <a:rPr lang="en-AU" sz="1800" dirty="0"/>
              <a:t>I would like to begin by acknowledging the traditional custodians of the Noongar lands and waters where I grew up, live and work, in particular the Yuet peoples, the custodians of the Pinnacles area who have so generously shared their knowledge and allowed us to conduct our research on their lands. </a:t>
            </a:r>
          </a:p>
          <a:p>
            <a:pPr marL="50800" indent="0">
              <a:buNone/>
            </a:pPr>
            <a:r>
              <a:rPr lang="en-AU" sz="1800" dirty="0"/>
              <a:t>I offer my respect to their elders past, present and emerging as we work together towards a just, equitable and reconciled Australia, and one where we recognise and build our shared knowledge and experiences. I hope that together, we will achieve outputs that allow us to manage the lands into the future sustainably.</a:t>
            </a:r>
          </a:p>
          <a:p>
            <a:pPr marL="50800" indent="0">
              <a:buNone/>
            </a:pPr>
            <a:endParaRPr lang="en-AU" sz="1800" dirty="0"/>
          </a:p>
        </p:txBody>
      </p:sp>
      <p:sp>
        <p:nvSpPr>
          <p:cNvPr id="3" name="Title 2">
            <a:extLst>
              <a:ext uri="{FF2B5EF4-FFF2-40B4-BE49-F238E27FC236}">
                <a16:creationId xmlns:a16="http://schemas.microsoft.com/office/drawing/2014/main" id="{07B01C01-CD80-2F44-1323-7105FC66E747}"/>
              </a:ext>
            </a:extLst>
          </p:cNvPr>
          <p:cNvSpPr>
            <a:spLocks noGrp="1"/>
          </p:cNvSpPr>
          <p:nvPr>
            <p:ph type="title"/>
          </p:nvPr>
        </p:nvSpPr>
        <p:spPr/>
        <p:txBody>
          <a:bodyPr/>
          <a:lstStyle/>
          <a:p>
            <a:r>
              <a:rPr lang="en-AU" dirty="0"/>
              <a:t>Acknowledgement of Country</a:t>
            </a:r>
            <a:br>
              <a:rPr lang="en-AU" dirty="0"/>
            </a:br>
            <a:endParaRPr lang="en-AU" dirty="0"/>
          </a:p>
        </p:txBody>
      </p:sp>
      <p:pic>
        <p:nvPicPr>
          <p:cNvPr id="4" name="Picture 3">
            <a:extLst>
              <a:ext uri="{FF2B5EF4-FFF2-40B4-BE49-F238E27FC236}">
                <a16:creationId xmlns:a16="http://schemas.microsoft.com/office/drawing/2014/main" id="{A4DBB21C-466A-9A5C-EA7D-6C8248D0C81B}"/>
              </a:ext>
            </a:extLst>
          </p:cNvPr>
          <p:cNvPicPr>
            <a:picLocks noChangeAspect="1"/>
          </p:cNvPicPr>
          <p:nvPr/>
        </p:nvPicPr>
        <p:blipFill>
          <a:blip r:embed="rId2"/>
          <a:stretch>
            <a:fillRect/>
          </a:stretch>
        </p:blipFill>
        <p:spPr>
          <a:xfrm>
            <a:off x="6858000" y="3526404"/>
            <a:ext cx="5334000" cy="2998508"/>
          </a:xfrm>
          <a:prstGeom prst="rect">
            <a:avLst/>
          </a:prstGeom>
        </p:spPr>
      </p:pic>
    </p:spTree>
    <p:extLst>
      <p:ext uri="{BB962C8B-B14F-4D97-AF65-F5344CB8AC3E}">
        <p14:creationId xmlns:p14="http://schemas.microsoft.com/office/powerpoint/2010/main" val="3206656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691A41-A259-D11D-064A-C34E97C594AC}"/>
              </a:ext>
            </a:extLst>
          </p:cNvPr>
          <p:cNvSpPr>
            <a:spLocks noGrp="1"/>
          </p:cNvSpPr>
          <p:nvPr>
            <p:ph type="body" idx="1"/>
          </p:nvPr>
        </p:nvSpPr>
        <p:spPr>
          <a:xfrm>
            <a:off x="0" y="968246"/>
            <a:ext cx="7478577" cy="5275818"/>
          </a:xfrm>
        </p:spPr>
        <p:txBody>
          <a:bodyPr/>
          <a:lstStyle/>
          <a:p>
            <a:r>
              <a:rPr lang="en-AU" sz="2000" dirty="0"/>
              <a:t>Major instrument failure in November 2024 </a:t>
            </a:r>
          </a:p>
          <a:p>
            <a:pPr lvl="1"/>
            <a:r>
              <a:rPr lang="en-AU" sz="1400" dirty="0"/>
              <a:t>CIMEL head strap unclasped and head dangled from photometer cable, head cover lost from impacts against mast;</a:t>
            </a:r>
          </a:p>
          <a:p>
            <a:pPr lvl="1"/>
            <a:r>
              <a:rPr lang="en-AU" sz="1400" dirty="0"/>
              <a:t>Mast was very difficult to retract;</a:t>
            </a:r>
          </a:p>
          <a:p>
            <a:r>
              <a:rPr lang="en-AU" sz="2000" dirty="0"/>
              <a:t>CIMEL was removed and sent to NASA GSFC for repair/recalibration </a:t>
            </a:r>
          </a:p>
          <a:p>
            <a:pPr lvl="1"/>
            <a:r>
              <a:rPr lang="en-AU" sz="1400" dirty="0"/>
              <a:t>A CIMEL was reinstalled on the platform at 3m 18 March 2025;</a:t>
            </a:r>
          </a:p>
          <a:p>
            <a:pPr lvl="1"/>
            <a:r>
              <a:rPr lang="en-AU" sz="1400" dirty="0"/>
              <a:t>Replaced CIMEL wet sensor with an optical one;</a:t>
            </a:r>
          </a:p>
          <a:p>
            <a:pPr lvl="1"/>
            <a:r>
              <a:rPr lang="en-AU" sz="1400" dirty="0"/>
              <a:t>Sky camera and weather station were working;</a:t>
            </a:r>
          </a:p>
          <a:p>
            <a:r>
              <a:rPr lang="en-AU" sz="2000" dirty="0"/>
              <a:t>Mast was removed and sent for service in Perth</a:t>
            </a:r>
          </a:p>
          <a:p>
            <a:pPr lvl="1"/>
            <a:r>
              <a:rPr lang="en-AU" sz="1400" dirty="0"/>
              <a:t>New mast arrived from UK in May and was installed  22 May 2025;</a:t>
            </a:r>
          </a:p>
          <a:p>
            <a:pPr lvl="1"/>
            <a:r>
              <a:rPr lang="en-AU" sz="1400" dirty="0"/>
              <a:t>Problems with robot on installing on mast, spare robot installed 8 June 2025 and mast raised.</a:t>
            </a:r>
          </a:p>
          <a:p>
            <a:r>
              <a:rPr lang="en-AU" sz="1800" dirty="0"/>
              <a:t>AOD data 18 March 2024 onwards, no BRDF data from the 6 November 2024 to 8 June 2025, BRDF reestablished 8 June 2025 to present</a:t>
            </a:r>
          </a:p>
          <a:p>
            <a:endParaRPr lang="en-AU" dirty="0"/>
          </a:p>
        </p:txBody>
      </p:sp>
      <p:sp>
        <p:nvSpPr>
          <p:cNvPr id="3" name="Title 2">
            <a:extLst>
              <a:ext uri="{FF2B5EF4-FFF2-40B4-BE49-F238E27FC236}">
                <a16:creationId xmlns:a16="http://schemas.microsoft.com/office/drawing/2014/main" id="{877CF46B-8EEE-F367-CFBC-27C9016317E3}"/>
              </a:ext>
            </a:extLst>
          </p:cNvPr>
          <p:cNvSpPr>
            <a:spLocks noGrp="1"/>
          </p:cNvSpPr>
          <p:nvPr>
            <p:ph type="title"/>
          </p:nvPr>
        </p:nvSpPr>
        <p:spPr/>
        <p:txBody>
          <a:bodyPr/>
          <a:lstStyle/>
          <a:p>
            <a:r>
              <a:rPr lang="en-AU" dirty="0"/>
              <a:t>Pinnacles (PIAU)</a:t>
            </a:r>
          </a:p>
        </p:txBody>
      </p:sp>
      <p:pic>
        <p:nvPicPr>
          <p:cNvPr id="4" name="Picture 3">
            <a:extLst>
              <a:ext uri="{FF2B5EF4-FFF2-40B4-BE49-F238E27FC236}">
                <a16:creationId xmlns:a16="http://schemas.microsoft.com/office/drawing/2014/main" id="{1F0B0E21-F79B-1723-45BF-B267D97860BF}"/>
              </a:ext>
            </a:extLst>
          </p:cNvPr>
          <p:cNvPicPr>
            <a:picLocks noChangeAspect="1"/>
          </p:cNvPicPr>
          <p:nvPr/>
        </p:nvPicPr>
        <p:blipFill>
          <a:blip r:embed="rId3"/>
          <a:stretch>
            <a:fillRect/>
          </a:stretch>
        </p:blipFill>
        <p:spPr>
          <a:xfrm>
            <a:off x="10175030" y="1046479"/>
            <a:ext cx="2016969" cy="2272793"/>
          </a:xfrm>
          <a:prstGeom prst="rect">
            <a:avLst/>
          </a:prstGeom>
        </p:spPr>
      </p:pic>
      <p:pic>
        <p:nvPicPr>
          <p:cNvPr id="5" name="Picture 4">
            <a:extLst>
              <a:ext uri="{FF2B5EF4-FFF2-40B4-BE49-F238E27FC236}">
                <a16:creationId xmlns:a16="http://schemas.microsoft.com/office/drawing/2014/main" id="{29B354F4-F6A7-BA63-B9AE-F6436ADE0EDC}"/>
              </a:ext>
            </a:extLst>
          </p:cNvPr>
          <p:cNvPicPr>
            <a:picLocks noChangeAspect="1"/>
          </p:cNvPicPr>
          <p:nvPr/>
        </p:nvPicPr>
        <p:blipFill>
          <a:blip r:embed="rId4"/>
          <a:stretch>
            <a:fillRect/>
          </a:stretch>
        </p:blipFill>
        <p:spPr>
          <a:xfrm>
            <a:off x="7478577" y="1664781"/>
            <a:ext cx="2259579" cy="3012773"/>
          </a:xfrm>
          <a:prstGeom prst="rect">
            <a:avLst/>
          </a:prstGeom>
        </p:spPr>
      </p:pic>
      <p:pic>
        <p:nvPicPr>
          <p:cNvPr id="6" name="Picture 5">
            <a:extLst>
              <a:ext uri="{FF2B5EF4-FFF2-40B4-BE49-F238E27FC236}">
                <a16:creationId xmlns:a16="http://schemas.microsoft.com/office/drawing/2014/main" id="{EAA48AC8-D2B6-FFBB-0506-F6E016D81240}"/>
              </a:ext>
            </a:extLst>
          </p:cNvPr>
          <p:cNvPicPr>
            <a:picLocks noChangeAspect="1"/>
          </p:cNvPicPr>
          <p:nvPr/>
        </p:nvPicPr>
        <p:blipFill>
          <a:blip r:embed="rId5"/>
          <a:stretch>
            <a:fillRect/>
          </a:stretch>
        </p:blipFill>
        <p:spPr>
          <a:xfrm>
            <a:off x="9871246" y="3429000"/>
            <a:ext cx="2320753" cy="3090672"/>
          </a:xfrm>
          <a:prstGeom prst="rect">
            <a:avLst/>
          </a:prstGeom>
        </p:spPr>
      </p:pic>
      <p:pic>
        <p:nvPicPr>
          <p:cNvPr id="7" name="Picture 6">
            <a:extLst>
              <a:ext uri="{FF2B5EF4-FFF2-40B4-BE49-F238E27FC236}">
                <a16:creationId xmlns:a16="http://schemas.microsoft.com/office/drawing/2014/main" id="{5959B574-E3BD-D288-4313-67010795B834}"/>
              </a:ext>
            </a:extLst>
          </p:cNvPr>
          <p:cNvPicPr>
            <a:picLocks noChangeAspect="1"/>
          </p:cNvPicPr>
          <p:nvPr/>
        </p:nvPicPr>
        <p:blipFill>
          <a:blip r:embed="rId6"/>
          <a:stretch>
            <a:fillRect/>
          </a:stretch>
        </p:blipFill>
        <p:spPr>
          <a:xfrm>
            <a:off x="7478577" y="4810457"/>
            <a:ext cx="2273896" cy="1705422"/>
          </a:xfrm>
          <a:prstGeom prst="rect">
            <a:avLst/>
          </a:prstGeom>
        </p:spPr>
      </p:pic>
    </p:spTree>
    <p:extLst>
      <p:ext uri="{BB962C8B-B14F-4D97-AF65-F5344CB8AC3E}">
        <p14:creationId xmlns:p14="http://schemas.microsoft.com/office/powerpoint/2010/main" val="273373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35E4EE-DBE8-A967-78DD-16207E9920A2}"/>
              </a:ext>
            </a:extLst>
          </p:cNvPr>
          <p:cNvSpPr>
            <a:spLocks noGrp="1"/>
          </p:cNvSpPr>
          <p:nvPr>
            <p:ph type="body" idx="1"/>
          </p:nvPr>
        </p:nvSpPr>
        <p:spPr>
          <a:xfrm>
            <a:off x="324233" y="1243584"/>
            <a:ext cx="11495400" cy="4977849"/>
          </a:xfrm>
        </p:spPr>
        <p:txBody>
          <a:bodyPr/>
          <a:lstStyle/>
          <a:p>
            <a:r>
              <a:rPr lang="en-AU" dirty="0"/>
              <a:t>More data required – only 6 clear days and 5 partially cloudy days;</a:t>
            </a:r>
          </a:p>
          <a:p>
            <a:r>
              <a:rPr lang="en-AU" dirty="0"/>
              <a:t>Encouraging results for the irradiance and radiance calibration of the photometer;</a:t>
            </a:r>
          </a:p>
          <a:p>
            <a:r>
              <a:rPr lang="en-AU" dirty="0"/>
              <a:t>Adjacency effects due to the strong contrast of the surrounding environment (dark veg) and very bright dunes need further investigation and characterisation;</a:t>
            </a:r>
          </a:p>
          <a:p>
            <a:r>
              <a:rPr lang="en-AU" dirty="0"/>
              <a:t>Further investigation required to understand the uniformity of the site WRT wavelength and season.</a:t>
            </a:r>
          </a:p>
          <a:p>
            <a:endParaRPr lang="en-AU" sz="1100" dirty="0"/>
          </a:p>
        </p:txBody>
      </p:sp>
      <p:sp>
        <p:nvSpPr>
          <p:cNvPr id="3" name="Title 2">
            <a:extLst>
              <a:ext uri="{FF2B5EF4-FFF2-40B4-BE49-F238E27FC236}">
                <a16:creationId xmlns:a16="http://schemas.microsoft.com/office/drawing/2014/main" id="{B313874B-6550-41DA-3DFC-1C14D18859F5}"/>
              </a:ext>
            </a:extLst>
          </p:cNvPr>
          <p:cNvSpPr>
            <a:spLocks noGrp="1"/>
          </p:cNvSpPr>
          <p:nvPr>
            <p:ph type="title"/>
          </p:nvPr>
        </p:nvSpPr>
        <p:spPr/>
        <p:txBody>
          <a:bodyPr/>
          <a:lstStyle/>
          <a:p>
            <a:r>
              <a:rPr lang="en-AU" dirty="0"/>
              <a:t>Processing of ROSAS data </a:t>
            </a:r>
            <a:r>
              <a:rPr lang="en-AU" sz="1100" dirty="0"/>
              <a:t>(20/06/2024 – 21/11/2024)</a:t>
            </a:r>
          </a:p>
        </p:txBody>
      </p:sp>
    </p:spTree>
    <p:extLst>
      <p:ext uri="{BB962C8B-B14F-4D97-AF65-F5344CB8AC3E}">
        <p14:creationId xmlns:p14="http://schemas.microsoft.com/office/powerpoint/2010/main" val="2085908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C455C3-1919-B324-9341-62F12C8DCD56}"/>
              </a:ext>
            </a:extLst>
          </p:cNvPr>
          <p:cNvSpPr>
            <a:spLocks noGrp="1"/>
          </p:cNvSpPr>
          <p:nvPr>
            <p:ph type="title"/>
          </p:nvPr>
        </p:nvSpPr>
        <p:spPr>
          <a:xfrm>
            <a:off x="176048" y="0"/>
            <a:ext cx="9387000" cy="779100"/>
          </a:xfrm>
        </p:spPr>
        <p:txBody>
          <a:bodyPr/>
          <a:lstStyle/>
          <a:p>
            <a:r>
              <a:rPr lang="en-AU" sz="4000" dirty="0"/>
              <a:t>Temporal variations from field campaigns &amp; </a:t>
            </a:r>
            <a:r>
              <a:rPr lang="en-AU" sz="4000" dirty="0" err="1"/>
              <a:t>EnMAP</a:t>
            </a:r>
            <a:endParaRPr lang="en-AU" sz="4000" dirty="0"/>
          </a:p>
        </p:txBody>
      </p:sp>
      <p:pic>
        <p:nvPicPr>
          <p:cNvPr id="16" name="Picture 15">
            <a:extLst>
              <a:ext uri="{FF2B5EF4-FFF2-40B4-BE49-F238E27FC236}">
                <a16:creationId xmlns:a16="http://schemas.microsoft.com/office/drawing/2014/main" id="{DA368229-80A2-6208-43EE-4FBDE295EF04}"/>
              </a:ext>
            </a:extLst>
          </p:cNvPr>
          <p:cNvPicPr>
            <a:picLocks noChangeAspect="1"/>
          </p:cNvPicPr>
          <p:nvPr/>
        </p:nvPicPr>
        <p:blipFill>
          <a:blip r:embed="rId2"/>
          <a:stretch>
            <a:fillRect/>
          </a:stretch>
        </p:blipFill>
        <p:spPr>
          <a:xfrm>
            <a:off x="324232" y="1090066"/>
            <a:ext cx="4840725" cy="3162539"/>
          </a:xfrm>
          <a:prstGeom prst="rect">
            <a:avLst/>
          </a:prstGeom>
        </p:spPr>
      </p:pic>
      <p:pic>
        <p:nvPicPr>
          <p:cNvPr id="17" name="Picture 16">
            <a:extLst>
              <a:ext uri="{FF2B5EF4-FFF2-40B4-BE49-F238E27FC236}">
                <a16:creationId xmlns:a16="http://schemas.microsoft.com/office/drawing/2014/main" id="{177FE74E-9C69-0767-8CB9-1AB9098729D7}"/>
              </a:ext>
            </a:extLst>
          </p:cNvPr>
          <p:cNvPicPr>
            <a:picLocks noChangeAspect="1"/>
          </p:cNvPicPr>
          <p:nvPr/>
        </p:nvPicPr>
        <p:blipFill>
          <a:blip r:embed="rId3"/>
          <a:stretch>
            <a:fillRect/>
          </a:stretch>
        </p:blipFill>
        <p:spPr>
          <a:xfrm>
            <a:off x="410311" y="4658365"/>
            <a:ext cx="2551394" cy="1668669"/>
          </a:xfrm>
          <a:prstGeom prst="rect">
            <a:avLst/>
          </a:prstGeom>
        </p:spPr>
      </p:pic>
      <p:pic>
        <p:nvPicPr>
          <p:cNvPr id="18" name="Picture 17">
            <a:extLst>
              <a:ext uri="{FF2B5EF4-FFF2-40B4-BE49-F238E27FC236}">
                <a16:creationId xmlns:a16="http://schemas.microsoft.com/office/drawing/2014/main" id="{F0B2D3D4-73B6-23E1-169C-072EC24E7F58}"/>
              </a:ext>
            </a:extLst>
          </p:cNvPr>
          <p:cNvPicPr>
            <a:picLocks noChangeAspect="1"/>
          </p:cNvPicPr>
          <p:nvPr/>
        </p:nvPicPr>
        <p:blipFill>
          <a:blip r:embed="rId4"/>
          <a:stretch>
            <a:fillRect/>
          </a:stretch>
        </p:blipFill>
        <p:spPr>
          <a:xfrm>
            <a:off x="5860201" y="4658365"/>
            <a:ext cx="2551396" cy="1668668"/>
          </a:xfrm>
          <a:prstGeom prst="rect">
            <a:avLst/>
          </a:prstGeom>
        </p:spPr>
      </p:pic>
      <p:pic>
        <p:nvPicPr>
          <p:cNvPr id="19" name="Picture 18">
            <a:extLst>
              <a:ext uri="{FF2B5EF4-FFF2-40B4-BE49-F238E27FC236}">
                <a16:creationId xmlns:a16="http://schemas.microsoft.com/office/drawing/2014/main" id="{2D112BF1-E0F8-062D-8710-8781DE55A354}"/>
              </a:ext>
            </a:extLst>
          </p:cNvPr>
          <p:cNvPicPr>
            <a:picLocks noChangeAspect="1"/>
          </p:cNvPicPr>
          <p:nvPr/>
        </p:nvPicPr>
        <p:blipFill>
          <a:blip r:embed="rId5"/>
          <a:stretch>
            <a:fillRect/>
          </a:stretch>
        </p:blipFill>
        <p:spPr>
          <a:xfrm>
            <a:off x="3093384" y="4658365"/>
            <a:ext cx="2551396" cy="1668668"/>
          </a:xfrm>
          <a:prstGeom prst="rect">
            <a:avLst/>
          </a:prstGeom>
        </p:spPr>
      </p:pic>
      <p:pic>
        <p:nvPicPr>
          <p:cNvPr id="20" name="Picture 19">
            <a:extLst>
              <a:ext uri="{FF2B5EF4-FFF2-40B4-BE49-F238E27FC236}">
                <a16:creationId xmlns:a16="http://schemas.microsoft.com/office/drawing/2014/main" id="{86DC5887-E12E-9259-F08F-2ED754260F80}"/>
              </a:ext>
            </a:extLst>
          </p:cNvPr>
          <p:cNvPicPr>
            <a:picLocks noChangeAspect="1"/>
          </p:cNvPicPr>
          <p:nvPr/>
        </p:nvPicPr>
        <p:blipFill>
          <a:blip r:embed="rId6"/>
          <a:stretch>
            <a:fillRect/>
          </a:stretch>
        </p:blipFill>
        <p:spPr>
          <a:xfrm>
            <a:off x="8698158" y="4662863"/>
            <a:ext cx="2550514" cy="1668669"/>
          </a:xfrm>
          <a:prstGeom prst="rect">
            <a:avLst/>
          </a:prstGeom>
        </p:spPr>
      </p:pic>
      <p:cxnSp>
        <p:nvCxnSpPr>
          <p:cNvPr id="21" name="Straight Arrow Connector 20">
            <a:extLst>
              <a:ext uri="{FF2B5EF4-FFF2-40B4-BE49-F238E27FC236}">
                <a16:creationId xmlns:a16="http://schemas.microsoft.com/office/drawing/2014/main" id="{0D7C073D-B5E7-5A07-84FE-D645054D03D2}"/>
              </a:ext>
            </a:extLst>
          </p:cNvPr>
          <p:cNvCxnSpPr>
            <a:cxnSpLocks/>
          </p:cNvCxnSpPr>
          <p:nvPr/>
        </p:nvCxnSpPr>
        <p:spPr>
          <a:xfrm>
            <a:off x="9237839" y="5465591"/>
            <a:ext cx="0" cy="50536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C15C01F-9088-7EE7-01E1-05D3DDE6A252}"/>
              </a:ext>
            </a:extLst>
          </p:cNvPr>
          <p:cNvPicPr>
            <a:picLocks noChangeAspect="1"/>
          </p:cNvPicPr>
          <p:nvPr/>
        </p:nvPicPr>
        <p:blipFill>
          <a:blip r:embed="rId7"/>
          <a:stretch>
            <a:fillRect/>
          </a:stretch>
        </p:blipFill>
        <p:spPr>
          <a:xfrm>
            <a:off x="6021680" y="1042670"/>
            <a:ext cx="4840725" cy="3167036"/>
          </a:xfrm>
          <a:prstGeom prst="rect">
            <a:avLst/>
          </a:prstGeom>
        </p:spPr>
      </p:pic>
      <p:sp>
        <p:nvSpPr>
          <p:cNvPr id="23" name="TextBox 22">
            <a:extLst>
              <a:ext uri="{FF2B5EF4-FFF2-40B4-BE49-F238E27FC236}">
                <a16:creationId xmlns:a16="http://schemas.microsoft.com/office/drawing/2014/main" id="{0BF50000-A3B1-E6DC-7DB8-E28D80262B42}"/>
              </a:ext>
            </a:extLst>
          </p:cNvPr>
          <p:cNvSpPr txBox="1"/>
          <p:nvPr/>
        </p:nvSpPr>
        <p:spPr>
          <a:xfrm>
            <a:off x="1377529" y="1106311"/>
            <a:ext cx="2812960" cy="307777"/>
          </a:xfrm>
          <a:prstGeom prst="rect">
            <a:avLst/>
          </a:prstGeom>
          <a:noFill/>
        </p:spPr>
        <p:txBody>
          <a:bodyPr wrap="square" rtlCol="0">
            <a:spAutoFit/>
          </a:bodyPr>
          <a:lstStyle/>
          <a:p>
            <a:r>
              <a:rPr lang="en-AU" dirty="0"/>
              <a:t>ASD Field measurements</a:t>
            </a:r>
          </a:p>
        </p:txBody>
      </p:sp>
      <p:sp>
        <p:nvSpPr>
          <p:cNvPr id="24" name="TextBox 23">
            <a:extLst>
              <a:ext uri="{FF2B5EF4-FFF2-40B4-BE49-F238E27FC236}">
                <a16:creationId xmlns:a16="http://schemas.microsoft.com/office/drawing/2014/main" id="{EA596A4A-2725-17F5-8A37-0E737991E723}"/>
              </a:ext>
            </a:extLst>
          </p:cNvPr>
          <p:cNvSpPr txBox="1"/>
          <p:nvPr/>
        </p:nvSpPr>
        <p:spPr>
          <a:xfrm>
            <a:off x="6703906" y="1074546"/>
            <a:ext cx="946356" cy="307777"/>
          </a:xfrm>
          <a:prstGeom prst="rect">
            <a:avLst/>
          </a:prstGeom>
          <a:noFill/>
        </p:spPr>
        <p:txBody>
          <a:bodyPr wrap="square" rtlCol="0">
            <a:spAutoFit/>
          </a:bodyPr>
          <a:lstStyle/>
          <a:p>
            <a:r>
              <a:rPr lang="en-AU" dirty="0"/>
              <a:t>EnMap</a:t>
            </a:r>
          </a:p>
        </p:txBody>
      </p:sp>
      <p:cxnSp>
        <p:nvCxnSpPr>
          <p:cNvPr id="25" name="Straight Arrow Connector 24">
            <a:extLst>
              <a:ext uri="{FF2B5EF4-FFF2-40B4-BE49-F238E27FC236}">
                <a16:creationId xmlns:a16="http://schemas.microsoft.com/office/drawing/2014/main" id="{1C32836A-EF09-2EA3-463F-440C419ECCE7}"/>
              </a:ext>
            </a:extLst>
          </p:cNvPr>
          <p:cNvCxnSpPr>
            <a:cxnSpLocks/>
          </p:cNvCxnSpPr>
          <p:nvPr/>
        </p:nvCxnSpPr>
        <p:spPr>
          <a:xfrm>
            <a:off x="3236025" y="2698630"/>
            <a:ext cx="3213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F3662B6-027B-151B-716C-BCFD29637E8D}"/>
              </a:ext>
            </a:extLst>
          </p:cNvPr>
          <p:cNvSpPr txBox="1"/>
          <p:nvPr/>
        </p:nvSpPr>
        <p:spPr>
          <a:xfrm>
            <a:off x="2365504" y="2524124"/>
            <a:ext cx="1193067" cy="307777"/>
          </a:xfrm>
          <a:prstGeom prst="rect">
            <a:avLst/>
          </a:prstGeom>
          <a:noFill/>
        </p:spPr>
        <p:txBody>
          <a:bodyPr wrap="square" rtlCol="0">
            <a:spAutoFit/>
          </a:bodyPr>
          <a:lstStyle/>
          <a:p>
            <a:r>
              <a:rPr lang="en-AU" dirty="0"/>
              <a:t>Wet sand</a:t>
            </a:r>
          </a:p>
        </p:txBody>
      </p:sp>
      <p:sp>
        <p:nvSpPr>
          <p:cNvPr id="27" name="TextBox 26">
            <a:extLst>
              <a:ext uri="{FF2B5EF4-FFF2-40B4-BE49-F238E27FC236}">
                <a16:creationId xmlns:a16="http://schemas.microsoft.com/office/drawing/2014/main" id="{5798387A-B0DD-2D60-5F27-2B269BDD30C0}"/>
              </a:ext>
            </a:extLst>
          </p:cNvPr>
          <p:cNvSpPr txBox="1"/>
          <p:nvPr/>
        </p:nvSpPr>
        <p:spPr>
          <a:xfrm>
            <a:off x="9903913" y="4662863"/>
            <a:ext cx="633408" cy="256005"/>
          </a:xfrm>
          <a:prstGeom prst="rect">
            <a:avLst/>
          </a:prstGeom>
          <a:noFill/>
        </p:spPr>
        <p:txBody>
          <a:bodyPr wrap="square" rtlCol="0">
            <a:spAutoFit/>
          </a:bodyPr>
          <a:lstStyle/>
          <a:p>
            <a:r>
              <a:rPr lang="en-AU" sz="1000" dirty="0"/>
              <a:t>Rainfall</a:t>
            </a:r>
          </a:p>
        </p:txBody>
      </p:sp>
      <p:sp>
        <p:nvSpPr>
          <p:cNvPr id="28" name="TextBox 27">
            <a:extLst>
              <a:ext uri="{FF2B5EF4-FFF2-40B4-BE49-F238E27FC236}">
                <a16:creationId xmlns:a16="http://schemas.microsoft.com/office/drawing/2014/main" id="{6DA8B720-9DB8-C70D-46F2-F24543126267}"/>
              </a:ext>
            </a:extLst>
          </p:cNvPr>
          <p:cNvSpPr txBox="1"/>
          <p:nvPr/>
        </p:nvSpPr>
        <p:spPr>
          <a:xfrm rot="17175341">
            <a:off x="8853641" y="4963602"/>
            <a:ext cx="1008687" cy="246221"/>
          </a:xfrm>
          <a:prstGeom prst="rect">
            <a:avLst/>
          </a:prstGeom>
          <a:noFill/>
        </p:spPr>
        <p:txBody>
          <a:bodyPr wrap="square" rtlCol="0">
            <a:spAutoFit/>
          </a:bodyPr>
          <a:lstStyle/>
          <a:p>
            <a:r>
              <a:rPr lang="en-AU" sz="1000" dirty="0"/>
              <a:t>Overpass/field</a:t>
            </a:r>
          </a:p>
        </p:txBody>
      </p:sp>
    </p:spTree>
    <p:extLst>
      <p:ext uri="{BB962C8B-B14F-4D97-AF65-F5344CB8AC3E}">
        <p14:creationId xmlns:p14="http://schemas.microsoft.com/office/powerpoint/2010/main" val="3846716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99F84F-D751-6F46-5148-A7D5AA9C593E}"/>
              </a:ext>
            </a:extLst>
          </p:cNvPr>
          <p:cNvSpPr>
            <a:spLocks noGrp="1"/>
          </p:cNvSpPr>
          <p:nvPr>
            <p:ph type="body" idx="1"/>
          </p:nvPr>
        </p:nvSpPr>
        <p:spPr>
          <a:xfrm>
            <a:off x="176048" y="1097550"/>
            <a:ext cx="9679303" cy="4662900"/>
          </a:xfrm>
        </p:spPr>
        <p:txBody>
          <a:bodyPr/>
          <a:lstStyle/>
          <a:p>
            <a:r>
              <a:rPr lang="en-AU" dirty="0" err="1"/>
              <a:t>Heitronics</a:t>
            </a:r>
            <a:r>
              <a:rPr lang="en-AU" dirty="0"/>
              <a:t> &amp; NASA JPL radiometer testing at CSIRO, Kensington, Western Australia.</a:t>
            </a:r>
          </a:p>
          <a:p>
            <a:r>
              <a:rPr lang="en-AU" dirty="0"/>
              <a:t>New mast arrived for HYPSTAR</a:t>
            </a:r>
            <a:r>
              <a:rPr lang="en-AU" baseline="30000" dirty="0"/>
              <a:t>®</a:t>
            </a:r>
            <a:r>
              <a:rPr lang="en-AU" dirty="0"/>
              <a:t> and JPL TIR radiometer in May 2025.  Training completed in June 2025;</a:t>
            </a:r>
          </a:p>
          <a:p>
            <a:r>
              <a:rPr lang="en-AU" dirty="0"/>
              <a:t>Awaiting platform for mast and HYPSTAR</a:t>
            </a:r>
            <a:r>
              <a:rPr lang="en-AU" baseline="30000" dirty="0"/>
              <a:t>®</a:t>
            </a:r>
            <a:r>
              <a:rPr lang="en-AU" dirty="0"/>
              <a:t> instrument from NPL;</a:t>
            </a:r>
          </a:p>
          <a:p>
            <a:r>
              <a:rPr lang="en-AU" dirty="0"/>
              <a:t>Considering installing JPL TIR radiometer and 4x </a:t>
            </a:r>
            <a:r>
              <a:rPr lang="en-AU" dirty="0" err="1"/>
              <a:t>Heitronics</a:t>
            </a:r>
            <a:r>
              <a:rPr lang="en-AU" dirty="0"/>
              <a:t> instruments on the existing mast in the meantime.</a:t>
            </a:r>
          </a:p>
          <a:p>
            <a:endParaRPr lang="en-AU" dirty="0"/>
          </a:p>
        </p:txBody>
      </p:sp>
      <p:sp>
        <p:nvSpPr>
          <p:cNvPr id="3" name="Title 2">
            <a:extLst>
              <a:ext uri="{FF2B5EF4-FFF2-40B4-BE49-F238E27FC236}">
                <a16:creationId xmlns:a16="http://schemas.microsoft.com/office/drawing/2014/main" id="{4BBE7134-069D-5E00-5B9D-0B7943B908A3}"/>
              </a:ext>
            </a:extLst>
          </p:cNvPr>
          <p:cNvSpPr>
            <a:spLocks noGrp="1"/>
          </p:cNvSpPr>
          <p:nvPr>
            <p:ph type="title"/>
          </p:nvPr>
        </p:nvSpPr>
        <p:spPr/>
        <p:txBody>
          <a:bodyPr/>
          <a:lstStyle/>
          <a:p>
            <a:r>
              <a:rPr lang="en-AU" dirty="0"/>
              <a:t>Hyperspectral &amp; TIR</a:t>
            </a:r>
          </a:p>
        </p:txBody>
      </p:sp>
      <p:pic>
        <p:nvPicPr>
          <p:cNvPr id="4" name="Picture 3">
            <a:extLst>
              <a:ext uri="{FF2B5EF4-FFF2-40B4-BE49-F238E27FC236}">
                <a16:creationId xmlns:a16="http://schemas.microsoft.com/office/drawing/2014/main" id="{85A2124F-D11A-32EE-9E25-13548B1FB5FF}"/>
              </a:ext>
            </a:extLst>
          </p:cNvPr>
          <p:cNvPicPr>
            <a:picLocks noChangeAspect="1"/>
          </p:cNvPicPr>
          <p:nvPr/>
        </p:nvPicPr>
        <p:blipFill>
          <a:blip r:embed="rId2"/>
          <a:stretch>
            <a:fillRect/>
          </a:stretch>
        </p:blipFill>
        <p:spPr>
          <a:xfrm>
            <a:off x="10256441" y="955039"/>
            <a:ext cx="1859441" cy="2999492"/>
          </a:xfrm>
          <a:prstGeom prst="rect">
            <a:avLst/>
          </a:prstGeom>
        </p:spPr>
      </p:pic>
      <p:pic>
        <p:nvPicPr>
          <p:cNvPr id="5" name="Picture 4">
            <a:extLst>
              <a:ext uri="{FF2B5EF4-FFF2-40B4-BE49-F238E27FC236}">
                <a16:creationId xmlns:a16="http://schemas.microsoft.com/office/drawing/2014/main" id="{BB753C1E-88C1-2469-EC90-D455F804DC16}"/>
              </a:ext>
            </a:extLst>
          </p:cNvPr>
          <p:cNvPicPr>
            <a:picLocks noChangeAspect="1"/>
          </p:cNvPicPr>
          <p:nvPr/>
        </p:nvPicPr>
        <p:blipFill>
          <a:blip r:embed="rId3"/>
          <a:stretch>
            <a:fillRect/>
          </a:stretch>
        </p:blipFill>
        <p:spPr>
          <a:xfrm>
            <a:off x="10080709" y="3858769"/>
            <a:ext cx="2035173" cy="2713564"/>
          </a:xfrm>
          <a:prstGeom prst="rect">
            <a:avLst/>
          </a:prstGeom>
        </p:spPr>
      </p:pic>
    </p:spTree>
    <p:extLst>
      <p:ext uri="{BB962C8B-B14F-4D97-AF65-F5344CB8AC3E}">
        <p14:creationId xmlns:p14="http://schemas.microsoft.com/office/powerpoint/2010/main" val="787080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5ED736-43D7-3E07-A9CF-CFD5A02624F3}"/>
              </a:ext>
            </a:extLst>
          </p:cNvPr>
          <p:cNvSpPr>
            <a:spLocks noGrp="1"/>
          </p:cNvSpPr>
          <p:nvPr>
            <p:ph type="body" idx="1"/>
          </p:nvPr>
        </p:nvSpPr>
        <p:spPr>
          <a:xfrm>
            <a:off x="0" y="1098113"/>
            <a:ext cx="8076843" cy="4662900"/>
          </a:xfrm>
        </p:spPr>
        <p:txBody>
          <a:bodyPr/>
          <a:lstStyle/>
          <a:p>
            <a:r>
              <a:rPr lang="en-AU" sz="1600" dirty="0"/>
              <a:t>Operational since Sept 2024.</a:t>
            </a:r>
          </a:p>
          <a:p>
            <a:pPr lvl="1"/>
            <a:r>
              <a:rPr lang="en-AU" sz="1200" dirty="0"/>
              <a:t>Autonomous water surface measurements (every 15 minutes) with regular in-water observations. </a:t>
            </a:r>
          </a:p>
          <a:p>
            <a:pPr lvl="1"/>
            <a:r>
              <a:rPr lang="en-AU" sz="1200" dirty="0"/>
              <a:t>Building a comprehensive database for water quality modelling and forecasting.</a:t>
            </a:r>
          </a:p>
          <a:p>
            <a:pPr lvl="1"/>
            <a:r>
              <a:rPr lang="en-AU" sz="1200" dirty="0"/>
              <a:t>Operational Grafana dashboard monitoring for instrument performance.</a:t>
            </a:r>
          </a:p>
          <a:p>
            <a:pPr lvl="1"/>
            <a:r>
              <a:rPr lang="en-AU" sz="1200" dirty="0"/>
              <a:t>Current modification of </a:t>
            </a:r>
            <a:r>
              <a:rPr lang="en-AU" sz="1200" dirty="0" err="1"/>
              <a:t>HyperCP</a:t>
            </a:r>
            <a:r>
              <a:rPr lang="en-AU" sz="1200" dirty="0"/>
              <a:t> code for instrument customisation and automation.</a:t>
            </a:r>
          </a:p>
          <a:p>
            <a:pPr lvl="1"/>
            <a:r>
              <a:rPr lang="en-AU" sz="1200" dirty="0"/>
              <a:t>Workflow development for </a:t>
            </a:r>
            <a:r>
              <a:rPr lang="en-AU" sz="1200" dirty="0" err="1"/>
              <a:t>AquaWatch</a:t>
            </a:r>
            <a:r>
              <a:rPr lang="en-AU" sz="1200" dirty="0"/>
              <a:t> Data Service portal.</a:t>
            </a:r>
          </a:p>
          <a:p>
            <a:pPr lvl="1"/>
            <a:r>
              <a:rPr lang="en-AU" sz="1200" dirty="0"/>
              <a:t>Documented System Engineering Design of DION.</a:t>
            </a:r>
          </a:p>
          <a:p>
            <a:r>
              <a:rPr lang="en-AU" sz="1600" dirty="0"/>
              <a:t>Current instruments</a:t>
            </a:r>
          </a:p>
          <a:p>
            <a:pPr lvl="1"/>
            <a:r>
              <a:rPr lang="en-AU" sz="1200" dirty="0"/>
              <a:t>Continuous operations with 3 sets of each </a:t>
            </a:r>
            <a:r>
              <a:rPr lang="en-AU" sz="1200" dirty="0" err="1"/>
              <a:t>TriOS</a:t>
            </a:r>
            <a:r>
              <a:rPr lang="en-AU" sz="1200" dirty="0"/>
              <a:t> Ramses E</a:t>
            </a:r>
            <a:r>
              <a:rPr lang="en-AU" sz="1200" baseline="-25000" dirty="0"/>
              <a:t>d</a:t>
            </a:r>
            <a:r>
              <a:rPr lang="en-AU" sz="1200" dirty="0"/>
              <a:t>, L</a:t>
            </a:r>
            <a:r>
              <a:rPr lang="en-AU" sz="1200" baseline="-25000" dirty="0"/>
              <a:t>sky</a:t>
            </a:r>
            <a:r>
              <a:rPr lang="en-AU" sz="1200" dirty="0"/>
              <a:t> and L</a:t>
            </a:r>
            <a:r>
              <a:rPr lang="en-AU" sz="1200" baseline="-25000" dirty="0"/>
              <a:t>w</a:t>
            </a:r>
            <a:r>
              <a:rPr lang="en-AU" sz="1200" dirty="0"/>
              <a:t> (each sensor set characterised by Tartu Uni) </a:t>
            </a:r>
          </a:p>
          <a:p>
            <a:pPr lvl="1"/>
            <a:r>
              <a:rPr lang="en-AU" sz="1200" dirty="0"/>
              <a:t>Pan/tilt unit</a:t>
            </a:r>
          </a:p>
          <a:p>
            <a:pPr lvl="1"/>
            <a:r>
              <a:rPr lang="en-AU" sz="1200" dirty="0"/>
              <a:t>Weather station</a:t>
            </a:r>
          </a:p>
          <a:p>
            <a:pPr lvl="1"/>
            <a:r>
              <a:rPr lang="en-AU" sz="1200" dirty="0"/>
              <a:t>Cameras horizontal and forward-looking</a:t>
            </a:r>
          </a:p>
          <a:p>
            <a:pPr lvl="1"/>
            <a:r>
              <a:rPr lang="en-AU" sz="1200" dirty="0"/>
              <a:t>Water temperature (depths: 0.2, 3, 6, 9 &amp; 12m)</a:t>
            </a:r>
          </a:p>
          <a:p>
            <a:pPr lvl="1"/>
            <a:r>
              <a:rPr lang="en-AU" sz="1200" dirty="0" err="1"/>
              <a:t>Heitronics</a:t>
            </a:r>
            <a:r>
              <a:rPr lang="en-AU" sz="1200" dirty="0"/>
              <a:t> KT15.82 thermal radiometers</a:t>
            </a:r>
          </a:p>
          <a:p>
            <a:pPr lvl="1"/>
            <a:r>
              <a:rPr lang="en-AU" sz="1200" dirty="0"/>
              <a:t>Autonomous power and communications</a:t>
            </a:r>
          </a:p>
          <a:p>
            <a:pPr lvl="1"/>
            <a:r>
              <a:rPr lang="en-AU" sz="1200" dirty="0"/>
              <a:t>YSI EXO2 with WQ sensors (est. to be operational by October 2025)</a:t>
            </a:r>
          </a:p>
          <a:p>
            <a:pPr marL="50800" indent="0">
              <a:buNone/>
            </a:pPr>
            <a:endParaRPr lang="en-AU" dirty="0"/>
          </a:p>
        </p:txBody>
      </p:sp>
      <p:sp>
        <p:nvSpPr>
          <p:cNvPr id="3" name="Title 2">
            <a:extLst>
              <a:ext uri="{FF2B5EF4-FFF2-40B4-BE49-F238E27FC236}">
                <a16:creationId xmlns:a16="http://schemas.microsoft.com/office/drawing/2014/main" id="{6BBFFB17-F77D-C8A4-DF0E-DBF42BAC60BE}"/>
              </a:ext>
            </a:extLst>
          </p:cNvPr>
          <p:cNvSpPr>
            <a:spLocks noGrp="1"/>
          </p:cNvSpPr>
          <p:nvPr>
            <p:ph type="title"/>
          </p:nvPr>
        </p:nvSpPr>
        <p:spPr/>
        <p:txBody>
          <a:bodyPr/>
          <a:lstStyle/>
          <a:p>
            <a:r>
              <a:rPr lang="en-AU" sz="4000" dirty="0"/>
              <a:t>DION status &amp; updates (June 2025)</a:t>
            </a:r>
          </a:p>
        </p:txBody>
      </p:sp>
      <p:pic>
        <p:nvPicPr>
          <p:cNvPr id="4" name="Picture 3">
            <a:extLst>
              <a:ext uri="{FF2B5EF4-FFF2-40B4-BE49-F238E27FC236}">
                <a16:creationId xmlns:a16="http://schemas.microsoft.com/office/drawing/2014/main" id="{01EB7847-BCB0-2D8B-E64F-B332FDDAB9B8}"/>
              </a:ext>
            </a:extLst>
          </p:cNvPr>
          <p:cNvPicPr>
            <a:picLocks noChangeAspect="1"/>
          </p:cNvPicPr>
          <p:nvPr/>
        </p:nvPicPr>
        <p:blipFill>
          <a:blip r:embed="rId2"/>
          <a:stretch>
            <a:fillRect/>
          </a:stretch>
        </p:blipFill>
        <p:spPr>
          <a:xfrm>
            <a:off x="8076843" y="1097550"/>
            <a:ext cx="4115157" cy="4852837"/>
          </a:xfrm>
          <a:prstGeom prst="rect">
            <a:avLst/>
          </a:prstGeom>
        </p:spPr>
      </p:pic>
      <p:sp>
        <p:nvSpPr>
          <p:cNvPr id="5" name="TextBox 4">
            <a:extLst>
              <a:ext uri="{FF2B5EF4-FFF2-40B4-BE49-F238E27FC236}">
                <a16:creationId xmlns:a16="http://schemas.microsoft.com/office/drawing/2014/main" id="{A6E9437B-C3D4-6241-262B-ABF08B637436}"/>
              </a:ext>
            </a:extLst>
          </p:cNvPr>
          <p:cNvSpPr txBox="1"/>
          <p:nvPr/>
        </p:nvSpPr>
        <p:spPr>
          <a:xfrm>
            <a:off x="176048" y="6132910"/>
            <a:ext cx="11881779" cy="338554"/>
          </a:xfrm>
          <a:prstGeom prst="rect">
            <a:avLst/>
          </a:prstGeom>
          <a:noFill/>
        </p:spPr>
        <p:txBody>
          <a:bodyPr wrap="none" rtlCol="0">
            <a:spAutoFit/>
          </a:bodyPr>
          <a:lstStyle/>
          <a:p>
            <a:r>
              <a:rPr lang="en-AU" sz="1600" b="1"/>
              <a:t>CSIRO | DION Project Team | Janet Anstee, Gemma Kerrisk, James Taylor, Darius Culvenor*, David Benn, Albertina Diaz</a:t>
            </a:r>
            <a:endParaRPr lang="en-AU" sz="1600" b="1" dirty="0"/>
          </a:p>
        </p:txBody>
      </p:sp>
    </p:spTree>
    <p:extLst>
      <p:ext uri="{BB962C8B-B14F-4D97-AF65-F5344CB8AC3E}">
        <p14:creationId xmlns:p14="http://schemas.microsoft.com/office/powerpoint/2010/main" val="1548062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A34156-2250-796A-5E78-0A1C32B25216}"/>
              </a:ext>
            </a:extLst>
          </p:cNvPr>
          <p:cNvSpPr>
            <a:spLocks noGrp="1"/>
          </p:cNvSpPr>
          <p:nvPr>
            <p:ph type="body" idx="1"/>
          </p:nvPr>
        </p:nvSpPr>
        <p:spPr>
          <a:xfrm>
            <a:off x="95633" y="1006110"/>
            <a:ext cx="7484743" cy="4662900"/>
          </a:xfrm>
        </p:spPr>
        <p:txBody>
          <a:bodyPr/>
          <a:lstStyle/>
          <a:p>
            <a:r>
              <a:rPr lang="en-AU" sz="2400" dirty="0"/>
              <a:t>Processes raw radiometric data using the </a:t>
            </a:r>
            <a:r>
              <a:rPr lang="en-AU" sz="2400" dirty="0" err="1"/>
              <a:t>cal</a:t>
            </a:r>
            <a:r>
              <a:rPr lang="en-AU" sz="2400" dirty="0"/>
              <a:t>/char files (from Tartu) to derive:</a:t>
            </a:r>
          </a:p>
          <a:p>
            <a:pPr lvl="1"/>
            <a:r>
              <a:rPr lang="en-AU" sz="2000" dirty="0"/>
              <a:t>Remote-sensing reflectance, normalised water-leaving radiance, and uncertainty budgets following metrological standards. </a:t>
            </a:r>
          </a:p>
          <a:p>
            <a:r>
              <a:rPr lang="en-AU" sz="2400" dirty="0"/>
              <a:t>CSIRO DION Team current work includes:</a:t>
            </a:r>
          </a:p>
          <a:p>
            <a:pPr lvl="1"/>
            <a:r>
              <a:rPr lang="en-AU" sz="2000" dirty="0"/>
              <a:t>Debugging code, modifying code for DION instrumentation, error handling and automation.</a:t>
            </a:r>
          </a:p>
          <a:p>
            <a:pPr lvl="1"/>
            <a:r>
              <a:rPr lang="en-AU" sz="2000" dirty="0"/>
              <a:t>Refining the DION2HyperCP workflow into Argo workspace.</a:t>
            </a:r>
          </a:p>
          <a:p>
            <a:pPr lvl="1"/>
            <a:r>
              <a:rPr lang="en-AU" sz="2000" dirty="0"/>
              <a:t>Defining data delivery output formats and platforms, aligning with external databases (</a:t>
            </a:r>
            <a:r>
              <a:rPr lang="en-AU" sz="2000" dirty="0" err="1"/>
              <a:t>eg</a:t>
            </a:r>
            <a:r>
              <a:rPr lang="en-AU" sz="2000" dirty="0"/>
              <a:t> AODN, </a:t>
            </a:r>
            <a:r>
              <a:rPr lang="en-AU" sz="2000" dirty="0" err="1"/>
              <a:t>SeaBASS</a:t>
            </a:r>
            <a:r>
              <a:rPr lang="en-AU" sz="2000" dirty="0"/>
              <a:t>) and </a:t>
            </a:r>
            <a:r>
              <a:rPr lang="en-AU" sz="2000" dirty="0" err="1"/>
              <a:t>AquaWatch</a:t>
            </a:r>
            <a:r>
              <a:rPr lang="en-AU" sz="2000" dirty="0"/>
              <a:t> Data Portal.</a:t>
            </a:r>
          </a:p>
        </p:txBody>
      </p:sp>
      <p:sp>
        <p:nvSpPr>
          <p:cNvPr id="3" name="Title 2">
            <a:extLst>
              <a:ext uri="{FF2B5EF4-FFF2-40B4-BE49-F238E27FC236}">
                <a16:creationId xmlns:a16="http://schemas.microsoft.com/office/drawing/2014/main" id="{1CF251D5-4A6E-2A15-7138-0118CDAC6AE7}"/>
              </a:ext>
            </a:extLst>
          </p:cNvPr>
          <p:cNvSpPr>
            <a:spLocks noGrp="1"/>
          </p:cNvSpPr>
          <p:nvPr>
            <p:ph type="title"/>
          </p:nvPr>
        </p:nvSpPr>
        <p:spPr>
          <a:xfrm>
            <a:off x="166904" y="0"/>
            <a:ext cx="9387000" cy="779100"/>
          </a:xfrm>
        </p:spPr>
        <p:txBody>
          <a:bodyPr/>
          <a:lstStyle/>
          <a:p>
            <a:r>
              <a:rPr lang="en-AU" sz="3600" dirty="0" err="1"/>
              <a:t>HyperInSPACE</a:t>
            </a:r>
            <a:r>
              <a:rPr lang="en-AU" sz="3600" dirty="0"/>
              <a:t> Community Processor (</a:t>
            </a:r>
            <a:r>
              <a:rPr lang="en-AU" sz="3600" dirty="0" err="1"/>
              <a:t>HyperCP</a:t>
            </a:r>
            <a:r>
              <a:rPr lang="en-AU" sz="3600" dirty="0"/>
              <a:t>)</a:t>
            </a:r>
          </a:p>
        </p:txBody>
      </p:sp>
      <p:pic>
        <p:nvPicPr>
          <p:cNvPr id="4" name="Picture 3">
            <a:extLst>
              <a:ext uri="{FF2B5EF4-FFF2-40B4-BE49-F238E27FC236}">
                <a16:creationId xmlns:a16="http://schemas.microsoft.com/office/drawing/2014/main" id="{BFEEB93C-0C27-3EF8-3411-66172485D933}"/>
              </a:ext>
            </a:extLst>
          </p:cNvPr>
          <p:cNvPicPr>
            <a:picLocks noChangeAspect="1"/>
          </p:cNvPicPr>
          <p:nvPr/>
        </p:nvPicPr>
        <p:blipFill>
          <a:blip r:embed="rId2"/>
          <a:stretch>
            <a:fillRect/>
          </a:stretch>
        </p:blipFill>
        <p:spPr>
          <a:xfrm>
            <a:off x="7933578" y="1084851"/>
            <a:ext cx="4218798" cy="5456393"/>
          </a:xfrm>
          <a:prstGeom prst="rect">
            <a:avLst/>
          </a:prstGeom>
        </p:spPr>
      </p:pic>
    </p:spTree>
    <p:extLst>
      <p:ext uri="{BB962C8B-B14F-4D97-AF65-F5344CB8AC3E}">
        <p14:creationId xmlns:p14="http://schemas.microsoft.com/office/powerpoint/2010/main" val="3866545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4346DE-72FF-3AED-1450-79858729EDE0}"/>
              </a:ext>
            </a:extLst>
          </p:cNvPr>
          <p:cNvSpPr>
            <a:spLocks noGrp="1"/>
          </p:cNvSpPr>
          <p:nvPr>
            <p:ph type="body" idx="1"/>
          </p:nvPr>
        </p:nvSpPr>
        <p:spPr>
          <a:xfrm>
            <a:off x="0" y="1097550"/>
            <a:ext cx="7900416" cy="4662900"/>
          </a:xfrm>
        </p:spPr>
        <p:txBody>
          <a:bodyPr/>
          <a:lstStyle/>
          <a:p>
            <a:pPr marL="696789" lvl="1" indent="-457189"/>
            <a:r>
              <a:rPr lang="en-AU" sz="2000" dirty="0">
                <a:solidFill>
                  <a:schemeClr val="tx1"/>
                </a:solidFill>
              </a:rPr>
              <a:t>Finalise and test </a:t>
            </a:r>
            <a:r>
              <a:rPr lang="en-AU" sz="2000" dirty="0" err="1">
                <a:solidFill>
                  <a:schemeClr val="tx1"/>
                </a:solidFill>
              </a:rPr>
              <a:t>HyperCP</a:t>
            </a:r>
            <a:r>
              <a:rPr lang="en-AU" sz="2000" dirty="0">
                <a:solidFill>
                  <a:schemeClr val="tx1"/>
                </a:solidFill>
              </a:rPr>
              <a:t> automation.</a:t>
            </a:r>
          </a:p>
          <a:p>
            <a:pPr marL="696789" lvl="1" indent="-457189"/>
            <a:r>
              <a:rPr lang="en-AU" sz="2000" dirty="0">
                <a:solidFill>
                  <a:schemeClr val="tx1"/>
                </a:solidFill>
              </a:rPr>
              <a:t>Implement the FRM4STS protocols and data workflows for thermal radiometers.</a:t>
            </a:r>
          </a:p>
          <a:p>
            <a:pPr marL="696789" lvl="1" indent="-457189"/>
            <a:r>
              <a:rPr lang="en-AU" sz="2000" dirty="0">
                <a:solidFill>
                  <a:schemeClr val="tx1"/>
                </a:solidFill>
              </a:rPr>
              <a:t>Publish and maintain bio-optical database linked with surface reflectance, temperature and discrete measurements.</a:t>
            </a:r>
          </a:p>
          <a:p>
            <a:pPr marL="696789" lvl="1" indent="-457189"/>
            <a:r>
              <a:rPr lang="en-AU" sz="2000" dirty="0">
                <a:solidFill>
                  <a:schemeClr val="tx1"/>
                </a:solidFill>
              </a:rPr>
              <a:t>Third triplet of radiometers (Trios RAMSES) sent 10 June for Tartu Uni characterisation and calibration.</a:t>
            </a:r>
          </a:p>
          <a:p>
            <a:pPr marL="696789" lvl="1" indent="-457189"/>
            <a:r>
              <a:rPr lang="en-AU" sz="2000" dirty="0">
                <a:solidFill>
                  <a:schemeClr val="tx1"/>
                </a:solidFill>
              </a:rPr>
              <a:t>Deploy YSI EXO2 and implement workflow.</a:t>
            </a:r>
            <a:endParaRPr lang="en-AU" sz="1867" dirty="0">
              <a:solidFill>
                <a:schemeClr val="tx1"/>
              </a:solidFill>
            </a:endParaRPr>
          </a:p>
          <a:p>
            <a:pPr marL="696789" lvl="1" indent="-457189"/>
            <a:r>
              <a:rPr lang="en-AU" sz="2000" dirty="0">
                <a:solidFill>
                  <a:schemeClr val="tx1"/>
                </a:solidFill>
              </a:rPr>
              <a:t>Gemma Kerrisk (CSIRO) attending the FRM4SOC workshop at Acqua Alta Tower, San </a:t>
            </a:r>
            <a:r>
              <a:rPr lang="en-AU" sz="2000" dirty="0" err="1">
                <a:solidFill>
                  <a:schemeClr val="tx1"/>
                </a:solidFill>
              </a:rPr>
              <a:t>Servolo</a:t>
            </a:r>
            <a:r>
              <a:rPr lang="en-AU" sz="2000" dirty="0">
                <a:solidFill>
                  <a:schemeClr val="tx1"/>
                </a:solidFill>
              </a:rPr>
              <a:t>, Italy 6-20 July 2025 </a:t>
            </a:r>
            <a:r>
              <a:rPr lang="en-AU" sz="1600" dirty="0">
                <a:solidFill>
                  <a:schemeClr val="tx1"/>
                </a:solidFill>
                <a:hlinkClick r:id="rId2"/>
              </a:rPr>
              <a:t>https://frm4soc2.eumetsat.int/post/copernicus-frm4soc-2025-training-above-water-radiometry</a:t>
            </a:r>
            <a:r>
              <a:rPr lang="en-AU" sz="1600" dirty="0">
                <a:solidFill>
                  <a:schemeClr val="tx1"/>
                </a:solidFill>
              </a:rPr>
              <a:t> </a:t>
            </a:r>
          </a:p>
          <a:p>
            <a:endParaRPr lang="en-AU" dirty="0"/>
          </a:p>
        </p:txBody>
      </p:sp>
      <p:sp>
        <p:nvSpPr>
          <p:cNvPr id="3" name="Title 2">
            <a:extLst>
              <a:ext uri="{FF2B5EF4-FFF2-40B4-BE49-F238E27FC236}">
                <a16:creationId xmlns:a16="http://schemas.microsoft.com/office/drawing/2014/main" id="{B3528AAB-7313-760E-1FA8-A73A26CFB77D}"/>
              </a:ext>
            </a:extLst>
          </p:cNvPr>
          <p:cNvSpPr>
            <a:spLocks noGrp="1"/>
          </p:cNvSpPr>
          <p:nvPr>
            <p:ph type="title"/>
          </p:nvPr>
        </p:nvSpPr>
        <p:spPr>
          <a:xfrm>
            <a:off x="212624" y="0"/>
            <a:ext cx="9387000" cy="779100"/>
          </a:xfrm>
        </p:spPr>
        <p:txBody>
          <a:bodyPr/>
          <a:lstStyle/>
          <a:p>
            <a:r>
              <a:rPr lang="en-AU" sz="4000" dirty="0"/>
              <a:t>Next steps for deployment &amp; operations</a:t>
            </a:r>
          </a:p>
        </p:txBody>
      </p:sp>
      <p:pic>
        <p:nvPicPr>
          <p:cNvPr id="4" name="Picture 3">
            <a:extLst>
              <a:ext uri="{FF2B5EF4-FFF2-40B4-BE49-F238E27FC236}">
                <a16:creationId xmlns:a16="http://schemas.microsoft.com/office/drawing/2014/main" id="{A4F8C8EC-7365-0BA0-9566-A904009B9E0B}"/>
              </a:ext>
            </a:extLst>
          </p:cNvPr>
          <p:cNvPicPr>
            <a:picLocks noChangeAspect="1"/>
          </p:cNvPicPr>
          <p:nvPr/>
        </p:nvPicPr>
        <p:blipFill>
          <a:blip r:embed="rId3"/>
          <a:stretch>
            <a:fillRect/>
          </a:stretch>
        </p:blipFill>
        <p:spPr>
          <a:xfrm>
            <a:off x="7900416" y="1856095"/>
            <a:ext cx="4194412" cy="3145809"/>
          </a:xfrm>
          <a:prstGeom prst="rect">
            <a:avLst/>
          </a:prstGeom>
        </p:spPr>
      </p:pic>
      <p:sp>
        <p:nvSpPr>
          <p:cNvPr id="5" name="TextBox 4">
            <a:extLst>
              <a:ext uri="{FF2B5EF4-FFF2-40B4-BE49-F238E27FC236}">
                <a16:creationId xmlns:a16="http://schemas.microsoft.com/office/drawing/2014/main" id="{A798334D-7044-9D50-040E-2F51090E3207}"/>
              </a:ext>
            </a:extLst>
          </p:cNvPr>
          <p:cNvSpPr txBox="1"/>
          <p:nvPr/>
        </p:nvSpPr>
        <p:spPr>
          <a:xfrm>
            <a:off x="8858250" y="5011845"/>
            <a:ext cx="3333750" cy="369332"/>
          </a:xfrm>
          <a:prstGeom prst="rect">
            <a:avLst/>
          </a:prstGeom>
          <a:noFill/>
        </p:spPr>
        <p:txBody>
          <a:bodyPr wrap="square" rtlCol="0">
            <a:spAutoFit/>
          </a:bodyPr>
          <a:lstStyle/>
          <a:p>
            <a:r>
              <a:rPr lang="en-AU" dirty="0"/>
              <a:t>gemma.kerrisk@csiro.au</a:t>
            </a:r>
          </a:p>
        </p:txBody>
      </p:sp>
      <p:sp>
        <p:nvSpPr>
          <p:cNvPr id="6" name="Arrow: Right 5">
            <a:extLst>
              <a:ext uri="{FF2B5EF4-FFF2-40B4-BE49-F238E27FC236}">
                <a16:creationId xmlns:a16="http://schemas.microsoft.com/office/drawing/2014/main" id="{FBEE300C-4D3A-BC39-ACBC-0ACFCBD60BF4}"/>
              </a:ext>
            </a:extLst>
          </p:cNvPr>
          <p:cNvSpPr/>
          <p:nvPr/>
        </p:nvSpPr>
        <p:spPr>
          <a:xfrm rot="19072382">
            <a:off x="6966480" y="4350510"/>
            <a:ext cx="1263712" cy="261314"/>
          </a:xfrm>
          <a:prstGeom prst="rightArrow">
            <a:avLst/>
          </a:prstGeom>
          <a:solidFill>
            <a:srgbClr val="4C9648"/>
          </a:solidFill>
          <a:ln w="254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640138584"/>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 Lockup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E4ED111B-660A-447B-ACA5-809F61C8F2AE}" vid="{976207B6-97BE-476D-BFFC-48250EDD3CB8}"/>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495d482-cd79-44c5-a989-adf85fc91d78">
      <Terms xmlns="http://schemas.microsoft.com/office/infopath/2007/PartnerControls"/>
    </lcf76f155ced4ddcb4097134ff3c332f>
    <TaxCatchAll xmlns="f9d56f65-ef43-4e59-b084-d4bf4ff12e34" xsi:nil="true"/>
    <_dlc_DocId xmlns="f9d56f65-ef43-4e59-b084-d4bf4ff12e34">32KSJSEPPSP4-1522215345-2032</_dlc_DocId>
    <_dlc_DocIdUrl xmlns="f9d56f65-ef43-4e59-b084-d4bf4ff12e34">
      <Url>https://csiroau.sharepoint.com/sites/CSIROCentreforEarthObservation/_layouts/15/DocIdRedir.aspx?ID=32KSJSEPPSP4-1522215345-2032</Url>
      <Description>32KSJSEPPSP4-1522215345-2032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DFFF6568E1F8614EB7C90AF6A87F0B25" ma:contentTypeVersion="19" ma:contentTypeDescription="Create a new document." ma:contentTypeScope="" ma:versionID="02ad95576f6b44c76ca47751903026af">
  <xsd:schema xmlns:xsd="http://www.w3.org/2001/XMLSchema" xmlns:xs="http://www.w3.org/2001/XMLSchema" xmlns:p="http://schemas.microsoft.com/office/2006/metadata/properties" xmlns:ns2="7495d482-cd79-44c5-a989-adf85fc91d78" xmlns:ns3="f9d56f65-ef43-4e59-b084-d4bf4ff12e34" targetNamespace="http://schemas.microsoft.com/office/2006/metadata/properties" ma:root="true" ma:fieldsID="1aafc3461b552d3d2579b1a070830376" ns2:_="" ns3:_="">
    <xsd:import namespace="7495d482-cd79-44c5-a989-adf85fc91d78"/>
    <xsd:import namespace="f9d56f65-ef43-4e59-b084-d4bf4ff12e34"/>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95d482-cd79-44c5-a989-adf85fc91d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c9513c6f-d7d3-4bba-9430-ae338114780f" ma:termSetId="09814cd3-568e-fe90-9814-8d621ff8fb84" ma:anchorId="fba54fb3-c3e1-fe81-a776-ca4b69148c4d" ma:open="true" ma:isKeyword="false">
      <xsd:complexType>
        <xsd:sequence>
          <xsd:element ref="pc:Terms" minOccurs="0" maxOccurs="1"/>
        </xsd:sequence>
      </xsd:complex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d56f65-ef43-4e59-b084-d4bf4ff12e34"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4ed5c5ac-8436-4314-acf6-195b5528a67f}" ma:internalName="TaxCatchAll" ma:showField="CatchAllData" ma:web="f9d56f65-ef43-4e59-b084-d4bf4ff12e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574089-99BB-4168-95D4-BF095DAEE670}">
  <ds:schemaRefs>
    <ds:schemaRef ds:uri="http://schemas.microsoft.com/office/2006/metadata/properties"/>
    <ds:schemaRef ds:uri="http://schemas.microsoft.com/office/infopath/2007/PartnerControls"/>
    <ds:schemaRef ds:uri="7495d482-cd79-44c5-a989-adf85fc91d78"/>
    <ds:schemaRef ds:uri="f9d56f65-ef43-4e59-b084-d4bf4ff12e34"/>
  </ds:schemaRefs>
</ds:datastoreItem>
</file>

<file path=customXml/itemProps2.xml><?xml version="1.0" encoding="utf-8"?>
<ds:datastoreItem xmlns:ds="http://schemas.openxmlformats.org/officeDocument/2006/customXml" ds:itemID="{C93B31B4-6581-4FD8-889A-B0DF9FCD7977}">
  <ds:schemaRefs>
    <ds:schemaRef ds:uri="http://schemas.microsoft.com/sharepoint/v3/contenttype/forms"/>
  </ds:schemaRefs>
</ds:datastoreItem>
</file>

<file path=customXml/itemProps3.xml><?xml version="1.0" encoding="utf-8"?>
<ds:datastoreItem xmlns:ds="http://schemas.openxmlformats.org/officeDocument/2006/customXml" ds:itemID="{5451F3C1-7CF2-4FF1-B362-5A812B1A5E8B}">
  <ds:schemaRefs>
    <ds:schemaRef ds:uri="http://schemas.microsoft.com/sharepoint/events"/>
  </ds:schemaRefs>
</ds:datastoreItem>
</file>

<file path=customXml/itemProps4.xml><?xml version="1.0" encoding="utf-8"?>
<ds:datastoreItem xmlns:ds="http://schemas.openxmlformats.org/officeDocument/2006/customXml" ds:itemID="{7AE116A1-DCB8-424C-9EFF-053629153B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95d482-cd79-44c5-a989-adf85fc91d78"/>
    <ds:schemaRef ds:uri="f9d56f65-ef43-4e59-b084-d4bf4ff12e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199</TotalTime>
  <Words>1271</Words>
  <Application>Microsoft Office PowerPoint</Application>
  <PresentationFormat>Widescreen</PresentationFormat>
  <Paragraphs>130</Paragraphs>
  <Slides>13</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Calibri</vt:lpstr>
      <vt:lpstr>Montserrat</vt:lpstr>
      <vt:lpstr>Arial</vt:lpstr>
      <vt:lpstr>ceos</vt:lpstr>
      <vt:lpstr>US Lockup horizontal</vt:lpstr>
      <vt:lpstr>CSIRO Agency Report</vt:lpstr>
      <vt:lpstr>Acknowledgement of Country </vt:lpstr>
      <vt:lpstr>Pinnacles (PIAU)</vt:lpstr>
      <vt:lpstr>Processing of ROSAS data (20/06/2024 – 21/11/2024)</vt:lpstr>
      <vt:lpstr>Temporal variations from field campaigns &amp; EnMAP</vt:lpstr>
      <vt:lpstr>Hyperspectral &amp; TIR</vt:lpstr>
      <vt:lpstr>DION status &amp; updates (June 2025)</vt:lpstr>
      <vt:lpstr>HyperInSPACE Community Processor (HyperCP)</vt:lpstr>
      <vt:lpstr>Next steps for deployment &amp; operations</vt:lpstr>
      <vt:lpstr>Lucinda Jetty Upgrades 2025</vt:lpstr>
      <vt:lpstr>Lucinda Jetty Upgrades 2025</vt:lpstr>
      <vt:lpstr>Operationalising Cal/Val Data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Ong, Cindy (Energy, Kensington WA)</dc:creator>
  <cp:lastModifiedBy>Ong, Cindy (Energy, Kensington WA)</cp:lastModifiedBy>
  <cp:revision>38</cp:revision>
  <dcterms:modified xsi:type="dcterms:W3CDTF">2025-07-08T04:35:36Z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0x010100DFFF6568E1F8614EB7C90AF6A87F0B25</vt:lpwstr>
  </property>
  <property fmtid="{D5CDD505-2E9C-101B-9397-08002B2CF9AE}" pid="3" name="_dlc_DocIdItemGuid">
    <vt:lpwstr>d9291d9d-d23e-4565-a7a7-3008bf794b59</vt:lpwstr>
  </property>
  <property fmtid="{D5CDD505-2E9C-101B-9397-08002B2CF9AE}" pid="4" name="MediaServiceImageTags">
    <vt:lpwstr/>
  </property>
</Properties>
</file>