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2" r:id="rId1"/>
    <p:sldMasterId id="2147483653" r:id="rId2"/>
  </p:sldMasterIdLst>
  <p:notesMasterIdLst>
    <p:notesMasterId r:id="rId14"/>
  </p:notesMasterIdLst>
  <p:sldIdLst>
    <p:sldId id="274" r:id="rId3"/>
    <p:sldId id="256" r:id="rId4"/>
    <p:sldId id="257" r:id="rId5"/>
    <p:sldId id="258" r:id="rId6"/>
    <p:sldId id="259" r:id="rId7"/>
    <p:sldId id="260" r:id="rId8"/>
    <p:sldId id="267" r:id="rId9"/>
    <p:sldId id="268" r:id="rId10"/>
    <p:sldId id="269" r:id="rId11"/>
    <p:sldId id="273" r:id="rId12"/>
    <p:sldId id="270" r:id="rId13"/>
  </p:sldIdLst>
  <p:sldSz cx="9144000" cy="5143500" type="screen16x9"/>
  <p:notesSz cx="6858000" cy="9144000"/>
  <p:embeddedFontLst>
    <p:embeddedFont>
      <p:font typeface="Montserrat" panose="00000500000000000000" pitchFamily="2" charset="0"/>
      <p:regular r:id="rId15"/>
      <p:bold r:id="rId16"/>
      <p:italic r:id="rId17"/>
      <p:boldItalic r:id="rId18"/>
    </p:embeddedFont>
    <p:embeddedFont>
      <p:font typeface="Montserrat Medium" panose="00000600000000000000" pitchFamily="2" charset="0"/>
      <p:regular r:id="rId19"/>
      <p:italic r:id="rId2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5A4E38"/>
    <a:srgbClr val="153B4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96D4CFF-A58D-42C9-AED9-278CE73440AD}" v="2" dt="2025-07-04T08:28:06.04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473"/>
    <p:restoredTop sz="94694"/>
  </p:normalViewPr>
  <p:slideViewPr>
    <p:cSldViewPr snapToGrid="0">
      <p:cViewPr varScale="1">
        <p:scale>
          <a:sx n="74" d="100"/>
          <a:sy n="74" d="100"/>
        </p:scale>
        <p:origin x="1224" y="24"/>
      </p:cViewPr>
      <p:guideLst>
        <p:guide orient="horz" pos="1620"/>
        <p:guide pos="2880"/>
      </p:guideLst>
    </p:cSldViewPr>
  </p:slideViewPr>
  <p:notesTextViewPr>
    <p:cViewPr>
      <p:scale>
        <a:sx n="1" d="1"/>
        <a:sy n="1" d="1"/>
      </p:scale>
      <p:origin x="0" y="-4"/>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4.fntdata"/><Relationship Id="rId26" Type="http://schemas.microsoft.com/office/2015/10/relationships/revisionInfo" Target="revisionInfo.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3.fntdata"/><Relationship Id="rId25"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font" Target="fonts/font1.fntdata"/><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font" Target="fonts/font5.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gel Fox" userId="a520e88c-5e07-4373-a1e8-9b18514070f1" providerId="ADAL" clId="{996D4CFF-A58D-42C9-AED9-278CE73440AD}"/>
    <pc:docChg chg="undo custSel addSld delSld modSld">
      <pc:chgData name="Nigel Fox" userId="a520e88c-5e07-4373-a1e8-9b18514070f1" providerId="ADAL" clId="{996D4CFF-A58D-42C9-AED9-278CE73440AD}" dt="2025-07-07T08:49:27.294" v="1354" actId="1036"/>
      <pc:docMkLst>
        <pc:docMk/>
      </pc:docMkLst>
      <pc:sldChg chg="addSp modSp mod">
        <pc:chgData name="Nigel Fox" userId="a520e88c-5e07-4373-a1e8-9b18514070f1" providerId="ADAL" clId="{996D4CFF-A58D-42C9-AED9-278CE73440AD}" dt="2025-07-04T08:26:12.632" v="1325" actId="1076"/>
        <pc:sldMkLst>
          <pc:docMk/>
          <pc:sldMk cId="4005736934" sldId="260"/>
        </pc:sldMkLst>
        <pc:spChg chg="mod">
          <ac:chgData name="Nigel Fox" userId="a520e88c-5e07-4373-a1e8-9b18514070f1" providerId="ADAL" clId="{996D4CFF-A58D-42C9-AED9-278CE73440AD}" dt="2025-07-04T08:24:16.357" v="1304" actId="1076"/>
          <ac:spMkLst>
            <pc:docMk/>
            <pc:sldMk cId="4005736934" sldId="260"/>
            <ac:spMk id="2" creationId="{23F00003-D94A-7ACE-F22C-2EF21169F223}"/>
          </ac:spMkLst>
        </pc:spChg>
        <pc:spChg chg="add mod">
          <ac:chgData name="Nigel Fox" userId="a520e88c-5e07-4373-a1e8-9b18514070f1" providerId="ADAL" clId="{996D4CFF-A58D-42C9-AED9-278CE73440AD}" dt="2025-07-04T08:24:31.099" v="1307" actId="1076"/>
          <ac:spMkLst>
            <pc:docMk/>
            <pc:sldMk cId="4005736934" sldId="260"/>
            <ac:spMk id="6" creationId="{CF5F3B2C-800E-8F41-2520-F2C70A92959B}"/>
          </ac:spMkLst>
        </pc:spChg>
        <pc:spChg chg="add mod">
          <ac:chgData name="Nigel Fox" userId="a520e88c-5e07-4373-a1e8-9b18514070f1" providerId="ADAL" clId="{996D4CFF-A58D-42C9-AED9-278CE73440AD}" dt="2025-07-04T08:26:12.632" v="1325" actId="1076"/>
          <ac:spMkLst>
            <pc:docMk/>
            <pc:sldMk cId="4005736934" sldId="260"/>
            <ac:spMk id="7" creationId="{47E5C760-45EB-68E3-647E-9BC391FACB4B}"/>
          </ac:spMkLst>
        </pc:spChg>
        <pc:picChg chg="mod">
          <ac:chgData name="Nigel Fox" userId="a520e88c-5e07-4373-a1e8-9b18514070f1" providerId="ADAL" clId="{996D4CFF-A58D-42C9-AED9-278CE73440AD}" dt="2025-07-04T08:24:19.261" v="1305" actId="1076"/>
          <ac:picMkLst>
            <pc:docMk/>
            <pc:sldMk cId="4005736934" sldId="260"/>
            <ac:picMk id="4" creationId="{D018DD11-282E-BE55-15F3-EE30B233CA71}"/>
          </ac:picMkLst>
        </pc:picChg>
      </pc:sldChg>
      <pc:sldChg chg="modSp mod">
        <pc:chgData name="Nigel Fox" userId="a520e88c-5e07-4373-a1e8-9b18514070f1" providerId="ADAL" clId="{996D4CFF-A58D-42C9-AED9-278CE73440AD}" dt="2025-07-04T07:11:56.638" v="1301" actId="1038"/>
        <pc:sldMkLst>
          <pc:docMk/>
          <pc:sldMk cId="2990946686" sldId="270"/>
        </pc:sldMkLst>
        <pc:spChg chg="mod">
          <ac:chgData name="Nigel Fox" userId="a520e88c-5e07-4373-a1e8-9b18514070f1" providerId="ADAL" clId="{996D4CFF-A58D-42C9-AED9-278CE73440AD}" dt="2025-07-04T07:11:56.638" v="1301" actId="1038"/>
          <ac:spMkLst>
            <pc:docMk/>
            <pc:sldMk cId="2990946686" sldId="270"/>
            <ac:spMk id="2" creationId="{202ABEE0-45DC-93BF-83BE-042D760F2743}"/>
          </ac:spMkLst>
        </pc:spChg>
        <pc:spChg chg="mod">
          <ac:chgData name="Nigel Fox" userId="a520e88c-5e07-4373-a1e8-9b18514070f1" providerId="ADAL" clId="{996D4CFF-A58D-42C9-AED9-278CE73440AD}" dt="2025-07-03T15:33:50.542" v="39" actId="20577"/>
          <ac:spMkLst>
            <pc:docMk/>
            <pc:sldMk cId="2990946686" sldId="270"/>
            <ac:spMk id="3" creationId="{56DB6BD8-6EAE-CA31-2B42-5EFCDA4CDC86}"/>
          </ac:spMkLst>
        </pc:spChg>
      </pc:sldChg>
      <pc:sldChg chg="addSp modSp mod">
        <pc:chgData name="Nigel Fox" userId="a520e88c-5e07-4373-a1e8-9b18514070f1" providerId="ADAL" clId="{996D4CFF-A58D-42C9-AED9-278CE73440AD}" dt="2025-07-07T08:49:27.294" v="1354" actId="1036"/>
        <pc:sldMkLst>
          <pc:docMk/>
          <pc:sldMk cId="0" sldId="274"/>
        </pc:sldMkLst>
        <pc:spChg chg="mod">
          <ac:chgData name="Nigel Fox" userId="a520e88c-5e07-4373-a1e8-9b18514070f1" providerId="ADAL" clId="{996D4CFF-A58D-42C9-AED9-278CE73440AD}" dt="2025-07-04T08:26:34.685" v="1326" actId="6549"/>
          <ac:spMkLst>
            <pc:docMk/>
            <pc:sldMk cId="0" sldId="274"/>
            <ac:spMk id="3" creationId="{2A84800F-AA4D-A1A7-D292-B2321979B576}"/>
          </ac:spMkLst>
        </pc:spChg>
        <pc:spChg chg="mod">
          <ac:chgData name="Nigel Fox" userId="a520e88c-5e07-4373-a1e8-9b18514070f1" providerId="ADAL" clId="{996D4CFF-A58D-42C9-AED9-278CE73440AD}" dt="2025-07-07T08:49:27.294" v="1354" actId="1036"/>
          <ac:spMkLst>
            <pc:docMk/>
            <pc:sldMk cId="0" sldId="274"/>
            <ac:spMk id="6" creationId="{635B6C95-0E2F-C291-751C-F75B2C9CCCD9}"/>
          </ac:spMkLst>
        </pc:spChg>
        <pc:picChg chg="add mod">
          <ac:chgData name="Nigel Fox" userId="a520e88c-5e07-4373-a1e8-9b18514070f1" providerId="ADAL" clId="{996D4CFF-A58D-42C9-AED9-278CE73440AD}" dt="2025-07-04T08:28:17.598" v="1333" actId="1076"/>
          <ac:picMkLst>
            <pc:docMk/>
            <pc:sldMk cId="0" sldId="274"/>
            <ac:picMk id="4" creationId="{C2A24EF9-BF1B-5574-F658-1132C43AC617}"/>
          </ac:picMkLst>
        </pc:picChg>
      </pc:sldChg>
      <pc:sldChg chg="modSp new del mod">
        <pc:chgData name="Nigel Fox" userId="a520e88c-5e07-4373-a1e8-9b18514070f1" providerId="ADAL" clId="{996D4CFF-A58D-42C9-AED9-278CE73440AD}" dt="2025-07-04T07:11:10.851" v="1294" actId="47"/>
        <pc:sldMkLst>
          <pc:docMk/>
          <pc:sldMk cId="4115314428" sldId="275"/>
        </pc:sldMkLst>
        <pc:spChg chg="mod">
          <ac:chgData name="Nigel Fox" userId="a520e88c-5e07-4373-a1e8-9b18514070f1" providerId="ADAL" clId="{996D4CFF-A58D-42C9-AED9-278CE73440AD}" dt="2025-07-04T06:57:09.791" v="643" actId="2711"/>
          <ac:spMkLst>
            <pc:docMk/>
            <pc:sldMk cId="4115314428" sldId="275"/>
            <ac:spMk id="2" creationId="{38D8B057-FD87-5504-DE5D-BF89E1C6C3EF}"/>
          </ac:spMkLst>
        </pc:spChg>
        <pc:spChg chg="mod">
          <ac:chgData name="Nigel Fox" userId="a520e88c-5e07-4373-a1e8-9b18514070f1" providerId="ADAL" clId="{996D4CFF-A58D-42C9-AED9-278CE73440AD}" dt="2025-07-03T15:34:37.022" v="74" actId="20577"/>
          <ac:spMkLst>
            <pc:docMk/>
            <pc:sldMk cId="4115314428" sldId="275"/>
            <ac:spMk id="3" creationId="{E8FDE1D5-C3E9-1E7F-B919-2DBD6E1F90AB}"/>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64" name="Google Shape;64;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g268716329a6_0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 name="Google Shape;54;g268716329a6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9678348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Master" Target="../slideMasters/slideMaster2.xml"/><Relationship Id="rId6" Type="http://schemas.openxmlformats.org/officeDocument/2006/relationships/image" Target="../media/image1.png"/><Relationship Id="rId5" Type="http://schemas.openxmlformats.org/officeDocument/2006/relationships/image" Target="../media/image10.png"/><Relationship Id="rId4" Type="http://schemas.openxmlformats.org/officeDocument/2006/relationships/image" Target="../media/image9.jp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bg>
      <p:bgPr>
        <a:solidFill>
          <a:schemeClr val="lt1">
            <a:alpha val="68000"/>
          </a:schemeClr>
        </a:solidFill>
        <a:effectLst/>
      </p:bgPr>
    </p:bg>
    <p:spTree>
      <p:nvGrpSpPr>
        <p:cNvPr id="1" name="Shape 12"/>
        <p:cNvGrpSpPr/>
        <p:nvPr/>
      </p:nvGrpSpPr>
      <p:grpSpPr>
        <a:xfrm>
          <a:off x="0" y="0"/>
          <a:ext cx="0" cy="0"/>
          <a:chOff x="0" y="0"/>
          <a:chExt cx="0" cy="0"/>
        </a:xfrm>
      </p:grpSpPr>
      <p:sp>
        <p:nvSpPr>
          <p:cNvPr id="7" name="Rectangle 6">
            <a:extLst>
              <a:ext uri="{FF2B5EF4-FFF2-40B4-BE49-F238E27FC236}">
                <a16:creationId xmlns:a16="http://schemas.microsoft.com/office/drawing/2014/main" id="{89FFE60D-0EC9-7819-2C9D-A44513A3AC80}"/>
              </a:ext>
            </a:extLst>
          </p:cNvPr>
          <p:cNvSpPr/>
          <p:nvPr userDrawn="1"/>
        </p:nvSpPr>
        <p:spPr>
          <a:xfrm>
            <a:off x="0" y="779559"/>
            <a:ext cx="9144000" cy="4126598"/>
          </a:xfrm>
          <a:prstGeom prst="rect">
            <a:avLst/>
          </a:prstGeom>
          <a:solidFill>
            <a:srgbClr val="153B4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T"/>
          </a:p>
        </p:txBody>
      </p:sp>
      <p:pic>
        <p:nvPicPr>
          <p:cNvPr id="3" name="Picture 2" descr="A close-up of a blue background&#10;&#10;Description automatically generated">
            <a:extLst>
              <a:ext uri="{FF2B5EF4-FFF2-40B4-BE49-F238E27FC236}">
                <a16:creationId xmlns:a16="http://schemas.microsoft.com/office/drawing/2014/main" id="{9B56606C-E181-FD05-2FBE-EEC72953CF17}"/>
              </a:ext>
            </a:extLst>
          </p:cNvPr>
          <p:cNvPicPr>
            <a:picLocks noChangeAspect="1"/>
          </p:cNvPicPr>
          <p:nvPr userDrawn="1"/>
        </p:nvPicPr>
        <p:blipFill rotWithShape="1">
          <a:blip r:embed="rId2"/>
          <a:srcRect t="12550" b="8710"/>
          <a:stretch/>
        </p:blipFill>
        <p:spPr>
          <a:xfrm>
            <a:off x="7029" y="2503918"/>
            <a:ext cx="5418480" cy="2402239"/>
          </a:xfrm>
          <a:prstGeom prst="rect">
            <a:avLst/>
          </a:prstGeom>
          <a:solidFill>
            <a:srgbClr val="0070C0"/>
          </a:solidFill>
          <a:ln>
            <a:noFill/>
          </a:ln>
          <a:effectLst>
            <a:softEdge rad="112500"/>
          </a:effectLst>
        </p:spPr>
      </p:pic>
      <p:pic>
        <p:nvPicPr>
          <p:cNvPr id="19" name="Google Shape;19;p2"/>
          <p:cNvPicPr preferRelativeResize="0"/>
          <p:nvPr/>
        </p:nvPicPr>
        <p:blipFill rotWithShape="1">
          <a:blip r:embed="rId3">
            <a:alphaModFix amt="34000"/>
          </a:blip>
          <a:srcRect l="32582" t="2399" r="8554" b="-8773"/>
          <a:stretch/>
        </p:blipFill>
        <p:spPr>
          <a:xfrm rot="5400000">
            <a:off x="3976803" y="222384"/>
            <a:ext cx="4212093" cy="5630140"/>
          </a:xfrm>
          <a:prstGeom prst="rtTriangle">
            <a:avLst/>
          </a:prstGeom>
          <a:noFill/>
          <a:ln>
            <a:noFill/>
          </a:ln>
        </p:spPr>
      </p:pic>
      <p:pic>
        <p:nvPicPr>
          <p:cNvPr id="20" name="Google Shape;20;p2"/>
          <p:cNvPicPr preferRelativeResize="0"/>
          <p:nvPr/>
        </p:nvPicPr>
        <p:blipFill rotWithShape="1">
          <a:blip r:embed="rId3">
            <a:alphaModFix amt="34000"/>
          </a:blip>
          <a:srcRect l="54016" t="36081" r="11355" b="673"/>
          <a:stretch/>
        </p:blipFill>
        <p:spPr>
          <a:xfrm rot="-5400000">
            <a:off x="4344520" y="3615007"/>
            <a:ext cx="1289700" cy="1775100"/>
          </a:xfrm>
          <a:prstGeom prst="rtTriangle">
            <a:avLst/>
          </a:prstGeom>
          <a:noFill/>
          <a:ln>
            <a:noFill/>
          </a:ln>
        </p:spPr>
      </p:pic>
      <p:sp>
        <p:nvSpPr>
          <p:cNvPr id="21" name="Google Shape;21;p2"/>
          <p:cNvSpPr txBox="1">
            <a:spLocks noGrp="1"/>
          </p:cNvSpPr>
          <p:nvPr>
            <p:ph type="title"/>
          </p:nvPr>
        </p:nvSpPr>
        <p:spPr>
          <a:xfrm>
            <a:off x="7029" y="775653"/>
            <a:ext cx="5791430" cy="3136439"/>
          </a:xfrm>
          <a:prstGeom prst="rect">
            <a:avLst/>
          </a:prstGeom>
          <a:solidFill>
            <a:srgbClr val="153B4E">
              <a:alpha val="35360"/>
            </a:srgbClr>
          </a:solid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chemeClr val="lt1"/>
              </a:buClr>
              <a:buSzPts val="6000"/>
              <a:buFont typeface="Montserrat Medium"/>
              <a:buNone/>
              <a:defRPr sz="6000" i="0" u="none" strike="noStrike" cap="none">
                <a:solidFill>
                  <a:schemeClr val="lt1"/>
                </a:solidFill>
                <a:latin typeface="Montserrat Medium"/>
                <a:ea typeface="Montserrat Medium"/>
                <a:cs typeface="Montserrat Medium"/>
                <a:sym typeface="Montserrat Medium"/>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dirty="0"/>
          </a:p>
        </p:txBody>
      </p:sp>
      <p:sp>
        <p:nvSpPr>
          <p:cNvPr id="16" name="Google Shape;16;p2"/>
          <p:cNvSpPr/>
          <p:nvPr/>
        </p:nvSpPr>
        <p:spPr>
          <a:xfrm flipH="1">
            <a:off x="3275037" y="823100"/>
            <a:ext cx="5869191" cy="4363942"/>
          </a:xfrm>
          <a:custGeom>
            <a:avLst/>
            <a:gdLst/>
            <a:ahLst/>
            <a:cxnLst/>
            <a:rect l="l" t="t" r="r" b="b"/>
            <a:pathLst>
              <a:path w="6751471" h="4901119" extrusionOk="0">
                <a:moveTo>
                  <a:pt x="0" y="4901119"/>
                </a:moveTo>
                <a:cubicBezTo>
                  <a:pt x="794" y="3261063"/>
                  <a:pt x="1588" y="1640056"/>
                  <a:pt x="2382" y="0"/>
                </a:cubicBezTo>
                <a:lnTo>
                  <a:pt x="6751471" y="4901119"/>
                </a:lnTo>
                <a:lnTo>
                  <a:pt x="0" y="4901119"/>
                </a:lnTo>
                <a:close/>
              </a:path>
            </a:pathLst>
          </a:custGeom>
          <a:solidFill>
            <a:schemeClr val="accent4">
              <a:alpha val="91734"/>
            </a:schemeClr>
          </a:solidFill>
          <a:ln>
            <a:noFill/>
          </a:ln>
          <a:effectLst>
            <a:outerShdw blurRad="50800" dist="38100" dir="13500000" algn="br"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Custom Layout">
    <p:bg>
      <p:bgPr>
        <a:solidFill>
          <a:srgbClr val="003249"/>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2B2B2E7-BCE3-4EC1-AD51-3894C5284DA1}"/>
              </a:ext>
            </a:extLst>
          </p:cNvPr>
          <p:cNvSpPr>
            <a:spLocks noGrp="1"/>
          </p:cNvSpPr>
          <p:nvPr>
            <p:ph type="title" hasCustomPrompt="1"/>
          </p:nvPr>
        </p:nvSpPr>
        <p:spPr>
          <a:xfrm>
            <a:off x="161558" y="116100"/>
            <a:ext cx="7560926" cy="423900"/>
          </a:xfrm>
        </p:spPr>
        <p:txBody>
          <a:bodyPr/>
          <a:lstStyle>
            <a:lvl1pPr algn="l">
              <a:defRPr sz="2238"/>
            </a:lvl1pPr>
          </a:lstStyle>
          <a:p>
            <a:r>
              <a:rPr lang="en-GB" altLang="en-US" noProof="0"/>
              <a:t>CLICK TO EDIT MASTER TITLE STYLE</a:t>
            </a:r>
            <a:endParaRPr lang="en-GB" noProof="0"/>
          </a:p>
        </p:txBody>
      </p:sp>
    </p:spTree>
    <p:extLst>
      <p:ext uri="{BB962C8B-B14F-4D97-AF65-F5344CB8AC3E}">
        <p14:creationId xmlns:p14="http://schemas.microsoft.com/office/powerpoint/2010/main" val="29357434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2"/>
        <p:cNvGrpSpPr/>
        <p:nvPr/>
      </p:nvGrpSpPr>
      <p:grpSpPr>
        <a:xfrm>
          <a:off x="0" y="0"/>
          <a:ext cx="0" cy="0"/>
          <a:chOff x="0" y="0"/>
          <a:chExt cx="0" cy="0"/>
        </a:xfrm>
      </p:grpSpPr>
      <p:sp>
        <p:nvSpPr>
          <p:cNvPr id="23" name="Google Shape;23;p3"/>
          <p:cNvSpPr/>
          <p:nvPr/>
        </p:nvSpPr>
        <p:spPr>
          <a:xfrm>
            <a:off x="0" y="1"/>
            <a:ext cx="9144000" cy="778200"/>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dk2"/>
              </a:solidFill>
              <a:latin typeface="Arial"/>
              <a:ea typeface="Arial"/>
              <a:cs typeface="Arial"/>
              <a:sym typeface="Arial"/>
            </a:endParaRPr>
          </a:p>
        </p:txBody>
      </p:sp>
      <p:sp>
        <p:nvSpPr>
          <p:cNvPr id="26" name="Google Shape;26;p3"/>
          <p:cNvSpPr/>
          <p:nvPr/>
        </p:nvSpPr>
        <p:spPr>
          <a:xfrm>
            <a:off x="-1333" y="4930953"/>
            <a:ext cx="9145200" cy="212400"/>
          </a:xfrm>
          <a:prstGeom prst="rect">
            <a:avLst/>
          </a:prstGeom>
          <a:solidFill>
            <a:schemeClr val="accent4"/>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dk2"/>
              </a:solidFill>
              <a:latin typeface="Arial"/>
              <a:ea typeface="Arial"/>
              <a:cs typeface="Arial"/>
              <a:sym typeface="Arial"/>
            </a:endParaRPr>
          </a:p>
        </p:txBody>
      </p:sp>
      <p:sp>
        <p:nvSpPr>
          <p:cNvPr id="27" name="Google Shape;27;p3"/>
          <p:cNvSpPr/>
          <p:nvPr/>
        </p:nvSpPr>
        <p:spPr>
          <a:xfrm rot="10800000" flipH="1">
            <a:off x="-3378" y="4905272"/>
            <a:ext cx="9147300" cy="44700"/>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dk2"/>
              </a:solidFill>
              <a:latin typeface="Arial"/>
              <a:ea typeface="Arial"/>
              <a:cs typeface="Arial"/>
              <a:sym typeface="Arial"/>
            </a:endParaRPr>
          </a:p>
        </p:txBody>
      </p:sp>
      <p:sp>
        <p:nvSpPr>
          <p:cNvPr id="28" name="Google Shape;28;p3"/>
          <p:cNvSpPr txBox="1"/>
          <p:nvPr/>
        </p:nvSpPr>
        <p:spPr>
          <a:xfrm>
            <a:off x="7699248" y="4930953"/>
            <a:ext cx="1444200" cy="238500"/>
          </a:xfrm>
          <a:prstGeom prst="rect">
            <a:avLst/>
          </a:prstGeom>
          <a:noFill/>
          <a:ln>
            <a:noFill/>
          </a:ln>
        </p:spPr>
        <p:txBody>
          <a:bodyPr spcFirstLastPara="1" wrap="square" lIns="68575" tIns="34275" rIns="68575" bIns="34275" anchor="t" anchorCtr="0">
            <a:spAutoFit/>
          </a:bodyPr>
          <a:lstStyle/>
          <a:p>
            <a:pPr marL="0" marR="0" lvl="0" indent="0" algn="r" rtl="0">
              <a:spcBef>
                <a:spcPts val="0"/>
              </a:spcBef>
              <a:spcAft>
                <a:spcPts val="0"/>
              </a:spcAft>
              <a:buNone/>
            </a:pPr>
            <a:r>
              <a:rPr lang="en" sz="1100" b="1" i="0" u="none" strike="noStrike" cap="none">
                <a:solidFill>
                  <a:schemeClr val="accent1"/>
                </a:solidFill>
                <a:latin typeface="Montserrat"/>
                <a:ea typeface="Montserrat"/>
                <a:cs typeface="Montserrat"/>
                <a:sym typeface="Montserrat"/>
              </a:rPr>
              <a:t>Slide </a:t>
            </a:r>
            <a:fld id="{00000000-1234-1234-1234-123412341234}" type="slidenum">
              <a:rPr lang="en" sz="1100" b="1" i="0" u="none" strike="noStrike" cap="none">
                <a:solidFill>
                  <a:schemeClr val="accent1"/>
                </a:solidFill>
                <a:latin typeface="Montserrat"/>
                <a:ea typeface="Montserrat"/>
                <a:cs typeface="Montserrat"/>
                <a:sym typeface="Montserrat"/>
              </a:rPr>
              <a:t>‹#›</a:t>
            </a:fld>
            <a:endParaRPr sz="1100" b="1" i="0" u="none" strike="noStrike" cap="none">
              <a:solidFill>
                <a:schemeClr val="accent1"/>
              </a:solidFill>
              <a:latin typeface="Montserrat"/>
              <a:ea typeface="Montserrat"/>
              <a:cs typeface="Montserrat"/>
              <a:sym typeface="Montserrat"/>
            </a:endParaRPr>
          </a:p>
        </p:txBody>
      </p:sp>
      <p:sp>
        <p:nvSpPr>
          <p:cNvPr id="29" name="Google Shape;29;p3"/>
          <p:cNvSpPr txBox="1">
            <a:spLocks noGrp="1"/>
          </p:cNvSpPr>
          <p:nvPr>
            <p:ph type="body" idx="1"/>
          </p:nvPr>
        </p:nvSpPr>
        <p:spPr>
          <a:xfrm>
            <a:off x="243175" y="1168900"/>
            <a:ext cx="8621700" cy="3497100"/>
          </a:xfrm>
          <a:prstGeom prst="rect">
            <a:avLst/>
          </a:prstGeom>
          <a:noFill/>
          <a:ln>
            <a:noFill/>
          </a:ln>
        </p:spPr>
        <p:txBody>
          <a:bodyPr spcFirstLastPara="1" wrap="square" lIns="68575" tIns="34275" rIns="68575" bIns="34275" anchor="t" anchorCtr="0">
            <a:noAutofit/>
          </a:bodyPr>
          <a:lstStyle>
            <a:lvl1pPr marL="457200" marR="0" lvl="0" indent="-361950" algn="l" rtl="0">
              <a:lnSpc>
                <a:spcPct val="150000"/>
              </a:lnSpc>
              <a:spcBef>
                <a:spcPts val="800"/>
              </a:spcBef>
              <a:spcAft>
                <a:spcPts val="0"/>
              </a:spcAft>
              <a:buClr>
                <a:schemeClr val="dk1"/>
              </a:buClr>
              <a:buSzPts val="2100"/>
              <a:buFont typeface="Montserrat"/>
              <a:buChar char="❖"/>
              <a:defRPr sz="2100" i="0" u="none" strike="noStrike" cap="none">
                <a:solidFill>
                  <a:schemeClr val="dk1"/>
                </a:solidFill>
                <a:latin typeface="Montserrat"/>
                <a:ea typeface="Montserrat"/>
                <a:cs typeface="Montserrat"/>
                <a:sym typeface="Montserrat"/>
              </a:defRPr>
            </a:lvl1pPr>
            <a:lvl2pPr marL="914400" marR="0" lvl="1" indent="-342900" algn="l" rtl="0">
              <a:lnSpc>
                <a:spcPct val="150000"/>
              </a:lnSpc>
              <a:spcBef>
                <a:spcPts val="400"/>
              </a:spcBef>
              <a:spcAft>
                <a:spcPts val="0"/>
              </a:spcAft>
              <a:buClr>
                <a:schemeClr val="dk1"/>
              </a:buClr>
              <a:buSzPts val="1800"/>
              <a:buFont typeface="Montserrat"/>
              <a:buChar char="▪"/>
              <a:defRPr sz="1800" i="0" u="none" strike="noStrike" cap="none">
                <a:solidFill>
                  <a:schemeClr val="dk1"/>
                </a:solidFill>
                <a:latin typeface="Montserrat"/>
                <a:ea typeface="Montserrat"/>
                <a:cs typeface="Montserrat"/>
                <a:sym typeface="Montserrat"/>
              </a:defRPr>
            </a:lvl2pPr>
            <a:lvl3pPr marL="1371600" marR="0" lvl="2" indent="-323850" algn="l" rtl="0">
              <a:lnSpc>
                <a:spcPct val="150000"/>
              </a:lnSpc>
              <a:spcBef>
                <a:spcPts val="400"/>
              </a:spcBef>
              <a:spcAft>
                <a:spcPts val="0"/>
              </a:spcAft>
              <a:buClr>
                <a:schemeClr val="dk1"/>
              </a:buClr>
              <a:buSzPts val="1500"/>
              <a:buFont typeface="Montserrat"/>
              <a:buChar char="o"/>
              <a:defRPr sz="1500" i="0" u="none" strike="noStrike" cap="none">
                <a:solidFill>
                  <a:schemeClr val="dk1"/>
                </a:solidFill>
                <a:latin typeface="Montserrat"/>
                <a:ea typeface="Montserrat"/>
                <a:cs typeface="Montserrat"/>
                <a:sym typeface="Montserrat"/>
              </a:defRPr>
            </a:lvl3pPr>
            <a:lvl4pPr marL="1828800" marR="0" lvl="3" indent="-317500" algn="l" rtl="0">
              <a:lnSpc>
                <a:spcPct val="150000"/>
              </a:lnSpc>
              <a:spcBef>
                <a:spcPts val="400"/>
              </a:spcBef>
              <a:spcAft>
                <a:spcPts val="0"/>
              </a:spcAft>
              <a:buClr>
                <a:schemeClr val="dk1"/>
              </a:buClr>
              <a:buSzPts val="1400"/>
              <a:buFont typeface="Montserrat"/>
              <a:buChar char="•"/>
              <a:defRPr sz="1400" i="0" u="none" strike="noStrike" cap="none">
                <a:solidFill>
                  <a:schemeClr val="dk1"/>
                </a:solidFill>
                <a:latin typeface="Montserrat"/>
                <a:ea typeface="Montserrat"/>
                <a:cs typeface="Montserrat"/>
                <a:sym typeface="Montserrat"/>
              </a:defRPr>
            </a:lvl4pPr>
            <a:lvl5pPr marL="2286000" marR="0" lvl="4" indent="-317500" algn="l" rtl="0">
              <a:lnSpc>
                <a:spcPct val="150000"/>
              </a:lnSpc>
              <a:spcBef>
                <a:spcPts val="400"/>
              </a:spcBef>
              <a:spcAft>
                <a:spcPts val="0"/>
              </a:spcAft>
              <a:buClr>
                <a:schemeClr val="dk1"/>
              </a:buClr>
              <a:buSzPts val="1400"/>
              <a:buFont typeface="Montserrat"/>
              <a:buChar char="•"/>
              <a:defRPr sz="1400" i="0" u="none" strike="noStrike" cap="none">
                <a:solidFill>
                  <a:schemeClr val="dk1"/>
                </a:solidFill>
                <a:latin typeface="Montserrat"/>
                <a:ea typeface="Montserrat"/>
                <a:cs typeface="Montserrat"/>
                <a:sym typeface="Montserrat"/>
              </a:defRPr>
            </a:lvl5pPr>
            <a:lvl6pPr marL="2743200" marR="0" lvl="5" indent="-323850" algn="l" rtl="0">
              <a:lnSpc>
                <a:spcPct val="150000"/>
              </a:lnSpc>
              <a:spcBef>
                <a:spcPts val="400"/>
              </a:spcBef>
              <a:spcAft>
                <a:spcPts val="0"/>
              </a:spcAft>
              <a:buClr>
                <a:schemeClr val="dk1"/>
              </a:buClr>
              <a:buSzPts val="1500"/>
              <a:buFont typeface="Montserrat"/>
              <a:buChar char="•"/>
              <a:defRPr sz="1500" i="0" u="none" strike="noStrike" cap="none">
                <a:solidFill>
                  <a:schemeClr val="dk1"/>
                </a:solidFill>
                <a:latin typeface="Montserrat"/>
                <a:ea typeface="Montserrat"/>
                <a:cs typeface="Montserrat"/>
                <a:sym typeface="Montserrat"/>
              </a:defRPr>
            </a:lvl6pPr>
            <a:lvl7pPr marL="3200400" marR="0" lvl="6" indent="-323850" algn="l" rtl="0">
              <a:lnSpc>
                <a:spcPct val="150000"/>
              </a:lnSpc>
              <a:spcBef>
                <a:spcPts val="400"/>
              </a:spcBef>
              <a:spcAft>
                <a:spcPts val="0"/>
              </a:spcAft>
              <a:buClr>
                <a:schemeClr val="dk1"/>
              </a:buClr>
              <a:buSzPts val="1500"/>
              <a:buFont typeface="Montserrat"/>
              <a:buChar char="•"/>
              <a:defRPr sz="1500" i="0" u="none" strike="noStrike" cap="none">
                <a:solidFill>
                  <a:schemeClr val="dk1"/>
                </a:solidFill>
                <a:latin typeface="Montserrat"/>
                <a:ea typeface="Montserrat"/>
                <a:cs typeface="Montserrat"/>
                <a:sym typeface="Montserrat"/>
              </a:defRPr>
            </a:lvl7pPr>
            <a:lvl8pPr marL="3657600" marR="0" lvl="7" indent="-323850" algn="l" rtl="0">
              <a:lnSpc>
                <a:spcPct val="150000"/>
              </a:lnSpc>
              <a:spcBef>
                <a:spcPts val="400"/>
              </a:spcBef>
              <a:spcAft>
                <a:spcPts val="0"/>
              </a:spcAft>
              <a:buClr>
                <a:schemeClr val="dk1"/>
              </a:buClr>
              <a:buSzPts val="1500"/>
              <a:buFont typeface="Montserrat"/>
              <a:buChar char="•"/>
              <a:defRPr sz="1500" i="0" u="none" strike="noStrike" cap="none">
                <a:solidFill>
                  <a:schemeClr val="dk1"/>
                </a:solidFill>
                <a:latin typeface="Montserrat"/>
                <a:ea typeface="Montserrat"/>
                <a:cs typeface="Montserrat"/>
                <a:sym typeface="Montserrat"/>
              </a:defRPr>
            </a:lvl8pPr>
            <a:lvl9pPr marL="4114800" marR="0" lvl="8" indent="-323850" algn="l" rtl="0">
              <a:lnSpc>
                <a:spcPct val="150000"/>
              </a:lnSpc>
              <a:spcBef>
                <a:spcPts val="400"/>
              </a:spcBef>
              <a:spcAft>
                <a:spcPts val="0"/>
              </a:spcAft>
              <a:buClr>
                <a:schemeClr val="dk1"/>
              </a:buClr>
              <a:buSzPts val="1500"/>
              <a:buFont typeface="Montserrat"/>
              <a:buChar char="•"/>
              <a:defRPr sz="1500" i="0" u="none" strike="noStrike" cap="none">
                <a:solidFill>
                  <a:schemeClr val="dk1"/>
                </a:solidFill>
                <a:latin typeface="Montserrat"/>
                <a:ea typeface="Montserrat"/>
                <a:cs typeface="Montserrat"/>
                <a:sym typeface="Montserrat"/>
              </a:defRPr>
            </a:lvl9pPr>
          </a:lstStyle>
          <a:p>
            <a:endParaRPr/>
          </a:p>
        </p:txBody>
      </p:sp>
      <p:sp>
        <p:nvSpPr>
          <p:cNvPr id="30" name="Google Shape;30;p3"/>
          <p:cNvSpPr txBox="1">
            <a:spLocks noGrp="1"/>
          </p:cNvSpPr>
          <p:nvPr>
            <p:ph type="title"/>
          </p:nvPr>
        </p:nvSpPr>
        <p:spPr>
          <a:xfrm>
            <a:off x="132036" y="131954"/>
            <a:ext cx="7040100" cy="5844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chemeClr val="lt1"/>
              </a:buClr>
              <a:buSzPts val="3300"/>
              <a:buFont typeface="Montserrat Medium"/>
              <a:buNone/>
              <a:defRPr sz="3300" i="0" u="none" strike="noStrike" cap="none">
                <a:solidFill>
                  <a:schemeClr val="lt1"/>
                </a:solidFill>
                <a:latin typeface="Montserrat Medium"/>
                <a:ea typeface="Montserrat Medium"/>
                <a:cs typeface="Montserrat Medium"/>
                <a:sym typeface="Montserrat Medium"/>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pic>
        <p:nvPicPr>
          <p:cNvPr id="9" name="Picture 4" descr="http://gsics.atmos.umd.edu/pub/Development/Logos/GSICS180px.png">
            <a:extLst>
              <a:ext uri="{FF2B5EF4-FFF2-40B4-BE49-F238E27FC236}">
                <a16:creationId xmlns:a16="http://schemas.microsoft.com/office/drawing/2014/main" id="{524C9C3D-CE85-4864-B4FF-CF7B2421CC2E}"/>
              </a:ext>
            </a:extLst>
          </p:cNvPr>
          <p:cNvPicPr preferRelativeResize="0">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271173" y="199560"/>
            <a:ext cx="776556" cy="314935"/>
          </a:xfrm>
          <a:prstGeom prst="rect">
            <a:avLst/>
          </a:prstGeom>
          <a:noFill/>
          <a:extLst>
            <a:ext uri="{909E8E84-426E-40DD-AFC4-6F175D3DCCD1}">
              <a14:hiddenFill xmlns:a14="http://schemas.microsoft.com/office/drawing/2010/main">
                <a:solidFill>
                  <a:srgbClr val="FFFFFF"/>
                </a:solidFill>
              </a14:hiddenFill>
            </a:ext>
          </a:extLst>
        </p:spPr>
      </p:pic>
      <p:pic>
        <p:nvPicPr>
          <p:cNvPr id="10" name="Google Shape;8;p1">
            <a:extLst>
              <a:ext uri="{FF2B5EF4-FFF2-40B4-BE49-F238E27FC236}">
                <a16:creationId xmlns:a16="http://schemas.microsoft.com/office/drawing/2014/main" id="{910FBED3-27C5-4E7E-946F-FF7959B162C3}"/>
              </a:ext>
            </a:extLst>
          </p:cNvPr>
          <p:cNvPicPr preferRelativeResize="0">
            <a:picLocks noChangeAspect="1"/>
          </p:cNvPicPr>
          <p:nvPr userDrawn="1"/>
        </p:nvPicPr>
        <p:blipFill rotWithShape="1">
          <a:blip r:embed="rId3">
            <a:alphaModFix/>
          </a:blip>
          <a:srcRect/>
          <a:stretch/>
        </p:blipFill>
        <p:spPr>
          <a:xfrm>
            <a:off x="7389458" y="190192"/>
            <a:ext cx="785444" cy="324303"/>
          </a:xfrm>
          <a:prstGeom prst="rect">
            <a:avLst/>
          </a:prstGeom>
          <a:noFill/>
          <a:ln>
            <a:noFill/>
          </a:ln>
          <a:effectLst>
            <a:outerShdw blurRad="50800" dist="38100" dir="2700000" algn="tl" rotWithShape="0">
              <a:srgbClr val="000000">
                <a:alpha val="40000"/>
              </a:srgbClr>
            </a:outerShdw>
          </a:effec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32"/>
        <p:cNvGrpSpPr/>
        <p:nvPr/>
      </p:nvGrpSpPr>
      <p:grpSpPr>
        <a:xfrm>
          <a:off x="0" y="0"/>
          <a:ext cx="0" cy="0"/>
          <a:chOff x="0" y="0"/>
          <a:chExt cx="0" cy="0"/>
        </a:xfrm>
      </p:grpSpPr>
      <p:sp>
        <p:nvSpPr>
          <p:cNvPr id="33" name="Google Shape;33;p4"/>
          <p:cNvSpPr/>
          <p:nvPr/>
        </p:nvSpPr>
        <p:spPr>
          <a:xfrm>
            <a:off x="0" y="1"/>
            <a:ext cx="9144000" cy="778200"/>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dk2"/>
              </a:solidFill>
              <a:latin typeface="Arial"/>
              <a:ea typeface="Arial"/>
              <a:cs typeface="Arial"/>
              <a:sym typeface="Arial"/>
            </a:endParaRPr>
          </a:p>
        </p:txBody>
      </p:sp>
      <p:pic>
        <p:nvPicPr>
          <p:cNvPr id="34" name="Google Shape;34;p4"/>
          <p:cNvPicPr preferRelativeResize="0"/>
          <p:nvPr/>
        </p:nvPicPr>
        <p:blipFill rotWithShape="1">
          <a:blip r:embed="rId2">
            <a:alphaModFix amt="34000"/>
          </a:blip>
          <a:srcRect l="51339" t="39269" r="-2839" b="35419"/>
          <a:stretch/>
        </p:blipFill>
        <p:spPr>
          <a:xfrm flipH="1">
            <a:off x="6978317" y="0"/>
            <a:ext cx="2165683" cy="778120"/>
          </a:xfrm>
          <a:prstGeom prst="rect">
            <a:avLst/>
          </a:prstGeom>
          <a:noFill/>
          <a:ln>
            <a:noFill/>
          </a:ln>
        </p:spPr>
      </p:pic>
      <p:sp>
        <p:nvSpPr>
          <p:cNvPr id="36" name="Google Shape;36;p4"/>
          <p:cNvSpPr/>
          <p:nvPr/>
        </p:nvSpPr>
        <p:spPr>
          <a:xfrm>
            <a:off x="-1333" y="4930953"/>
            <a:ext cx="9145200" cy="212400"/>
          </a:xfrm>
          <a:prstGeom prst="rect">
            <a:avLst/>
          </a:prstGeom>
          <a:solidFill>
            <a:schemeClr val="accent4"/>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dk2"/>
              </a:solidFill>
              <a:latin typeface="Arial"/>
              <a:ea typeface="Arial"/>
              <a:cs typeface="Arial"/>
              <a:sym typeface="Arial"/>
            </a:endParaRPr>
          </a:p>
        </p:txBody>
      </p:sp>
      <p:sp>
        <p:nvSpPr>
          <p:cNvPr id="37" name="Google Shape;37;p4"/>
          <p:cNvSpPr/>
          <p:nvPr/>
        </p:nvSpPr>
        <p:spPr>
          <a:xfrm rot="10800000" flipH="1">
            <a:off x="-3378" y="4905272"/>
            <a:ext cx="9147300" cy="44700"/>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dk2"/>
              </a:solidFill>
              <a:latin typeface="Arial"/>
              <a:ea typeface="Arial"/>
              <a:cs typeface="Arial"/>
              <a:sym typeface="Arial"/>
            </a:endParaRPr>
          </a:p>
        </p:txBody>
      </p:sp>
      <p:sp>
        <p:nvSpPr>
          <p:cNvPr id="38" name="Google Shape;38;p4"/>
          <p:cNvSpPr txBox="1">
            <a:spLocks noGrp="1"/>
          </p:cNvSpPr>
          <p:nvPr>
            <p:ph type="body" idx="1"/>
          </p:nvPr>
        </p:nvSpPr>
        <p:spPr>
          <a:xfrm>
            <a:off x="289974" y="1084442"/>
            <a:ext cx="4131900" cy="3581700"/>
          </a:xfrm>
          <a:prstGeom prst="rect">
            <a:avLst/>
          </a:prstGeom>
          <a:noFill/>
          <a:ln>
            <a:noFill/>
          </a:ln>
        </p:spPr>
        <p:txBody>
          <a:bodyPr spcFirstLastPara="1" wrap="square" lIns="68575" tIns="34275" rIns="68575" bIns="34275" anchor="t" anchorCtr="0">
            <a:noAutofit/>
          </a:bodyPr>
          <a:lstStyle>
            <a:lvl1pPr marL="457200" marR="0" lvl="0" indent="-361950" algn="l" rtl="0">
              <a:lnSpc>
                <a:spcPct val="150000"/>
              </a:lnSpc>
              <a:spcBef>
                <a:spcPts val="800"/>
              </a:spcBef>
              <a:spcAft>
                <a:spcPts val="0"/>
              </a:spcAft>
              <a:buClr>
                <a:schemeClr val="dk1"/>
              </a:buClr>
              <a:buSzPts val="2100"/>
              <a:buFont typeface="Montserrat"/>
              <a:buChar char="❖"/>
              <a:defRPr sz="2100" i="0" u="none" strike="noStrike" cap="none">
                <a:solidFill>
                  <a:schemeClr val="dk1"/>
                </a:solidFill>
                <a:latin typeface="Montserrat"/>
                <a:ea typeface="Montserrat"/>
                <a:cs typeface="Montserrat"/>
                <a:sym typeface="Montserrat"/>
              </a:defRPr>
            </a:lvl1pPr>
            <a:lvl2pPr marL="914400" marR="0" lvl="1" indent="-342900" algn="l" rtl="0">
              <a:lnSpc>
                <a:spcPct val="150000"/>
              </a:lnSpc>
              <a:spcBef>
                <a:spcPts val="400"/>
              </a:spcBef>
              <a:spcAft>
                <a:spcPts val="0"/>
              </a:spcAft>
              <a:buClr>
                <a:schemeClr val="dk1"/>
              </a:buClr>
              <a:buSzPts val="1800"/>
              <a:buFont typeface="Montserrat"/>
              <a:buChar char="▪"/>
              <a:defRPr sz="1800" i="0" u="none" strike="noStrike" cap="none">
                <a:solidFill>
                  <a:schemeClr val="dk1"/>
                </a:solidFill>
                <a:latin typeface="Montserrat"/>
                <a:ea typeface="Montserrat"/>
                <a:cs typeface="Montserrat"/>
                <a:sym typeface="Montserrat"/>
              </a:defRPr>
            </a:lvl2pPr>
            <a:lvl3pPr marL="1371600" marR="0" lvl="2" indent="-323850" algn="l" rtl="0">
              <a:lnSpc>
                <a:spcPct val="150000"/>
              </a:lnSpc>
              <a:spcBef>
                <a:spcPts val="400"/>
              </a:spcBef>
              <a:spcAft>
                <a:spcPts val="0"/>
              </a:spcAft>
              <a:buClr>
                <a:schemeClr val="dk1"/>
              </a:buClr>
              <a:buSzPts val="1500"/>
              <a:buFont typeface="Montserrat"/>
              <a:buChar char="o"/>
              <a:defRPr sz="1500" i="0" u="none" strike="noStrike" cap="none">
                <a:solidFill>
                  <a:schemeClr val="dk1"/>
                </a:solidFill>
                <a:latin typeface="Montserrat"/>
                <a:ea typeface="Montserrat"/>
                <a:cs typeface="Montserrat"/>
                <a:sym typeface="Montserrat"/>
              </a:defRPr>
            </a:lvl3pPr>
            <a:lvl4pPr marL="1828800" marR="0" lvl="3" indent="-317500" algn="l" rtl="0">
              <a:lnSpc>
                <a:spcPct val="150000"/>
              </a:lnSpc>
              <a:spcBef>
                <a:spcPts val="400"/>
              </a:spcBef>
              <a:spcAft>
                <a:spcPts val="0"/>
              </a:spcAft>
              <a:buClr>
                <a:schemeClr val="dk1"/>
              </a:buClr>
              <a:buSzPts val="1400"/>
              <a:buFont typeface="Montserrat"/>
              <a:buChar char="•"/>
              <a:defRPr sz="1400" i="0" u="none" strike="noStrike" cap="none">
                <a:solidFill>
                  <a:schemeClr val="dk1"/>
                </a:solidFill>
                <a:latin typeface="Montserrat"/>
                <a:ea typeface="Montserrat"/>
                <a:cs typeface="Montserrat"/>
                <a:sym typeface="Montserrat"/>
              </a:defRPr>
            </a:lvl4pPr>
            <a:lvl5pPr marL="2286000" marR="0" lvl="4" indent="-317500" algn="l" rtl="0">
              <a:lnSpc>
                <a:spcPct val="150000"/>
              </a:lnSpc>
              <a:spcBef>
                <a:spcPts val="400"/>
              </a:spcBef>
              <a:spcAft>
                <a:spcPts val="0"/>
              </a:spcAft>
              <a:buClr>
                <a:schemeClr val="dk1"/>
              </a:buClr>
              <a:buSzPts val="1400"/>
              <a:buFont typeface="Montserrat"/>
              <a:buChar char="•"/>
              <a:defRPr sz="1400" i="0" u="none" strike="noStrike" cap="none">
                <a:solidFill>
                  <a:schemeClr val="dk1"/>
                </a:solidFill>
                <a:latin typeface="Montserrat"/>
                <a:ea typeface="Montserrat"/>
                <a:cs typeface="Montserrat"/>
                <a:sym typeface="Montserrat"/>
              </a:defRPr>
            </a:lvl5pPr>
            <a:lvl6pPr marL="2743200" marR="0" lvl="5" indent="-323850" algn="l" rtl="0">
              <a:lnSpc>
                <a:spcPct val="150000"/>
              </a:lnSpc>
              <a:spcBef>
                <a:spcPts val="400"/>
              </a:spcBef>
              <a:spcAft>
                <a:spcPts val="0"/>
              </a:spcAft>
              <a:buClr>
                <a:schemeClr val="dk1"/>
              </a:buClr>
              <a:buSzPts val="1500"/>
              <a:buFont typeface="Montserrat"/>
              <a:buChar char="•"/>
              <a:defRPr sz="1500" i="0" u="none" strike="noStrike" cap="none">
                <a:solidFill>
                  <a:schemeClr val="dk1"/>
                </a:solidFill>
                <a:latin typeface="Montserrat"/>
                <a:ea typeface="Montserrat"/>
                <a:cs typeface="Montserrat"/>
                <a:sym typeface="Montserrat"/>
              </a:defRPr>
            </a:lvl6pPr>
            <a:lvl7pPr marL="3200400" marR="0" lvl="6" indent="-323850" algn="l" rtl="0">
              <a:lnSpc>
                <a:spcPct val="150000"/>
              </a:lnSpc>
              <a:spcBef>
                <a:spcPts val="400"/>
              </a:spcBef>
              <a:spcAft>
                <a:spcPts val="0"/>
              </a:spcAft>
              <a:buClr>
                <a:schemeClr val="dk1"/>
              </a:buClr>
              <a:buSzPts val="1500"/>
              <a:buFont typeface="Montserrat"/>
              <a:buChar char="•"/>
              <a:defRPr sz="1500" i="0" u="none" strike="noStrike" cap="none">
                <a:solidFill>
                  <a:schemeClr val="dk1"/>
                </a:solidFill>
                <a:latin typeface="Montserrat"/>
                <a:ea typeface="Montserrat"/>
                <a:cs typeface="Montserrat"/>
                <a:sym typeface="Montserrat"/>
              </a:defRPr>
            </a:lvl7pPr>
            <a:lvl8pPr marL="3657600" marR="0" lvl="7" indent="-323850" algn="l" rtl="0">
              <a:lnSpc>
                <a:spcPct val="150000"/>
              </a:lnSpc>
              <a:spcBef>
                <a:spcPts val="400"/>
              </a:spcBef>
              <a:spcAft>
                <a:spcPts val="0"/>
              </a:spcAft>
              <a:buClr>
                <a:schemeClr val="dk1"/>
              </a:buClr>
              <a:buSzPts val="1500"/>
              <a:buFont typeface="Montserrat"/>
              <a:buChar char="•"/>
              <a:defRPr sz="1500" i="0" u="none" strike="noStrike" cap="none">
                <a:solidFill>
                  <a:schemeClr val="dk1"/>
                </a:solidFill>
                <a:latin typeface="Montserrat"/>
                <a:ea typeface="Montserrat"/>
                <a:cs typeface="Montserrat"/>
                <a:sym typeface="Montserrat"/>
              </a:defRPr>
            </a:lvl8pPr>
            <a:lvl9pPr marL="4114800" marR="0" lvl="8" indent="-323850" algn="l" rtl="0">
              <a:lnSpc>
                <a:spcPct val="150000"/>
              </a:lnSpc>
              <a:spcBef>
                <a:spcPts val="400"/>
              </a:spcBef>
              <a:spcAft>
                <a:spcPts val="0"/>
              </a:spcAft>
              <a:buClr>
                <a:schemeClr val="dk1"/>
              </a:buClr>
              <a:buSzPts val="1500"/>
              <a:buFont typeface="Montserrat"/>
              <a:buChar char="•"/>
              <a:defRPr sz="1500" i="0" u="none" strike="noStrike" cap="none">
                <a:solidFill>
                  <a:schemeClr val="dk1"/>
                </a:solidFill>
                <a:latin typeface="Montserrat"/>
                <a:ea typeface="Montserrat"/>
                <a:cs typeface="Montserrat"/>
                <a:sym typeface="Montserrat"/>
              </a:defRPr>
            </a:lvl9pPr>
          </a:lstStyle>
          <a:p>
            <a:endParaRPr/>
          </a:p>
        </p:txBody>
      </p:sp>
      <p:sp>
        <p:nvSpPr>
          <p:cNvPr id="39" name="Google Shape;39;p4"/>
          <p:cNvSpPr txBox="1">
            <a:spLocks noGrp="1"/>
          </p:cNvSpPr>
          <p:nvPr>
            <p:ph type="body" idx="2"/>
          </p:nvPr>
        </p:nvSpPr>
        <p:spPr>
          <a:xfrm>
            <a:off x="4722271" y="1084442"/>
            <a:ext cx="4131900" cy="3581700"/>
          </a:xfrm>
          <a:prstGeom prst="rect">
            <a:avLst/>
          </a:prstGeom>
          <a:noFill/>
          <a:ln>
            <a:noFill/>
          </a:ln>
        </p:spPr>
        <p:txBody>
          <a:bodyPr spcFirstLastPara="1" wrap="square" lIns="68575" tIns="34275" rIns="68575" bIns="34275" anchor="t" anchorCtr="0">
            <a:noAutofit/>
          </a:bodyPr>
          <a:lstStyle>
            <a:lvl1pPr marL="457200" marR="0" lvl="0" indent="-361950" algn="l" rtl="0">
              <a:lnSpc>
                <a:spcPct val="150000"/>
              </a:lnSpc>
              <a:spcBef>
                <a:spcPts val="800"/>
              </a:spcBef>
              <a:spcAft>
                <a:spcPts val="0"/>
              </a:spcAft>
              <a:buClr>
                <a:schemeClr val="dk1"/>
              </a:buClr>
              <a:buSzPts val="2100"/>
              <a:buFont typeface="Montserrat"/>
              <a:buChar char="❖"/>
              <a:defRPr sz="2100" i="0" u="none" strike="noStrike" cap="none">
                <a:solidFill>
                  <a:schemeClr val="dk1"/>
                </a:solidFill>
                <a:latin typeface="Montserrat"/>
                <a:ea typeface="Montserrat"/>
                <a:cs typeface="Montserrat"/>
                <a:sym typeface="Montserrat"/>
              </a:defRPr>
            </a:lvl1pPr>
            <a:lvl2pPr marL="914400" marR="0" lvl="1" indent="-342900" algn="l" rtl="0">
              <a:lnSpc>
                <a:spcPct val="150000"/>
              </a:lnSpc>
              <a:spcBef>
                <a:spcPts val="400"/>
              </a:spcBef>
              <a:spcAft>
                <a:spcPts val="0"/>
              </a:spcAft>
              <a:buClr>
                <a:schemeClr val="dk1"/>
              </a:buClr>
              <a:buSzPts val="1800"/>
              <a:buFont typeface="Montserrat"/>
              <a:buChar char="▪"/>
              <a:defRPr sz="1800" i="0" u="none" strike="noStrike" cap="none">
                <a:solidFill>
                  <a:schemeClr val="dk1"/>
                </a:solidFill>
                <a:latin typeface="Montserrat"/>
                <a:ea typeface="Montserrat"/>
                <a:cs typeface="Montserrat"/>
                <a:sym typeface="Montserrat"/>
              </a:defRPr>
            </a:lvl2pPr>
            <a:lvl3pPr marL="1371600" marR="0" lvl="2" indent="-323850" algn="l" rtl="0">
              <a:lnSpc>
                <a:spcPct val="150000"/>
              </a:lnSpc>
              <a:spcBef>
                <a:spcPts val="400"/>
              </a:spcBef>
              <a:spcAft>
                <a:spcPts val="0"/>
              </a:spcAft>
              <a:buClr>
                <a:schemeClr val="dk1"/>
              </a:buClr>
              <a:buSzPts val="1500"/>
              <a:buFont typeface="Montserrat"/>
              <a:buChar char="o"/>
              <a:defRPr sz="1500" i="0" u="none" strike="noStrike" cap="none">
                <a:solidFill>
                  <a:schemeClr val="dk1"/>
                </a:solidFill>
                <a:latin typeface="Montserrat"/>
                <a:ea typeface="Montserrat"/>
                <a:cs typeface="Montserrat"/>
                <a:sym typeface="Montserrat"/>
              </a:defRPr>
            </a:lvl3pPr>
            <a:lvl4pPr marL="1828800" marR="0" lvl="3" indent="-317500" algn="l" rtl="0">
              <a:lnSpc>
                <a:spcPct val="150000"/>
              </a:lnSpc>
              <a:spcBef>
                <a:spcPts val="400"/>
              </a:spcBef>
              <a:spcAft>
                <a:spcPts val="0"/>
              </a:spcAft>
              <a:buClr>
                <a:schemeClr val="dk1"/>
              </a:buClr>
              <a:buSzPts val="1400"/>
              <a:buFont typeface="Montserrat"/>
              <a:buChar char="•"/>
              <a:defRPr sz="1400" i="0" u="none" strike="noStrike" cap="none">
                <a:solidFill>
                  <a:schemeClr val="dk1"/>
                </a:solidFill>
                <a:latin typeface="Montserrat"/>
                <a:ea typeface="Montserrat"/>
                <a:cs typeface="Montserrat"/>
                <a:sym typeface="Montserrat"/>
              </a:defRPr>
            </a:lvl4pPr>
            <a:lvl5pPr marL="2286000" marR="0" lvl="4" indent="-317500" algn="l" rtl="0">
              <a:lnSpc>
                <a:spcPct val="150000"/>
              </a:lnSpc>
              <a:spcBef>
                <a:spcPts val="400"/>
              </a:spcBef>
              <a:spcAft>
                <a:spcPts val="0"/>
              </a:spcAft>
              <a:buClr>
                <a:schemeClr val="dk1"/>
              </a:buClr>
              <a:buSzPts val="1400"/>
              <a:buFont typeface="Montserrat"/>
              <a:buChar char="•"/>
              <a:defRPr sz="1400" i="0" u="none" strike="noStrike" cap="none">
                <a:solidFill>
                  <a:schemeClr val="dk1"/>
                </a:solidFill>
                <a:latin typeface="Montserrat"/>
                <a:ea typeface="Montserrat"/>
                <a:cs typeface="Montserrat"/>
                <a:sym typeface="Montserrat"/>
              </a:defRPr>
            </a:lvl5pPr>
            <a:lvl6pPr marL="2743200" marR="0" lvl="5" indent="-323850" algn="l" rtl="0">
              <a:lnSpc>
                <a:spcPct val="150000"/>
              </a:lnSpc>
              <a:spcBef>
                <a:spcPts val="400"/>
              </a:spcBef>
              <a:spcAft>
                <a:spcPts val="0"/>
              </a:spcAft>
              <a:buClr>
                <a:schemeClr val="dk1"/>
              </a:buClr>
              <a:buSzPts val="1500"/>
              <a:buFont typeface="Montserrat"/>
              <a:buChar char="•"/>
              <a:defRPr sz="1500" i="0" u="none" strike="noStrike" cap="none">
                <a:solidFill>
                  <a:schemeClr val="dk1"/>
                </a:solidFill>
                <a:latin typeface="Montserrat"/>
                <a:ea typeface="Montserrat"/>
                <a:cs typeface="Montserrat"/>
                <a:sym typeface="Montserrat"/>
              </a:defRPr>
            </a:lvl6pPr>
            <a:lvl7pPr marL="3200400" marR="0" lvl="6" indent="-323850" algn="l" rtl="0">
              <a:lnSpc>
                <a:spcPct val="150000"/>
              </a:lnSpc>
              <a:spcBef>
                <a:spcPts val="400"/>
              </a:spcBef>
              <a:spcAft>
                <a:spcPts val="0"/>
              </a:spcAft>
              <a:buClr>
                <a:schemeClr val="dk1"/>
              </a:buClr>
              <a:buSzPts val="1500"/>
              <a:buFont typeface="Montserrat"/>
              <a:buChar char="•"/>
              <a:defRPr sz="1500" i="0" u="none" strike="noStrike" cap="none">
                <a:solidFill>
                  <a:schemeClr val="dk1"/>
                </a:solidFill>
                <a:latin typeface="Montserrat"/>
                <a:ea typeface="Montserrat"/>
                <a:cs typeface="Montserrat"/>
                <a:sym typeface="Montserrat"/>
              </a:defRPr>
            </a:lvl7pPr>
            <a:lvl8pPr marL="3657600" marR="0" lvl="7" indent="-323850" algn="l" rtl="0">
              <a:lnSpc>
                <a:spcPct val="150000"/>
              </a:lnSpc>
              <a:spcBef>
                <a:spcPts val="400"/>
              </a:spcBef>
              <a:spcAft>
                <a:spcPts val="0"/>
              </a:spcAft>
              <a:buClr>
                <a:schemeClr val="dk1"/>
              </a:buClr>
              <a:buSzPts val="1500"/>
              <a:buFont typeface="Montserrat"/>
              <a:buChar char="•"/>
              <a:defRPr sz="1500" i="0" u="none" strike="noStrike" cap="none">
                <a:solidFill>
                  <a:schemeClr val="dk1"/>
                </a:solidFill>
                <a:latin typeface="Montserrat"/>
                <a:ea typeface="Montserrat"/>
                <a:cs typeface="Montserrat"/>
                <a:sym typeface="Montserrat"/>
              </a:defRPr>
            </a:lvl8pPr>
            <a:lvl9pPr marL="4114800" marR="0" lvl="8" indent="-323850" algn="l" rtl="0">
              <a:lnSpc>
                <a:spcPct val="150000"/>
              </a:lnSpc>
              <a:spcBef>
                <a:spcPts val="400"/>
              </a:spcBef>
              <a:spcAft>
                <a:spcPts val="0"/>
              </a:spcAft>
              <a:buClr>
                <a:schemeClr val="dk1"/>
              </a:buClr>
              <a:buSzPts val="1500"/>
              <a:buFont typeface="Montserrat"/>
              <a:buChar char="•"/>
              <a:defRPr sz="1500" i="0" u="none" strike="noStrike" cap="none">
                <a:solidFill>
                  <a:schemeClr val="dk1"/>
                </a:solidFill>
                <a:latin typeface="Montserrat"/>
                <a:ea typeface="Montserrat"/>
                <a:cs typeface="Montserrat"/>
                <a:sym typeface="Montserrat"/>
              </a:defRPr>
            </a:lvl9pPr>
          </a:lstStyle>
          <a:p>
            <a:endParaRPr/>
          </a:p>
        </p:txBody>
      </p:sp>
      <p:sp>
        <p:nvSpPr>
          <p:cNvPr id="40" name="Google Shape;40;p4"/>
          <p:cNvSpPr txBox="1">
            <a:spLocks noGrp="1"/>
          </p:cNvSpPr>
          <p:nvPr>
            <p:ph type="title"/>
          </p:nvPr>
        </p:nvSpPr>
        <p:spPr>
          <a:xfrm>
            <a:off x="132036" y="131954"/>
            <a:ext cx="7040100" cy="5844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chemeClr val="lt1"/>
              </a:buClr>
              <a:buSzPts val="3300"/>
              <a:buFont typeface="Montserrat Medium"/>
              <a:buNone/>
              <a:defRPr sz="3300" i="0" u="none" strike="noStrike" cap="none">
                <a:solidFill>
                  <a:schemeClr val="lt1"/>
                </a:solidFill>
                <a:latin typeface="Montserrat Medium"/>
                <a:ea typeface="Montserrat Medium"/>
                <a:cs typeface="Montserrat Medium"/>
                <a:sym typeface="Montserrat Medium"/>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41" name="Google Shape;41;p4"/>
          <p:cNvSpPr txBox="1"/>
          <p:nvPr/>
        </p:nvSpPr>
        <p:spPr>
          <a:xfrm>
            <a:off x="7699248" y="4930953"/>
            <a:ext cx="1444200" cy="238500"/>
          </a:xfrm>
          <a:prstGeom prst="rect">
            <a:avLst/>
          </a:prstGeom>
          <a:noFill/>
          <a:ln>
            <a:noFill/>
          </a:ln>
        </p:spPr>
        <p:txBody>
          <a:bodyPr spcFirstLastPara="1" wrap="square" lIns="68575" tIns="34275" rIns="68575" bIns="34275" anchor="t" anchorCtr="0">
            <a:spAutoFit/>
          </a:bodyPr>
          <a:lstStyle/>
          <a:p>
            <a:pPr marL="0" marR="0" lvl="0" indent="0" algn="r" rtl="0">
              <a:spcBef>
                <a:spcPts val="0"/>
              </a:spcBef>
              <a:spcAft>
                <a:spcPts val="0"/>
              </a:spcAft>
              <a:buNone/>
            </a:pPr>
            <a:r>
              <a:rPr lang="en" sz="1100" b="1" i="0" u="none" strike="noStrike" cap="none">
                <a:solidFill>
                  <a:schemeClr val="accent1"/>
                </a:solidFill>
                <a:latin typeface="Montserrat"/>
                <a:ea typeface="Montserrat"/>
                <a:cs typeface="Montserrat"/>
                <a:sym typeface="Montserrat"/>
              </a:rPr>
              <a:t>Slide </a:t>
            </a:r>
            <a:fld id="{00000000-1234-1234-1234-123412341234}" type="slidenum">
              <a:rPr lang="en" sz="1100" b="1" i="0" u="none" strike="noStrike" cap="none">
                <a:solidFill>
                  <a:schemeClr val="accent1"/>
                </a:solidFill>
                <a:latin typeface="Montserrat"/>
                <a:ea typeface="Montserrat"/>
                <a:cs typeface="Montserrat"/>
                <a:sym typeface="Montserrat"/>
              </a:rPr>
              <a:t>‹#›</a:t>
            </a:fld>
            <a:endParaRPr sz="1100" b="1" i="0" u="none" strike="noStrike" cap="none">
              <a:solidFill>
                <a:schemeClr val="accent1"/>
              </a:solidFill>
              <a:latin typeface="Montserrat"/>
              <a:ea typeface="Montserrat"/>
              <a:cs typeface="Montserrat"/>
              <a:sym typeface="Montserrat"/>
            </a:endParaRPr>
          </a:p>
        </p:txBody>
      </p:sp>
      <p:pic>
        <p:nvPicPr>
          <p:cNvPr id="11" name="Picture 4" descr="http://gsics.atmos.umd.edu/pub/Development/Logos/GSICS180px.png">
            <a:extLst>
              <a:ext uri="{FF2B5EF4-FFF2-40B4-BE49-F238E27FC236}">
                <a16:creationId xmlns:a16="http://schemas.microsoft.com/office/drawing/2014/main" id="{48D0A76C-1196-4A48-910E-01DB3F793E81}"/>
              </a:ext>
            </a:extLst>
          </p:cNvPr>
          <p:cNvPicPr preferRelativeResize="0">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271173" y="199560"/>
            <a:ext cx="776556" cy="314935"/>
          </a:xfrm>
          <a:prstGeom prst="rect">
            <a:avLst/>
          </a:prstGeom>
          <a:noFill/>
          <a:extLst>
            <a:ext uri="{909E8E84-426E-40DD-AFC4-6F175D3DCCD1}">
              <a14:hiddenFill xmlns:a14="http://schemas.microsoft.com/office/drawing/2010/main">
                <a:solidFill>
                  <a:srgbClr val="FFFFFF"/>
                </a:solidFill>
              </a14:hiddenFill>
            </a:ext>
          </a:extLst>
        </p:spPr>
      </p:pic>
      <p:pic>
        <p:nvPicPr>
          <p:cNvPr id="12" name="Google Shape;8;p1">
            <a:extLst>
              <a:ext uri="{FF2B5EF4-FFF2-40B4-BE49-F238E27FC236}">
                <a16:creationId xmlns:a16="http://schemas.microsoft.com/office/drawing/2014/main" id="{201973C7-AD45-4984-B417-D506DAC53D22}"/>
              </a:ext>
            </a:extLst>
          </p:cNvPr>
          <p:cNvPicPr preferRelativeResize="0">
            <a:picLocks noChangeAspect="1"/>
          </p:cNvPicPr>
          <p:nvPr userDrawn="1"/>
        </p:nvPicPr>
        <p:blipFill rotWithShape="1">
          <a:blip r:embed="rId4">
            <a:alphaModFix/>
          </a:blip>
          <a:srcRect/>
          <a:stretch/>
        </p:blipFill>
        <p:spPr>
          <a:xfrm>
            <a:off x="7389458" y="190192"/>
            <a:ext cx="785444" cy="324303"/>
          </a:xfrm>
          <a:prstGeom prst="rect">
            <a:avLst/>
          </a:prstGeom>
          <a:noFill/>
          <a:ln>
            <a:noFill/>
          </a:ln>
          <a:effectLst>
            <a:outerShdw blurRad="50800" dist="38100" dir="2700000" algn="tl" rotWithShape="0">
              <a:srgbClr val="000000">
                <a:alpha val="40000"/>
              </a:srgbClr>
            </a:outerShdw>
          </a:effectLst>
        </p:spPr>
      </p:pic>
      <p:sp>
        <p:nvSpPr>
          <p:cNvPr id="13" name="Google Shape;11;p1">
            <a:extLst>
              <a:ext uri="{FF2B5EF4-FFF2-40B4-BE49-F238E27FC236}">
                <a16:creationId xmlns:a16="http://schemas.microsoft.com/office/drawing/2014/main" id="{59D4D4D8-36D6-4229-A548-BA5434F61813}"/>
              </a:ext>
            </a:extLst>
          </p:cNvPr>
          <p:cNvSpPr txBox="1"/>
          <p:nvPr userDrawn="1"/>
        </p:nvSpPr>
        <p:spPr>
          <a:xfrm>
            <a:off x="-75938" y="4859703"/>
            <a:ext cx="7465396" cy="354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de-DE" sz="1100" b="1" dirty="0" err="1">
                <a:solidFill>
                  <a:schemeClr val="dk2"/>
                </a:solidFill>
                <a:latin typeface="Montserrat"/>
                <a:ea typeface="Montserrat"/>
                <a:cs typeface="Montserrat"/>
                <a:sym typeface="Montserrat"/>
              </a:rPr>
              <a:t>Pre</a:t>
            </a:r>
            <a:r>
              <a:rPr lang="de-DE" sz="1100" b="1" dirty="0">
                <a:solidFill>
                  <a:schemeClr val="dk2"/>
                </a:solidFill>
                <a:latin typeface="Montserrat"/>
                <a:ea typeface="Montserrat"/>
                <a:cs typeface="Montserrat"/>
                <a:sym typeface="Montserrat"/>
              </a:rPr>
              <a:t>-Flight </a:t>
            </a:r>
            <a:r>
              <a:rPr lang="de-DE" sz="1100" b="1" dirty="0" err="1">
                <a:solidFill>
                  <a:schemeClr val="dk2"/>
                </a:solidFill>
                <a:latin typeface="Montserrat"/>
                <a:ea typeface="Montserrat"/>
                <a:cs typeface="Montserrat"/>
                <a:sym typeface="Montserrat"/>
              </a:rPr>
              <a:t>Characterization</a:t>
            </a:r>
            <a:r>
              <a:rPr lang="de-DE" sz="1100" b="1" dirty="0">
                <a:solidFill>
                  <a:schemeClr val="dk2"/>
                </a:solidFill>
                <a:latin typeface="Montserrat"/>
                <a:ea typeface="Montserrat"/>
                <a:cs typeface="Montserrat"/>
                <a:sym typeface="Montserrat"/>
              </a:rPr>
              <a:t> and </a:t>
            </a:r>
            <a:r>
              <a:rPr lang="de-DE" sz="1100" b="1" dirty="0" err="1">
                <a:solidFill>
                  <a:schemeClr val="dk2"/>
                </a:solidFill>
                <a:latin typeface="Montserrat"/>
                <a:ea typeface="Montserrat"/>
                <a:cs typeface="Montserrat"/>
                <a:sym typeface="Montserrat"/>
              </a:rPr>
              <a:t>Calibration</a:t>
            </a:r>
            <a:r>
              <a:rPr lang="de-DE" sz="1100" b="1" dirty="0">
                <a:solidFill>
                  <a:schemeClr val="dk2"/>
                </a:solidFill>
                <a:latin typeface="Montserrat"/>
                <a:ea typeface="Montserrat"/>
                <a:cs typeface="Montserrat"/>
                <a:sym typeface="Montserrat"/>
              </a:rPr>
              <a:t> </a:t>
            </a:r>
            <a:r>
              <a:rPr lang="en" sz="1100" b="1" dirty="0">
                <a:solidFill>
                  <a:schemeClr val="dk2"/>
                </a:solidFill>
                <a:latin typeface="Montserrat"/>
                <a:ea typeface="Montserrat"/>
                <a:cs typeface="Montserrat"/>
                <a:sym typeface="Montserrat"/>
              </a:rPr>
              <a:t>Workshop, 19-22 November 2024, ESTEC, </a:t>
            </a:r>
            <a:r>
              <a:rPr lang="de-DE" sz="1100" b="1" dirty="0">
                <a:solidFill>
                  <a:schemeClr val="dk2"/>
                </a:solidFill>
                <a:latin typeface="Montserrat"/>
                <a:ea typeface="Montserrat"/>
                <a:cs typeface="Montserrat"/>
                <a:sym typeface="Montserrat"/>
              </a:rPr>
              <a:t>Noordwijk, NL</a:t>
            </a:r>
            <a:endParaRPr sz="1100" b="1" dirty="0">
              <a:solidFill>
                <a:schemeClr val="dk2"/>
              </a:solidFill>
              <a:latin typeface="Montserrat"/>
              <a:ea typeface="Montserrat"/>
              <a:cs typeface="Montserrat"/>
              <a:sym typeface="Montserrat"/>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43"/>
        <p:cNvGrpSpPr/>
        <p:nvPr/>
      </p:nvGrpSpPr>
      <p:grpSpPr>
        <a:xfrm>
          <a:off x="0" y="0"/>
          <a:ext cx="0" cy="0"/>
          <a:chOff x="0" y="0"/>
          <a:chExt cx="0" cy="0"/>
        </a:xfrm>
      </p:grpSpPr>
      <p:sp>
        <p:nvSpPr>
          <p:cNvPr id="44" name="Google Shape;44;p5"/>
          <p:cNvSpPr/>
          <p:nvPr/>
        </p:nvSpPr>
        <p:spPr>
          <a:xfrm>
            <a:off x="0" y="1"/>
            <a:ext cx="9144000" cy="778200"/>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dk2"/>
              </a:solidFill>
              <a:latin typeface="Arial"/>
              <a:ea typeface="Arial"/>
              <a:cs typeface="Arial"/>
              <a:sym typeface="Arial"/>
            </a:endParaRPr>
          </a:p>
        </p:txBody>
      </p:sp>
      <p:pic>
        <p:nvPicPr>
          <p:cNvPr id="45" name="Google Shape;45;p5"/>
          <p:cNvPicPr preferRelativeResize="0"/>
          <p:nvPr/>
        </p:nvPicPr>
        <p:blipFill rotWithShape="1">
          <a:blip r:embed="rId2">
            <a:alphaModFix amt="34000"/>
          </a:blip>
          <a:srcRect l="51339" t="39269" r="-2839" b="35419"/>
          <a:stretch/>
        </p:blipFill>
        <p:spPr>
          <a:xfrm flipH="1">
            <a:off x="6978317" y="0"/>
            <a:ext cx="2165683" cy="778120"/>
          </a:xfrm>
          <a:prstGeom prst="rect">
            <a:avLst/>
          </a:prstGeom>
          <a:noFill/>
          <a:ln>
            <a:noFill/>
          </a:ln>
        </p:spPr>
      </p:pic>
      <p:sp>
        <p:nvSpPr>
          <p:cNvPr id="47" name="Google Shape;47;p5"/>
          <p:cNvSpPr/>
          <p:nvPr/>
        </p:nvSpPr>
        <p:spPr>
          <a:xfrm>
            <a:off x="-1333" y="4930953"/>
            <a:ext cx="9145200" cy="212400"/>
          </a:xfrm>
          <a:prstGeom prst="rect">
            <a:avLst/>
          </a:prstGeom>
          <a:solidFill>
            <a:schemeClr val="accent4"/>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dk2"/>
              </a:solidFill>
              <a:latin typeface="Arial"/>
              <a:ea typeface="Arial"/>
              <a:cs typeface="Arial"/>
              <a:sym typeface="Arial"/>
            </a:endParaRPr>
          </a:p>
        </p:txBody>
      </p:sp>
      <p:sp>
        <p:nvSpPr>
          <p:cNvPr id="48" name="Google Shape;48;p5"/>
          <p:cNvSpPr/>
          <p:nvPr/>
        </p:nvSpPr>
        <p:spPr>
          <a:xfrm rot="10800000" flipH="1">
            <a:off x="-3378" y="4905272"/>
            <a:ext cx="9147300" cy="44700"/>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dk2"/>
              </a:solidFill>
              <a:latin typeface="Arial"/>
              <a:ea typeface="Arial"/>
              <a:cs typeface="Arial"/>
              <a:sym typeface="Arial"/>
            </a:endParaRPr>
          </a:p>
        </p:txBody>
      </p:sp>
      <p:sp>
        <p:nvSpPr>
          <p:cNvPr id="49" name="Google Shape;49;p5"/>
          <p:cNvSpPr txBox="1"/>
          <p:nvPr/>
        </p:nvSpPr>
        <p:spPr>
          <a:xfrm>
            <a:off x="7699248" y="4930953"/>
            <a:ext cx="1444200" cy="238500"/>
          </a:xfrm>
          <a:prstGeom prst="rect">
            <a:avLst/>
          </a:prstGeom>
          <a:noFill/>
          <a:ln>
            <a:noFill/>
          </a:ln>
        </p:spPr>
        <p:txBody>
          <a:bodyPr spcFirstLastPara="1" wrap="square" lIns="68575" tIns="34275" rIns="68575" bIns="34275" anchor="t" anchorCtr="0">
            <a:spAutoFit/>
          </a:bodyPr>
          <a:lstStyle/>
          <a:p>
            <a:pPr marL="0" marR="0" lvl="0" indent="0" algn="r" rtl="0">
              <a:spcBef>
                <a:spcPts val="0"/>
              </a:spcBef>
              <a:spcAft>
                <a:spcPts val="0"/>
              </a:spcAft>
              <a:buNone/>
            </a:pPr>
            <a:r>
              <a:rPr lang="en" sz="1100" b="1" i="0" u="none" strike="noStrike" cap="none">
                <a:solidFill>
                  <a:schemeClr val="accent1"/>
                </a:solidFill>
                <a:latin typeface="Montserrat"/>
                <a:ea typeface="Montserrat"/>
                <a:cs typeface="Montserrat"/>
                <a:sym typeface="Montserrat"/>
              </a:rPr>
              <a:t>Slide </a:t>
            </a:r>
            <a:fld id="{00000000-1234-1234-1234-123412341234}" type="slidenum">
              <a:rPr lang="en" sz="1100" b="1" i="0" u="none" strike="noStrike" cap="none">
                <a:solidFill>
                  <a:schemeClr val="accent1"/>
                </a:solidFill>
                <a:latin typeface="Montserrat"/>
                <a:ea typeface="Montserrat"/>
                <a:cs typeface="Montserrat"/>
                <a:sym typeface="Montserrat"/>
              </a:rPr>
              <a:t>‹#›</a:t>
            </a:fld>
            <a:endParaRPr sz="1100" b="1" i="0" u="none" strike="noStrike" cap="none">
              <a:solidFill>
                <a:schemeClr val="accent1"/>
              </a:solidFill>
              <a:latin typeface="Montserrat"/>
              <a:ea typeface="Montserrat"/>
              <a:cs typeface="Montserrat"/>
              <a:sym typeface="Montserrat"/>
            </a:endParaRPr>
          </a:p>
        </p:txBody>
      </p:sp>
      <p:sp>
        <p:nvSpPr>
          <p:cNvPr id="50" name="Google Shape;50;p5"/>
          <p:cNvSpPr txBox="1">
            <a:spLocks noGrp="1"/>
          </p:cNvSpPr>
          <p:nvPr>
            <p:ph type="title"/>
          </p:nvPr>
        </p:nvSpPr>
        <p:spPr>
          <a:xfrm>
            <a:off x="132036" y="131954"/>
            <a:ext cx="7040400" cy="5844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chemeClr val="lt1"/>
              </a:buClr>
              <a:buSzPts val="3300"/>
              <a:buFont typeface="Montserrat Medium"/>
              <a:buNone/>
              <a:defRPr sz="3300" i="0" u="none" strike="noStrike" cap="none">
                <a:solidFill>
                  <a:schemeClr val="lt1"/>
                </a:solidFill>
                <a:latin typeface="Montserrat Medium"/>
                <a:ea typeface="Montserrat Medium"/>
                <a:cs typeface="Montserrat Medium"/>
                <a:sym typeface="Montserrat Medium"/>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dirty="0"/>
          </a:p>
        </p:txBody>
      </p:sp>
      <p:pic>
        <p:nvPicPr>
          <p:cNvPr id="9" name="Picture 4" descr="http://gsics.atmos.umd.edu/pub/Development/Logos/GSICS180px.png">
            <a:extLst>
              <a:ext uri="{FF2B5EF4-FFF2-40B4-BE49-F238E27FC236}">
                <a16:creationId xmlns:a16="http://schemas.microsoft.com/office/drawing/2014/main" id="{9C7FED09-675F-404A-A888-0EC3A995626A}"/>
              </a:ext>
            </a:extLst>
          </p:cNvPr>
          <p:cNvPicPr preferRelativeResize="0">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271173" y="199560"/>
            <a:ext cx="776556" cy="314935"/>
          </a:xfrm>
          <a:prstGeom prst="rect">
            <a:avLst/>
          </a:prstGeom>
          <a:noFill/>
          <a:extLst>
            <a:ext uri="{909E8E84-426E-40DD-AFC4-6F175D3DCCD1}">
              <a14:hiddenFill xmlns:a14="http://schemas.microsoft.com/office/drawing/2010/main">
                <a:solidFill>
                  <a:srgbClr val="FFFFFF"/>
                </a:solidFill>
              </a14:hiddenFill>
            </a:ext>
          </a:extLst>
        </p:spPr>
      </p:pic>
      <p:pic>
        <p:nvPicPr>
          <p:cNvPr id="10" name="Google Shape;8;p1">
            <a:extLst>
              <a:ext uri="{FF2B5EF4-FFF2-40B4-BE49-F238E27FC236}">
                <a16:creationId xmlns:a16="http://schemas.microsoft.com/office/drawing/2014/main" id="{78C49AA1-431B-44C9-A80C-DF78AEA9A689}"/>
              </a:ext>
            </a:extLst>
          </p:cNvPr>
          <p:cNvPicPr preferRelativeResize="0">
            <a:picLocks noChangeAspect="1"/>
          </p:cNvPicPr>
          <p:nvPr userDrawn="1"/>
        </p:nvPicPr>
        <p:blipFill rotWithShape="1">
          <a:blip r:embed="rId4">
            <a:alphaModFix/>
          </a:blip>
          <a:srcRect/>
          <a:stretch/>
        </p:blipFill>
        <p:spPr>
          <a:xfrm>
            <a:off x="7389458" y="190192"/>
            <a:ext cx="785444" cy="324303"/>
          </a:xfrm>
          <a:prstGeom prst="rect">
            <a:avLst/>
          </a:prstGeom>
          <a:noFill/>
          <a:ln>
            <a:noFill/>
          </a:ln>
          <a:effectLst>
            <a:outerShdw blurRad="50800" dist="38100" dir="2700000" algn="tl" rotWithShape="0">
              <a:srgbClr val="000000">
                <a:alpha val="40000"/>
              </a:srgbClr>
            </a:outerShdw>
          </a:effectLst>
        </p:spPr>
      </p:pic>
      <p:sp>
        <p:nvSpPr>
          <p:cNvPr id="11" name="Google Shape;11;p1">
            <a:extLst>
              <a:ext uri="{FF2B5EF4-FFF2-40B4-BE49-F238E27FC236}">
                <a16:creationId xmlns:a16="http://schemas.microsoft.com/office/drawing/2014/main" id="{E025274D-0FD1-4233-B834-3468F8EB5C0A}"/>
              </a:ext>
            </a:extLst>
          </p:cNvPr>
          <p:cNvSpPr txBox="1"/>
          <p:nvPr userDrawn="1"/>
        </p:nvSpPr>
        <p:spPr>
          <a:xfrm>
            <a:off x="-75938" y="4859703"/>
            <a:ext cx="7465396" cy="354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de-DE" sz="1100" b="1" dirty="0" err="1">
                <a:solidFill>
                  <a:schemeClr val="dk2"/>
                </a:solidFill>
                <a:latin typeface="Montserrat"/>
                <a:ea typeface="Montserrat"/>
                <a:cs typeface="Montserrat"/>
                <a:sym typeface="Montserrat"/>
              </a:rPr>
              <a:t>Pre</a:t>
            </a:r>
            <a:r>
              <a:rPr lang="de-DE" sz="1100" b="1" dirty="0">
                <a:solidFill>
                  <a:schemeClr val="dk2"/>
                </a:solidFill>
                <a:latin typeface="Montserrat"/>
                <a:ea typeface="Montserrat"/>
                <a:cs typeface="Montserrat"/>
                <a:sym typeface="Montserrat"/>
              </a:rPr>
              <a:t>-Flight </a:t>
            </a:r>
            <a:r>
              <a:rPr lang="de-DE" sz="1100" b="1" dirty="0" err="1">
                <a:solidFill>
                  <a:schemeClr val="dk2"/>
                </a:solidFill>
                <a:latin typeface="Montserrat"/>
                <a:ea typeface="Montserrat"/>
                <a:cs typeface="Montserrat"/>
                <a:sym typeface="Montserrat"/>
              </a:rPr>
              <a:t>Characterization</a:t>
            </a:r>
            <a:r>
              <a:rPr lang="de-DE" sz="1100" b="1" dirty="0">
                <a:solidFill>
                  <a:schemeClr val="dk2"/>
                </a:solidFill>
                <a:latin typeface="Montserrat"/>
                <a:ea typeface="Montserrat"/>
                <a:cs typeface="Montserrat"/>
                <a:sym typeface="Montserrat"/>
              </a:rPr>
              <a:t> and </a:t>
            </a:r>
            <a:r>
              <a:rPr lang="de-DE" sz="1100" b="1" dirty="0" err="1">
                <a:solidFill>
                  <a:schemeClr val="dk2"/>
                </a:solidFill>
                <a:latin typeface="Montserrat"/>
                <a:ea typeface="Montserrat"/>
                <a:cs typeface="Montserrat"/>
                <a:sym typeface="Montserrat"/>
              </a:rPr>
              <a:t>Calibration</a:t>
            </a:r>
            <a:r>
              <a:rPr lang="de-DE" sz="1100" b="1" dirty="0">
                <a:solidFill>
                  <a:schemeClr val="dk2"/>
                </a:solidFill>
                <a:latin typeface="Montserrat"/>
                <a:ea typeface="Montserrat"/>
                <a:cs typeface="Montserrat"/>
                <a:sym typeface="Montserrat"/>
              </a:rPr>
              <a:t> </a:t>
            </a:r>
            <a:r>
              <a:rPr lang="en" sz="1100" b="1" dirty="0">
                <a:solidFill>
                  <a:schemeClr val="dk2"/>
                </a:solidFill>
                <a:latin typeface="Montserrat"/>
                <a:ea typeface="Montserrat"/>
                <a:cs typeface="Montserrat"/>
                <a:sym typeface="Montserrat"/>
              </a:rPr>
              <a:t>Workshop, 19-22 November 2024, ESTEC, </a:t>
            </a:r>
            <a:r>
              <a:rPr lang="de-DE" sz="1100" b="1" dirty="0">
                <a:solidFill>
                  <a:schemeClr val="dk2"/>
                </a:solidFill>
                <a:latin typeface="Montserrat"/>
                <a:ea typeface="Montserrat"/>
                <a:cs typeface="Montserrat"/>
                <a:sym typeface="Montserrat"/>
              </a:rPr>
              <a:t>Noordwijk, NL</a:t>
            </a:r>
            <a:endParaRPr sz="1100" b="1" dirty="0">
              <a:solidFill>
                <a:schemeClr val="dk2"/>
              </a:solidFill>
              <a:latin typeface="Montserrat"/>
              <a:ea typeface="Montserrat"/>
              <a:cs typeface="Montserrat"/>
              <a:sym typeface="Montserrat"/>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1"/>
        <p:cNvGrpSpPr/>
        <p:nvPr/>
      </p:nvGrpSpPr>
      <p:grpSpPr>
        <a:xfrm>
          <a:off x="0" y="0"/>
          <a:ext cx="0" cy="0"/>
          <a:chOff x="0" y="0"/>
          <a:chExt cx="0" cy="0"/>
        </a:xfrm>
      </p:grpSpPr>
      <p:pic>
        <p:nvPicPr>
          <p:cNvPr id="12" name="Google Shape;12;p2"/>
          <p:cNvPicPr preferRelativeResize="0"/>
          <p:nvPr/>
        </p:nvPicPr>
        <p:blipFill rotWithShape="1">
          <a:blip r:embed="rId2">
            <a:alphaModFix/>
          </a:blip>
          <a:srcRect/>
          <a:stretch/>
        </p:blipFill>
        <p:spPr>
          <a:xfrm>
            <a:off x="2476313" y="1699297"/>
            <a:ext cx="6216118" cy="2067536"/>
          </a:xfrm>
          <a:prstGeom prst="rect">
            <a:avLst/>
          </a:prstGeom>
          <a:noFill/>
          <a:ln>
            <a:noFill/>
          </a:ln>
        </p:spPr>
      </p:pic>
      <p:pic>
        <p:nvPicPr>
          <p:cNvPr id="13" name="Google Shape;13;p2"/>
          <p:cNvPicPr preferRelativeResize="0"/>
          <p:nvPr/>
        </p:nvPicPr>
        <p:blipFill rotWithShape="1">
          <a:blip r:embed="rId3">
            <a:alphaModFix/>
          </a:blip>
          <a:srcRect b="-113"/>
          <a:stretch/>
        </p:blipFill>
        <p:spPr>
          <a:xfrm rot="10800000" flipH="1">
            <a:off x="2118210" y="3618186"/>
            <a:ext cx="4043667" cy="1528573"/>
          </a:xfrm>
          <a:prstGeom prst="rect">
            <a:avLst/>
          </a:prstGeom>
          <a:noFill/>
          <a:ln>
            <a:noFill/>
          </a:ln>
        </p:spPr>
      </p:pic>
      <p:pic>
        <p:nvPicPr>
          <p:cNvPr id="14" name="Google Shape;14;p2" descr="A picture containing nature&#10;&#10;Description automatically generated"/>
          <p:cNvPicPr preferRelativeResize="0"/>
          <p:nvPr/>
        </p:nvPicPr>
        <p:blipFill rotWithShape="1">
          <a:blip r:embed="rId4">
            <a:alphaModFix/>
          </a:blip>
          <a:srcRect/>
          <a:stretch/>
        </p:blipFill>
        <p:spPr>
          <a:xfrm>
            <a:off x="6358008" y="0"/>
            <a:ext cx="2785992" cy="2015111"/>
          </a:xfrm>
          <a:prstGeom prst="rect">
            <a:avLst/>
          </a:prstGeom>
          <a:noFill/>
          <a:ln>
            <a:noFill/>
          </a:ln>
        </p:spPr>
      </p:pic>
      <p:sp>
        <p:nvSpPr>
          <p:cNvPr id="15" name="Google Shape;15;p2"/>
          <p:cNvSpPr/>
          <p:nvPr/>
        </p:nvSpPr>
        <p:spPr>
          <a:xfrm flipH="1">
            <a:off x="4092296" y="1476330"/>
            <a:ext cx="5063603" cy="3675839"/>
          </a:xfrm>
          <a:custGeom>
            <a:avLst/>
            <a:gdLst/>
            <a:ahLst/>
            <a:cxnLst/>
            <a:rect l="l" t="t" r="r" b="b"/>
            <a:pathLst>
              <a:path w="6751471" h="4901119" extrusionOk="0">
                <a:moveTo>
                  <a:pt x="0" y="4901119"/>
                </a:moveTo>
                <a:cubicBezTo>
                  <a:pt x="794" y="3261063"/>
                  <a:pt x="1588" y="1640056"/>
                  <a:pt x="2382" y="0"/>
                </a:cubicBezTo>
                <a:lnTo>
                  <a:pt x="6751471" y="4901119"/>
                </a:lnTo>
                <a:lnTo>
                  <a:pt x="0" y="4901119"/>
                </a:lnTo>
                <a:close/>
              </a:path>
            </a:pathLst>
          </a:custGeom>
          <a:solidFill>
            <a:schemeClr val="accent4"/>
          </a:solidFill>
          <a:ln>
            <a:noFill/>
          </a:ln>
          <a:effectLst>
            <a:outerShdw blurRad="50800" dist="38100" dir="13500000" algn="br" rotWithShape="0">
              <a:srgbClr val="000000">
                <a:alpha val="40000"/>
              </a:srgbClr>
            </a:outerShdw>
          </a:effectLst>
        </p:spPr>
        <p:txBody>
          <a:bodyPr spcFirstLastPara="1" wrap="square" lIns="68569" tIns="34275" rIns="68569" bIns="34275" anchor="ctr" anchorCtr="0">
            <a:noAutofit/>
          </a:bodyPr>
          <a:lstStyle/>
          <a:p>
            <a:pPr marL="0" marR="0" lvl="0" indent="0" algn="ctr" rtl="0">
              <a:spcBef>
                <a:spcPts val="0"/>
              </a:spcBef>
              <a:spcAft>
                <a:spcPts val="0"/>
              </a:spcAft>
              <a:buNone/>
            </a:pPr>
            <a:endParaRPr sz="1350" b="0" i="0" u="none" strike="noStrike" cap="none">
              <a:solidFill>
                <a:schemeClr val="lt1"/>
              </a:solidFill>
              <a:latin typeface="Arial"/>
              <a:ea typeface="Arial"/>
              <a:cs typeface="Arial"/>
              <a:sym typeface="Arial"/>
            </a:endParaRPr>
          </a:p>
        </p:txBody>
      </p:sp>
      <p:sp>
        <p:nvSpPr>
          <p:cNvPr id="16" name="Google Shape;16;p2"/>
          <p:cNvSpPr/>
          <p:nvPr/>
        </p:nvSpPr>
        <p:spPr>
          <a:xfrm flipH="1">
            <a:off x="-3588" y="-10906"/>
            <a:ext cx="9149373" cy="5156191"/>
          </a:xfrm>
          <a:custGeom>
            <a:avLst/>
            <a:gdLst/>
            <a:ahLst/>
            <a:cxnLst/>
            <a:rect l="l" t="t" r="r" b="b"/>
            <a:pathLst>
              <a:path w="14761910" h="6836301" extrusionOk="0">
                <a:moveTo>
                  <a:pt x="11356917" y="6833935"/>
                </a:moveTo>
                <a:lnTo>
                  <a:pt x="0" y="12611"/>
                </a:lnTo>
                <a:lnTo>
                  <a:pt x="14761631" y="0"/>
                </a:lnTo>
                <a:cubicBezTo>
                  <a:pt x="14763636" y="1138989"/>
                  <a:pt x="14754117" y="2277978"/>
                  <a:pt x="14756122" y="3416967"/>
                </a:cubicBezTo>
                <a:cubicBezTo>
                  <a:pt x="14754955" y="4555956"/>
                  <a:pt x="14759552" y="5697312"/>
                  <a:pt x="14758385" y="6836301"/>
                </a:cubicBezTo>
                <a:lnTo>
                  <a:pt x="11356917" y="6833935"/>
                </a:lnTo>
                <a:close/>
              </a:path>
            </a:pathLst>
          </a:custGeom>
          <a:solidFill>
            <a:schemeClr val="accent1"/>
          </a:solidFill>
          <a:ln>
            <a:noFill/>
          </a:ln>
          <a:effectLst>
            <a:outerShdw blurRad="50800" dist="38100" dir="2700000" algn="t" rotWithShape="0">
              <a:srgbClr val="000000">
                <a:alpha val="40000"/>
              </a:srgbClr>
            </a:outerShdw>
          </a:effectLst>
        </p:spPr>
        <p:txBody>
          <a:bodyPr spcFirstLastPara="1" wrap="square" lIns="68569" tIns="34275" rIns="68569" bIns="34275" anchor="ctr" anchorCtr="0">
            <a:noAutofit/>
          </a:bodyPr>
          <a:lstStyle/>
          <a:p>
            <a:pPr marL="0" marR="0" lvl="0" indent="0" algn="ctr" rtl="0">
              <a:spcBef>
                <a:spcPts val="0"/>
              </a:spcBef>
              <a:spcAft>
                <a:spcPts val="0"/>
              </a:spcAft>
              <a:buNone/>
            </a:pPr>
            <a:endParaRPr sz="1350" b="0" i="0" u="none" strike="noStrike" cap="none">
              <a:solidFill>
                <a:schemeClr val="lt1"/>
              </a:solidFill>
              <a:latin typeface="Arial"/>
              <a:ea typeface="Arial"/>
              <a:cs typeface="Arial"/>
              <a:sym typeface="Arial"/>
            </a:endParaRPr>
          </a:p>
        </p:txBody>
      </p:sp>
      <p:pic>
        <p:nvPicPr>
          <p:cNvPr id="17" name="Google Shape;17;p2"/>
          <p:cNvPicPr preferRelativeResize="0"/>
          <p:nvPr/>
        </p:nvPicPr>
        <p:blipFill rotWithShape="1">
          <a:blip r:embed="rId5">
            <a:alphaModFix/>
          </a:blip>
          <a:srcRect/>
          <a:stretch/>
        </p:blipFill>
        <p:spPr>
          <a:xfrm>
            <a:off x="103823" y="3983623"/>
            <a:ext cx="2054172" cy="1131386"/>
          </a:xfrm>
          <a:prstGeom prst="rect">
            <a:avLst/>
          </a:prstGeom>
          <a:noFill/>
          <a:ln>
            <a:noFill/>
          </a:ln>
          <a:effectLst>
            <a:outerShdw blurRad="50800" dist="38100" dir="2700000" algn="tl" rotWithShape="0">
              <a:srgbClr val="000000">
                <a:alpha val="40000"/>
              </a:srgbClr>
            </a:outerShdw>
          </a:effectLst>
        </p:spPr>
      </p:pic>
      <p:pic>
        <p:nvPicPr>
          <p:cNvPr id="18" name="Google Shape;18;p2"/>
          <p:cNvPicPr preferRelativeResize="0"/>
          <p:nvPr/>
        </p:nvPicPr>
        <p:blipFill rotWithShape="1">
          <a:blip r:embed="rId6">
            <a:alphaModFix amt="34000"/>
          </a:blip>
          <a:srcRect l="32582" t="2399" r="8554" b="-8773"/>
          <a:stretch/>
        </p:blipFill>
        <p:spPr>
          <a:xfrm rot="5400000">
            <a:off x="4300715" y="-762125"/>
            <a:ext cx="4091455" cy="5610663"/>
          </a:xfrm>
          <a:prstGeom prst="rtTriangle">
            <a:avLst/>
          </a:prstGeom>
          <a:noFill/>
          <a:ln>
            <a:noFill/>
          </a:ln>
        </p:spPr>
      </p:pic>
      <p:pic>
        <p:nvPicPr>
          <p:cNvPr id="19" name="Google Shape;19;p2"/>
          <p:cNvPicPr preferRelativeResize="0"/>
          <p:nvPr/>
        </p:nvPicPr>
        <p:blipFill rotWithShape="1">
          <a:blip r:embed="rId6">
            <a:alphaModFix amt="34000"/>
          </a:blip>
          <a:srcRect l="54016" t="36081" r="11355" b="673"/>
          <a:stretch/>
        </p:blipFill>
        <p:spPr>
          <a:xfrm rot="-5400000">
            <a:off x="4344482" y="3614964"/>
            <a:ext cx="1289782" cy="1775105"/>
          </a:xfrm>
          <a:prstGeom prst="rtTriangle">
            <a:avLst/>
          </a:prstGeom>
          <a:noFill/>
          <a:ln>
            <a:noFill/>
          </a:ln>
        </p:spPr>
      </p:pic>
      <p:sp>
        <p:nvSpPr>
          <p:cNvPr id="20" name="Google Shape;20;p2"/>
          <p:cNvSpPr txBox="1">
            <a:spLocks noGrp="1"/>
          </p:cNvSpPr>
          <p:nvPr>
            <p:ph type="title"/>
          </p:nvPr>
        </p:nvSpPr>
        <p:spPr>
          <a:xfrm>
            <a:off x="132036" y="131954"/>
            <a:ext cx="4617889" cy="2979484"/>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1"/>
              </a:buClr>
              <a:buSzPts val="8000"/>
              <a:buFont typeface="Arial"/>
              <a:buNone/>
              <a:defRPr sz="6000" b="0" i="0" u="none" strike="noStrike" cap="none">
                <a:solidFill>
                  <a:schemeClr val="lt1"/>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Tree>
    <p:extLst>
      <p:ext uri="{BB962C8B-B14F-4D97-AF65-F5344CB8AC3E}">
        <p14:creationId xmlns:p14="http://schemas.microsoft.com/office/powerpoint/2010/main" val="5954813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31"/>
        <p:cNvGrpSpPr/>
        <p:nvPr/>
      </p:nvGrpSpPr>
      <p:grpSpPr>
        <a:xfrm>
          <a:off x="0" y="0"/>
          <a:ext cx="0" cy="0"/>
          <a:chOff x="0" y="0"/>
          <a:chExt cx="0" cy="0"/>
        </a:xfrm>
      </p:grpSpPr>
      <p:sp>
        <p:nvSpPr>
          <p:cNvPr id="32" name="Google Shape;32;p4"/>
          <p:cNvSpPr/>
          <p:nvPr/>
        </p:nvSpPr>
        <p:spPr>
          <a:xfrm>
            <a:off x="0" y="1"/>
            <a:ext cx="9144000" cy="778119"/>
          </a:xfrm>
          <a:prstGeom prst="rect">
            <a:avLst/>
          </a:prstGeom>
          <a:solidFill>
            <a:schemeClr val="accent1"/>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a:solidFill>
                <a:schemeClr val="dk2"/>
              </a:solidFill>
              <a:latin typeface="Arial"/>
              <a:ea typeface="Arial"/>
              <a:cs typeface="Arial"/>
              <a:sym typeface="Arial"/>
            </a:endParaRPr>
          </a:p>
        </p:txBody>
      </p:sp>
      <p:pic>
        <p:nvPicPr>
          <p:cNvPr id="33" name="Google Shape;33;p4"/>
          <p:cNvPicPr preferRelativeResize="0"/>
          <p:nvPr/>
        </p:nvPicPr>
        <p:blipFill rotWithShape="1">
          <a:blip r:embed="rId2">
            <a:alphaModFix amt="34000"/>
          </a:blip>
          <a:srcRect l="51339" t="39269" r="-2839" b="35419"/>
          <a:stretch/>
        </p:blipFill>
        <p:spPr>
          <a:xfrm flipH="1">
            <a:off x="6978316" y="0"/>
            <a:ext cx="2165684" cy="778119"/>
          </a:xfrm>
          <a:prstGeom prst="rect">
            <a:avLst/>
          </a:prstGeom>
          <a:noFill/>
          <a:ln>
            <a:noFill/>
          </a:ln>
        </p:spPr>
      </p:pic>
      <p:pic>
        <p:nvPicPr>
          <p:cNvPr id="34" name="Google Shape;34;p4"/>
          <p:cNvPicPr preferRelativeResize="0"/>
          <p:nvPr/>
        </p:nvPicPr>
        <p:blipFill rotWithShape="1">
          <a:blip r:embed="rId3">
            <a:alphaModFix/>
          </a:blip>
          <a:srcRect/>
          <a:stretch/>
        </p:blipFill>
        <p:spPr>
          <a:xfrm>
            <a:off x="7343775" y="83743"/>
            <a:ext cx="1520925" cy="602579"/>
          </a:xfrm>
          <a:prstGeom prst="rect">
            <a:avLst/>
          </a:prstGeom>
          <a:noFill/>
          <a:ln>
            <a:noFill/>
          </a:ln>
          <a:effectLst>
            <a:outerShdw blurRad="50800" dist="38100" dir="2700000" algn="tl" rotWithShape="0">
              <a:srgbClr val="000000">
                <a:alpha val="40000"/>
              </a:srgbClr>
            </a:outerShdw>
          </a:effectLst>
        </p:spPr>
      </p:pic>
      <p:sp>
        <p:nvSpPr>
          <p:cNvPr id="35" name="Google Shape;35;p4"/>
          <p:cNvSpPr/>
          <p:nvPr/>
        </p:nvSpPr>
        <p:spPr>
          <a:xfrm>
            <a:off x="-1333" y="4930953"/>
            <a:ext cx="9145333" cy="212547"/>
          </a:xfrm>
          <a:prstGeom prst="rect">
            <a:avLst/>
          </a:prstGeom>
          <a:solidFill>
            <a:schemeClr val="accent4"/>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a:solidFill>
                <a:schemeClr val="dk2"/>
              </a:solidFill>
              <a:latin typeface="Arial"/>
              <a:ea typeface="Arial"/>
              <a:cs typeface="Arial"/>
              <a:sym typeface="Arial"/>
            </a:endParaRPr>
          </a:p>
        </p:txBody>
      </p:sp>
      <p:sp>
        <p:nvSpPr>
          <p:cNvPr id="36" name="Google Shape;36;p4"/>
          <p:cNvSpPr/>
          <p:nvPr/>
        </p:nvSpPr>
        <p:spPr>
          <a:xfrm rot="10800000" flipH="1">
            <a:off x="-3378" y="4905328"/>
            <a:ext cx="9147378" cy="44645"/>
          </a:xfrm>
          <a:prstGeom prst="rect">
            <a:avLst/>
          </a:prstGeom>
          <a:solidFill>
            <a:schemeClr val="accent1"/>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a:solidFill>
                <a:schemeClr val="dk2"/>
              </a:solidFill>
              <a:latin typeface="Arial"/>
              <a:ea typeface="Arial"/>
              <a:cs typeface="Arial"/>
              <a:sym typeface="Arial"/>
            </a:endParaRPr>
          </a:p>
        </p:txBody>
      </p:sp>
      <p:sp>
        <p:nvSpPr>
          <p:cNvPr id="37" name="Google Shape;37;p4"/>
          <p:cNvSpPr txBox="1">
            <a:spLocks noGrp="1"/>
          </p:cNvSpPr>
          <p:nvPr>
            <p:ph type="body" idx="1"/>
          </p:nvPr>
        </p:nvSpPr>
        <p:spPr>
          <a:xfrm>
            <a:off x="289974" y="1084442"/>
            <a:ext cx="4131756" cy="3581612"/>
          </a:xfrm>
          <a:prstGeom prst="rect">
            <a:avLst/>
          </a:prstGeom>
          <a:noFill/>
          <a:ln>
            <a:noFill/>
          </a:ln>
        </p:spPr>
        <p:txBody>
          <a:bodyPr spcFirstLastPara="1" wrap="square" lIns="91425" tIns="45700" rIns="91425" bIns="45700" anchor="t" anchorCtr="0">
            <a:noAutofit/>
          </a:bodyPr>
          <a:lstStyle>
            <a:lvl1pPr marL="342900" marR="0" lvl="0" indent="-304800" algn="l" rtl="0">
              <a:lnSpc>
                <a:spcPct val="90000"/>
              </a:lnSpc>
              <a:spcBef>
                <a:spcPts val="750"/>
              </a:spcBef>
              <a:spcAft>
                <a:spcPts val="0"/>
              </a:spcAft>
              <a:buClr>
                <a:schemeClr val="dk1"/>
              </a:buClr>
              <a:buSzPts val="2800"/>
              <a:buFont typeface="Noto Sans Symbols"/>
              <a:buChar char="❖"/>
              <a:defRPr sz="2100" b="0" i="0" u="none" strike="noStrike" cap="none">
                <a:solidFill>
                  <a:schemeClr val="dk1"/>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Noto Sans Symbols"/>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Courier New"/>
              <a:buChar char="o"/>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6pPr>
            <a:lvl7pPr marL="2400300" marR="0" lvl="6"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7pPr>
            <a:lvl8pPr marL="2743200" marR="0" lvl="7"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8pPr>
            <a:lvl9pPr marL="3086100" marR="0" lvl="8"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38" name="Google Shape;38;p4"/>
          <p:cNvSpPr txBox="1">
            <a:spLocks noGrp="1"/>
          </p:cNvSpPr>
          <p:nvPr>
            <p:ph type="body" idx="2"/>
          </p:nvPr>
        </p:nvSpPr>
        <p:spPr>
          <a:xfrm>
            <a:off x="4722271" y="1084442"/>
            <a:ext cx="4131756" cy="3581612"/>
          </a:xfrm>
          <a:prstGeom prst="rect">
            <a:avLst/>
          </a:prstGeom>
          <a:noFill/>
          <a:ln>
            <a:noFill/>
          </a:ln>
        </p:spPr>
        <p:txBody>
          <a:bodyPr spcFirstLastPara="1" wrap="square" lIns="91425" tIns="45700" rIns="91425" bIns="45700" anchor="t" anchorCtr="0">
            <a:noAutofit/>
          </a:bodyPr>
          <a:lstStyle>
            <a:lvl1pPr marL="342900" marR="0" lvl="0" indent="-304800" algn="l" rtl="0">
              <a:lnSpc>
                <a:spcPct val="90000"/>
              </a:lnSpc>
              <a:spcBef>
                <a:spcPts val="750"/>
              </a:spcBef>
              <a:spcAft>
                <a:spcPts val="0"/>
              </a:spcAft>
              <a:buClr>
                <a:schemeClr val="dk1"/>
              </a:buClr>
              <a:buSzPts val="2800"/>
              <a:buFont typeface="Noto Sans Symbols"/>
              <a:buChar char="❖"/>
              <a:defRPr sz="2100" b="0" i="0" u="none" strike="noStrike" cap="none">
                <a:solidFill>
                  <a:schemeClr val="dk1"/>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Noto Sans Symbols"/>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Courier New"/>
              <a:buChar char="o"/>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6pPr>
            <a:lvl7pPr marL="2400300" marR="0" lvl="6"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7pPr>
            <a:lvl8pPr marL="2743200" marR="0" lvl="7"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8pPr>
            <a:lvl9pPr marL="3086100" marR="0" lvl="8"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39" name="Google Shape;39;p4"/>
          <p:cNvSpPr txBox="1"/>
          <p:nvPr/>
        </p:nvSpPr>
        <p:spPr>
          <a:xfrm>
            <a:off x="7699249" y="4930954"/>
            <a:ext cx="1444085" cy="230802"/>
          </a:xfrm>
          <a:prstGeom prst="rect">
            <a:avLst/>
          </a:prstGeom>
          <a:noFill/>
          <a:ln>
            <a:noFill/>
          </a:ln>
        </p:spPr>
        <p:txBody>
          <a:bodyPr spcFirstLastPara="1" wrap="square" lIns="68569" tIns="34275" rIns="68569" bIns="34275" anchor="t" anchorCtr="0">
            <a:spAutoFit/>
          </a:bodyPr>
          <a:lstStyle/>
          <a:p>
            <a:pPr marL="0" marR="0" lvl="0" indent="0" algn="r" rtl="0">
              <a:spcBef>
                <a:spcPts val="0"/>
              </a:spcBef>
              <a:spcAft>
                <a:spcPts val="0"/>
              </a:spcAft>
              <a:buNone/>
            </a:pPr>
            <a:r>
              <a:rPr lang="en-GB" sz="1050" b="1">
                <a:solidFill>
                  <a:schemeClr val="accent1"/>
                </a:solidFill>
                <a:latin typeface="Arial"/>
                <a:ea typeface="Arial"/>
                <a:cs typeface="Arial"/>
                <a:sym typeface="Arial"/>
              </a:rPr>
              <a:t>Slide </a:t>
            </a:r>
            <a:fld id="{00000000-1234-1234-1234-123412341234}" type="slidenum">
              <a:rPr lang="en-GB" sz="1050" b="1">
                <a:solidFill>
                  <a:schemeClr val="accent1"/>
                </a:solidFill>
                <a:latin typeface="Arial"/>
                <a:ea typeface="Arial"/>
                <a:cs typeface="Arial"/>
                <a:sym typeface="Arial"/>
              </a:rPr>
              <a:pPr marL="0" marR="0" lvl="0" indent="0" algn="r" rtl="0">
                <a:spcBef>
                  <a:spcPts val="0"/>
                </a:spcBef>
                <a:spcAft>
                  <a:spcPts val="0"/>
                </a:spcAft>
                <a:buNone/>
              </a:pPr>
              <a:t>‹#›</a:t>
            </a:fld>
            <a:endParaRPr sz="1050" b="1">
              <a:solidFill>
                <a:schemeClr val="accent1"/>
              </a:solidFill>
              <a:latin typeface="Arial"/>
              <a:ea typeface="Arial"/>
              <a:cs typeface="Arial"/>
              <a:sym typeface="Arial"/>
            </a:endParaRPr>
          </a:p>
        </p:txBody>
      </p:sp>
      <p:sp>
        <p:nvSpPr>
          <p:cNvPr id="40" name="Google Shape;40;p4"/>
          <p:cNvSpPr txBox="1">
            <a:spLocks noGrp="1"/>
          </p:cNvSpPr>
          <p:nvPr>
            <p:ph type="title"/>
          </p:nvPr>
        </p:nvSpPr>
        <p:spPr>
          <a:xfrm>
            <a:off x="132036" y="131954"/>
            <a:ext cx="7040148" cy="584252"/>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1"/>
              </a:buClr>
              <a:buSzPts val="4400"/>
              <a:buFont typeface="Arial"/>
              <a:buNone/>
              <a:defRPr sz="3300" b="0" i="0" u="none" strike="noStrike" cap="none">
                <a:solidFill>
                  <a:schemeClr val="lt1"/>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Tree>
    <p:extLst>
      <p:ext uri="{BB962C8B-B14F-4D97-AF65-F5344CB8AC3E}">
        <p14:creationId xmlns:p14="http://schemas.microsoft.com/office/powerpoint/2010/main" val="40067808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51"/>
        <p:cNvGrpSpPr/>
        <p:nvPr/>
      </p:nvGrpSpPr>
      <p:grpSpPr>
        <a:xfrm>
          <a:off x="0" y="0"/>
          <a:ext cx="0" cy="0"/>
          <a:chOff x="0" y="0"/>
          <a:chExt cx="0" cy="0"/>
        </a:xfrm>
      </p:grpSpPr>
      <p:sp>
        <p:nvSpPr>
          <p:cNvPr id="52" name="Google Shape;52;p6"/>
          <p:cNvSpPr/>
          <p:nvPr/>
        </p:nvSpPr>
        <p:spPr>
          <a:xfrm>
            <a:off x="0" y="1"/>
            <a:ext cx="9144000" cy="778119"/>
          </a:xfrm>
          <a:prstGeom prst="rect">
            <a:avLst/>
          </a:prstGeom>
          <a:solidFill>
            <a:schemeClr val="accent1"/>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a:solidFill>
                <a:schemeClr val="dk2"/>
              </a:solidFill>
              <a:latin typeface="Arial"/>
              <a:ea typeface="Arial"/>
              <a:cs typeface="Arial"/>
              <a:sym typeface="Arial"/>
            </a:endParaRPr>
          </a:p>
        </p:txBody>
      </p:sp>
      <p:pic>
        <p:nvPicPr>
          <p:cNvPr id="53" name="Google Shape;53;p6"/>
          <p:cNvPicPr preferRelativeResize="0"/>
          <p:nvPr/>
        </p:nvPicPr>
        <p:blipFill rotWithShape="1">
          <a:blip r:embed="rId2">
            <a:alphaModFix amt="34000"/>
          </a:blip>
          <a:srcRect l="51339" t="39269" r="-2839" b="35419"/>
          <a:stretch/>
        </p:blipFill>
        <p:spPr>
          <a:xfrm flipH="1">
            <a:off x="6978316" y="0"/>
            <a:ext cx="2165684" cy="778119"/>
          </a:xfrm>
          <a:prstGeom prst="rect">
            <a:avLst/>
          </a:prstGeom>
          <a:noFill/>
          <a:ln>
            <a:noFill/>
          </a:ln>
        </p:spPr>
      </p:pic>
      <p:pic>
        <p:nvPicPr>
          <p:cNvPr id="54" name="Google Shape;54;p6"/>
          <p:cNvPicPr preferRelativeResize="0"/>
          <p:nvPr/>
        </p:nvPicPr>
        <p:blipFill rotWithShape="1">
          <a:blip r:embed="rId3">
            <a:alphaModFix/>
          </a:blip>
          <a:srcRect/>
          <a:stretch/>
        </p:blipFill>
        <p:spPr>
          <a:xfrm>
            <a:off x="7343775" y="83743"/>
            <a:ext cx="1520925" cy="602579"/>
          </a:xfrm>
          <a:prstGeom prst="rect">
            <a:avLst/>
          </a:prstGeom>
          <a:noFill/>
          <a:ln>
            <a:noFill/>
          </a:ln>
          <a:effectLst>
            <a:outerShdw blurRad="50800" dist="38100" dir="2700000" algn="tl" rotWithShape="0">
              <a:srgbClr val="000000">
                <a:alpha val="40000"/>
              </a:srgbClr>
            </a:outerShdw>
          </a:effectLst>
        </p:spPr>
      </p:pic>
      <p:sp>
        <p:nvSpPr>
          <p:cNvPr id="55" name="Google Shape;55;p6"/>
          <p:cNvSpPr/>
          <p:nvPr/>
        </p:nvSpPr>
        <p:spPr>
          <a:xfrm>
            <a:off x="-1333" y="4930953"/>
            <a:ext cx="9145333" cy="212547"/>
          </a:xfrm>
          <a:prstGeom prst="rect">
            <a:avLst/>
          </a:prstGeom>
          <a:solidFill>
            <a:schemeClr val="accent4"/>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a:solidFill>
                <a:schemeClr val="dk2"/>
              </a:solidFill>
              <a:latin typeface="Arial"/>
              <a:ea typeface="Arial"/>
              <a:cs typeface="Arial"/>
              <a:sym typeface="Arial"/>
            </a:endParaRPr>
          </a:p>
        </p:txBody>
      </p:sp>
      <p:sp>
        <p:nvSpPr>
          <p:cNvPr id="56" name="Google Shape;56;p6"/>
          <p:cNvSpPr/>
          <p:nvPr/>
        </p:nvSpPr>
        <p:spPr>
          <a:xfrm rot="10800000" flipH="1">
            <a:off x="-3378" y="4905328"/>
            <a:ext cx="9147378" cy="44645"/>
          </a:xfrm>
          <a:prstGeom prst="rect">
            <a:avLst/>
          </a:prstGeom>
          <a:solidFill>
            <a:schemeClr val="accent1"/>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a:solidFill>
                <a:schemeClr val="dk2"/>
              </a:solidFill>
              <a:latin typeface="Arial"/>
              <a:ea typeface="Arial"/>
              <a:cs typeface="Arial"/>
              <a:sym typeface="Arial"/>
            </a:endParaRPr>
          </a:p>
        </p:txBody>
      </p:sp>
      <p:sp>
        <p:nvSpPr>
          <p:cNvPr id="57" name="Google Shape;57;p6"/>
          <p:cNvSpPr txBox="1">
            <a:spLocks noGrp="1"/>
          </p:cNvSpPr>
          <p:nvPr>
            <p:ph type="body" idx="1"/>
          </p:nvPr>
        </p:nvSpPr>
        <p:spPr>
          <a:xfrm>
            <a:off x="3885009" y="1030389"/>
            <a:ext cx="4629150" cy="3520802"/>
          </a:xfrm>
          <a:prstGeom prst="rect">
            <a:avLst/>
          </a:prstGeom>
          <a:noFill/>
          <a:ln>
            <a:noFill/>
          </a:ln>
        </p:spPr>
        <p:txBody>
          <a:bodyPr spcFirstLastPara="1" wrap="square" lIns="91425" tIns="45700" rIns="91425" bIns="45700" anchor="t" anchorCtr="0">
            <a:noAutofit/>
          </a:bodyPr>
          <a:lstStyle>
            <a:lvl1pPr marL="342900" marR="0" lvl="0" indent="-323850" algn="l" rtl="0">
              <a:lnSpc>
                <a:spcPct val="90000"/>
              </a:lnSpc>
              <a:spcBef>
                <a:spcPts val="750"/>
              </a:spcBef>
              <a:spcAft>
                <a:spcPts val="0"/>
              </a:spcAft>
              <a:buClr>
                <a:schemeClr val="dk1"/>
              </a:buClr>
              <a:buSzPts val="3200"/>
              <a:buFont typeface="Noto Sans Symbols"/>
              <a:buChar char="❖"/>
              <a:defRPr sz="2400" b="0" i="0" u="none" strike="noStrike" cap="none">
                <a:solidFill>
                  <a:schemeClr val="dk1"/>
                </a:solidFill>
                <a:latin typeface="Arial"/>
                <a:ea typeface="Arial"/>
                <a:cs typeface="Arial"/>
                <a:sym typeface="Arial"/>
              </a:defRPr>
            </a:lvl1pPr>
            <a:lvl2pPr marL="685800" marR="0" lvl="1" indent="-304800" algn="l" rtl="0">
              <a:lnSpc>
                <a:spcPct val="90000"/>
              </a:lnSpc>
              <a:spcBef>
                <a:spcPts val="375"/>
              </a:spcBef>
              <a:spcAft>
                <a:spcPts val="0"/>
              </a:spcAft>
              <a:buClr>
                <a:schemeClr val="dk1"/>
              </a:buClr>
              <a:buSzPts val="2800"/>
              <a:buFont typeface="Noto Sans Symbols"/>
              <a:buChar char="▪"/>
              <a:defRPr sz="2100" b="0" i="0" u="none" strike="noStrike" cap="none">
                <a:solidFill>
                  <a:schemeClr val="dk1"/>
                </a:solidFill>
                <a:latin typeface="Arial"/>
                <a:ea typeface="Arial"/>
                <a:cs typeface="Arial"/>
                <a:sym typeface="Arial"/>
              </a:defRPr>
            </a:lvl2pPr>
            <a:lvl3pPr marL="1028700" marR="0" lvl="2" indent="-285750" algn="l" rtl="0">
              <a:lnSpc>
                <a:spcPct val="90000"/>
              </a:lnSpc>
              <a:spcBef>
                <a:spcPts val="375"/>
              </a:spcBef>
              <a:spcAft>
                <a:spcPts val="0"/>
              </a:spcAft>
              <a:buClr>
                <a:schemeClr val="dk1"/>
              </a:buClr>
              <a:buSzPts val="2400"/>
              <a:buFont typeface="Courier New"/>
              <a:buChar char="o"/>
              <a:defRPr sz="1800" b="0" i="0" u="none" strike="noStrike" cap="none">
                <a:solidFill>
                  <a:schemeClr val="dk1"/>
                </a:solidFill>
                <a:latin typeface="Arial"/>
                <a:ea typeface="Arial"/>
                <a:cs typeface="Arial"/>
                <a:sym typeface="Arial"/>
              </a:defRPr>
            </a:lvl3pPr>
            <a:lvl4pPr marL="1371600" marR="0" lvl="3"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4pPr>
            <a:lvl5pPr marL="1714500" marR="0" lvl="4"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5pPr>
            <a:lvl6pPr marL="2057400" marR="0" lvl="5"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6pPr>
            <a:lvl7pPr marL="2400300" marR="0" lvl="6"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7pPr>
            <a:lvl8pPr marL="2743200" marR="0" lvl="7"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8pPr>
            <a:lvl9pPr marL="3086100" marR="0" lvl="8"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58" name="Google Shape;58;p6"/>
          <p:cNvSpPr txBox="1">
            <a:spLocks noGrp="1"/>
          </p:cNvSpPr>
          <p:nvPr>
            <p:ph type="body" idx="2"/>
          </p:nvPr>
        </p:nvSpPr>
        <p:spPr>
          <a:xfrm>
            <a:off x="629841" y="1030389"/>
            <a:ext cx="2949178" cy="3472919"/>
          </a:xfrm>
          <a:prstGeom prst="rect">
            <a:avLst/>
          </a:prstGeom>
          <a:noFill/>
          <a:ln>
            <a:noFill/>
          </a:ln>
        </p:spPr>
        <p:txBody>
          <a:bodyPr spcFirstLastPara="1" wrap="square" lIns="91425" tIns="45700" rIns="91425" bIns="45700" anchor="t" anchorCtr="0">
            <a:noAutofit/>
          </a:bodyPr>
          <a:lstStyle>
            <a:lvl1pPr marL="342900" marR="0" lvl="0" indent="-171450" algn="l" rtl="0">
              <a:lnSpc>
                <a:spcPct val="90000"/>
              </a:lnSpc>
              <a:spcBef>
                <a:spcPts val="750"/>
              </a:spcBef>
              <a:spcAft>
                <a:spcPts val="0"/>
              </a:spcAft>
              <a:buClr>
                <a:schemeClr val="dk1"/>
              </a:buClr>
              <a:buSzPts val="1600"/>
              <a:buFont typeface="Arial"/>
              <a:buNone/>
              <a:defRPr sz="1200" b="0" i="0" u="none" strike="noStrike" cap="none">
                <a:solidFill>
                  <a:schemeClr val="dk1"/>
                </a:solidFill>
                <a:latin typeface="Arial"/>
                <a:ea typeface="Arial"/>
                <a:cs typeface="Arial"/>
                <a:sym typeface="Arial"/>
              </a:defRPr>
            </a:lvl1pPr>
            <a:lvl2pPr marL="685800" marR="0" lvl="1" indent="-171450" algn="l" rtl="0">
              <a:lnSpc>
                <a:spcPct val="90000"/>
              </a:lnSpc>
              <a:spcBef>
                <a:spcPts val="375"/>
              </a:spcBef>
              <a:spcAft>
                <a:spcPts val="0"/>
              </a:spcAft>
              <a:buClr>
                <a:schemeClr val="dk1"/>
              </a:buClr>
              <a:buSzPts val="1400"/>
              <a:buFont typeface="Arial"/>
              <a:buNone/>
              <a:defRPr sz="1050" b="0" i="0" u="none" strike="noStrike" cap="none">
                <a:solidFill>
                  <a:schemeClr val="dk1"/>
                </a:solidFill>
                <a:latin typeface="Arial"/>
                <a:ea typeface="Arial"/>
                <a:cs typeface="Arial"/>
                <a:sym typeface="Arial"/>
              </a:defRPr>
            </a:lvl2pPr>
            <a:lvl3pPr marL="1028700" marR="0" lvl="2" indent="-171450" algn="l" rtl="0">
              <a:lnSpc>
                <a:spcPct val="90000"/>
              </a:lnSpc>
              <a:spcBef>
                <a:spcPts val="375"/>
              </a:spcBef>
              <a:spcAft>
                <a:spcPts val="0"/>
              </a:spcAft>
              <a:buClr>
                <a:schemeClr val="dk1"/>
              </a:buClr>
              <a:buSzPts val="1200"/>
              <a:buFont typeface="Arial"/>
              <a:buNone/>
              <a:defRPr sz="900" b="0" i="0" u="none" strike="noStrike" cap="none">
                <a:solidFill>
                  <a:schemeClr val="dk1"/>
                </a:solidFill>
                <a:latin typeface="Arial"/>
                <a:ea typeface="Arial"/>
                <a:cs typeface="Arial"/>
                <a:sym typeface="Arial"/>
              </a:defRPr>
            </a:lvl3pPr>
            <a:lvl4pPr marL="1371600" marR="0" lvl="3" indent="-171450" algn="l" rtl="0">
              <a:lnSpc>
                <a:spcPct val="90000"/>
              </a:lnSpc>
              <a:spcBef>
                <a:spcPts val="375"/>
              </a:spcBef>
              <a:spcAft>
                <a:spcPts val="0"/>
              </a:spcAft>
              <a:buClr>
                <a:schemeClr val="dk1"/>
              </a:buClr>
              <a:buSzPts val="1000"/>
              <a:buFont typeface="Arial"/>
              <a:buNone/>
              <a:defRPr sz="750" b="0" i="0" u="none" strike="noStrike" cap="none">
                <a:solidFill>
                  <a:schemeClr val="dk1"/>
                </a:solidFill>
                <a:latin typeface="Arial"/>
                <a:ea typeface="Arial"/>
                <a:cs typeface="Arial"/>
                <a:sym typeface="Arial"/>
              </a:defRPr>
            </a:lvl4pPr>
            <a:lvl5pPr marL="1714500" marR="0" lvl="4" indent="-171450" algn="l" rtl="0">
              <a:lnSpc>
                <a:spcPct val="90000"/>
              </a:lnSpc>
              <a:spcBef>
                <a:spcPts val="375"/>
              </a:spcBef>
              <a:spcAft>
                <a:spcPts val="0"/>
              </a:spcAft>
              <a:buClr>
                <a:schemeClr val="dk1"/>
              </a:buClr>
              <a:buSzPts val="1000"/>
              <a:buFont typeface="Arial"/>
              <a:buNone/>
              <a:defRPr sz="750" b="0" i="0" u="none" strike="noStrike" cap="none">
                <a:solidFill>
                  <a:schemeClr val="dk1"/>
                </a:solidFill>
                <a:latin typeface="Arial"/>
                <a:ea typeface="Arial"/>
                <a:cs typeface="Arial"/>
                <a:sym typeface="Arial"/>
              </a:defRPr>
            </a:lvl5pPr>
            <a:lvl6pPr marL="2057400" marR="0" lvl="5" indent="-171450" algn="l" rtl="0">
              <a:lnSpc>
                <a:spcPct val="90000"/>
              </a:lnSpc>
              <a:spcBef>
                <a:spcPts val="375"/>
              </a:spcBef>
              <a:spcAft>
                <a:spcPts val="0"/>
              </a:spcAft>
              <a:buClr>
                <a:schemeClr val="dk1"/>
              </a:buClr>
              <a:buSzPts val="1000"/>
              <a:buFont typeface="Arial"/>
              <a:buNone/>
              <a:defRPr sz="750" b="0" i="0" u="none" strike="noStrike" cap="none">
                <a:solidFill>
                  <a:schemeClr val="dk1"/>
                </a:solidFill>
                <a:latin typeface="Arial"/>
                <a:ea typeface="Arial"/>
                <a:cs typeface="Arial"/>
                <a:sym typeface="Arial"/>
              </a:defRPr>
            </a:lvl6pPr>
            <a:lvl7pPr marL="2400300" marR="0" lvl="6" indent="-171450" algn="l" rtl="0">
              <a:lnSpc>
                <a:spcPct val="90000"/>
              </a:lnSpc>
              <a:spcBef>
                <a:spcPts val="375"/>
              </a:spcBef>
              <a:spcAft>
                <a:spcPts val="0"/>
              </a:spcAft>
              <a:buClr>
                <a:schemeClr val="dk1"/>
              </a:buClr>
              <a:buSzPts val="1000"/>
              <a:buFont typeface="Arial"/>
              <a:buNone/>
              <a:defRPr sz="750" b="0" i="0" u="none" strike="noStrike" cap="none">
                <a:solidFill>
                  <a:schemeClr val="dk1"/>
                </a:solidFill>
                <a:latin typeface="Arial"/>
                <a:ea typeface="Arial"/>
                <a:cs typeface="Arial"/>
                <a:sym typeface="Arial"/>
              </a:defRPr>
            </a:lvl7pPr>
            <a:lvl8pPr marL="2743200" marR="0" lvl="7" indent="-171450" algn="l" rtl="0">
              <a:lnSpc>
                <a:spcPct val="90000"/>
              </a:lnSpc>
              <a:spcBef>
                <a:spcPts val="375"/>
              </a:spcBef>
              <a:spcAft>
                <a:spcPts val="0"/>
              </a:spcAft>
              <a:buClr>
                <a:schemeClr val="dk1"/>
              </a:buClr>
              <a:buSzPts val="1000"/>
              <a:buFont typeface="Arial"/>
              <a:buNone/>
              <a:defRPr sz="750" b="0" i="0" u="none" strike="noStrike" cap="none">
                <a:solidFill>
                  <a:schemeClr val="dk1"/>
                </a:solidFill>
                <a:latin typeface="Arial"/>
                <a:ea typeface="Arial"/>
                <a:cs typeface="Arial"/>
                <a:sym typeface="Arial"/>
              </a:defRPr>
            </a:lvl8pPr>
            <a:lvl9pPr marL="3086100" marR="0" lvl="8" indent="-171450" algn="l" rtl="0">
              <a:lnSpc>
                <a:spcPct val="90000"/>
              </a:lnSpc>
              <a:spcBef>
                <a:spcPts val="375"/>
              </a:spcBef>
              <a:spcAft>
                <a:spcPts val="0"/>
              </a:spcAft>
              <a:buClr>
                <a:schemeClr val="dk1"/>
              </a:buClr>
              <a:buSzPts val="1000"/>
              <a:buFont typeface="Arial"/>
              <a:buNone/>
              <a:defRPr sz="750" b="0" i="0" u="none" strike="noStrike" cap="none">
                <a:solidFill>
                  <a:schemeClr val="dk1"/>
                </a:solidFill>
                <a:latin typeface="Arial"/>
                <a:ea typeface="Arial"/>
                <a:cs typeface="Arial"/>
                <a:sym typeface="Arial"/>
              </a:defRPr>
            </a:lvl9pPr>
          </a:lstStyle>
          <a:p>
            <a:endParaRPr/>
          </a:p>
        </p:txBody>
      </p:sp>
      <p:sp>
        <p:nvSpPr>
          <p:cNvPr id="59" name="Google Shape;59;p6"/>
          <p:cNvSpPr txBox="1"/>
          <p:nvPr/>
        </p:nvSpPr>
        <p:spPr>
          <a:xfrm>
            <a:off x="7699249" y="4930954"/>
            <a:ext cx="1444085" cy="230802"/>
          </a:xfrm>
          <a:prstGeom prst="rect">
            <a:avLst/>
          </a:prstGeom>
          <a:noFill/>
          <a:ln>
            <a:noFill/>
          </a:ln>
        </p:spPr>
        <p:txBody>
          <a:bodyPr spcFirstLastPara="1" wrap="square" lIns="68569" tIns="34275" rIns="68569" bIns="34275" anchor="t" anchorCtr="0">
            <a:spAutoFit/>
          </a:bodyPr>
          <a:lstStyle/>
          <a:p>
            <a:pPr marL="0" marR="0" lvl="0" indent="0" algn="r" rtl="0">
              <a:spcBef>
                <a:spcPts val="0"/>
              </a:spcBef>
              <a:spcAft>
                <a:spcPts val="0"/>
              </a:spcAft>
              <a:buNone/>
            </a:pPr>
            <a:r>
              <a:rPr lang="en-GB" sz="1050" b="1">
                <a:solidFill>
                  <a:schemeClr val="accent1"/>
                </a:solidFill>
                <a:latin typeface="Arial"/>
                <a:ea typeface="Arial"/>
                <a:cs typeface="Arial"/>
                <a:sym typeface="Arial"/>
              </a:rPr>
              <a:t>Slide </a:t>
            </a:r>
            <a:fld id="{00000000-1234-1234-1234-123412341234}" type="slidenum">
              <a:rPr lang="en-GB" sz="1050" b="1">
                <a:solidFill>
                  <a:schemeClr val="accent1"/>
                </a:solidFill>
                <a:latin typeface="Arial"/>
                <a:ea typeface="Arial"/>
                <a:cs typeface="Arial"/>
                <a:sym typeface="Arial"/>
              </a:rPr>
              <a:pPr marL="0" marR="0" lvl="0" indent="0" algn="r" rtl="0">
                <a:spcBef>
                  <a:spcPts val="0"/>
                </a:spcBef>
                <a:spcAft>
                  <a:spcPts val="0"/>
                </a:spcAft>
                <a:buNone/>
              </a:pPr>
              <a:t>‹#›</a:t>
            </a:fld>
            <a:endParaRPr sz="1050" b="1">
              <a:solidFill>
                <a:schemeClr val="accent1"/>
              </a:solidFill>
              <a:latin typeface="Arial"/>
              <a:ea typeface="Arial"/>
              <a:cs typeface="Arial"/>
              <a:sym typeface="Arial"/>
            </a:endParaRPr>
          </a:p>
        </p:txBody>
      </p:sp>
      <p:sp>
        <p:nvSpPr>
          <p:cNvPr id="60" name="Google Shape;60;p6"/>
          <p:cNvSpPr txBox="1">
            <a:spLocks noGrp="1"/>
          </p:cNvSpPr>
          <p:nvPr>
            <p:ph type="title"/>
          </p:nvPr>
        </p:nvSpPr>
        <p:spPr>
          <a:xfrm>
            <a:off x="132036" y="131954"/>
            <a:ext cx="7040148" cy="584252"/>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1"/>
              </a:buClr>
              <a:buSzPts val="4400"/>
              <a:buFont typeface="Arial"/>
              <a:buNone/>
              <a:defRPr sz="3300" b="0" i="0" u="none" strike="noStrike" cap="none">
                <a:solidFill>
                  <a:schemeClr val="lt1"/>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61" name="Google Shape;61;p6"/>
          <p:cNvSpPr txBox="1"/>
          <p:nvPr/>
        </p:nvSpPr>
        <p:spPr>
          <a:xfrm>
            <a:off x="-18288" y="4922100"/>
            <a:ext cx="3694176" cy="230802"/>
          </a:xfrm>
          <a:prstGeom prst="rect">
            <a:avLst/>
          </a:prstGeom>
          <a:noFill/>
          <a:ln>
            <a:noFill/>
          </a:ln>
        </p:spPr>
        <p:txBody>
          <a:bodyPr spcFirstLastPara="1" wrap="square" lIns="68569" tIns="34275" rIns="68569" bIns="34275" anchor="t" anchorCtr="0">
            <a:spAutoFit/>
          </a:bodyPr>
          <a:lstStyle/>
          <a:p>
            <a:pPr marL="0" lvl="0" indent="0" algn="l" rtl="0">
              <a:spcBef>
                <a:spcPts val="0"/>
              </a:spcBef>
              <a:spcAft>
                <a:spcPts val="0"/>
              </a:spcAft>
              <a:buClr>
                <a:schemeClr val="dk1"/>
              </a:buClr>
              <a:buFont typeface="Arial"/>
              <a:buNone/>
            </a:pPr>
            <a:r>
              <a:rPr lang="en-GB" sz="1050" b="1">
                <a:solidFill>
                  <a:schemeClr val="accent1"/>
                </a:solidFill>
              </a:rPr>
              <a:t>WGCV-51, 3-6 October 2022</a:t>
            </a:r>
            <a:endParaRPr sz="1050"/>
          </a:p>
        </p:txBody>
      </p:sp>
    </p:spTree>
    <p:extLst>
      <p:ext uri="{BB962C8B-B14F-4D97-AF65-F5344CB8AC3E}">
        <p14:creationId xmlns:p14="http://schemas.microsoft.com/office/powerpoint/2010/main" val="1277516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タイトルのみ">
    <p:spTree>
      <p:nvGrpSpPr>
        <p:cNvPr id="1" name=""/>
        <p:cNvGrpSpPr/>
        <p:nvPr/>
      </p:nvGrpSpPr>
      <p:grpSpPr>
        <a:xfrm>
          <a:off x="0" y="0"/>
          <a:ext cx="0" cy="0"/>
          <a:chOff x="0" y="0"/>
          <a:chExt cx="0" cy="0"/>
        </a:xfrm>
      </p:grpSpPr>
      <p:sp>
        <p:nvSpPr>
          <p:cNvPr id="3" name="Rectangle 4"/>
          <p:cNvSpPr>
            <a:spLocks noGrp="1" noChangeArrowheads="1"/>
          </p:cNvSpPr>
          <p:nvPr>
            <p:ph type="dt" sz="half" idx="10"/>
          </p:nvPr>
        </p:nvSpPr>
        <p:spPr>
          <a:xfrm>
            <a:off x="198970" y="4767263"/>
            <a:ext cx="2057400" cy="273844"/>
          </a:xfrm>
          <a:prstGeom prst="rect">
            <a:avLst/>
          </a:prstGeom>
          <a:ln/>
        </p:spPr>
        <p:txBody>
          <a:bodyPr/>
          <a:lstStyle>
            <a:lvl1pPr>
              <a:defRPr/>
            </a:lvl1pPr>
          </a:lstStyle>
          <a:p>
            <a:pPr>
              <a:defRPr/>
            </a:pPr>
            <a:endParaRPr lang="en-US" altLang="ja-JP" dirty="0"/>
          </a:p>
        </p:txBody>
      </p:sp>
      <p:sp>
        <p:nvSpPr>
          <p:cNvPr id="5" name="Rectangle 6"/>
          <p:cNvSpPr>
            <a:spLocks noGrp="1" noChangeArrowheads="1"/>
          </p:cNvSpPr>
          <p:nvPr>
            <p:ph type="sldNum" sz="quarter" idx="12"/>
          </p:nvPr>
        </p:nvSpPr>
        <p:spPr>
          <a:xfrm>
            <a:off x="7239000" y="4910139"/>
            <a:ext cx="1905000" cy="184666"/>
          </a:xfrm>
          <a:prstGeom prst="rect">
            <a:avLst/>
          </a:prstGeom>
          <a:ln/>
        </p:spPr>
        <p:txBody>
          <a:bodyPr/>
          <a:lstStyle>
            <a:lvl1pPr>
              <a:defRPr/>
            </a:lvl1pPr>
          </a:lstStyle>
          <a:p>
            <a:pPr>
              <a:defRPr/>
            </a:pPr>
            <a:fld id="{92B7386E-C2F9-4FDD-850A-759F4B31A3FD}" type="slidenum">
              <a:rPr lang="en-US" altLang="ja-JP"/>
              <a:pPr>
                <a:defRPr/>
              </a:pPr>
              <a:t>‹#›</a:t>
            </a:fld>
            <a:endParaRPr lang="en-US" altLang="ja-JP" dirty="0"/>
          </a:p>
        </p:txBody>
      </p:sp>
    </p:spTree>
    <p:extLst>
      <p:ext uri="{BB962C8B-B14F-4D97-AF65-F5344CB8AC3E}">
        <p14:creationId xmlns:p14="http://schemas.microsoft.com/office/powerpoint/2010/main" val="1424686134"/>
      </p:ext>
    </p:extLst>
  </p:cSld>
  <p:clrMapOvr>
    <a:masterClrMapping/>
  </p:clrMapOvr>
  <p:transition advClick="0"/>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42"/>
        <p:cNvGrpSpPr/>
        <p:nvPr/>
      </p:nvGrpSpPr>
      <p:grpSpPr>
        <a:xfrm>
          <a:off x="0" y="0"/>
          <a:ext cx="0" cy="0"/>
          <a:chOff x="0" y="0"/>
          <a:chExt cx="0" cy="0"/>
        </a:xfrm>
      </p:grpSpPr>
      <p:sp>
        <p:nvSpPr>
          <p:cNvPr id="43" name="Google Shape;43;p5"/>
          <p:cNvSpPr/>
          <p:nvPr/>
        </p:nvSpPr>
        <p:spPr>
          <a:xfrm>
            <a:off x="0" y="1"/>
            <a:ext cx="9144000" cy="778119"/>
          </a:xfrm>
          <a:prstGeom prst="rect">
            <a:avLst/>
          </a:prstGeom>
          <a:solidFill>
            <a:schemeClr val="accent1"/>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a:solidFill>
                <a:schemeClr val="dk2"/>
              </a:solidFill>
              <a:latin typeface="Arial"/>
              <a:ea typeface="Arial"/>
              <a:cs typeface="Arial"/>
              <a:sym typeface="Arial"/>
            </a:endParaRPr>
          </a:p>
        </p:txBody>
      </p:sp>
      <p:pic>
        <p:nvPicPr>
          <p:cNvPr id="44" name="Google Shape;44;p5"/>
          <p:cNvPicPr preferRelativeResize="0"/>
          <p:nvPr/>
        </p:nvPicPr>
        <p:blipFill rotWithShape="1">
          <a:blip r:embed="rId2">
            <a:alphaModFix amt="34000"/>
          </a:blip>
          <a:srcRect l="51339" t="39269" r="-2839" b="35419"/>
          <a:stretch/>
        </p:blipFill>
        <p:spPr>
          <a:xfrm flipH="1">
            <a:off x="6978316" y="0"/>
            <a:ext cx="2165684" cy="778119"/>
          </a:xfrm>
          <a:prstGeom prst="rect">
            <a:avLst/>
          </a:prstGeom>
          <a:noFill/>
          <a:ln>
            <a:noFill/>
          </a:ln>
        </p:spPr>
      </p:pic>
      <p:pic>
        <p:nvPicPr>
          <p:cNvPr id="45" name="Google Shape;45;p5"/>
          <p:cNvPicPr preferRelativeResize="0"/>
          <p:nvPr/>
        </p:nvPicPr>
        <p:blipFill rotWithShape="1">
          <a:blip r:embed="rId3">
            <a:alphaModFix/>
          </a:blip>
          <a:srcRect/>
          <a:stretch/>
        </p:blipFill>
        <p:spPr>
          <a:xfrm>
            <a:off x="7343775" y="83743"/>
            <a:ext cx="1520925" cy="602579"/>
          </a:xfrm>
          <a:prstGeom prst="rect">
            <a:avLst/>
          </a:prstGeom>
          <a:noFill/>
          <a:ln>
            <a:noFill/>
          </a:ln>
          <a:effectLst>
            <a:outerShdw blurRad="50800" dist="38100" dir="2700000" algn="tl" rotWithShape="0">
              <a:srgbClr val="000000">
                <a:alpha val="40000"/>
              </a:srgbClr>
            </a:outerShdw>
          </a:effectLst>
        </p:spPr>
      </p:pic>
      <p:sp>
        <p:nvSpPr>
          <p:cNvPr id="46" name="Google Shape;46;p5"/>
          <p:cNvSpPr/>
          <p:nvPr/>
        </p:nvSpPr>
        <p:spPr>
          <a:xfrm>
            <a:off x="-1333" y="4930953"/>
            <a:ext cx="9145333" cy="212547"/>
          </a:xfrm>
          <a:prstGeom prst="rect">
            <a:avLst/>
          </a:prstGeom>
          <a:solidFill>
            <a:schemeClr val="accent4"/>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a:solidFill>
                <a:schemeClr val="dk2"/>
              </a:solidFill>
              <a:latin typeface="Arial"/>
              <a:ea typeface="Arial"/>
              <a:cs typeface="Arial"/>
              <a:sym typeface="Arial"/>
            </a:endParaRPr>
          </a:p>
        </p:txBody>
      </p:sp>
      <p:sp>
        <p:nvSpPr>
          <p:cNvPr id="47" name="Google Shape;47;p5"/>
          <p:cNvSpPr/>
          <p:nvPr/>
        </p:nvSpPr>
        <p:spPr>
          <a:xfrm rot="10800000" flipH="1">
            <a:off x="-3378" y="4905328"/>
            <a:ext cx="9147378" cy="44645"/>
          </a:xfrm>
          <a:prstGeom prst="rect">
            <a:avLst/>
          </a:prstGeom>
          <a:solidFill>
            <a:schemeClr val="accent1"/>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a:solidFill>
                <a:schemeClr val="dk2"/>
              </a:solidFill>
              <a:latin typeface="Arial"/>
              <a:ea typeface="Arial"/>
              <a:cs typeface="Arial"/>
              <a:sym typeface="Arial"/>
            </a:endParaRPr>
          </a:p>
        </p:txBody>
      </p:sp>
      <p:sp>
        <p:nvSpPr>
          <p:cNvPr id="48" name="Google Shape;48;p5"/>
          <p:cNvSpPr txBox="1"/>
          <p:nvPr/>
        </p:nvSpPr>
        <p:spPr>
          <a:xfrm>
            <a:off x="7699249" y="4930954"/>
            <a:ext cx="1444085" cy="230802"/>
          </a:xfrm>
          <a:prstGeom prst="rect">
            <a:avLst/>
          </a:prstGeom>
          <a:noFill/>
          <a:ln>
            <a:noFill/>
          </a:ln>
        </p:spPr>
        <p:txBody>
          <a:bodyPr spcFirstLastPara="1" wrap="square" lIns="68569" tIns="34275" rIns="68569" bIns="34275" anchor="t" anchorCtr="0">
            <a:spAutoFit/>
          </a:bodyPr>
          <a:lstStyle/>
          <a:p>
            <a:pPr marL="0" marR="0" lvl="0" indent="0" algn="r" rtl="0">
              <a:spcBef>
                <a:spcPts val="0"/>
              </a:spcBef>
              <a:spcAft>
                <a:spcPts val="0"/>
              </a:spcAft>
              <a:buNone/>
            </a:pPr>
            <a:r>
              <a:rPr lang="en-GB" sz="1050" b="1">
                <a:solidFill>
                  <a:schemeClr val="accent1"/>
                </a:solidFill>
                <a:latin typeface="Arial"/>
                <a:ea typeface="Arial"/>
                <a:cs typeface="Arial"/>
                <a:sym typeface="Arial"/>
              </a:rPr>
              <a:t>Slide </a:t>
            </a:r>
            <a:fld id="{00000000-1234-1234-1234-123412341234}" type="slidenum">
              <a:rPr lang="en-GB" sz="1050" b="1">
                <a:solidFill>
                  <a:schemeClr val="accent1"/>
                </a:solidFill>
                <a:latin typeface="Arial"/>
                <a:ea typeface="Arial"/>
                <a:cs typeface="Arial"/>
                <a:sym typeface="Arial"/>
              </a:rPr>
              <a:pPr marL="0" marR="0" lvl="0" indent="0" algn="r" rtl="0">
                <a:spcBef>
                  <a:spcPts val="0"/>
                </a:spcBef>
                <a:spcAft>
                  <a:spcPts val="0"/>
                </a:spcAft>
                <a:buNone/>
              </a:pPr>
              <a:t>‹#›</a:t>
            </a:fld>
            <a:endParaRPr sz="1050" b="1">
              <a:solidFill>
                <a:schemeClr val="accent1"/>
              </a:solidFill>
              <a:latin typeface="Arial"/>
              <a:ea typeface="Arial"/>
              <a:cs typeface="Arial"/>
              <a:sym typeface="Arial"/>
            </a:endParaRPr>
          </a:p>
        </p:txBody>
      </p:sp>
      <p:sp>
        <p:nvSpPr>
          <p:cNvPr id="49" name="Google Shape;49;p5"/>
          <p:cNvSpPr txBox="1">
            <a:spLocks noGrp="1"/>
          </p:cNvSpPr>
          <p:nvPr>
            <p:ph type="title"/>
          </p:nvPr>
        </p:nvSpPr>
        <p:spPr>
          <a:xfrm>
            <a:off x="132036" y="131954"/>
            <a:ext cx="7040148" cy="584252"/>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1"/>
              </a:buClr>
              <a:buSzPts val="4400"/>
              <a:buFont typeface="Arial"/>
              <a:buNone/>
              <a:defRPr sz="3300" b="0" i="0" u="none" strike="noStrike" cap="none">
                <a:solidFill>
                  <a:schemeClr val="lt1"/>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Tree>
    <p:extLst>
      <p:ext uri="{BB962C8B-B14F-4D97-AF65-F5344CB8AC3E}">
        <p14:creationId xmlns:p14="http://schemas.microsoft.com/office/powerpoint/2010/main" val="150911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image" Target="../media/image4.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7.xml"/><Relationship Id="rId7"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5" Type="http://schemas.openxmlformats.org/officeDocument/2006/relationships/slideLayout" Target="../slideLayouts/slideLayout9.xml"/><Relationship Id="rId4" Type="http://schemas.openxmlformats.org/officeDocument/2006/relationships/slideLayout" Target="../slideLayouts/slideLayout8.xml"/><Relationship Id="rId9"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p:nvPr/>
        </p:nvSpPr>
        <p:spPr>
          <a:xfrm>
            <a:off x="-3378" y="0"/>
            <a:ext cx="9144000" cy="778200"/>
          </a:xfrm>
          <a:prstGeom prst="rect">
            <a:avLst/>
          </a:prstGeom>
          <a:solidFill>
            <a:srgbClr val="153B4E"/>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dk2"/>
              </a:solidFill>
              <a:latin typeface="Arial"/>
              <a:ea typeface="Arial"/>
              <a:cs typeface="Arial"/>
              <a:sym typeface="Arial"/>
            </a:endParaRPr>
          </a:p>
        </p:txBody>
      </p:sp>
      <p:pic>
        <p:nvPicPr>
          <p:cNvPr id="7" name="Google Shape;7;p1"/>
          <p:cNvPicPr preferRelativeResize="0"/>
          <p:nvPr/>
        </p:nvPicPr>
        <p:blipFill rotWithShape="1">
          <a:blip r:embed="rId6">
            <a:alphaModFix amt="34000"/>
          </a:blip>
          <a:srcRect l="51339" t="39269" r="-2839" b="35419"/>
          <a:stretch/>
        </p:blipFill>
        <p:spPr>
          <a:xfrm flipH="1">
            <a:off x="6978317" y="0"/>
            <a:ext cx="2165683" cy="778120"/>
          </a:xfrm>
          <a:prstGeom prst="rect">
            <a:avLst/>
          </a:prstGeom>
          <a:noFill/>
          <a:ln>
            <a:noFill/>
          </a:ln>
        </p:spPr>
      </p:pic>
      <p:sp>
        <p:nvSpPr>
          <p:cNvPr id="9" name="Google Shape;9;p1"/>
          <p:cNvSpPr/>
          <p:nvPr/>
        </p:nvSpPr>
        <p:spPr>
          <a:xfrm>
            <a:off x="-1333" y="4930953"/>
            <a:ext cx="9145200" cy="212400"/>
          </a:xfrm>
          <a:prstGeom prst="rect">
            <a:avLst/>
          </a:prstGeom>
          <a:solidFill>
            <a:schemeClr val="accent4"/>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dk2"/>
              </a:solidFill>
              <a:latin typeface="Arial"/>
              <a:ea typeface="Arial"/>
              <a:cs typeface="Arial"/>
              <a:sym typeface="Arial"/>
            </a:endParaRPr>
          </a:p>
        </p:txBody>
      </p:sp>
      <p:sp>
        <p:nvSpPr>
          <p:cNvPr id="10" name="Google Shape;10;p1"/>
          <p:cNvSpPr/>
          <p:nvPr/>
        </p:nvSpPr>
        <p:spPr>
          <a:xfrm rot="10800000" flipH="1">
            <a:off x="-3378" y="4905272"/>
            <a:ext cx="9147300" cy="44700"/>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dk2"/>
              </a:solidFill>
              <a:latin typeface="Arial"/>
              <a:ea typeface="Arial"/>
              <a:cs typeface="Arial"/>
              <a:sym typeface="Arial"/>
            </a:endParaRPr>
          </a:p>
        </p:txBody>
      </p:sp>
      <p:pic>
        <p:nvPicPr>
          <p:cNvPr id="2" name="Picture 4" descr="http://gsics.atmos.umd.edu/pub/Development/Logos/GSICS180px.png">
            <a:extLst>
              <a:ext uri="{FF2B5EF4-FFF2-40B4-BE49-F238E27FC236}">
                <a16:creationId xmlns:a16="http://schemas.microsoft.com/office/drawing/2014/main" id="{7B5DDD9D-A426-F99F-5554-E8AB77C04086}"/>
              </a:ext>
            </a:extLst>
          </p:cNvPr>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1206690" y="149707"/>
            <a:ext cx="982980" cy="39865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5B24C0C1-E29D-CCB2-B5FC-30C67F7F93B6}"/>
              </a:ext>
            </a:extLst>
          </p:cNvPr>
          <p:cNvPicPr>
            <a:picLocks noChangeAspect="1"/>
          </p:cNvPicPr>
          <p:nvPr userDrawn="1"/>
        </p:nvPicPr>
        <p:blipFill rotWithShape="1">
          <a:blip r:embed="rId8" cstate="email">
            <a:extLst>
              <a:ext uri="{28A0092B-C50C-407E-A947-70E740481C1C}">
                <a14:useLocalDpi xmlns:a14="http://schemas.microsoft.com/office/drawing/2010/main"/>
              </a:ext>
            </a:extLst>
          </a:blip>
          <a:srcRect l="8486" t="24357" r="12292" b="26022"/>
          <a:stretch/>
        </p:blipFill>
        <p:spPr>
          <a:xfrm>
            <a:off x="6823260" y="664078"/>
            <a:ext cx="2259430" cy="888085"/>
          </a:xfrm>
          <a:prstGeom prst="rect">
            <a:avLst/>
          </a:prstGeom>
        </p:spPr>
      </p:pic>
      <p:pic>
        <p:nvPicPr>
          <p:cNvPr id="4" name="Google Shape;8;p1">
            <a:extLst>
              <a:ext uri="{FF2B5EF4-FFF2-40B4-BE49-F238E27FC236}">
                <a16:creationId xmlns:a16="http://schemas.microsoft.com/office/drawing/2014/main" id="{40E224E6-4DA8-CEFB-9D65-1F10541F8368}"/>
              </a:ext>
            </a:extLst>
          </p:cNvPr>
          <p:cNvPicPr preferRelativeResize="0">
            <a:picLocks noChangeAspect="1"/>
          </p:cNvPicPr>
          <p:nvPr userDrawn="1"/>
        </p:nvPicPr>
        <p:blipFill rotWithShape="1">
          <a:blip r:embed="rId9">
            <a:alphaModFix/>
          </a:blip>
          <a:srcRect/>
          <a:stretch/>
        </p:blipFill>
        <p:spPr>
          <a:xfrm>
            <a:off x="107653" y="108840"/>
            <a:ext cx="994233" cy="410509"/>
          </a:xfrm>
          <a:prstGeom prst="rect">
            <a:avLst/>
          </a:prstGeom>
          <a:noFill/>
          <a:ln>
            <a:noFill/>
          </a:ln>
          <a:effectLst>
            <a:outerShdw blurRad="50800" dist="38100" dir="2700000" algn="tl" rotWithShape="0">
              <a:srgbClr val="000000">
                <a:alpha val="40000"/>
              </a:srgbClr>
            </a:outerShdw>
          </a:effectLst>
        </p:spPr>
      </p:pic>
      <p:pic>
        <p:nvPicPr>
          <p:cNvPr id="5" name="Picture 4">
            <a:extLst>
              <a:ext uri="{FF2B5EF4-FFF2-40B4-BE49-F238E27FC236}">
                <a16:creationId xmlns:a16="http://schemas.microsoft.com/office/drawing/2014/main" id="{5C15D314-6D7E-FC5C-05EE-D8AEBB613CF6}"/>
              </a:ext>
            </a:extLst>
          </p:cNvPr>
          <p:cNvPicPr>
            <a:picLocks noChangeAspect="1"/>
          </p:cNvPicPr>
          <p:nvPr userDrawn="1"/>
        </p:nvPicPr>
        <p:blipFill rotWithShape="1">
          <a:blip r:embed="rId8" cstate="email">
            <a:extLst>
              <a:ext uri="{28A0092B-C50C-407E-A947-70E740481C1C}">
                <a14:useLocalDpi xmlns:a14="http://schemas.microsoft.com/office/drawing/2010/main"/>
              </a:ext>
            </a:extLst>
          </a:blip>
          <a:srcRect l="8486" t="24357" r="12292" b="26022"/>
          <a:stretch/>
        </p:blipFill>
        <p:spPr>
          <a:xfrm>
            <a:off x="7771092" y="108840"/>
            <a:ext cx="1369530" cy="538746"/>
          </a:xfrm>
          <a:prstGeom prst="rect">
            <a:avLst/>
          </a:prstGeom>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p:nvPr/>
        </p:nvSpPr>
        <p:spPr>
          <a:xfrm>
            <a:off x="0" y="1"/>
            <a:ext cx="9144000" cy="778119"/>
          </a:xfrm>
          <a:prstGeom prst="rect">
            <a:avLst/>
          </a:prstGeom>
          <a:solidFill>
            <a:schemeClr val="accent1"/>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b="0" i="0" u="none" strike="noStrike" cap="none">
              <a:solidFill>
                <a:schemeClr val="dk2"/>
              </a:solidFill>
              <a:latin typeface="Arial"/>
              <a:ea typeface="Arial"/>
              <a:cs typeface="Arial"/>
              <a:sym typeface="Arial"/>
            </a:endParaRPr>
          </a:p>
        </p:txBody>
      </p:sp>
      <p:pic>
        <p:nvPicPr>
          <p:cNvPr id="7" name="Google Shape;7;p1"/>
          <p:cNvPicPr preferRelativeResize="0"/>
          <p:nvPr/>
        </p:nvPicPr>
        <p:blipFill rotWithShape="1">
          <a:blip r:embed="rId8">
            <a:alphaModFix amt="34000"/>
          </a:blip>
          <a:srcRect l="51339" t="39269" r="-2839" b="35419"/>
          <a:stretch/>
        </p:blipFill>
        <p:spPr>
          <a:xfrm flipH="1">
            <a:off x="6978316" y="0"/>
            <a:ext cx="2165684" cy="778119"/>
          </a:xfrm>
          <a:prstGeom prst="rect">
            <a:avLst/>
          </a:prstGeom>
          <a:noFill/>
          <a:ln>
            <a:noFill/>
          </a:ln>
        </p:spPr>
      </p:pic>
      <p:pic>
        <p:nvPicPr>
          <p:cNvPr id="8" name="Google Shape;8;p1"/>
          <p:cNvPicPr preferRelativeResize="0"/>
          <p:nvPr/>
        </p:nvPicPr>
        <p:blipFill rotWithShape="1">
          <a:blip r:embed="rId9">
            <a:alphaModFix/>
          </a:blip>
          <a:srcRect/>
          <a:stretch/>
        </p:blipFill>
        <p:spPr>
          <a:xfrm>
            <a:off x="7343775" y="83743"/>
            <a:ext cx="1520925" cy="602579"/>
          </a:xfrm>
          <a:prstGeom prst="rect">
            <a:avLst/>
          </a:prstGeom>
          <a:noFill/>
          <a:ln>
            <a:noFill/>
          </a:ln>
          <a:effectLst>
            <a:outerShdw blurRad="50800" dist="38100" dir="2700000" algn="tl" rotWithShape="0">
              <a:srgbClr val="000000">
                <a:alpha val="40000"/>
              </a:srgbClr>
            </a:outerShdw>
          </a:effectLst>
        </p:spPr>
      </p:pic>
      <p:sp>
        <p:nvSpPr>
          <p:cNvPr id="9" name="Google Shape;9;p1"/>
          <p:cNvSpPr/>
          <p:nvPr/>
        </p:nvSpPr>
        <p:spPr>
          <a:xfrm>
            <a:off x="-1333" y="4930953"/>
            <a:ext cx="9145333" cy="212547"/>
          </a:xfrm>
          <a:prstGeom prst="rect">
            <a:avLst/>
          </a:prstGeom>
          <a:solidFill>
            <a:schemeClr val="accent4"/>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b="0" i="0" u="none" strike="noStrike" cap="none">
              <a:solidFill>
                <a:schemeClr val="dk2"/>
              </a:solidFill>
              <a:latin typeface="Arial"/>
              <a:ea typeface="Arial"/>
              <a:cs typeface="Arial"/>
              <a:sym typeface="Arial"/>
            </a:endParaRPr>
          </a:p>
        </p:txBody>
      </p:sp>
      <p:sp>
        <p:nvSpPr>
          <p:cNvPr id="10" name="Google Shape;10;p1"/>
          <p:cNvSpPr/>
          <p:nvPr/>
        </p:nvSpPr>
        <p:spPr>
          <a:xfrm rot="10800000" flipH="1">
            <a:off x="-3378" y="4905328"/>
            <a:ext cx="9147378" cy="44645"/>
          </a:xfrm>
          <a:prstGeom prst="rect">
            <a:avLst/>
          </a:prstGeom>
          <a:solidFill>
            <a:schemeClr val="accent1"/>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b="0" i="0" u="none" strike="noStrike" cap="none">
              <a:solidFill>
                <a:schemeClr val="dk2"/>
              </a:solidFill>
              <a:latin typeface="Arial"/>
              <a:ea typeface="Arial"/>
              <a:cs typeface="Arial"/>
              <a:sym typeface="Arial"/>
            </a:endParaRPr>
          </a:p>
        </p:txBody>
      </p:sp>
      <p:sp>
        <p:nvSpPr>
          <p:cNvPr id="2" name="MSIPCMContentMarking" descr="{&quot;HashCode&quot;:-84886289,&quot;Placement&quot;:&quot;Header&quot;,&quot;Top&quot;:0.0,&quot;Left&quot;:413.054657,&quot;SlideWidth&quot;:960,&quot;SlideHeight&quot;:540}">
            <a:extLst>
              <a:ext uri="{FF2B5EF4-FFF2-40B4-BE49-F238E27FC236}">
                <a16:creationId xmlns:a16="http://schemas.microsoft.com/office/drawing/2014/main" id="{68B8B095-9003-AB14-0A0F-E4ADC039547F}"/>
              </a:ext>
            </a:extLst>
          </p:cNvPr>
          <p:cNvSpPr txBox="1"/>
          <p:nvPr userDrawn="1"/>
        </p:nvSpPr>
        <p:spPr>
          <a:xfrm>
            <a:off x="3934346" y="36177"/>
            <a:ext cx="1275309" cy="150041"/>
          </a:xfrm>
          <a:prstGeom prst="rect">
            <a:avLst/>
          </a:prstGeom>
          <a:noFill/>
        </p:spPr>
        <p:txBody>
          <a:bodyPr vert="horz" wrap="square" lIns="0" tIns="0" rIns="0" bIns="0" rtlCol="0" anchor="ctr" anchorCtr="1">
            <a:spAutoFit/>
          </a:bodyPr>
          <a:lstStyle/>
          <a:p>
            <a:pPr algn="ctr">
              <a:spcBef>
                <a:spcPts val="0"/>
              </a:spcBef>
              <a:spcAft>
                <a:spcPts val="0"/>
              </a:spcAft>
            </a:pPr>
            <a:r>
              <a:rPr lang="en-GB" sz="975">
                <a:solidFill>
                  <a:srgbClr val="000000"/>
                </a:solidFill>
                <a:latin typeface="Arial" panose="020B0604020202020204" pitchFamily="34" charset="0"/>
              </a:rPr>
              <a:t>NPL - Commercial</a:t>
            </a:r>
          </a:p>
        </p:txBody>
      </p:sp>
    </p:spTree>
    <p:extLst>
      <p:ext uri="{BB962C8B-B14F-4D97-AF65-F5344CB8AC3E}">
        <p14:creationId xmlns:p14="http://schemas.microsoft.com/office/powerpoint/2010/main" val="43051028"/>
      </p:ext>
    </p:extLst>
  </p:cSld>
  <p:clrMap bg1="lt1" tx1="dk1" bg2="dk2" tx2="lt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1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atpi.eventsair.com/pre-flight-calibration-workshop/detailedprogramme"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pic>
        <p:nvPicPr>
          <p:cNvPr id="5" name="Picture 4">
            <a:extLst>
              <a:ext uri="{FF2B5EF4-FFF2-40B4-BE49-F238E27FC236}">
                <a16:creationId xmlns:a16="http://schemas.microsoft.com/office/drawing/2014/main" id="{0D2096C3-B00B-DBB8-8554-331EBF51CE22}"/>
              </a:ext>
            </a:extLst>
          </p:cNvPr>
          <p:cNvPicPr>
            <a:picLocks noChangeAspect="1"/>
          </p:cNvPicPr>
          <p:nvPr/>
        </p:nvPicPr>
        <p:blipFill>
          <a:blip r:embed="rId3"/>
          <a:stretch>
            <a:fillRect/>
          </a:stretch>
        </p:blipFill>
        <p:spPr>
          <a:xfrm>
            <a:off x="2305633" y="4112631"/>
            <a:ext cx="2191572" cy="768538"/>
          </a:xfrm>
          <a:prstGeom prst="rect">
            <a:avLst/>
          </a:prstGeom>
        </p:spPr>
      </p:pic>
      <p:sp>
        <p:nvSpPr>
          <p:cNvPr id="3" name="Google Shape;66;p7">
            <a:extLst>
              <a:ext uri="{FF2B5EF4-FFF2-40B4-BE49-F238E27FC236}">
                <a16:creationId xmlns:a16="http://schemas.microsoft.com/office/drawing/2014/main" id="{2A84800F-AA4D-A1A7-D292-B2321979B576}"/>
              </a:ext>
            </a:extLst>
          </p:cNvPr>
          <p:cNvSpPr txBox="1">
            <a:spLocks noGrp="1"/>
          </p:cNvSpPr>
          <p:nvPr>
            <p:ph type="title"/>
          </p:nvPr>
        </p:nvSpPr>
        <p:spPr>
          <a:xfrm>
            <a:off x="132036" y="131954"/>
            <a:ext cx="5074718" cy="2979484"/>
          </a:xfrm>
          <a:prstGeom prst="rect">
            <a:avLst/>
          </a:prstGeom>
          <a:noFill/>
          <a:ln>
            <a:noFill/>
          </a:ln>
        </p:spPr>
        <p:txBody>
          <a:bodyPr spcFirstLastPara="1" wrap="square" lIns="68569" tIns="34275" rIns="68569" bIns="34275" anchor="t" anchorCtr="0">
            <a:noAutofit/>
          </a:bodyPr>
          <a:lstStyle/>
          <a:p>
            <a:r>
              <a:rPr lang="en-GB" sz="3000" dirty="0">
                <a:solidFill>
                  <a:srgbClr val="FFFF00"/>
                </a:solidFill>
              </a:rPr>
              <a:t>Pre-flight Calibration workshop</a:t>
            </a:r>
            <a:endParaRPr lang="en-GB" sz="3000" dirty="0">
              <a:solidFill>
                <a:schemeClr val="bg1"/>
              </a:solidFill>
            </a:endParaRPr>
          </a:p>
        </p:txBody>
      </p:sp>
      <p:sp>
        <p:nvSpPr>
          <p:cNvPr id="6" name="Google Shape;67;p7">
            <a:extLst>
              <a:ext uri="{FF2B5EF4-FFF2-40B4-BE49-F238E27FC236}">
                <a16:creationId xmlns:a16="http://schemas.microsoft.com/office/drawing/2014/main" id="{635B6C95-0E2F-C291-751C-F75B2C9CCCD9}"/>
              </a:ext>
            </a:extLst>
          </p:cNvPr>
          <p:cNvSpPr/>
          <p:nvPr/>
        </p:nvSpPr>
        <p:spPr>
          <a:xfrm>
            <a:off x="5473517" y="3036852"/>
            <a:ext cx="3624707" cy="1953989"/>
          </a:xfrm>
          <a:prstGeom prst="rect">
            <a:avLst/>
          </a:prstGeom>
          <a:noFill/>
          <a:ln>
            <a:noFill/>
          </a:ln>
        </p:spPr>
        <p:txBody>
          <a:bodyPr spcFirstLastPara="1" wrap="square" lIns="0" tIns="0" rIns="0" bIns="0" anchor="t" anchorCtr="0">
            <a:noAutofit/>
          </a:bodyPr>
          <a:lstStyle/>
          <a:p>
            <a:pPr algn="r" defTabSz="685800"/>
            <a:r>
              <a:rPr lang="en-GB" sz="1650" b="1" dirty="0">
                <a:solidFill>
                  <a:srgbClr val="33445F"/>
                </a:solidFill>
              </a:rPr>
              <a:t>Nigel Fox, NPL/UKSA</a:t>
            </a:r>
          </a:p>
          <a:p>
            <a:pPr algn="r" defTabSz="685800"/>
            <a:r>
              <a:rPr lang="en-GB" sz="1650" b="1" dirty="0">
                <a:solidFill>
                  <a:srgbClr val="33445F"/>
                </a:solidFill>
              </a:rPr>
              <a:t>                    </a:t>
            </a:r>
            <a:r>
              <a:rPr lang="en-GB" sz="1650" b="1" dirty="0" err="1">
                <a:solidFill>
                  <a:srgbClr val="33445F"/>
                </a:solidFill>
              </a:rPr>
              <a:t>XiaoXiong</a:t>
            </a:r>
            <a:r>
              <a:rPr lang="en-GB" sz="1650" b="1" dirty="0">
                <a:solidFill>
                  <a:srgbClr val="33445F"/>
                </a:solidFill>
              </a:rPr>
              <a:t> Xiong, NASA</a:t>
            </a:r>
            <a:endParaRPr sz="1050" dirty="0"/>
          </a:p>
          <a:p>
            <a:pPr algn="r" defTabSz="685800">
              <a:lnSpc>
                <a:spcPct val="150000"/>
              </a:lnSpc>
            </a:pPr>
            <a:r>
              <a:rPr lang="en-GB" sz="1650" b="1" dirty="0">
                <a:solidFill>
                  <a:srgbClr val="33445F"/>
                </a:solidFill>
              </a:rPr>
              <a:t>Agenda Item 2.3</a:t>
            </a:r>
          </a:p>
          <a:p>
            <a:pPr marL="0" marR="0" lvl="0" indent="0" algn="r" rtl="0">
              <a:lnSpc>
                <a:spcPct val="150000"/>
              </a:lnSpc>
              <a:spcBef>
                <a:spcPts val="0"/>
              </a:spcBef>
              <a:spcAft>
                <a:spcPts val="0"/>
              </a:spcAft>
              <a:buNone/>
            </a:pPr>
            <a:r>
              <a:rPr lang="en-US" sz="1800" b="1" dirty="0">
                <a:solidFill>
                  <a:schemeClr val="accent1"/>
                </a:solidFill>
              </a:rPr>
              <a:t>WGCV-55,</a:t>
            </a:r>
          </a:p>
          <a:p>
            <a:pPr marL="0" marR="0" lvl="0" indent="0" algn="r" rtl="0">
              <a:lnSpc>
                <a:spcPct val="150000"/>
              </a:lnSpc>
              <a:spcBef>
                <a:spcPts val="0"/>
              </a:spcBef>
              <a:spcAft>
                <a:spcPts val="0"/>
              </a:spcAft>
              <a:buNone/>
            </a:pPr>
            <a:r>
              <a:rPr lang="en-US" sz="1800" b="1" dirty="0">
                <a:solidFill>
                  <a:schemeClr val="accent1"/>
                </a:solidFill>
              </a:rPr>
              <a:t>Hyderabad, India</a:t>
            </a:r>
            <a:endParaRPr lang="en-US" sz="1800" b="1" i="0" u="none" strike="noStrike" cap="none" dirty="0">
              <a:solidFill>
                <a:schemeClr val="accent1"/>
              </a:solidFill>
              <a:latin typeface="Arial"/>
              <a:ea typeface="Arial"/>
              <a:cs typeface="Arial"/>
              <a:sym typeface="Arial"/>
            </a:endParaRPr>
          </a:p>
          <a:p>
            <a:pPr marL="0" marR="0" lvl="0" indent="0" algn="r" rtl="0">
              <a:lnSpc>
                <a:spcPct val="150000"/>
              </a:lnSpc>
              <a:spcBef>
                <a:spcPts val="0"/>
              </a:spcBef>
              <a:spcAft>
                <a:spcPts val="0"/>
              </a:spcAft>
              <a:buNone/>
            </a:pPr>
            <a:r>
              <a:rPr lang="en-US" sz="1800" b="1" dirty="0">
                <a:solidFill>
                  <a:schemeClr val="accent1"/>
                </a:solidFill>
              </a:rPr>
              <a:t>8th - 12th Jul 2025</a:t>
            </a:r>
            <a:endParaRPr lang="en-US" sz="1800" b="1" i="0" u="none" strike="noStrike" cap="none" dirty="0">
              <a:solidFill>
                <a:schemeClr val="accent1"/>
              </a:solidFill>
              <a:latin typeface="Arial"/>
              <a:ea typeface="Arial"/>
              <a:cs typeface="Arial"/>
              <a:sym typeface="Arial"/>
            </a:endParaRPr>
          </a:p>
          <a:p>
            <a:pPr defTabSz="685800"/>
            <a:br>
              <a:rPr lang="en-GB" sz="2400" dirty="0"/>
            </a:br>
            <a:endParaRPr sz="1650" b="1" dirty="0">
              <a:solidFill>
                <a:srgbClr val="33445F"/>
              </a:solidFill>
            </a:endParaRPr>
          </a:p>
        </p:txBody>
      </p:sp>
      <p:pic>
        <p:nvPicPr>
          <p:cNvPr id="4" name="Picture 3" descr="A group of people standing in front of a screen&#10;&#10;AI-generated content may be incorrect.">
            <a:extLst>
              <a:ext uri="{FF2B5EF4-FFF2-40B4-BE49-F238E27FC236}">
                <a16:creationId xmlns:a16="http://schemas.microsoft.com/office/drawing/2014/main" id="{C2A24EF9-BF1B-5574-F658-1132C43AC617}"/>
              </a:ext>
            </a:extLst>
          </p:cNvPr>
          <p:cNvPicPr>
            <a:picLocks noChangeAspect="1"/>
          </p:cNvPicPr>
          <p:nvPr/>
        </p:nvPicPr>
        <p:blipFill>
          <a:blip r:embed="rId4"/>
          <a:stretch>
            <a:fillRect/>
          </a:stretch>
        </p:blipFill>
        <p:spPr>
          <a:xfrm>
            <a:off x="242640" y="1424228"/>
            <a:ext cx="4125985" cy="182546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84B2C77-341E-F493-6F11-4ADF35B286CF}"/>
              </a:ext>
            </a:extLst>
          </p:cNvPr>
          <p:cNvSpPr>
            <a:spLocks noGrp="1"/>
          </p:cNvSpPr>
          <p:nvPr>
            <p:ph type="body" idx="1"/>
          </p:nvPr>
        </p:nvSpPr>
        <p:spPr>
          <a:xfrm>
            <a:off x="196792" y="737061"/>
            <a:ext cx="8621700" cy="3497100"/>
          </a:xfrm>
        </p:spPr>
        <p:txBody>
          <a:bodyPr/>
          <a:lstStyle/>
          <a:p>
            <a:pPr>
              <a:lnSpc>
                <a:spcPct val="100000"/>
              </a:lnSpc>
            </a:pPr>
            <a:r>
              <a:rPr lang="en-GB" sz="1800" b="1" dirty="0"/>
              <a:t>Develop comprehensive Mission simulators</a:t>
            </a:r>
          </a:p>
          <a:p>
            <a:pPr>
              <a:lnSpc>
                <a:spcPct val="100000"/>
              </a:lnSpc>
            </a:pPr>
            <a:r>
              <a:rPr lang="en-GB" sz="1800" b="1" dirty="0"/>
              <a:t>Evaluate the OGSE (particularly stray light) to ensure its performance</a:t>
            </a:r>
          </a:p>
          <a:p>
            <a:pPr>
              <a:lnSpc>
                <a:spcPct val="100000"/>
              </a:lnSpc>
            </a:pPr>
            <a:r>
              <a:rPr lang="en-GB" sz="1800" b="1" dirty="0"/>
              <a:t>--------------------------------------------------</a:t>
            </a:r>
          </a:p>
          <a:p>
            <a:pPr>
              <a:lnSpc>
                <a:spcPct val="100000"/>
              </a:lnSpc>
            </a:pPr>
            <a:r>
              <a:rPr lang="en-GB" sz="1800" b="1" dirty="0">
                <a:solidFill>
                  <a:srgbClr val="0000FF"/>
                </a:solidFill>
              </a:rPr>
              <a:t>Community surprisingly very open / sharing ideas and information</a:t>
            </a:r>
          </a:p>
          <a:p>
            <a:pPr>
              <a:lnSpc>
                <a:spcPct val="100000"/>
              </a:lnSpc>
            </a:pPr>
            <a:r>
              <a:rPr lang="en-GB" sz="1800" b="1" dirty="0">
                <a:solidFill>
                  <a:srgbClr val="0000FF"/>
                </a:solidFill>
              </a:rPr>
              <a:t>‘New space’ recognise value but need evidence of benefit/requirement to justify some activities </a:t>
            </a:r>
          </a:p>
          <a:p>
            <a:pPr lvl="1">
              <a:lnSpc>
                <a:spcPct val="100000"/>
              </a:lnSpc>
            </a:pPr>
            <a:r>
              <a:rPr lang="en-GB" sz="1500" dirty="0">
                <a:solidFill>
                  <a:srgbClr val="0000FF"/>
                </a:solidFill>
              </a:rPr>
              <a:t>Need to know necessities and ‘nice to have’</a:t>
            </a:r>
          </a:p>
          <a:p>
            <a:pPr lvl="1">
              <a:lnSpc>
                <a:spcPct val="100000"/>
              </a:lnSpc>
            </a:pPr>
            <a:r>
              <a:rPr lang="en-GB" sz="1500" dirty="0">
                <a:solidFill>
                  <a:srgbClr val="0000FF"/>
                </a:solidFill>
              </a:rPr>
              <a:t>May be prepared to provide key technical info needed for Cal</a:t>
            </a:r>
          </a:p>
          <a:p>
            <a:pPr lvl="1">
              <a:lnSpc>
                <a:spcPct val="100000"/>
              </a:lnSpc>
            </a:pPr>
            <a:r>
              <a:rPr lang="en-GB" sz="1500" dirty="0">
                <a:solidFill>
                  <a:srgbClr val="0000FF"/>
                </a:solidFill>
              </a:rPr>
              <a:t>Desire low cost/quick solutions</a:t>
            </a:r>
          </a:p>
          <a:p>
            <a:pPr lvl="1">
              <a:lnSpc>
                <a:spcPct val="100000"/>
              </a:lnSpc>
            </a:pPr>
            <a:r>
              <a:rPr lang="en-GB" sz="1500" dirty="0">
                <a:solidFill>
                  <a:srgbClr val="0000FF"/>
                </a:solidFill>
              </a:rPr>
              <a:t>Very keen on utilisation of </a:t>
            </a:r>
            <a:r>
              <a:rPr lang="en-GB" sz="1500" dirty="0" err="1">
                <a:solidFill>
                  <a:srgbClr val="0000FF"/>
                </a:solidFill>
              </a:rPr>
              <a:t>SITSats</a:t>
            </a:r>
            <a:r>
              <a:rPr lang="en-GB" sz="1500" dirty="0">
                <a:solidFill>
                  <a:srgbClr val="0000FF"/>
                </a:solidFill>
              </a:rPr>
              <a:t> &amp; noting they will need to do some pre-flight to benefit e.g. spec response functions </a:t>
            </a:r>
          </a:p>
          <a:p>
            <a:pPr>
              <a:lnSpc>
                <a:spcPct val="100000"/>
              </a:lnSpc>
            </a:pPr>
            <a:endParaRPr lang="en-GB" sz="1800" b="1" dirty="0"/>
          </a:p>
          <a:p>
            <a:pPr>
              <a:lnSpc>
                <a:spcPct val="100000"/>
              </a:lnSpc>
            </a:pPr>
            <a:endParaRPr lang="en-GB" b="1" dirty="0"/>
          </a:p>
          <a:p>
            <a:pPr>
              <a:lnSpc>
                <a:spcPct val="100000"/>
              </a:lnSpc>
            </a:pPr>
            <a:endParaRPr lang="en-GB" b="1" dirty="0"/>
          </a:p>
          <a:p>
            <a:endParaRPr lang="en-GB" dirty="0"/>
          </a:p>
        </p:txBody>
      </p:sp>
      <p:sp>
        <p:nvSpPr>
          <p:cNvPr id="6" name="Title 2">
            <a:extLst>
              <a:ext uri="{FF2B5EF4-FFF2-40B4-BE49-F238E27FC236}">
                <a16:creationId xmlns:a16="http://schemas.microsoft.com/office/drawing/2014/main" id="{E4ACB9AF-6F8B-9CB2-A9DD-22C9029C5DAB}"/>
              </a:ext>
            </a:extLst>
          </p:cNvPr>
          <p:cNvSpPr>
            <a:spLocks noGrp="1"/>
          </p:cNvSpPr>
          <p:nvPr>
            <p:ph type="title"/>
          </p:nvPr>
        </p:nvSpPr>
        <p:spPr>
          <a:xfrm>
            <a:off x="-92766" y="72320"/>
            <a:ext cx="7520609" cy="584400"/>
          </a:xfrm>
        </p:spPr>
        <p:txBody>
          <a:bodyPr/>
          <a:lstStyle/>
          <a:p>
            <a:r>
              <a:rPr lang="en-GB" sz="2400" dirty="0"/>
              <a:t> Conclusions/recommendations</a:t>
            </a:r>
          </a:p>
        </p:txBody>
      </p:sp>
    </p:spTree>
    <p:extLst>
      <p:ext uri="{BB962C8B-B14F-4D97-AF65-F5344CB8AC3E}">
        <p14:creationId xmlns:p14="http://schemas.microsoft.com/office/powerpoint/2010/main" val="42528222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2ABEE0-45DC-93BF-83BE-042D760F2743}"/>
              </a:ext>
            </a:extLst>
          </p:cNvPr>
          <p:cNvSpPr>
            <a:spLocks noGrp="1"/>
          </p:cNvSpPr>
          <p:nvPr>
            <p:ph type="body" idx="1"/>
          </p:nvPr>
        </p:nvSpPr>
        <p:spPr>
          <a:xfrm>
            <a:off x="-626714" y="630089"/>
            <a:ext cx="9917362" cy="3497100"/>
          </a:xfrm>
        </p:spPr>
        <p:txBody>
          <a:bodyPr/>
          <a:lstStyle/>
          <a:p>
            <a:pPr lvl="1">
              <a:lnSpc>
                <a:spcPct val="100000"/>
              </a:lnSpc>
            </a:pPr>
            <a:r>
              <a:rPr lang="en-GB" b="1" dirty="0">
                <a:latin typeface="Arial" panose="020B0604020202020204" pitchFamily="34" charset="0"/>
                <a:cs typeface="Arial" panose="020B0604020202020204" pitchFamily="34" charset="0"/>
              </a:rPr>
              <a:t>Develop good practise guidance  - by application theme as chapters, </a:t>
            </a:r>
          </a:p>
          <a:p>
            <a:pPr lvl="2">
              <a:lnSpc>
                <a:spcPct val="100000"/>
              </a:lnSpc>
            </a:pPr>
            <a:r>
              <a:rPr lang="en-GB" dirty="0">
                <a:latin typeface="Arial" panose="020B0604020202020204" pitchFamily="34" charset="0"/>
                <a:cs typeface="Arial" panose="020B0604020202020204" pitchFamily="34" charset="0"/>
              </a:rPr>
              <a:t>Purpose of </a:t>
            </a:r>
            <a:r>
              <a:rPr lang="en-GB" dirty="0" err="1">
                <a:latin typeface="Arial" panose="020B0604020202020204" pitchFamily="34" charset="0"/>
                <a:cs typeface="Arial" panose="020B0604020202020204" pitchFamily="34" charset="0"/>
              </a:rPr>
              <a:t>cal</a:t>
            </a:r>
            <a:r>
              <a:rPr lang="en-GB" dirty="0">
                <a:latin typeface="Arial" panose="020B0604020202020204" pitchFamily="34" charset="0"/>
                <a:cs typeface="Arial" panose="020B0604020202020204" pitchFamily="34" charset="0"/>
              </a:rPr>
              <a:t>/characterisation (theme) what is impact/benefit per application (table?) (examples of benefit)</a:t>
            </a:r>
          </a:p>
          <a:p>
            <a:pPr lvl="2">
              <a:lnSpc>
                <a:spcPct val="100000"/>
              </a:lnSpc>
            </a:pPr>
            <a:r>
              <a:rPr lang="en-GB" dirty="0">
                <a:latin typeface="Arial" panose="020B0604020202020204" pitchFamily="34" charset="0"/>
                <a:cs typeface="Arial" panose="020B0604020202020204" pitchFamily="34" charset="0"/>
              </a:rPr>
              <a:t>Methods being used - relative differences (capabilities/challenges/limitations for particular applications  - provide references and examples (updatable if on-line doc)</a:t>
            </a:r>
          </a:p>
          <a:p>
            <a:pPr lvl="2">
              <a:lnSpc>
                <a:spcPct val="100000"/>
              </a:lnSpc>
            </a:pPr>
            <a:r>
              <a:rPr lang="en-GB" dirty="0">
                <a:latin typeface="Arial" panose="020B0604020202020204" pitchFamily="34" charset="0"/>
                <a:cs typeface="Arial" panose="020B0604020202020204" pitchFamily="34" charset="0"/>
              </a:rPr>
              <a:t>illustrate lessons learnt</a:t>
            </a:r>
          </a:p>
          <a:p>
            <a:pPr lvl="2">
              <a:lnSpc>
                <a:spcPct val="100000"/>
              </a:lnSpc>
            </a:pPr>
            <a:r>
              <a:rPr lang="en-GB" dirty="0">
                <a:latin typeface="Arial" panose="020B0604020202020204" pitchFamily="34" charset="0"/>
                <a:cs typeface="Arial" panose="020B0604020202020204" pitchFamily="34" charset="0"/>
              </a:rPr>
              <a:t>Evolutions needed for future applications if any   (including lower cost minimal methods)</a:t>
            </a:r>
          </a:p>
          <a:p>
            <a:pPr lvl="2">
              <a:lnSpc>
                <a:spcPct val="100000"/>
              </a:lnSpc>
            </a:pPr>
            <a:r>
              <a:rPr lang="en-GB" dirty="0">
                <a:latin typeface="Arial" panose="020B0604020202020204" pitchFamily="34" charset="0"/>
                <a:cs typeface="Arial" panose="020B0604020202020204" pitchFamily="34" charset="0"/>
              </a:rPr>
              <a:t>be a hybrid like publication (reference doc with DOI + links to other locations new media etc TBD)</a:t>
            </a:r>
          </a:p>
          <a:p>
            <a:pPr lvl="1">
              <a:lnSpc>
                <a:spcPct val="100000"/>
              </a:lnSpc>
            </a:pPr>
            <a:r>
              <a:rPr lang="en-GB" b="1" dirty="0">
                <a:latin typeface="Arial" panose="020B0604020202020204" pitchFamily="34" charset="0"/>
                <a:cs typeface="Arial" panose="020B0604020202020204" pitchFamily="34" charset="0"/>
              </a:rPr>
              <a:t>recommend what might be done in ambient/</a:t>
            </a:r>
            <a:r>
              <a:rPr lang="en-GB" b="1" dirty="0" err="1">
                <a:latin typeface="Arial" panose="020B0604020202020204" pitchFamily="34" charset="0"/>
                <a:cs typeface="Arial" panose="020B0604020202020204" pitchFamily="34" charset="0"/>
              </a:rPr>
              <a:t>Tvac</a:t>
            </a:r>
            <a:endParaRPr lang="en-GB" b="1" dirty="0">
              <a:latin typeface="Arial" panose="020B0604020202020204" pitchFamily="34" charset="0"/>
              <a:cs typeface="Arial" panose="020B0604020202020204" pitchFamily="34" charset="0"/>
            </a:endParaRPr>
          </a:p>
          <a:p>
            <a:pPr lvl="1">
              <a:lnSpc>
                <a:spcPct val="100000"/>
              </a:lnSpc>
            </a:pPr>
            <a:r>
              <a:rPr lang="en-GB" b="1" dirty="0">
                <a:latin typeface="Arial" panose="020B0604020202020204" pitchFamily="34" charset="0"/>
                <a:cs typeface="Arial" panose="020B0604020202020204" pitchFamily="34" charset="0"/>
              </a:rPr>
              <a:t>recommend necessity to provide transparency of Cal/</a:t>
            </a:r>
            <a:r>
              <a:rPr lang="en-GB" b="1" dirty="0" err="1">
                <a:latin typeface="Arial" panose="020B0604020202020204" pitchFamily="34" charset="0"/>
                <a:cs typeface="Arial" panose="020B0604020202020204" pitchFamily="34" charset="0"/>
              </a:rPr>
              <a:t>charac</a:t>
            </a:r>
            <a:r>
              <a:rPr lang="en-GB" b="1" dirty="0">
                <a:latin typeface="Arial" panose="020B0604020202020204" pitchFamily="34" charset="0"/>
                <a:cs typeface="Arial" panose="020B0604020202020204" pitchFamily="34" charset="0"/>
              </a:rPr>
              <a:t> method and evidence of traceability/uncertainty and what is minimum needed for particular types of application and for example to allow post-launch Cal.  How to provide information!</a:t>
            </a:r>
          </a:p>
          <a:p>
            <a:pPr lvl="1">
              <a:lnSpc>
                <a:spcPct val="100000"/>
              </a:lnSpc>
            </a:pPr>
            <a:r>
              <a:rPr lang="en-GB" b="1" dirty="0">
                <a:latin typeface="Arial" panose="020B0604020202020204" pitchFamily="34" charset="0"/>
                <a:cs typeface="Arial" panose="020B0604020202020204" pitchFamily="34" charset="0"/>
              </a:rPr>
              <a:t>Recommend need to have Cal team integrated into mission- development to end of life</a:t>
            </a:r>
          </a:p>
          <a:p>
            <a:pPr lvl="1">
              <a:lnSpc>
                <a:spcPct val="100000"/>
              </a:lnSpc>
            </a:pPr>
            <a:endParaRPr lang="en-GB" dirty="0">
              <a:latin typeface="Arial" panose="020B0604020202020204" pitchFamily="34" charset="0"/>
              <a:cs typeface="Arial" panose="020B0604020202020204" pitchFamily="34" charset="0"/>
            </a:endParaRPr>
          </a:p>
          <a:p>
            <a:pPr lvl="2">
              <a:lnSpc>
                <a:spcPct val="100000"/>
              </a:lnSpc>
            </a:pPr>
            <a:endParaRPr lang="en-GB" dirty="0"/>
          </a:p>
        </p:txBody>
      </p:sp>
      <p:sp>
        <p:nvSpPr>
          <p:cNvPr id="3" name="Title 2">
            <a:extLst>
              <a:ext uri="{FF2B5EF4-FFF2-40B4-BE49-F238E27FC236}">
                <a16:creationId xmlns:a16="http://schemas.microsoft.com/office/drawing/2014/main" id="{56DB6BD8-6EAE-CA31-2B42-5EFCDA4CDC86}"/>
              </a:ext>
            </a:extLst>
          </p:cNvPr>
          <p:cNvSpPr>
            <a:spLocks noGrp="1"/>
          </p:cNvSpPr>
          <p:nvPr>
            <p:ph type="title"/>
          </p:nvPr>
        </p:nvSpPr>
        <p:spPr>
          <a:xfrm>
            <a:off x="81235" y="-71246"/>
            <a:ext cx="7445631" cy="584400"/>
          </a:xfrm>
        </p:spPr>
        <p:txBody>
          <a:bodyPr/>
          <a:lstStyle/>
          <a:p>
            <a:r>
              <a:rPr lang="en-GB" dirty="0"/>
              <a:t>Next steps: </a:t>
            </a:r>
            <a:r>
              <a:rPr lang="en-GB" sz="2000" dirty="0"/>
              <a:t>delay due to initial issues with presentations</a:t>
            </a:r>
          </a:p>
        </p:txBody>
      </p:sp>
    </p:spTree>
    <p:extLst>
      <p:ext uri="{BB962C8B-B14F-4D97-AF65-F5344CB8AC3E}">
        <p14:creationId xmlns:p14="http://schemas.microsoft.com/office/powerpoint/2010/main" val="29909466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Google Shape;56;p6"/>
          <p:cNvSpPr txBox="1">
            <a:spLocks noGrp="1"/>
          </p:cNvSpPr>
          <p:nvPr>
            <p:ph type="title"/>
          </p:nvPr>
        </p:nvSpPr>
        <p:spPr>
          <a:xfrm>
            <a:off x="-1" y="695831"/>
            <a:ext cx="8074856" cy="1875919"/>
          </a:xfrm>
          <a:prstGeom prst="rect">
            <a:avLst/>
          </a:prstGeom>
          <a:solidFill>
            <a:srgbClr val="153B4E">
              <a:alpha val="71763"/>
            </a:srgbClr>
          </a:solidFill>
        </p:spPr>
        <p:txBody>
          <a:bodyPr spcFirstLastPara="1" wrap="square" lIns="68575" tIns="34275" rIns="68575" bIns="34275" anchor="t" anchorCtr="0">
            <a:noAutofit/>
          </a:bodyPr>
          <a:lstStyle/>
          <a:p>
            <a:pPr marL="0" lvl="0" indent="0" algn="l" rtl="0">
              <a:lnSpc>
                <a:spcPct val="100000"/>
              </a:lnSpc>
              <a:spcBef>
                <a:spcPts val="0"/>
              </a:spcBef>
              <a:spcAft>
                <a:spcPts val="0"/>
              </a:spcAft>
              <a:buNone/>
            </a:pPr>
            <a:r>
              <a:rPr lang="en" sz="2800" dirty="0"/>
              <a:t>Pre-Flight Calibration and Characterisation of Optical Satellite Instrument for EO</a:t>
            </a:r>
            <a:br>
              <a:rPr lang="en" sz="2800" dirty="0"/>
            </a:br>
            <a:br>
              <a:rPr lang="en" sz="2800" dirty="0"/>
            </a:br>
            <a:endParaRPr sz="2800" dirty="0"/>
          </a:p>
        </p:txBody>
      </p:sp>
      <p:sp>
        <p:nvSpPr>
          <p:cNvPr id="57" name="Google Shape;57;p6"/>
          <p:cNvSpPr txBox="1"/>
          <p:nvPr/>
        </p:nvSpPr>
        <p:spPr>
          <a:xfrm>
            <a:off x="-291549" y="1684728"/>
            <a:ext cx="2555025" cy="1509000"/>
          </a:xfrm>
          <a:prstGeom prst="rect">
            <a:avLst/>
          </a:prstGeom>
          <a:noFill/>
          <a:ln>
            <a:noFill/>
          </a:ln>
        </p:spPr>
        <p:txBody>
          <a:bodyPr spcFirstLastPara="1" wrap="square" lIns="91425" tIns="91425" rIns="91425" bIns="91425" anchor="t" anchorCtr="0">
            <a:noAutofit/>
          </a:bodyPr>
          <a:lstStyle/>
          <a:p>
            <a:pPr marL="0" lvl="0" indent="0" algn="r" rtl="0">
              <a:lnSpc>
                <a:spcPct val="115000"/>
              </a:lnSpc>
              <a:spcBef>
                <a:spcPts val="0"/>
              </a:spcBef>
              <a:spcAft>
                <a:spcPts val="0"/>
              </a:spcAft>
              <a:buNone/>
            </a:pPr>
            <a:r>
              <a:rPr lang="en" b="1" dirty="0">
                <a:solidFill>
                  <a:schemeClr val="bg1"/>
                </a:solidFill>
                <a:latin typeface="Montserrat"/>
                <a:ea typeface="Montserrat"/>
                <a:cs typeface="Montserrat"/>
                <a:sym typeface="Montserrat"/>
              </a:rPr>
              <a:t>19-22 November 2024</a:t>
            </a:r>
            <a:endParaRPr b="1" dirty="0">
              <a:solidFill>
                <a:schemeClr val="bg1"/>
              </a:solidFill>
              <a:latin typeface="Montserrat"/>
              <a:ea typeface="Montserrat"/>
              <a:cs typeface="Montserrat"/>
              <a:sym typeface="Montserrat"/>
            </a:endParaRPr>
          </a:p>
          <a:p>
            <a:pPr marL="0" lvl="0" indent="0" algn="r" rtl="0">
              <a:lnSpc>
                <a:spcPct val="115000"/>
              </a:lnSpc>
              <a:spcBef>
                <a:spcPts val="0"/>
              </a:spcBef>
              <a:spcAft>
                <a:spcPts val="0"/>
              </a:spcAft>
              <a:buNone/>
            </a:pPr>
            <a:r>
              <a:rPr lang="en" b="1" dirty="0">
                <a:solidFill>
                  <a:schemeClr val="bg1"/>
                </a:solidFill>
                <a:latin typeface="Montserrat"/>
                <a:ea typeface="Montserrat"/>
                <a:cs typeface="Montserrat"/>
                <a:sym typeface="Montserrat"/>
              </a:rPr>
              <a:t>ESA-ESTEC Noordwijk</a:t>
            </a:r>
          </a:p>
        </p:txBody>
      </p:sp>
      <p:sp>
        <p:nvSpPr>
          <p:cNvPr id="2" name="Google Shape;57;p6">
            <a:extLst>
              <a:ext uri="{FF2B5EF4-FFF2-40B4-BE49-F238E27FC236}">
                <a16:creationId xmlns:a16="http://schemas.microsoft.com/office/drawing/2014/main" id="{3B06193B-41DB-E227-1440-CFA6C91EDE4E}"/>
              </a:ext>
            </a:extLst>
          </p:cNvPr>
          <p:cNvSpPr txBox="1"/>
          <p:nvPr/>
        </p:nvSpPr>
        <p:spPr>
          <a:xfrm>
            <a:off x="5181300" y="3399183"/>
            <a:ext cx="3962700" cy="1519782"/>
          </a:xfrm>
          <a:prstGeom prst="rect">
            <a:avLst/>
          </a:prstGeom>
          <a:noFill/>
          <a:ln>
            <a:noFill/>
          </a:ln>
        </p:spPr>
        <p:txBody>
          <a:bodyPr spcFirstLastPara="1" wrap="square" lIns="91425" tIns="91425" rIns="91425" bIns="91425" anchor="t" anchorCtr="0">
            <a:noAutofit/>
          </a:bodyPr>
          <a:lstStyle/>
          <a:p>
            <a:pPr marL="0" lvl="0" indent="0" algn="r" rtl="0">
              <a:lnSpc>
                <a:spcPct val="115000"/>
              </a:lnSpc>
              <a:spcBef>
                <a:spcPts val="0"/>
              </a:spcBef>
              <a:spcAft>
                <a:spcPts val="0"/>
              </a:spcAft>
              <a:buNone/>
            </a:pPr>
            <a:r>
              <a:rPr lang="en-GB" sz="1600" b="1" dirty="0">
                <a:solidFill>
                  <a:schemeClr val="accent1"/>
                </a:solidFill>
                <a:latin typeface="Montserrat"/>
                <a:ea typeface="Montserrat"/>
                <a:cs typeface="Montserrat"/>
                <a:sym typeface="Montserrat"/>
              </a:rPr>
              <a:t>Co: chairs of Technical committee</a:t>
            </a:r>
          </a:p>
          <a:p>
            <a:pPr marL="0" lvl="0" indent="0" algn="r" rtl="0">
              <a:lnSpc>
                <a:spcPct val="115000"/>
              </a:lnSpc>
              <a:spcBef>
                <a:spcPts val="0"/>
              </a:spcBef>
              <a:spcAft>
                <a:spcPts val="0"/>
              </a:spcAft>
              <a:buNone/>
            </a:pPr>
            <a:r>
              <a:rPr lang="en-GB" sz="1600" b="1" dirty="0">
                <a:solidFill>
                  <a:schemeClr val="accent1"/>
                </a:solidFill>
                <a:latin typeface="Montserrat"/>
                <a:ea typeface="Montserrat"/>
                <a:cs typeface="Montserrat"/>
                <a:sym typeface="Montserrat"/>
              </a:rPr>
              <a:t>Nigel Fox</a:t>
            </a:r>
          </a:p>
          <a:p>
            <a:pPr marL="0" lvl="0" indent="0" algn="r" rtl="0">
              <a:lnSpc>
                <a:spcPct val="115000"/>
              </a:lnSpc>
              <a:spcBef>
                <a:spcPts val="0"/>
              </a:spcBef>
              <a:spcAft>
                <a:spcPts val="0"/>
              </a:spcAft>
              <a:buNone/>
            </a:pPr>
            <a:r>
              <a:rPr lang="en-GB" sz="1600" b="1" dirty="0">
                <a:solidFill>
                  <a:schemeClr val="accent1"/>
                </a:solidFill>
                <a:latin typeface="Montserrat"/>
                <a:ea typeface="Montserrat"/>
                <a:cs typeface="Montserrat"/>
                <a:sym typeface="Montserrat"/>
              </a:rPr>
              <a:t>Chair CEOS WGCV IVOS sub-group</a:t>
            </a:r>
          </a:p>
          <a:p>
            <a:pPr marL="0" lvl="0" indent="0" algn="r" rtl="0">
              <a:lnSpc>
                <a:spcPct val="115000"/>
              </a:lnSpc>
              <a:spcBef>
                <a:spcPts val="0"/>
              </a:spcBef>
              <a:spcAft>
                <a:spcPts val="0"/>
              </a:spcAft>
              <a:buNone/>
            </a:pPr>
            <a:r>
              <a:rPr lang="en-GB" sz="1600" b="1" dirty="0">
                <a:solidFill>
                  <a:schemeClr val="accent1"/>
                </a:solidFill>
                <a:latin typeface="Montserrat"/>
                <a:ea typeface="Montserrat"/>
                <a:cs typeface="Montserrat"/>
                <a:sym typeface="Montserrat"/>
              </a:rPr>
              <a:t>NPL &amp; UKSA</a:t>
            </a:r>
            <a:endParaRPr sz="1600" b="1" dirty="0">
              <a:solidFill>
                <a:schemeClr val="accent1"/>
              </a:solidFill>
              <a:latin typeface="Montserrat"/>
              <a:ea typeface="Montserrat"/>
              <a:cs typeface="Montserrat"/>
              <a:sym typeface="Montserrat"/>
            </a:endParaRPr>
          </a:p>
          <a:p>
            <a:pPr marL="0" lvl="0" indent="0" algn="r" rtl="0">
              <a:lnSpc>
                <a:spcPct val="115000"/>
              </a:lnSpc>
              <a:spcBef>
                <a:spcPts val="0"/>
              </a:spcBef>
              <a:spcAft>
                <a:spcPts val="0"/>
              </a:spcAft>
              <a:buNone/>
            </a:pPr>
            <a:r>
              <a:rPr lang="en-GB" sz="1600" b="1" dirty="0">
                <a:solidFill>
                  <a:schemeClr val="accent1"/>
                </a:solidFill>
                <a:latin typeface="Montserrat"/>
                <a:ea typeface="Montserrat"/>
                <a:cs typeface="Montserrat"/>
                <a:sym typeface="Montserrat"/>
              </a:rPr>
              <a:t>Xiaoxiong (Jack) Xiong</a:t>
            </a:r>
          </a:p>
          <a:p>
            <a:pPr marL="0" lvl="0" indent="0" algn="r" rtl="0">
              <a:lnSpc>
                <a:spcPct val="115000"/>
              </a:lnSpc>
              <a:spcBef>
                <a:spcPts val="0"/>
              </a:spcBef>
              <a:spcAft>
                <a:spcPts val="0"/>
              </a:spcAft>
              <a:buNone/>
            </a:pPr>
            <a:r>
              <a:rPr lang="en-GB" sz="1600" b="1" dirty="0">
                <a:solidFill>
                  <a:schemeClr val="accent1"/>
                </a:solidFill>
                <a:latin typeface="Montserrat"/>
                <a:ea typeface="Montserrat"/>
                <a:cs typeface="Montserrat"/>
                <a:sym typeface="Montserrat"/>
              </a:rPr>
              <a:t>NASA</a:t>
            </a:r>
            <a:endParaRPr sz="1600" b="1" dirty="0">
              <a:solidFill>
                <a:schemeClr val="accent1"/>
              </a:solidFill>
              <a:latin typeface="Montserrat"/>
              <a:ea typeface="Montserrat"/>
              <a:cs typeface="Montserrat"/>
              <a:sym typeface="Montserra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2" name="Rectangle 1">
            <a:extLst>
              <a:ext uri="{FF2B5EF4-FFF2-40B4-BE49-F238E27FC236}">
                <a16:creationId xmlns:a16="http://schemas.microsoft.com/office/drawing/2014/main" id="{9F3A2200-390D-3EB3-DF6E-517149F19ED0}"/>
              </a:ext>
            </a:extLst>
          </p:cNvPr>
          <p:cNvSpPr/>
          <p:nvPr/>
        </p:nvSpPr>
        <p:spPr>
          <a:xfrm>
            <a:off x="132036" y="2516289"/>
            <a:ext cx="8997896" cy="2294862"/>
          </a:xfrm>
          <a:prstGeom prst="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Google Shape;62;p7"/>
          <p:cNvSpPr txBox="1">
            <a:spLocks noGrp="1"/>
          </p:cNvSpPr>
          <p:nvPr>
            <p:ph type="title"/>
          </p:nvPr>
        </p:nvSpPr>
        <p:spPr>
          <a:xfrm>
            <a:off x="132036" y="131954"/>
            <a:ext cx="7040100" cy="584400"/>
          </a:xfrm>
          <a:prstGeom prst="rect">
            <a:avLst/>
          </a:prstGeom>
        </p:spPr>
        <p:txBody>
          <a:bodyPr spcFirstLastPara="1" wrap="square" lIns="68575" tIns="34275" rIns="68575" bIns="34275" anchor="t" anchorCtr="0">
            <a:noAutofit/>
          </a:bodyPr>
          <a:lstStyle/>
          <a:p>
            <a:pPr marL="0" lvl="0" indent="0" algn="l" rtl="0">
              <a:spcBef>
                <a:spcPts val="0"/>
              </a:spcBef>
              <a:spcAft>
                <a:spcPts val="0"/>
              </a:spcAft>
              <a:buNone/>
            </a:pPr>
            <a:r>
              <a:rPr lang="en" dirty="0"/>
              <a:t>Objectives</a:t>
            </a:r>
            <a:endParaRPr dirty="0"/>
          </a:p>
        </p:txBody>
      </p:sp>
      <p:sp>
        <p:nvSpPr>
          <p:cNvPr id="63" name="Google Shape;63;p7"/>
          <p:cNvSpPr txBox="1">
            <a:spLocks noGrp="1"/>
          </p:cNvSpPr>
          <p:nvPr>
            <p:ph type="body" idx="1"/>
          </p:nvPr>
        </p:nvSpPr>
        <p:spPr>
          <a:xfrm>
            <a:off x="28135" y="574378"/>
            <a:ext cx="9087729" cy="3497100"/>
          </a:xfrm>
          <a:prstGeom prst="rect">
            <a:avLst/>
          </a:prstGeom>
        </p:spPr>
        <p:txBody>
          <a:bodyPr spcFirstLastPara="1" wrap="square" lIns="68575" tIns="34275" rIns="68575" bIns="34275" anchor="t" anchorCtr="0">
            <a:noAutofit/>
          </a:bodyPr>
          <a:lstStyle/>
          <a:p>
            <a:pPr marL="120650" lvl="0" indent="0" algn="just" rtl="0">
              <a:spcBef>
                <a:spcPts val="800"/>
              </a:spcBef>
              <a:spcAft>
                <a:spcPts val="0"/>
              </a:spcAft>
              <a:buSzPts val="1700"/>
              <a:buNone/>
            </a:pPr>
            <a:r>
              <a:rPr lang="en-GB" sz="1100" b="1" i="0" dirty="0">
                <a:solidFill>
                  <a:srgbClr val="0070C0"/>
                </a:solidFill>
                <a:effectLst/>
                <a:latin typeface="Arial" panose="020B0604020202020204" pitchFamily="34" charset="0"/>
              </a:rPr>
              <a:t>Organised by the Committee on Earth Observation Satellites (CEOS) Working Group on Calibration and Validation (WGCV) and the Coordination Group for Meteorological Satellites (CGMS) Global Space-based Inter-Calibration System (GSICS)</a:t>
            </a:r>
            <a:endParaRPr lang="en-GB" sz="1400" b="1" dirty="0">
              <a:solidFill>
                <a:srgbClr val="0070C0"/>
              </a:solidFill>
              <a:latin typeface="Arial" panose="020B0604020202020204" pitchFamily="34" charset="0"/>
            </a:endParaRPr>
          </a:p>
          <a:p>
            <a:pPr marL="120650" indent="0" algn="just">
              <a:buSzPts val="1700"/>
              <a:buNone/>
            </a:pPr>
            <a:r>
              <a:rPr lang="en-GB" sz="1200" b="0" i="0" dirty="0">
                <a:solidFill>
                  <a:srgbClr val="000000"/>
                </a:solidFill>
                <a:effectLst/>
                <a:latin typeface="Arial" panose="020B0604020202020204" pitchFamily="34" charset="0"/>
              </a:rPr>
              <a:t>The workshop seeks to bring together, experts from industrial and academic developers of instruments, those specifying, designing and performing calibration and characterisation as well as scientists, engineers, New Space actors, agencies and funding organisations interested in: what is and/or might be possible for a next generation instrument or future application. The workshop is organised to encourage discussion and debate on what is ‘fit for purpose’</a:t>
            </a:r>
            <a:r>
              <a:rPr lang="en-GB" sz="1200" b="1" i="0" dirty="0">
                <a:solidFill>
                  <a:srgbClr val="000000"/>
                </a:solidFill>
                <a:effectLst/>
                <a:latin typeface="Arial" panose="020B0604020202020204" pitchFamily="34" charset="0"/>
              </a:rPr>
              <a:t> for particular types of application.</a:t>
            </a:r>
            <a:r>
              <a:rPr lang="en-GB" sz="1400" b="0" i="0" dirty="0">
                <a:solidFill>
                  <a:srgbClr val="000000"/>
                </a:solidFill>
                <a:effectLst/>
                <a:latin typeface="Arial" panose="020B0604020202020204" pitchFamily="34" charset="0"/>
              </a:rPr>
              <a:t> </a:t>
            </a:r>
          </a:p>
          <a:p>
            <a:pPr marL="120650" lvl="0" indent="0" algn="just" rtl="0">
              <a:spcBef>
                <a:spcPts val="800"/>
              </a:spcBef>
              <a:spcAft>
                <a:spcPts val="0"/>
              </a:spcAft>
              <a:buSzPts val="1700"/>
              <a:buNone/>
            </a:pPr>
            <a:r>
              <a:rPr lang="en-GB" sz="1100" b="1" i="0" dirty="0">
                <a:solidFill>
                  <a:srgbClr val="000000"/>
                </a:solidFill>
                <a:effectLst/>
                <a:latin typeface="Arial" panose="020B0604020202020204" pitchFamily="34" charset="0"/>
              </a:rPr>
              <a:t>The conclusions of the workshop will result in the publication of a CEOS WGCV and CGMS-GSICS ‘guidance document’ proposing minimal/desirable characterisation requirements and the means (methods/facilities) to achieve them for various application and instrument types. The guidance will extend to consider optimum ways to document and report calibration and characterisation information, including the associated uncertainties and traceability to SI, in a manner that facilitates transparency to all stakeholders in a standardised manner. The guidance document, to be published within a year of the workshop, will focus on the solar reflective domain but may add an appendix on the TIR. </a:t>
            </a:r>
            <a:endParaRPr lang="en-GB" sz="1200" b="0" i="0" dirty="0">
              <a:solidFill>
                <a:srgbClr val="000000"/>
              </a:solidFill>
              <a:effectLst/>
              <a:latin typeface="Arial" panose="020B0604020202020204" pitchFamily="34" charset="0"/>
            </a:endParaRPr>
          </a:p>
          <a:p>
            <a:pPr marL="292100" lvl="0" indent="-171450" algn="just" rtl="0">
              <a:spcBef>
                <a:spcPts val="800"/>
              </a:spcBef>
              <a:spcAft>
                <a:spcPts val="0"/>
              </a:spcAft>
              <a:buSzPts val="1700"/>
              <a:buFont typeface="Wingdings" panose="05000000000000000000" pitchFamily="2" charset="2"/>
              <a:buChar char="à"/>
            </a:pPr>
            <a:r>
              <a:rPr lang="en-GB" sz="1200" b="1" dirty="0">
                <a:solidFill>
                  <a:srgbClr val="0070C0"/>
                </a:solidFill>
                <a:latin typeface="Arial" panose="020B0604020202020204" pitchFamily="34" charset="0"/>
                <a:sym typeface="Wingdings" panose="05000000000000000000" pitchFamily="2" charset="2"/>
              </a:rPr>
              <a:t>CEOS WGCV / GSCIS Best Practise </a:t>
            </a:r>
          </a:p>
          <a:p>
            <a:pPr marL="292100" lvl="0" indent="-171450" algn="just" rtl="0">
              <a:spcBef>
                <a:spcPts val="800"/>
              </a:spcBef>
              <a:spcAft>
                <a:spcPts val="0"/>
              </a:spcAft>
              <a:buSzPts val="1700"/>
              <a:buFont typeface="Wingdings" panose="05000000000000000000" pitchFamily="2" charset="2"/>
              <a:buChar char="à"/>
            </a:pPr>
            <a:r>
              <a:rPr lang="en-GB" sz="1200" b="1" dirty="0">
                <a:solidFill>
                  <a:srgbClr val="0070C0"/>
                </a:solidFill>
                <a:latin typeface="Arial" panose="020B0604020202020204" pitchFamily="34" charset="0"/>
                <a:sym typeface="Wingdings" panose="05000000000000000000" pitchFamily="2" charset="2"/>
              </a:rPr>
              <a:t>Reference documentation</a:t>
            </a:r>
          </a:p>
          <a:p>
            <a:pPr marL="120650" lvl="0" indent="0" algn="just" rtl="0">
              <a:spcBef>
                <a:spcPts val="800"/>
              </a:spcBef>
              <a:spcAft>
                <a:spcPts val="0"/>
              </a:spcAft>
              <a:buSzPts val="1700"/>
              <a:buNone/>
            </a:pPr>
            <a:r>
              <a:rPr lang="en-GB" sz="1200" dirty="0">
                <a:solidFill>
                  <a:srgbClr val="000000"/>
                </a:solidFill>
                <a:latin typeface="Arial" panose="020B0604020202020204" pitchFamily="34" charset="0"/>
                <a:sym typeface="Wingdings" panose="05000000000000000000" pitchFamily="2" charset="2"/>
              </a:rPr>
              <a:t> </a:t>
            </a:r>
            <a:endParaRPr sz="16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CFF53FB-97EF-4C41-6DFB-DEC9FA0618C4}"/>
              </a:ext>
            </a:extLst>
          </p:cNvPr>
          <p:cNvSpPr>
            <a:spLocks noGrp="1"/>
          </p:cNvSpPr>
          <p:nvPr>
            <p:ph type="title"/>
          </p:nvPr>
        </p:nvSpPr>
        <p:spPr/>
        <p:txBody>
          <a:bodyPr/>
          <a:lstStyle/>
          <a:p>
            <a:r>
              <a:rPr lang="en-GB" dirty="0"/>
              <a:t>Programme Overview</a:t>
            </a:r>
          </a:p>
        </p:txBody>
      </p:sp>
      <p:graphicFrame>
        <p:nvGraphicFramePr>
          <p:cNvPr id="4" name="Table 3">
            <a:extLst>
              <a:ext uri="{FF2B5EF4-FFF2-40B4-BE49-F238E27FC236}">
                <a16:creationId xmlns:a16="http://schemas.microsoft.com/office/drawing/2014/main" id="{EDCD9B62-DEFF-3C72-BC99-500C0F11E3F1}"/>
              </a:ext>
            </a:extLst>
          </p:cNvPr>
          <p:cNvGraphicFramePr>
            <a:graphicFrameLocks noGrp="1"/>
          </p:cNvGraphicFramePr>
          <p:nvPr>
            <p:extLst>
              <p:ext uri="{D42A27DB-BD31-4B8C-83A1-F6EECF244321}">
                <p14:modId xmlns:p14="http://schemas.microsoft.com/office/powerpoint/2010/main" val="2337477627"/>
              </p:ext>
            </p:extLst>
          </p:nvPr>
        </p:nvGraphicFramePr>
        <p:xfrm>
          <a:off x="258646" y="984741"/>
          <a:ext cx="8111631" cy="3690287"/>
        </p:xfrm>
        <a:graphic>
          <a:graphicData uri="http://schemas.openxmlformats.org/drawingml/2006/table">
            <a:tbl>
              <a:tblPr/>
              <a:tblGrid>
                <a:gridCol w="1347377">
                  <a:extLst>
                    <a:ext uri="{9D8B030D-6E8A-4147-A177-3AD203B41FA5}">
                      <a16:colId xmlns:a16="http://schemas.microsoft.com/office/drawing/2014/main" val="2492333083"/>
                    </a:ext>
                  </a:extLst>
                </a:gridCol>
                <a:gridCol w="5183656">
                  <a:extLst>
                    <a:ext uri="{9D8B030D-6E8A-4147-A177-3AD203B41FA5}">
                      <a16:colId xmlns:a16="http://schemas.microsoft.com/office/drawing/2014/main" val="1140168231"/>
                    </a:ext>
                  </a:extLst>
                </a:gridCol>
                <a:gridCol w="1580598">
                  <a:extLst>
                    <a:ext uri="{9D8B030D-6E8A-4147-A177-3AD203B41FA5}">
                      <a16:colId xmlns:a16="http://schemas.microsoft.com/office/drawing/2014/main" val="2476212753"/>
                    </a:ext>
                  </a:extLst>
                </a:gridCol>
              </a:tblGrid>
              <a:tr h="151139">
                <a:tc>
                  <a:txBody>
                    <a:bodyPr/>
                    <a:lstStyle/>
                    <a:p>
                      <a:pPr rtl="0" fontAlgn="t">
                        <a:spcBef>
                          <a:spcPts val="0"/>
                        </a:spcBef>
                        <a:spcAft>
                          <a:spcPts val="0"/>
                        </a:spcAft>
                      </a:pPr>
                      <a:r>
                        <a:rPr lang="en-GB" sz="900" b="0" i="0" u="none" strike="noStrike" dirty="0">
                          <a:solidFill>
                            <a:srgbClr val="000000"/>
                          </a:solidFill>
                          <a:effectLst/>
                          <a:latin typeface="+mn-lt"/>
                        </a:rPr>
                        <a:t>Date/Time</a:t>
                      </a:r>
                      <a:endParaRPr lang="en-GB" sz="900" dirty="0">
                        <a:effectLst/>
                        <a:latin typeface="+mn-lt"/>
                      </a:endParaRPr>
                    </a:p>
                  </a:txBody>
                  <a:tcPr marL="24549" marR="24549" marT="16366" marB="16366">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rtl="0" fontAlgn="t">
                        <a:spcBef>
                          <a:spcPts val="0"/>
                        </a:spcBef>
                        <a:spcAft>
                          <a:spcPts val="0"/>
                        </a:spcAft>
                      </a:pPr>
                      <a:r>
                        <a:rPr lang="en-GB" sz="900" b="0" i="0" u="none" strike="noStrike">
                          <a:solidFill>
                            <a:srgbClr val="000000"/>
                          </a:solidFill>
                          <a:effectLst/>
                          <a:latin typeface="+mn-lt"/>
                        </a:rPr>
                        <a:t>Session</a:t>
                      </a:r>
                      <a:endParaRPr lang="en-GB" sz="900">
                        <a:effectLst/>
                        <a:latin typeface="+mn-lt"/>
                      </a:endParaRPr>
                    </a:p>
                  </a:txBody>
                  <a:tcPr marL="24549" marR="24549" marT="16366" marB="16366">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rtl="0" fontAlgn="t">
                        <a:spcBef>
                          <a:spcPts val="0"/>
                        </a:spcBef>
                        <a:spcAft>
                          <a:spcPts val="0"/>
                        </a:spcAft>
                      </a:pPr>
                      <a:r>
                        <a:rPr lang="en-GB" sz="900" b="0" i="0" u="none" strike="noStrike">
                          <a:solidFill>
                            <a:srgbClr val="000000"/>
                          </a:solidFill>
                          <a:effectLst/>
                          <a:latin typeface="+mn-lt"/>
                        </a:rPr>
                        <a:t>Chairs</a:t>
                      </a:r>
                      <a:endParaRPr lang="en-GB" sz="900">
                        <a:effectLst/>
                        <a:latin typeface="+mn-lt"/>
                      </a:endParaRPr>
                    </a:p>
                  </a:txBody>
                  <a:tcPr marL="24549" marR="24549" marT="16366" marB="16366">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99570850"/>
                  </a:ext>
                </a:extLst>
              </a:tr>
              <a:tr h="148524">
                <a:tc>
                  <a:txBody>
                    <a:bodyPr/>
                    <a:lstStyle/>
                    <a:p>
                      <a:pPr rtl="0" fontAlgn="t">
                        <a:spcBef>
                          <a:spcPts val="0"/>
                        </a:spcBef>
                        <a:spcAft>
                          <a:spcPts val="0"/>
                        </a:spcAft>
                      </a:pPr>
                      <a:r>
                        <a:rPr lang="en-GB" sz="900" b="0" i="0" u="none" strike="noStrike" dirty="0">
                          <a:solidFill>
                            <a:srgbClr val="000000"/>
                          </a:solidFill>
                          <a:effectLst/>
                          <a:latin typeface="+mn-lt"/>
                        </a:rPr>
                        <a:t>Tue 10:00-11:00</a:t>
                      </a:r>
                      <a:endParaRPr lang="en-GB" sz="900" dirty="0">
                        <a:effectLst/>
                        <a:latin typeface="+mn-lt"/>
                      </a:endParaRPr>
                    </a:p>
                  </a:txBody>
                  <a:tcPr marL="24549" marR="24549" marT="16366" marB="16366">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rtl="0" fontAlgn="t">
                        <a:spcBef>
                          <a:spcPts val="0"/>
                        </a:spcBef>
                        <a:spcAft>
                          <a:spcPts val="0"/>
                        </a:spcAft>
                      </a:pPr>
                      <a:r>
                        <a:rPr lang="en-GB" sz="900" b="0" i="0" u="none" strike="noStrike" dirty="0">
                          <a:solidFill>
                            <a:srgbClr val="000000"/>
                          </a:solidFill>
                          <a:effectLst/>
                          <a:latin typeface="+mn-lt"/>
                        </a:rPr>
                        <a:t>Session A: Opening Session</a:t>
                      </a:r>
                      <a:endParaRPr lang="en-GB" sz="900" dirty="0">
                        <a:effectLst/>
                        <a:latin typeface="+mn-lt"/>
                      </a:endParaRPr>
                    </a:p>
                  </a:txBody>
                  <a:tcPr marL="24549" marR="24549" marT="16366" marB="16366">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9F7"/>
                    </a:solidFill>
                  </a:tcPr>
                </a:tc>
                <a:tc>
                  <a:txBody>
                    <a:bodyPr/>
                    <a:lstStyle/>
                    <a:p>
                      <a:pPr rtl="0" fontAlgn="t">
                        <a:spcBef>
                          <a:spcPts val="0"/>
                        </a:spcBef>
                        <a:spcAft>
                          <a:spcPts val="0"/>
                        </a:spcAft>
                      </a:pPr>
                      <a:r>
                        <a:rPr lang="en-GB" sz="900" b="0" i="0" u="none" strike="noStrike" dirty="0">
                          <a:solidFill>
                            <a:srgbClr val="000000"/>
                          </a:solidFill>
                          <a:effectLst/>
                          <a:latin typeface="+mn-lt"/>
                        </a:rPr>
                        <a:t>Nigel Fox / Jack Xiong</a:t>
                      </a:r>
                      <a:endParaRPr lang="en-GB" sz="900" dirty="0">
                        <a:effectLst/>
                        <a:latin typeface="+mn-lt"/>
                      </a:endParaRPr>
                    </a:p>
                  </a:txBody>
                  <a:tcPr marL="24549" marR="24549" marT="16366" marB="16366">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11769993"/>
                  </a:ext>
                </a:extLst>
              </a:tr>
              <a:tr h="268432">
                <a:tc>
                  <a:txBody>
                    <a:bodyPr/>
                    <a:lstStyle/>
                    <a:p>
                      <a:pPr rtl="0" fontAlgn="t">
                        <a:spcBef>
                          <a:spcPts val="0"/>
                        </a:spcBef>
                        <a:spcAft>
                          <a:spcPts val="0"/>
                        </a:spcAft>
                      </a:pPr>
                      <a:r>
                        <a:rPr lang="en-GB" sz="900" b="0" i="0" u="none" strike="noStrike" dirty="0">
                          <a:solidFill>
                            <a:srgbClr val="000000"/>
                          </a:solidFill>
                          <a:effectLst/>
                          <a:latin typeface="+mn-lt"/>
                        </a:rPr>
                        <a:t>Tue 11:00 -13:30</a:t>
                      </a:r>
                      <a:endParaRPr lang="en-GB" sz="900" dirty="0">
                        <a:effectLst/>
                        <a:latin typeface="+mn-lt"/>
                      </a:endParaRPr>
                    </a:p>
                  </a:txBody>
                  <a:tcPr marL="24549" marR="24549" marT="16366" marB="16366">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rtl="0" fontAlgn="t">
                        <a:spcBef>
                          <a:spcPts val="0"/>
                        </a:spcBef>
                        <a:spcAft>
                          <a:spcPts val="0"/>
                        </a:spcAft>
                      </a:pPr>
                      <a:r>
                        <a:rPr lang="en-GB" sz="900" b="0" i="0" u="none" strike="noStrike" dirty="0">
                          <a:solidFill>
                            <a:srgbClr val="000000"/>
                          </a:solidFill>
                          <a:effectLst/>
                          <a:latin typeface="+mn-lt"/>
                        </a:rPr>
                        <a:t>Session B: Future Calibration/Characterisation Requirements</a:t>
                      </a:r>
                      <a:endParaRPr lang="en-GB" sz="900" dirty="0">
                        <a:effectLst/>
                        <a:latin typeface="+mn-lt"/>
                      </a:endParaRPr>
                    </a:p>
                  </a:txBody>
                  <a:tcPr marL="24549" marR="24549" marT="16366" marB="16366">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rtl="0" fontAlgn="t">
                        <a:spcBef>
                          <a:spcPts val="0"/>
                        </a:spcBef>
                        <a:spcAft>
                          <a:spcPts val="0"/>
                        </a:spcAft>
                      </a:pPr>
                      <a:r>
                        <a:rPr lang="en-GB" sz="900" b="0" i="0" u="none" strike="noStrike">
                          <a:solidFill>
                            <a:srgbClr val="000000"/>
                          </a:solidFill>
                          <a:effectLst/>
                          <a:latin typeface="+mn-lt"/>
                        </a:rPr>
                        <a:t>Mounir Lekouara /</a:t>
                      </a:r>
                      <a:endParaRPr lang="en-GB" sz="900">
                        <a:effectLst/>
                        <a:latin typeface="+mn-lt"/>
                      </a:endParaRPr>
                    </a:p>
                    <a:p>
                      <a:pPr rtl="0" fontAlgn="t">
                        <a:spcBef>
                          <a:spcPts val="0"/>
                        </a:spcBef>
                        <a:spcAft>
                          <a:spcPts val="0"/>
                        </a:spcAft>
                      </a:pPr>
                      <a:r>
                        <a:rPr lang="en-GB" sz="900" b="0" i="0" u="none" strike="noStrike">
                          <a:solidFill>
                            <a:srgbClr val="000000"/>
                          </a:solidFill>
                          <a:effectLst/>
                          <a:latin typeface="+mn-lt"/>
                        </a:rPr>
                        <a:t>Dan Scharpf </a:t>
                      </a:r>
                      <a:endParaRPr lang="en-GB" sz="900">
                        <a:effectLst/>
                        <a:latin typeface="+mn-lt"/>
                      </a:endParaRPr>
                    </a:p>
                  </a:txBody>
                  <a:tcPr marL="24549" marR="24549" marT="16366" marB="16366">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00220294"/>
                  </a:ext>
                </a:extLst>
              </a:tr>
              <a:tr h="268432">
                <a:tc>
                  <a:txBody>
                    <a:bodyPr/>
                    <a:lstStyle/>
                    <a:p>
                      <a:pPr rtl="0" fontAlgn="t">
                        <a:spcBef>
                          <a:spcPts val="0"/>
                        </a:spcBef>
                        <a:spcAft>
                          <a:spcPts val="0"/>
                        </a:spcAft>
                      </a:pPr>
                      <a:r>
                        <a:rPr lang="en-GB" sz="900" b="0" i="0" u="none" strike="noStrike">
                          <a:solidFill>
                            <a:srgbClr val="000000"/>
                          </a:solidFill>
                          <a:effectLst/>
                          <a:latin typeface="+mn-lt"/>
                        </a:rPr>
                        <a:t>Tue 14:30 – 17:30</a:t>
                      </a:r>
                      <a:endParaRPr lang="en-GB" sz="900">
                        <a:effectLst/>
                        <a:latin typeface="+mn-lt"/>
                      </a:endParaRPr>
                    </a:p>
                  </a:txBody>
                  <a:tcPr marL="24549" marR="24549" marT="16366" marB="16366">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rtl="0" fontAlgn="t">
                        <a:spcBef>
                          <a:spcPts val="0"/>
                        </a:spcBef>
                        <a:spcAft>
                          <a:spcPts val="0"/>
                        </a:spcAft>
                      </a:pPr>
                      <a:r>
                        <a:rPr lang="en-GB" sz="900" b="0" i="0" u="none" strike="noStrike" dirty="0">
                          <a:solidFill>
                            <a:srgbClr val="000000"/>
                          </a:solidFill>
                          <a:effectLst/>
                          <a:latin typeface="+mn-lt"/>
                        </a:rPr>
                        <a:t>Session C: Principles of Calibration / Characterisation / Traceability / Uncertainty and its Documentation / Reporting</a:t>
                      </a:r>
                      <a:endParaRPr lang="en-GB" sz="900" dirty="0">
                        <a:effectLst/>
                        <a:latin typeface="+mn-lt"/>
                      </a:endParaRPr>
                    </a:p>
                  </a:txBody>
                  <a:tcPr marL="24549" marR="24549" marT="16366" marB="16366">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rtl="0" fontAlgn="t">
                        <a:spcBef>
                          <a:spcPts val="0"/>
                        </a:spcBef>
                        <a:spcAft>
                          <a:spcPts val="0"/>
                        </a:spcAft>
                      </a:pPr>
                      <a:r>
                        <a:rPr lang="de-DE" sz="900" b="0" i="0" u="none" strike="noStrike" dirty="0">
                          <a:solidFill>
                            <a:srgbClr val="000000"/>
                          </a:solidFill>
                          <a:effectLst/>
                          <a:latin typeface="+mn-lt"/>
                        </a:rPr>
                        <a:t>Ralph </a:t>
                      </a:r>
                      <a:r>
                        <a:rPr lang="de-DE" sz="900" b="0" i="0" u="none" strike="noStrike" dirty="0" err="1">
                          <a:solidFill>
                            <a:srgbClr val="000000"/>
                          </a:solidFill>
                          <a:effectLst/>
                          <a:latin typeface="+mn-lt"/>
                        </a:rPr>
                        <a:t>Snel</a:t>
                      </a:r>
                      <a:endParaRPr lang="de-DE" sz="900" dirty="0">
                        <a:effectLst/>
                        <a:latin typeface="+mn-lt"/>
                      </a:endParaRPr>
                    </a:p>
                    <a:p>
                      <a:pPr rtl="0" fontAlgn="t">
                        <a:spcBef>
                          <a:spcPts val="0"/>
                        </a:spcBef>
                        <a:spcAft>
                          <a:spcPts val="0"/>
                        </a:spcAft>
                      </a:pPr>
                      <a:r>
                        <a:rPr lang="de-DE" sz="900" b="0" i="0" u="none" strike="noStrike" dirty="0">
                          <a:solidFill>
                            <a:srgbClr val="000000"/>
                          </a:solidFill>
                          <a:effectLst/>
                          <a:latin typeface="+mn-lt"/>
                        </a:rPr>
                        <a:t>Albrecht von Bargen</a:t>
                      </a:r>
                      <a:endParaRPr lang="de-DE" sz="900" dirty="0">
                        <a:effectLst/>
                        <a:latin typeface="+mn-lt"/>
                      </a:endParaRPr>
                    </a:p>
                  </a:txBody>
                  <a:tcPr marL="24549" marR="24549" marT="16366" marB="16366">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14819542"/>
                  </a:ext>
                </a:extLst>
              </a:tr>
              <a:tr h="268432">
                <a:tc>
                  <a:txBody>
                    <a:bodyPr/>
                    <a:lstStyle/>
                    <a:p>
                      <a:pPr rtl="0" fontAlgn="t">
                        <a:spcBef>
                          <a:spcPts val="0"/>
                        </a:spcBef>
                        <a:spcAft>
                          <a:spcPts val="0"/>
                        </a:spcAft>
                      </a:pPr>
                      <a:r>
                        <a:rPr lang="en-GB" sz="900" b="0" i="0" u="none" strike="noStrike">
                          <a:solidFill>
                            <a:srgbClr val="000000"/>
                          </a:solidFill>
                          <a:effectLst/>
                          <a:latin typeface="+mn-lt"/>
                        </a:rPr>
                        <a:t>Wed 8:30 -11:30</a:t>
                      </a:r>
                      <a:endParaRPr lang="en-GB" sz="900">
                        <a:effectLst/>
                        <a:latin typeface="+mn-lt"/>
                      </a:endParaRPr>
                    </a:p>
                  </a:txBody>
                  <a:tcPr marL="24549" marR="24549" marT="16366" marB="16366">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rtl="0" fontAlgn="t">
                        <a:spcBef>
                          <a:spcPts val="0"/>
                        </a:spcBef>
                        <a:spcAft>
                          <a:spcPts val="0"/>
                        </a:spcAft>
                      </a:pPr>
                      <a:r>
                        <a:rPr lang="en-GB" sz="900" b="0" i="0" u="none" strike="noStrike">
                          <a:solidFill>
                            <a:srgbClr val="000000"/>
                          </a:solidFill>
                          <a:effectLst/>
                          <a:latin typeface="+mn-lt"/>
                        </a:rPr>
                        <a:t>Session C (Continued)</a:t>
                      </a:r>
                      <a:endParaRPr lang="en-GB" sz="900">
                        <a:effectLst/>
                        <a:latin typeface="+mn-lt"/>
                      </a:endParaRPr>
                    </a:p>
                  </a:txBody>
                  <a:tcPr marL="24549" marR="24549" marT="16366" marB="16366">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rtl="0" fontAlgn="t">
                        <a:spcBef>
                          <a:spcPts val="0"/>
                        </a:spcBef>
                        <a:spcAft>
                          <a:spcPts val="0"/>
                        </a:spcAft>
                      </a:pPr>
                      <a:r>
                        <a:rPr lang="en-GB" sz="900" b="0" i="0" u="none" strike="noStrike" dirty="0">
                          <a:solidFill>
                            <a:srgbClr val="000000"/>
                          </a:solidFill>
                          <a:effectLst/>
                          <a:latin typeface="+mn-lt"/>
                        </a:rPr>
                        <a:t>Arnaud Heliere/Glen </a:t>
                      </a:r>
                      <a:r>
                        <a:rPr lang="en-GB" sz="900" b="0" i="0" u="none" strike="noStrike" dirty="0" err="1">
                          <a:solidFill>
                            <a:srgbClr val="000000"/>
                          </a:solidFill>
                          <a:effectLst/>
                          <a:latin typeface="+mn-lt"/>
                        </a:rPr>
                        <a:t>Jaross</a:t>
                      </a:r>
                      <a:endParaRPr lang="en-GB" sz="900" dirty="0">
                        <a:effectLst/>
                        <a:latin typeface="+mn-lt"/>
                      </a:endParaRPr>
                    </a:p>
                  </a:txBody>
                  <a:tcPr marL="24549" marR="24549" marT="16366" marB="16366">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31265279"/>
                  </a:ext>
                </a:extLst>
              </a:tr>
              <a:tr h="508249">
                <a:tc>
                  <a:txBody>
                    <a:bodyPr/>
                    <a:lstStyle/>
                    <a:p>
                      <a:pPr rtl="0" fontAlgn="t">
                        <a:spcBef>
                          <a:spcPts val="0"/>
                        </a:spcBef>
                        <a:spcAft>
                          <a:spcPts val="0"/>
                        </a:spcAft>
                      </a:pPr>
                      <a:r>
                        <a:rPr lang="en-GB" sz="900" b="0" i="0" u="none" strike="noStrike">
                          <a:solidFill>
                            <a:srgbClr val="000000"/>
                          </a:solidFill>
                          <a:effectLst/>
                          <a:latin typeface="+mn-lt"/>
                        </a:rPr>
                        <a:t>Wed 11:30 – 15:30</a:t>
                      </a:r>
                      <a:endParaRPr lang="en-GB" sz="900">
                        <a:effectLst/>
                        <a:latin typeface="+mn-lt"/>
                      </a:endParaRPr>
                    </a:p>
                  </a:txBody>
                  <a:tcPr marL="24549" marR="24549" marT="16366" marB="16366">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rtl="0" fontAlgn="t">
                        <a:spcBef>
                          <a:spcPts val="0"/>
                        </a:spcBef>
                        <a:spcAft>
                          <a:spcPts val="0"/>
                        </a:spcAft>
                      </a:pPr>
                      <a:r>
                        <a:rPr lang="en-GB" sz="900" b="0" i="0" u="none" strike="noStrike" dirty="0">
                          <a:solidFill>
                            <a:srgbClr val="000000"/>
                          </a:solidFill>
                          <a:effectLst/>
                          <a:latin typeface="+mn-lt"/>
                        </a:rPr>
                        <a:t>Session D: Radiometric Gain / Non-Linearity / Polarisation Sensitivity</a:t>
                      </a:r>
                      <a:endParaRPr lang="en-GB" sz="900" dirty="0">
                        <a:effectLst/>
                        <a:latin typeface="+mn-lt"/>
                      </a:endParaRPr>
                    </a:p>
                  </a:txBody>
                  <a:tcPr marL="24549" marR="24549" marT="16366" marB="16366">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A6BD"/>
                    </a:solidFill>
                  </a:tcPr>
                </a:tc>
                <a:tc>
                  <a:txBody>
                    <a:bodyPr/>
                    <a:lstStyle/>
                    <a:p>
                      <a:pPr rtl="0" fontAlgn="t">
                        <a:spcBef>
                          <a:spcPts val="0"/>
                        </a:spcBef>
                        <a:spcAft>
                          <a:spcPts val="0"/>
                        </a:spcAft>
                      </a:pPr>
                      <a:r>
                        <a:rPr lang="en-GB" sz="900" b="0" i="0" u="none" strike="noStrike" dirty="0">
                          <a:solidFill>
                            <a:srgbClr val="000000"/>
                          </a:solidFill>
                          <a:effectLst/>
                          <a:latin typeface="+mn-lt"/>
                        </a:rPr>
                        <a:t>Valentina Boccia / Camille Desjardins</a:t>
                      </a:r>
                      <a:endParaRPr lang="en-GB" sz="900" dirty="0">
                        <a:effectLst/>
                        <a:latin typeface="+mn-lt"/>
                      </a:endParaRPr>
                    </a:p>
                    <a:p>
                      <a:pPr fontAlgn="t"/>
                      <a:br>
                        <a:rPr lang="en-GB" sz="900" dirty="0">
                          <a:effectLst/>
                          <a:latin typeface="+mn-lt"/>
                        </a:rPr>
                      </a:br>
                      <a:endParaRPr lang="en-GB" sz="900" dirty="0">
                        <a:effectLst/>
                        <a:latin typeface="+mn-lt"/>
                      </a:endParaRPr>
                    </a:p>
                  </a:txBody>
                  <a:tcPr marL="24549" marR="24549" marT="16366" marB="16366">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3413171"/>
                  </a:ext>
                </a:extLst>
              </a:tr>
              <a:tr h="148524">
                <a:tc>
                  <a:txBody>
                    <a:bodyPr/>
                    <a:lstStyle/>
                    <a:p>
                      <a:pPr rtl="0" fontAlgn="t">
                        <a:spcBef>
                          <a:spcPts val="0"/>
                        </a:spcBef>
                        <a:spcAft>
                          <a:spcPts val="0"/>
                        </a:spcAft>
                      </a:pPr>
                      <a:r>
                        <a:rPr lang="en-GB" sz="900" b="0" i="0" u="none" strike="noStrike">
                          <a:solidFill>
                            <a:srgbClr val="000000"/>
                          </a:solidFill>
                          <a:effectLst/>
                          <a:latin typeface="+mn-lt"/>
                        </a:rPr>
                        <a:t>Wed 16:00 -17:30</a:t>
                      </a:r>
                      <a:endParaRPr lang="en-GB" sz="900">
                        <a:effectLst/>
                        <a:latin typeface="+mn-lt"/>
                      </a:endParaRPr>
                    </a:p>
                  </a:txBody>
                  <a:tcPr marL="24549" marR="24549" marT="16366" marB="16366">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rtl="0" fontAlgn="t">
                        <a:spcBef>
                          <a:spcPts val="0"/>
                        </a:spcBef>
                        <a:spcAft>
                          <a:spcPts val="0"/>
                        </a:spcAft>
                      </a:pPr>
                      <a:r>
                        <a:rPr lang="en-GB" sz="900" b="0" i="0" u="none" strike="noStrike">
                          <a:solidFill>
                            <a:srgbClr val="000000"/>
                          </a:solidFill>
                          <a:effectLst/>
                          <a:latin typeface="+mn-lt"/>
                        </a:rPr>
                        <a:t>Session E Poster Session</a:t>
                      </a:r>
                      <a:endParaRPr lang="en-GB" sz="900">
                        <a:effectLst/>
                        <a:latin typeface="+mn-lt"/>
                      </a:endParaRPr>
                    </a:p>
                  </a:txBody>
                  <a:tcPr marL="24549" marR="24549" marT="16366" marB="16366">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E2D6"/>
                    </a:solidFill>
                  </a:tcPr>
                </a:tc>
                <a:tc>
                  <a:txBody>
                    <a:bodyPr/>
                    <a:lstStyle/>
                    <a:p>
                      <a:pPr rtl="0" fontAlgn="t">
                        <a:spcBef>
                          <a:spcPts val="0"/>
                        </a:spcBef>
                        <a:spcAft>
                          <a:spcPts val="0"/>
                        </a:spcAft>
                      </a:pPr>
                      <a:r>
                        <a:rPr lang="en-GB" sz="900" b="0" i="0" u="none" strike="noStrike" dirty="0" err="1">
                          <a:solidFill>
                            <a:srgbClr val="000000"/>
                          </a:solidFill>
                          <a:effectLst/>
                          <a:latin typeface="+mn-lt"/>
                        </a:rPr>
                        <a:t>Chengli</a:t>
                      </a:r>
                      <a:r>
                        <a:rPr lang="en-GB" sz="900" b="0" i="0" u="none" strike="noStrike" dirty="0">
                          <a:solidFill>
                            <a:srgbClr val="000000"/>
                          </a:solidFill>
                          <a:effectLst/>
                          <a:latin typeface="+mn-lt"/>
                        </a:rPr>
                        <a:t> Qi/Marc Bouvet</a:t>
                      </a:r>
                      <a:endParaRPr lang="en-GB" sz="900" dirty="0">
                        <a:effectLst/>
                        <a:latin typeface="+mn-lt"/>
                      </a:endParaRPr>
                    </a:p>
                  </a:txBody>
                  <a:tcPr marL="24549" marR="24549" marT="16366" marB="16366">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96357520"/>
                  </a:ext>
                </a:extLst>
              </a:tr>
              <a:tr h="268432">
                <a:tc>
                  <a:txBody>
                    <a:bodyPr/>
                    <a:lstStyle/>
                    <a:p>
                      <a:pPr rtl="0" fontAlgn="t">
                        <a:spcBef>
                          <a:spcPts val="0"/>
                        </a:spcBef>
                        <a:spcAft>
                          <a:spcPts val="0"/>
                        </a:spcAft>
                      </a:pPr>
                      <a:r>
                        <a:rPr lang="en-GB" sz="900" b="0" i="0" u="none" strike="noStrike" dirty="0">
                          <a:solidFill>
                            <a:srgbClr val="000000"/>
                          </a:solidFill>
                          <a:effectLst/>
                          <a:latin typeface="+mn-lt"/>
                        </a:rPr>
                        <a:t>Thu 8:30 – 12:00</a:t>
                      </a:r>
                      <a:endParaRPr lang="en-GB" sz="900" dirty="0">
                        <a:effectLst/>
                        <a:latin typeface="+mn-lt"/>
                      </a:endParaRPr>
                    </a:p>
                  </a:txBody>
                  <a:tcPr marL="24549" marR="24549" marT="16366" marB="16366">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rtl="0" fontAlgn="t">
                        <a:spcBef>
                          <a:spcPts val="0"/>
                        </a:spcBef>
                        <a:spcAft>
                          <a:spcPts val="0"/>
                        </a:spcAft>
                      </a:pPr>
                      <a:r>
                        <a:rPr lang="en-GB" sz="900" b="0" i="0" u="none" strike="noStrike" dirty="0">
                          <a:solidFill>
                            <a:srgbClr val="000000"/>
                          </a:solidFill>
                          <a:effectLst/>
                          <a:latin typeface="+mn-lt"/>
                        </a:rPr>
                        <a:t>Session F: Spectral Response Function / Bandwidth / Wavelength / Smile</a:t>
                      </a:r>
                      <a:endParaRPr lang="en-GB" sz="900" dirty="0">
                        <a:effectLst/>
                        <a:latin typeface="+mn-lt"/>
                      </a:endParaRPr>
                    </a:p>
                  </a:txBody>
                  <a:tcPr marL="24549" marR="24549" marT="16366" marB="16366">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0C5E9"/>
                    </a:solidFill>
                  </a:tcPr>
                </a:tc>
                <a:tc>
                  <a:txBody>
                    <a:bodyPr/>
                    <a:lstStyle/>
                    <a:p>
                      <a:pPr rtl="0" fontAlgn="t">
                        <a:spcBef>
                          <a:spcPts val="0"/>
                        </a:spcBef>
                        <a:spcAft>
                          <a:spcPts val="0"/>
                        </a:spcAft>
                      </a:pPr>
                      <a:r>
                        <a:rPr lang="en-GB" sz="900" b="0" i="0" u="none" strike="noStrike" dirty="0">
                          <a:solidFill>
                            <a:srgbClr val="000000"/>
                          </a:solidFill>
                          <a:effectLst/>
                          <a:latin typeface="+mn-lt"/>
                        </a:rPr>
                        <a:t>Hansford </a:t>
                      </a:r>
                      <a:r>
                        <a:rPr lang="en-GB" sz="900" b="0" i="0" u="none" strike="noStrike" dirty="0" err="1">
                          <a:solidFill>
                            <a:srgbClr val="000000"/>
                          </a:solidFill>
                          <a:effectLst/>
                          <a:latin typeface="+mn-lt"/>
                        </a:rPr>
                        <a:t>Cutlip</a:t>
                      </a:r>
                      <a:r>
                        <a:rPr lang="en-GB" sz="900" b="0" i="0" u="none" strike="noStrike" dirty="0">
                          <a:solidFill>
                            <a:srgbClr val="000000"/>
                          </a:solidFill>
                          <a:effectLst/>
                          <a:latin typeface="+mn-lt"/>
                        </a:rPr>
                        <a:t> / Berit Ahlers</a:t>
                      </a:r>
                      <a:endParaRPr lang="en-GB" sz="900" dirty="0">
                        <a:effectLst/>
                        <a:latin typeface="+mn-lt"/>
                      </a:endParaRPr>
                    </a:p>
                  </a:txBody>
                  <a:tcPr marL="24549" marR="24549" marT="16366" marB="16366">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25225544"/>
                  </a:ext>
                </a:extLst>
              </a:tr>
              <a:tr h="268432">
                <a:tc>
                  <a:txBody>
                    <a:bodyPr/>
                    <a:lstStyle/>
                    <a:p>
                      <a:pPr rtl="0" fontAlgn="t">
                        <a:spcBef>
                          <a:spcPts val="0"/>
                        </a:spcBef>
                        <a:spcAft>
                          <a:spcPts val="0"/>
                        </a:spcAft>
                      </a:pPr>
                      <a:r>
                        <a:rPr lang="en-GB" sz="900" b="0" i="0" u="none" strike="noStrike">
                          <a:solidFill>
                            <a:srgbClr val="000000"/>
                          </a:solidFill>
                          <a:effectLst/>
                          <a:latin typeface="+mn-lt"/>
                        </a:rPr>
                        <a:t>Thu 12:00-15:30</a:t>
                      </a:r>
                      <a:endParaRPr lang="en-GB" sz="900">
                        <a:effectLst/>
                        <a:latin typeface="+mn-lt"/>
                      </a:endParaRPr>
                    </a:p>
                  </a:txBody>
                  <a:tcPr marL="24549" marR="24549" marT="16366" marB="16366">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rtl="0" fontAlgn="t">
                        <a:spcBef>
                          <a:spcPts val="0"/>
                        </a:spcBef>
                        <a:spcAft>
                          <a:spcPts val="0"/>
                        </a:spcAft>
                      </a:pPr>
                      <a:r>
                        <a:rPr lang="en-GB" sz="900" b="0" i="0" u="none" strike="noStrike">
                          <a:solidFill>
                            <a:srgbClr val="000000"/>
                          </a:solidFill>
                          <a:effectLst/>
                          <a:latin typeface="+mn-lt"/>
                        </a:rPr>
                        <a:t>Session G: Stray Light (Out-of-Field, Out-of-Band), Point Spread Function, Ghosts, Scattered</a:t>
                      </a:r>
                      <a:endParaRPr lang="en-GB" sz="900">
                        <a:effectLst/>
                        <a:latin typeface="+mn-lt"/>
                      </a:endParaRPr>
                    </a:p>
                  </a:txBody>
                  <a:tcPr marL="24549" marR="24549" marT="16366" marB="16366">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rtl="0" fontAlgn="t">
                        <a:spcBef>
                          <a:spcPts val="0"/>
                        </a:spcBef>
                        <a:spcAft>
                          <a:spcPts val="0"/>
                        </a:spcAft>
                      </a:pPr>
                      <a:r>
                        <a:rPr lang="en-GB" sz="900" b="0" i="0" u="none" strike="noStrike" dirty="0">
                          <a:solidFill>
                            <a:srgbClr val="000000"/>
                          </a:solidFill>
                          <a:effectLst/>
                          <a:latin typeface="+mn-lt"/>
                        </a:rPr>
                        <a:t>Jean-Marc Laherrere Stefan </a:t>
                      </a:r>
                      <a:r>
                        <a:rPr lang="en-GB" sz="900" b="0" i="0" u="none" strike="noStrike" dirty="0" err="1">
                          <a:solidFill>
                            <a:srgbClr val="000000"/>
                          </a:solidFill>
                          <a:effectLst/>
                          <a:latin typeface="+mn-lt"/>
                        </a:rPr>
                        <a:t>Riedl</a:t>
                      </a:r>
                      <a:endParaRPr lang="en-GB" sz="900" dirty="0">
                        <a:effectLst/>
                        <a:latin typeface="+mn-lt"/>
                      </a:endParaRPr>
                    </a:p>
                  </a:txBody>
                  <a:tcPr marL="24549" marR="24549" marT="16366" marB="16366">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04045243"/>
                  </a:ext>
                </a:extLst>
              </a:tr>
              <a:tr h="148524">
                <a:tc>
                  <a:txBody>
                    <a:bodyPr/>
                    <a:lstStyle/>
                    <a:p>
                      <a:pPr rtl="0" fontAlgn="t">
                        <a:spcBef>
                          <a:spcPts val="0"/>
                        </a:spcBef>
                        <a:spcAft>
                          <a:spcPts val="0"/>
                        </a:spcAft>
                      </a:pPr>
                      <a:r>
                        <a:rPr lang="en-GB" sz="900" b="0" i="0" u="none" strike="noStrike" dirty="0">
                          <a:solidFill>
                            <a:srgbClr val="000000"/>
                          </a:solidFill>
                          <a:effectLst/>
                          <a:latin typeface="+mn-lt"/>
                        </a:rPr>
                        <a:t>Thu 16:00-17:30</a:t>
                      </a:r>
                      <a:endParaRPr lang="en-GB" sz="900" dirty="0">
                        <a:effectLst/>
                        <a:latin typeface="+mn-lt"/>
                      </a:endParaRPr>
                    </a:p>
                  </a:txBody>
                  <a:tcPr marL="24549" marR="24549" marT="16366" marB="16366">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rtl="0" fontAlgn="t">
                        <a:spcBef>
                          <a:spcPts val="0"/>
                        </a:spcBef>
                        <a:spcAft>
                          <a:spcPts val="0"/>
                        </a:spcAft>
                      </a:pPr>
                      <a:r>
                        <a:rPr lang="en-GB" sz="900" b="0" i="0" u="none" strike="noStrike" dirty="0">
                          <a:solidFill>
                            <a:srgbClr val="000000"/>
                          </a:solidFill>
                          <a:effectLst/>
                          <a:latin typeface="+mn-lt"/>
                        </a:rPr>
                        <a:t>Session H: Discussion and Report Assignment - All themes</a:t>
                      </a:r>
                      <a:endParaRPr lang="en-GB" sz="900" dirty="0">
                        <a:effectLst/>
                        <a:latin typeface="+mn-lt"/>
                      </a:endParaRPr>
                    </a:p>
                  </a:txBody>
                  <a:tcPr marL="24549" marR="24549" marT="16366" marB="16366">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F2D0"/>
                    </a:solidFill>
                  </a:tcPr>
                </a:tc>
                <a:tc>
                  <a:txBody>
                    <a:bodyPr/>
                    <a:lstStyle/>
                    <a:p>
                      <a:pPr rtl="0" fontAlgn="t">
                        <a:spcBef>
                          <a:spcPts val="0"/>
                        </a:spcBef>
                        <a:spcAft>
                          <a:spcPts val="0"/>
                        </a:spcAft>
                      </a:pPr>
                      <a:r>
                        <a:rPr lang="en-GB" sz="900" b="0" i="0" u="none" strike="noStrike" dirty="0">
                          <a:solidFill>
                            <a:srgbClr val="000000"/>
                          </a:solidFill>
                          <a:effectLst/>
                          <a:latin typeface="+mn-lt"/>
                        </a:rPr>
                        <a:t>Nigel Fox / Jack Xiong</a:t>
                      </a:r>
                      <a:endParaRPr lang="en-GB" sz="900" dirty="0">
                        <a:effectLst/>
                        <a:latin typeface="+mn-lt"/>
                      </a:endParaRPr>
                    </a:p>
                  </a:txBody>
                  <a:tcPr marL="24549" marR="24549" marT="16366" marB="16366">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20142382"/>
                  </a:ext>
                </a:extLst>
              </a:tr>
              <a:tr h="295078">
                <a:tc>
                  <a:txBody>
                    <a:bodyPr/>
                    <a:lstStyle/>
                    <a:p>
                      <a:pPr rtl="0" fontAlgn="t">
                        <a:spcBef>
                          <a:spcPts val="0"/>
                        </a:spcBef>
                        <a:spcAft>
                          <a:spcPts val="0"/>
                        </a:spcAft>
                      </a:pPr>
                      <a:r>
                        <a:rPr lang="en-GB" sz="900" b="0" i="0" u="none" strike="noStrike" dirty="0">
                          <a:solidFill>
                            <a:srgbClr val="000000"/>
                          </a:solidFill>
                          <a:effectLst/>
                          <a:latin typeface="+mn-lt"/>
                        </a:rPr>
                        <a:t>Fri 8:30-13:00</a:t>
                      </a:r>
                      <a:endParaRPr lang="en-GB" sz="900" dirty="0">
                        <a:effectLst/>
                        <a:latin typeface="+mn-lt"/>
                      </a:endParaRPr>
                    </a:p>
                  </a:txBody>
                  <a:tcPr marL="24549" marR="24549" marT="16366" marB="16366">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rtl="0" fontAlgn="t">
                        <a:spcBef>
                          <a:spcPts val="0"/>
                        </a:spcBef>
                        <a:spcAft>
                          <a:spcPts val="0"/>
                        </a:spcAft>
                      </a:pPr>
                      <a:r>
                        <a:rPr lang="en-GB" sz="900" b="0" i="0" u="none" strike="noStrike" dirty="0">
                          <a:solidFill>
                            <a:srgbClr val="000000"/>
                          </a:solidFill>
                          <a:effectLst/>
                          <a:latin typeface="+mn-lt"/>
                        </a:rPr>
                        <a:t>Session I: Thermal Infrared</a:t>
                      </a:r>
                      <a:endParaRPr lang="en-GB" sz="900" dirty="0">
                        <a:effectLst/>
                        <a:latin typeface="+mn-lt"/>
                      </a:endParaRPr>
                    </a:p>
                  </a:txBody>
                  <a:tcPr marL="24549" marR="24549" marT="16366" marB="16366">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rtl="0" fontAlgn="t">
                        <a:spcBef>
                          <a:spcPts val="0"/>
                        </a:spcBef>
                        <a:spcAft>
                          <a:spcPts val="0"/>
                        </a:spcAft>
                      </a:pPr>
                      <a:r>
                        <a:rPr lang="en-GB" sz="900" b="0" i="0" u="none" strike="noStrike" dirty="0">
                          <a:solidFill>
                            <a:srgbClr val="000000"/>
                          </a:solidFill>
                          <a:effectLst/>
                          <a:latin typeface="+mn-lt"/>
                        </a:rPr>
                        <a:t>Dave Smith /Richard Wachter</a:t>
                      </a:r>
                      <a:endParaRPr lang="en-GB" sz="900" dirty="0">
                        <a:effectLst/>
                        <a:latin typeface="+mn-lt"/>
                      </a:endParaRPr>
                    </a:p>
                  </a:txBody>
                  <a:tcPr marL="24549" marR="24549" marT="16366" marB="16366">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64313191"/>
                  </a:ext>
                </a:extLst>
              </a:tr>
              <a:tr h="676249">
                <a:tc>
                  <a:txBody>
                    <a:bodyPr/>
                    <a:lstStyle/>
                    <a:p>
                      <a:pPr rtl="0" fontAlgn="t">
                        <a:spcBef>
                          <a:spcPts val="0"/>
                        </a:spcBef>
                        <a:spcAft>
                          <a:spcPts val="0"/>
                        </a:spcAft>
                      </a:pPr>
                      <a:r>
                        <a:rPr lang="en-GB" sz="900" b="0" i="0" u="none" strike="noStrike">
                          <a:solidFill>
                            <a:srgbClr val="000000"/>
                          </a:solidFill>
                          <a:effectLst/>
                          <a:latin typeface="+mn-lt"/>
                        </a:rPr>
                        <a:t>Fri 14:00 -15:30</a:t>
                      </a:r>
                      <a:endParaRPr lang="en-GB" sz="900">
                        <a:effectLst/>
                        <a:latin typeface="+mn-lt"/>
                      </a:endParaRPr>
                    </a:p>
                  </a:txBody>
                  <a:tcPr marL="24549" marR="24549" marT="16366" marB="16366">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rtl="0" fontAlgn="t">
                        <a:spcBef>
                          <a:spcPts val="0"/>
                        </a:spcBef>
                        <a:spcAft>
                          <a:spcPts val="0"/>
                        </a:spcAft>
                      </a:pPr>
                      <a:r>
                        <a:rPr lang="en-GB" sz="900" b="0" i="0" u="none" strike="noStrike" dirty="0">
                          <a:solidFill>
                            <a:srgbClr val="000000"/>
                          </a:solidFill>
                          <a:effectLst/>
                          <a:latin typeface="+mn-lt"/>
                        </a:rPr>
                        <a:t>Session J: Discussion and Report Assignment - All themes</a:t>
                      </a:r>
                      <a:endParaRPr lang="en-GB" sz="900" dirty="0">
                        <a:effectLst/>
                        <a:latin typeface="+mn-lt"/>
                      </a:endParaRPr>
                    </a:p>
                  </a:txBody>
                  <a:tcPr marL="24549" marR="24549" marT="16366" marB="16366">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F2D0"/>
                    </a:solidFill>
                  </a:tcPr>
                </a:tc>
                <a:tc>
                  <a:txBody>
                    <a:bodyPr/>
                    <a:lstStyle/>
                    <a:p>
                      <a:pPr rtl="0" fontAlgn="t">
                        <a:spcBef>
                          <a:spcPts val="0"/>
                        </a:spcBef>
                        <a:spcAft>
                          <a:spcPts val="0"/>
                        </a:spcAft>
                      </a:pPr>
                      <a:r>
                        <a:rPr lang="en-GB" sz="900" b="0" i="0" u="none" strike="noStrike" dirty="0">
                          <a:solidFill>
                            <a:srgbClr val="000000"/>
                          </a:solidFill>
                          <a:effectLst/>
                          <a:latin typeface="+mn-lt"/>
                        </a:rPr>
                        <a:t>Nigel Fox / Jack Xiong</a:t>
                      </a:r>
                      <a:endParaRPr lang="en-GB" sz="900" dirty="0">
                        <a:effectLst/>
                        <a:latin typeface="+mn-lt"/>
                      </a:endParaRPr>
                    </a:p>
                  </a:txBody>
                  <a:tcPr marL="24549" marR="24549" marT="16366" marB="16366">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85921593"/>
                  </a:ext>
                </a:extLst>
              </a:tr>
            </a:tbl>
          </a:graphicData>
        </a:graphic>
      </p:graphicFrame>
    </p:spTree>
    <p:extLst>
      <p:ext uri="{BB962C8B-B14F-4D97-AF65-F5344CB8AC3E}">
        <p14:creationId xmlns:p14="http://schemas.microsoft.com/office/powerpoint/2010/main" val="41228920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C3C2E71-6BB2-7994-3E9F-6215312D5EFD}"/>
              </a:ext>
            </a:extLst>
          </p:cNvPr>
          <p:cNvSpPr>
            <a:spLocks noGrp="1"/>
          </p:cNvSpPr>
          <p:nvPr>
            <p:ph type="title"/>
          </p:nvPr>
        </p:nvSpPr>
        <p:spPr/>
        <p:txBody>
          <a:bodyPr/>
          <a:lstStyle/>
          <a:p>
            <a:r>
              <a:rPr lang="en-GB" dirty="0"/>
              <a:t>Committees</a:t>
            </a:r>
          </a:p>
        </p:txBody>
      </p:sp>
      <p:sp>
        <p:nvSpPr>
          <p:cNvPr id="7" name="TextBox 6">
            <a:extLst>
              <a:ext uri="{FF2B5EF4-FFF2-40B4-BE49-F238E27FC236}">
                <a16:creationId xmlns:a16="http://schemas.microsoft.com/office/drawing/2014/main" id="{BA14564A-7847-2576-FB76-E5409B9AC45A}"/>
              </a:ext>
            </a:extLst>
          </p:cNvPr>
          <p:cNvSpPr txBox="1"/>
          <p:nvPr/>
        </p:nvSpPr>
        <p:spPr>
          <a:xfrm>
            <a:off x="546449" y="1977406"/>
            <a:ext cx="4255323" cy="1446550"/>
          </a:xfrm>
          <a:prstGeom prst="rect">
            <a:avLst/>
          </a:prstGeom>
          <a:solidFill>
            <a:schemeClr val="accent3">
              <a:lumMod val="20000"/>
              <a:lumOff val="80000"/>
            </a:schemeClr>
          </a:solidFill>
        </p:spPr>
        <p:txBody>
          <a:bodyPr wrap="square">
            <a:spAutoFit/>
          </a:bodyPr>
          <a:lstStyle/>
          <a:p>
            <a:r>
              <a:rPr lang="en-GB" sz="1100" b="1" u="sng" dirty="0"/>
              <a:t>Organising Committee</a:t>
            </a:r>
          </a:p>
          <a:p>
            <a:endParaRPr lang="en-GB" sz="1100" dirty="0"/>
          </a:p>
          <a:p>
            <a:r>
              <a:rPr lang="en-GB" sz="1100" dirty="0"/>
              <a:t>Nigel Fox		NPL/UKSA	United Kingdom</a:t>
            </a:r>
          </a:p>
          <a:p>
            <a:r>
              <a:rPr lang="en-GB" sz="1100" dirty="0"/>
              <a:t>Philippe Goryl		ESA/ESRIN	Italy</a:t>
            </a:r>
          </a:p>
          <a:p>
            <a:r>
              <a:rPr lang="en-GB" sz="1100" dirty="0"/>
              <a:t>Jean-Marc Laherrere	CNES	France</a:t>
            </a:r>
          </a:p>
          <a:p>
            <a:r>
              <a:rPr lang="en-GB" sz="1100" dirty="0"/>
              <a:t>Mounir </a:t>
            </a:r>
            <a:r>
              <a:rPr lang="en-GB" sz="1100" dirty="0" err="1"/>
              <a:t>Lekouara</a:t>
            </a:r>
            <a:r>
              <a:rPr lang="en-GB" sz="1100" dirty="0"/>
              <a:t>	EUMETSAT	Germany</a:t>
            </a:r>
          </a:p>
          <a:p>
            <a:r>
              <a:rPr lang="en-GB" sz="1100" dirty="0"/>
              <a:t>Albrecht von Bargen	DLR	Germany</a:t>
            </a:r>
          </a:p>
          <a:p>
            <a:r>
              <a:rPr lang="en-GB" sz="1100" dirty="0"/>
              <a:t>Xiaoxiong Xiong	NASA	USA</a:t>
            </a:r>
            <a:endParaRPr lang="en-GB" dirty="0"/>
          </a:p>
        </p:txBody>
      </p:sp>
      <p:sp>
        <p:nvSpPr>
          <p:cNvPr id="9" name="TextBox 8">
            <a:extLst>
              <a:ext uri="{FF2B5EF4-FFF2-40B4-BE49-F238E27FC236}">
                <a16:creationId xmlns:a16="http://schemas.microsoft.com/office/drawing/2014/main" id="{4D7BC3B8-2C85-6233-3646-3DFA099BE511}"/>
              </a:ext>
            </a:extLst>
          </p:cNvPr>
          <p:cNvSpPr txBox="1"/>
          <p:nvPr/>
        </p:nvSpPr>
        <p:spPr>
          <a:xfrm>
            <a:off x="6089399" y="858231"/>
            <a:ext cx="2864687" cy="3908762"/>
          </a:xfrm>
          <a:prstGeom prst="rect">
            <a:avLst/>
          </a:prstGeom>
          <a:solidFill>
            <a:schemeClr val="accent5">
              <a:lumMod val="20000"/>
              <a:lumOff val="80000"/>
            </a:schemeClr>
          </a:solidFill>
        </p:spPr>
        <p:txBody>
          <a:bodyPr wrap="square">
            <a:spAutoFit/>
          </a:bodyPr>
          <a:lstStyle/>
          <a:p>
            <a:r>
              <a:rPr lang="en-GB" sz="900" b="1" u="sng" dirty="0"/>
              <a:t>Scientific Committee</a:t>
            </a:r>
          </a:p>
          <a:p>
            <a:endParaRPr lang="en-GB" sz="800" dirty="0"/>
          </a:p>
          <a:p>
            <a:r>
              <a:rPr lang="en-GB" sz="800" dirty="0"/>
              <a:t>Berit Ahlers 	ESA	Netherlands</a:t>
            </a:r>
          </a:p>
          <a:p>
            <a:r>
              <a:rPr lang="en-GB" sz="800" dirty="0"/>
              <a:t>Pascal Blain	CLS Belgium	Belgium</a:t>
            </a:r>
          </a:p>
          <a:p>
            <a:r>
              <a:rPr lang="en-GB" sz="800" dirty="0" err="1"/>
              <a:t>JaeYoung</a:t>
            </a:r>
            <a:r>
              <a:rPr lang="en-GB" sz="800" dirty="0"/>
              <a:t> Byon 	KMA	Korea</a:t>
            </a:r>
          </a:p>
          <a:p>
            <a:r>
              <a:rPr lang="en-GB" sz="800" dirty="0"/>
              <a:t>Yong Chen	NOAA	USA</a:t>
            </a:r>
          </a:p>
          <a:p>
            <a:r>
              <a:rPr lang="en-GB" sz="800" dirty="0"/>
              <a:t>Hansford </a:t>
            </a:r>
            <a:r>
              <a:rPr lang="en-GB" sz="800" dirty="0" err="1"/>
              <a:t>Cutlip</a:t>
            </a:r>
            <a:r>
              <a:rPr lang="en-GB" sz="800" dirty="0"/>
              <a:t>	Ball Aerospace 	USA</a:t>
            </a:r>
          </a:p>
          <a:p>
            <a:r>
              <a:rPr lang="en-GB" sz="800" dirty="0"/>
              <a:t>Camille Desjardins	CNES	France</a:t>
            </a:r>
          </a:p>
          <a:p>
            <a:r>
              <a:rPr lang="en-GB" sz="800" dirty="0"/>
              <a:t>Lei Ding	SITP	China</a:t>
            </a:r>
          </a:p>
          <a:p>
            <a:r>
              <a:rPr lang="en-GB" sz="800" dirty="0"/>
              <a:t>Gary Fowler	EUMETSAT	Germany</a:t>
            </a:r>
          </a:p>
          <a:p>
            <a:r>
              <a:rPr lang="en-GB" sz="800" dirty="0"/>
              <a:t>Nigel Fox	UKSA	UK</a:t>
            </a:r>
          </a:p>
          <a:p>
            <a:r>
              <a:rPr lang="en-GB" sz="800" dirty="0"/>
              <a:t>Arnaud Heliere	ESA	Netherlands</a:t>
            </a:r>
          </a:p>
          <a:p>
            <a:r>
              <a:rPr lang="en-GB" sz="800" dirty="0"/>
              <a:t>Eric H Johnson	 Raytheon USAUSA</a:t>
            </a:r>
          </a:p>
          <a:p>
            <a:r>
              <a:rPr lang="en-GB" sz="800" dirty="0"/>
              <a:t>Glen </a:t>
            </a:r>
            <a:r>
              <a:rPr lang="en-GB" sz="800" dirty="0" err="1"/>
              <a:t>Jaross</a:t>
            </a:r>
            <a:r>
              <a:rPr lang="en-GB" sz="800" dirty="0"/>
              <a:t>	NASA GSFC	USA</a:t>
            </a:r>
          </a:p>
          <a:p>
            <a:r>
              <a:rPr lang="en-GB" sz="800" dirty="0"/>
              <a:t>Greg Kopp	LASP	USA</a:t>
            </a:r>
          </a:p>
          <a:p>
            <a:r>
              <a:rPr lang="en-GB" sz="800" dirty="0"/>
              <a:t>Toshi </a:t>
            </a:r>
            <a:r>
              <a:rPr lang="en-GB" sz="800" dirty="0" err="1"/>
              <a:t>Kumura</a:t>
            </a:r>
            <a:r>
              <a:rPr lang="en-GB" sz="800" dirty="0"/>
              <a:t>	JAXA	Japan</a:t>
            </a:r>
          </a:p>
          <a:p>
            <a:r>
              <a:rPr lang="en-GB" sz="800" dirty="0"/>
              <a:t>Stephen Maxwell	NIST	USA</a:t>
            </a:r>
          </a:p>
          <a:p>
            <a:r>
              <a:rPr lang="en-GB" sz="800" dirty="0"/>
              <a:t>Jean-Philippe Mur	Thales France	France</a:t>
            </a:r>
          </a:p>
          <a:p>
            <a:r>
              <a:rPr lang="en-GB" sz="800" dirty="0"/>
              <a:t>Thomas Pagano	NASA JPL	USA</a:t>
            </a:r>
          </a:p>
          <a:p>
            <a:r>
              <a:rPr lang="en-GB" sz="800" dirty="0" err="1"/>
              <a:t>Chengli</a:t>
            </a:r>
            <a:r>
              <a:rPr lang="en-GB" sz="800" dirty="0"/>
              <a:t> Qi	CMA	China</a:t>
            </a:r>
          </a:p>
          <a:p>
            <a:r>
              <a:rPr lang="en-GB" sz="800" dirty="0"/>
              <a:t>Stefan </a:t>
            </a:r>
            <a:r>
              <a:rPr lang="en-GB" sz="800" dirty="0" err="1"/>
              <a:t>Riedl</a:t>
            </a:r>
            <a:r>
              <a:rPr lang="en-GB" sz="800" dirty="0"/>
              <a:t>	Airbus Germany	Germany</a:t>
            </a:r>
          </a:p>
          <a:p>
            <a:r>
              <a:rPr lang="en-GB" sz="800" dirty="0"/>
              <a:t>Dan </a:t>
            </a:r>
            <a:r>
              <a:rPr lang="en-GB" sz="800" dirty="0" err="1"/>
              <a:t>Scharpf</a:t>
            </a:r>
            <a:r>
              <a:rPr lang="en-GB" sz="800" dirty="0"/>
              <a:t>	</a:t>
            </a:r>
            <a:r>
              <a:rPr lang="en-GB" sz="800" dirty="0" err="1"/>
              <a:t>Labshere</a:t>
            </a:r>
            <a:r>
              <a:rPr lang="en-GB" sz="800" dirty="0"/>
              <a:t>	USA</a:t>
            </a:r>
          </a:p>
          <a:p>
            <a:r>
              <a:rPr lang="en-GB" sz="800" dirty="0"/>
              <a:t>Deron Scott	SDL	USA</a:t>
            </a:r>
          </a:p>
          <a:p>
            <a:r>
              <a:rPr lang="en-GB" sz="800" dirty="0"/>
              <a:t>Frank </a:t>
            </a:r>
            <a:r>
              <a:rPr lang="en-GB" sz="800" dirty="0" err="1"/>
              <a:t>Schmülling</a:t>
            </a:r>
            <a:r>
              <a:rPr lang="en-GB" sz="800" dirty="0"/>
              <a:t>	DLR	Germany</a:t>
            </a:r>
          </a:p>
          <a:p>
            <a:r>
              <a:rPr lang="en-GB" sz="800" dirty="0"/>
              <a:t>Ralph </a:t>
            </a:r>
            <a:r>
              <a:rPr lang="en-GB" sz="800" dirty="0" err="1"/>
              <a:t>Snel</a:t>
            </a:r>
            <a:r>
              <a:rPr lang="en-GB" sz="800" dirty="0"/>
              <a:t> 	TNO 	Netherlands </a:t>
            </a:r>
          </a:p>
          <a:p>
            <a:r>
              <a:rPr lang="en-GB" sz="800" dirty="0"/>
              <a:t>Dave Smith 	STFC UK	UK</a:t>
            </a:r>
          </a:p>
          <a:p>
            <a:r>
              <a:rPr lang="en-GB" sz="800" dirty="0"/>
              <a:t>Christoph Straif	EUMETSAT	Germany</a:t>
            </a:r>
          </a:p>
          <a:p>
            <a:r>
              <a:rPr lang="en-GB" sz="800" dirty="0"/>
              <a:t>Dave Tobin	</a:t>
            </a:r>
            <a:r>
              <a:rPr lang="en-GB" sz="800" dirty="0" err="1"/>
              <a:t>Univ</a:t>
            </a:r>
            <a:r>
              <a:rPr lang="en-GB" sz="800" dirty="0"/>
              <a:t> of Wisconsin	USA</a:t>
            </a:r>
          </a:p>
          <a:p>
            <a:r>
              <a:rPr lang="en-GB" sz="800" dirty="0"/>
              <a:t>Sylvain Thomas	Airbus France	France</a:t>
            </a:r>
          </a:p>
          <a:p>
            <a:r>
              <a:rPr lang="en-GB" sz="800" dirty="0"/>
              <a:t>Richard Wachter	OHB Germany	Germany</a:t>
            </a:r>
          </a:p>
          <a:p>
            <a:r>
              <a:rPr lang="en-GB" sz="800" dirty="0"/>
              <a:t>Xiaoxiong Xiong	NASA	USA</a:t>
            </a:r>
            <a:endParaRPr lang="en-GB" sz="1200" dirty="0"/>
          </a:p>
        </p:txBody>
      </p:sp>
      <p:sp>
        <p:nvSpPr>
          <p:cNvPr id="10" name="TextBox 9">
            <a:extLst>
              <a:ext uri="{FF2B5EF4-FFF2-40B4-BE49-F238E27FC236}">
                <a16:creationId xmlns:a16="http://schemas.microsoft.com/office/drawing/2014/main" id="{711FF4C2-69F0-E0E3-0749-0C5BA09363F6}"/>
              </a:ext>
            </a:extLst>
          </p:cNvPr>
          <p:cNvSpPr txBox="1"/>
          <p:nvPr/>
        </p:nvSpPr>
        <p:spPr>
          <a:xfrm>
            <a:off x="546449" y="3714339"/>
            <a:ext cx="4255323" cy="769441"/>
          </a:xfrm>
          <a:prstGeom prst="rect">
            <a:avLst/>
          </a:prstGeom>
          <a:solidFill>
            <a:schemeClr val="accent3">
              <a:lumMod val="20000"/>
              <a:lumOff val="80000"/>
            </a:schemeClr>
          </a:solidFill>
        </p:spPr>
        <p:txBody>
          <a:bodyPr wrap="square">
            <a:spAutoFit/>
          </a:bodyPr>
          <a:lstStyle/>
          <a:p>
            <a:r>
              <a:rPr lang="en-GB" sz="1100" b="1" u="sng" dirty="0"/>
              <a:t>Many Thanks to:</a:t>
            </a:r>
          </a:p>
          <a:p>
            <a:r>
              <a:rPr lang="en-GB" sz="1100" dirty="0"/>
              <a:t>Paolo Castracane	Starion for ESA       Italy</a:t>
            </a:r>
          </a:p>
          <a:p>
            <a:r>
              <a:rPr lang="en-GB" sz="1100" dirty="0"/>
              <a:t>Harvey Jones		Symbios  	        Australia</a:t>
            </a:r>
          </a:p>
          <a:p>
            <a:r>
              <a:rPr lang="en-GB" sz="1100" dirty="0">
                <a:solidFill>
                  <a:schemeClr val="tx1"/>
                </a:solidFill>
                <a:effectLst/>
                <a:latin typeface="Arial" panose="020B0604020202020204" pitchFamily="34" charset="0"/>
                <a:ea typeface="Aptos" panose="020B0004020202020204" pitchFamily="34" charset="0"/>
              </a:rPr>
              <a:t>Peter Kraan          	ESA Conference Bureau</a:t>
            </a:r>
            <a:endParaRPr lang="en-GB" sz="1100" dirty="0">
              <a:solidFill>
                <a:schemeClr val="tx1"/>
              </a:solidFill>
            </a:endParaRPr>
          </a:p>
        </p:txBody>
      </p:sp>
      <p:sp>
        <p:nvSpPr>
          <p:cNvPr id="12" name="TextBox 11">
            <a:extLst>
              <a:ext uri="{FF2B5EF4-FFF2-40B4-BE49-F238E27FC236}">
                <a16:creationId xmlns:a16="http://schemas.microsoft.com/office/drawing/2014/main" id="{05991D6E-307E-37D7-62B8-9115B42037EA}"/>
              </a:ext>
            </a:extLst>
          </p:cNvPr>
          <p:cNvSpPr txBox="1"/>
          <p:nvPr/>
        </p:nvSpPr>
        <p:spPr>
          <a:xfrm>
            <a:off x="430455" y="905941"/>
            <a:ext cx="4621236" cy="523220"/>
          </a:xfrm>
          <a:prstGeom prst="rect">
            <a:avLst/>
          </a:prstGeom>
          <a:noFill/>
        </p:spPr>
        <p:txBody>
          <a:bodyPr wrap="square">
            <a:spAutoFit/>
          </a:bodyPr>
          <a:lstStyle/>
          <a:p>
            <a:r>
              <a:rPr lang="en-GB" sz="2800" b="1" u="sng" dirty="0"/>
              <a:t>Many Thanks</a:t>
            </a:r>
          </a:p>
        </p:txBody>
      </p:sp>
    </p:spTree>
    <p:extLst>
      <p:ext uri="{BB962C8B-B14F-4D97-AF65-F5344CB8AC3E}">
        <p14:creationId xmlns:p14="http://schemas.microsoft.com/office/powerpoint/2010/main" val="9128972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3F00003-D94A-7ACE-F22C-2EF21169F223}"/>
              </a:ext>
            </a:extLst>
          </p:cNvPr>
          <p:cNvSpPr>
            <a:spLocks noGrp="1"/>
          </p:cNvSpPr>
          <p:nvPr>
            <p:ph type="body" idx="1"/>
          </p:nvPr>
        </p:nvSpPr>
        <p:spPr>
          <a:xfrm>
            <a:off x="158770" y="716354"/>
            <a:ext cx="4279588" cy="3497100"/>
          </a:xfrm>
        </p:spPr>
        <p:txBody>
          <a:bodyPr/>
          <a:lstStyle/>
          <a:p>
            <a:pPr marL="95250" indent="0">
              <a:buNone/>
            </a:pPr>
            <a:r>
              <a:rPr lang="en-GB" dirty="0"/>
              <a:t>220 Participants registers !</a:t>
            </a:r>
          </a:p>
          <a:p>
            <a:pPr marL="95250" indent="0">
              <a:buNone/>
            </a:pPr>
            <a:r>
              <a:rPr lang="en-GB" dirty="0"/>
              <a:t>25 Presentations</a:t>
            </a:r>
          </a:p>
          <a:p>
            <a:pPr marL="95250" indent="0">
              <a:lnSpc>
                <a:spcPct val="100000"/>
              </a:lnSpc>
              <a:buNone/>
            </a:pPr>
            <a:r>
              <a:rPr lang="en-GB" dirty="0"/>
              <a:t>24 Posters </a:t>
            </a:r>
            <a:r>
              <a:rPr lang="en-GB" dirty="0">
                <a:sym typeface="Wingdings" panose="05000000000000000000" pitchFamily="2" charset="2"/>
              </a:rPr>
              <a:t> </a:t>
            </a:r>
            <a:r>
              <a:rPr lang="en-GB" sz="1400" i="1" dirty="0">
                <a:sym typeface="Wingdings" panose="05000000000000000000" pitchFamily="2" charset="2"/>
              </a:rPr>
              <a:t>opportunity to present the posters during the slideshow/discussion session</a:t>
            </a:r>
          </a:p>
          <a:p>
            <a:pPr marL="95250" indent="0">
              <a:lnSpc>
                <a:spcPct val="100000"/>
              </a:lnSpc>
              <a:buNone/>
            </a:pPr>
            <a:r>
              <a:rPr lang="en-GB" sz="1400" b="1" i="1" dirty="0">
                <a:sym typeface="Wingdings" panose="05000000000000000000" pitchFamily="2" charset="2"/>
              </a:rPr>
              <a:t>DISCUSSION</a:t>
            </a:r>
            <a:r>
              <a:rPr lang="en-GB" sz="1400" i="1" dirty="0">
                <a:sym typeface="Wingdings" panose="05000000000000000000" pitchFamily="2" charset="2"/>
              </a:rPr>
              <a:t> is important   needed to produce the document</a:t>
            </a:r>
          </a:p>
          <a:p>
            <a:pPr marL="95250" indent="0">
              <a:lnSpc>
                <a:spcPct val="100000"/>
              </a:lnSpc>
              <a:buNone/>
            </a:pPr>
            <a:endParaRPr lang="en-GB" sz="1400" i="1" dirty="0">
              <a:sym typeface="Wingdings" panose="05000000000000000000" pitchFamily="2" charset="2"/>
            </a:endParaRPr>
          </a:p>
          <a:p>
            <a:pPr marL="95250" indent="0">
              <a:lnSpc>
                <a:spcPct val="100000"/>
              </a:lnSpc>
              <a:buNone/>
            </a:pPr>
            <a:r>
              <a:rPr lang="en-GB" sz="1400" b="1" i="1" dirty="0">
                <a:sym typeface="Wingdings" panose="05000000000000000000" pitchFamily="2" charset="2"/>
              </a:rPr>
              <a:t>Thanks to the chairs </a:t>
            </a:r>
            <a:r>
              <a:rPr lang="en-GB" sz="1400" i="1" dirty="0">
                <a:sym typeface="Wingdings" panose="05000000000000000000" pitchFamily="2" charset="2"/>
              </a:rPr>
              <a:t>! Organise the discussion/input for the final report</a:t>
            </a:r>
            <a:endParaRPr lang="en-GB" i="1" dirty="0"/>
          </a:p>
          <a:p>
            <a:pPr marL="95250" indent="0">
              <a:buNone/>
            </a:pPr>
            <a:r>
              <a:rPr lang="en-GB" dirty="0"/>
              <a:t> </a:t>
            </a:r>
          </a:p>
          <a:p>
            <a:pPr marL="95250" indent="0">
              <a:buNone/>
            </a:pPr>
            <a:endParaRPr lang="en-GB" dirty="0"/>
          </a:p>
        </p:txBody>
      </p:sp>
      <p:sp>
        <p:nvSpPr>
          <p:cNvPr id="3" name="Title 2">
            <a:extLst>
              <a:ext uri="{FF2B5EF4-FFF2-40B4-BE49-F238E27FC236}">
                <a16:creationId xmlns:a16="http://schemas.microsoft.com/office/drawing/2014/main" id="{209632E6-86BE-601A-7CB3-8614B1C58184}"/>
              </a:ext>
            </a:extLst>
          </p:cNvPr>
          <p:cNvSpPr>
            <a:spLocks noGrp="1"/>
          </p:cNvSpPr>
          <p:nvPr>
            <p:ph type="title"/>
          </p:nvPr>
        </p:nvSpPr>
        <p:spPr/>
        <p:txBody>
          <a:bodyPr/>
          <a:lstStyle/>
          <a:p>
            <a:r>
              <a:rPr lang="en-GB" dirty="0"/>
              <a:t>Participants</a:t>
            </a:r>
          </a:p>
        </p:txBody>
      </p:sp>
      <p:pic>
        <p:nvPicPr>
          <p:cNvPr id="4" name="Picture 3">
            <a:extLst>
              <a:ext uri="{FF2B5EF4-FFF2-40B4-BE49-F238E27FC236}">
                <a16:creationId xmlns:a16="http://schemas.microsoft.com/office/drawing/2014/main" id="{D018DD11-282E-BE55-15F3-EE30B233CA71}"/>
              </a:ext>
            </a:extLst>
          </p:cNvPr>
          <p:cNvPicPr>
            <a:picLocks noChangeAspect="1"/>
          </p:cNvPicPr>
          <p:nvPr/>
        </p:nvPicPr>
        <p:blipFill>
          <a:blip r:embed="rId3"/>
          <a:stretch>
            <a:fillRect/>
          </a:stretch>
        </p:blipFill>
        <p:spPr>
          <a:xfrm>
            <a:off x="4705644" y="784618"/>
            <a:ext cx="4145165" cy="3055986"/>
          </a:xfrm>
          <a:prstGeom prst="rect">
            <a:avLst/>
          </a:prstGeom>
        </p:spPr>
      </p:pic>
      <p:sp>
        <p:nvSpPr>
          <p:cNvPr id="6" name="TextBox 5">
            <a:extLst>
              <a:ext uri="{FF2B5EF4-FFF2-40B4-BE49-F238E27FC236}">
                <a16:creationId xmlns:a16="http://schemas.microsoft.com/office/drawing/2014/main" id="{CF5F3B2C-800E-8F41-2520-F2C70A92959B}"/>
              </a:ext>
            </a:extLst>
          </p:cNvPr>
          <p:cNvSpPr txBox="1"/>
          <p:nvPr/>
        </p:nvSpPr>
        <p:spPr>
          <a:xfrm>
            <a:off x="5633050" y="4204993"/>
            <a:ext cx="4606504" cy="307777"/>
          </a:xfrm>
          <a:prstGeom prst="rect">
            <a:avLst/>
          </a:prstGeom>
          <a:noFill/>
        </p:spPr>
        <p:txBody>
          <a:bodyPr wrap="square">
            <a:spAutoFit/>
          </a:bodyPr>
          <a:lstStyle/>
          <a:p>
            <a:r>
              <a:rPr lang="en-GB" dirty="0">
                <a:hlinkClick r:id="rId4"/>
              </a:rPr>
              <a:t>Pre-Flight Calibration Workshop</a:t>
            </a:r>
            <a:endParaRPr lang="en-GB" dirty="0"/>
          </a:p>
        </p:txBody>
      </p:sp>
      <p:sp>
        <p:nvSpPr>
          <p:cNvPr id="7" name="TextBox 6">
            <a:extLst>
              <a:ext uri="{FF2B5EF4-FFF2-40B4-BE49-F238E27FC236}">
                <a16:creationId xmlns:a16="http://schemas.microsoft.com/office/drawing/2014/main" id="{47E5C760-45EB-68E3-647E-9BC391FACB4B}"/>
              </a:ext>
            </a:extLst>
          </p:cNvPr>
          <p:cNvSpPr txBox="1"/>
          <p:nvPr/>
        </p:nvSpPr>
        <p:spPr>
          <a:xfrm>
            <a:off x="3890513" y="4174215"/>
            <a:ext cx="2424024" cy="369332"/>
          </a:xfrm>
          <a:prstGeom prst="rect">
            <a:avLst/>
          </a:prstGeom>
          <a:noFill/>
        </p:spPr>
        <p:txBody>
          <a:bodyPr wrap="square" rtlCol="0">
            <a:spAutoFit/>
          </a:bodyPr>
          <a:lstStyle/>
          <a:p>
            <a:r>
              <a:rPr lang="en-GB" sz="1800" b="1" dirty="0">
                <a:solidFill>
                  <a:srgbClr val="FF0000"/>
                </a:solidFill>
              </a:rPr>
              <a:t>Presentations</a:t>
            </a:r>
          </a:p>
        </p:txBody>
      </p:sp>
    </p:spTree>
    <p:extLst>
      <p:ext uri="{BB962C8B-B14F-4D97-AF65-F5344CB8AC3E}">
        <p14:creationId xmlns:p14="http://schemas.microsoft.com/office/powerpoint/2010/main" val="40057369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2ABEE0-45DC-93BF-83BE-042D760F2743}"/>
              </a:ext>
            </a:extLst>
          </p:cNvPr>
          <p:cNvSpPr>
            <a:spLocks noGrp="1"/>
          </p:cNvSpPr>
          <p:nvPr>
            <p:ph type="body" idx="1"/>
          </p:nvPr>
        </p:nvSpPr>
        <p:spPr>
          <a:xfrm>
            <a:off x="132036" y="656720"/>
            <a:ext cx="9048502" cy="3497100"/>
          </a:xfrm>
        </p:spPr>
        <p:txBody>
          <a:bodyPr/>
          <a:lstStyle/>
          <a:p>
            <a:pPr lvl="1">
              <a:lnSpc>
                <a:spcPct val="100000"/>
              </a:lnSpc>
            </a:pPr>
            <a:r>
              <a:rPr lang="en-GB" sz="1600" b="1" dirty="0">
                <a:latin typeface="Arial" panose="020B0604020202020204" pitchFamily="34" charset="0"/>
                <a:cs typeface="Arial" panose="020B0604020202020204" pitchFamily="34" charset="0"/>
              </a:rPr>
              <a:t>Pre-flight challenges</a:t>
            </a:r>
          </a:p>
          <a:p>
            <a:pPr lvl="2">
              <a:lnSpc>
                <a:spcPct val="100000"/>
              </a:lnSpc>
            </a:pPr>
            <a:r>
              <a:rPr lang="en-GB" sz="1400" dirty="0">
                <a:latin typeface="Arial" panose="020B0604020202020204" pitchFamily="34" charset="0"/>
                <a:cs typeface="Arial" panose="020B0604020202020204" pitchFamily="34" charset="0"/>
              </a:rPr>
              <a:t>Unknowns</a:t>
            </a:r>
          </a:p>
          <a:p>
            <a:pPr lvl="2">
              <a:lnSpc>
                <a:spcPct val="100000"/>
              </a:lnSpc>
            </a:pPr>
            <a:r>
              <a:rPr lang="en-GB" sz="1400" dirty="0">
                <a:latin typeface="Arial" panose="020B0604020202020204" pitchFamily="34" charset="0"/>
                <a:cs typeface="Arial" panose="020B0604020202020204" pitchFamily="34" charset="0"/>
              </a:rPr>
              <a:t>Ageing from pre-flight</a:t>
            </a:r>
          </a:p>
          <a:p>
            <a:pPr lvl="2">
              <a:lnSpc>
                <a:spcPct val="100000"/>
              </a:lnSpc>
            </a:pPr>
            <a:r>
              <a:rPr lang="en-GB" sz="1400" dirty="0">
                <a:latin typeface="Arial" panose="020B0604020202020204" pitchFamily="34" charset="0"/>
                <a:cs typeface="Arial" panose="020B0604020202020204" pitchFamily="34" charset="0"/>
              </a:rPr>
              <a:t>Representativeness of the </a:t>
            </a:r>
            <a:r>
              <a:rPr lang="en-GB" sz="1400" dirty="0" err="1">
                <a:latin typeface="Arial" panose="020B0604020202020204" pitchFamily="34" charset="0"/>
                <a:cs typeface="Arial" panose="020B0604020202020204" pitchFamily="34" charset="0"/>
              </a:rPr>
              <a:t>cal</a:t>
            </a:r>
            <a:r>
              <a:rPr lang="en-GB" sz="1400" dirty="0">
                <a:latin typeface="Arial" panose="020B0604020202020204" pitchFamily="34" charset="0"/>
                <a:cs typeface="Arial" panose="020B0604020202020204" pitchFamily="34" charset="0"/>
              </a:rPr>
              <a:t>/characterisation to the sensor measurand and operational conditions/environment</a:t>
            </a:r>
          </a:p>
          <a:p>
            <a:pPr lvl="2">
              <a:lnSpc>
                <a:spcPct val="100000"/>
              </a:lnSpc>
            </a:pPr>
            <a:r>
              <a:rPr lang="en-GB" sz="1400" dirty="0">
                <a:latin typeface="Arial" panose="020B0604020202020204" pitchFamily="34" charset="0"/>
                <a:cs typeface="Arial" panose="020B0604020202020204" pitchFamily="34" charset="0"/>
              </a:rPr>
              <a:t>Time and budget at end of development cycle</a:t>
            </a:r>
          </a:p>
          <a:p>
            <a:pPr lvl="2">
              <a:lnSpc>
                <a:spcPct val="100000"/>
              </a:lnSpc>
            </a:pPr>
            <a:r>
              <a:rPr lang="en-GB" sz="1400" dirty="0">
                <a:latin typeface="Arial" panose="020B0604020202020204" pitchFamily="34" charset="0"/>
                <a:cs typeface="Arial" panose="020B0604020202020204" pitchFamily="34" charset="0"/>
              </a:rPr>
              <a:t>Do we need to do it in </a:t>
            </a:r>
            <a:r>
              <a:rPr lang="en-GB" sz="1400" dirty="0" err="1">
                <a:latin typeface="Arial" panose="020B0604020202020204" pitchFamily="34" charset="0"/>
                <a:cs typeface="Arial" panose="020B0604020202020204" pitchFamily="34" charset="0"/>
              </a:rPr>
              <a:t>Tvac</a:t>
            </a:r>
            <a:r>
              <a:rPr lang="en-GB" sz="1400" dirty="0">
                <a:latin typeface="Arial" panose="020B0604020202020204" pitchFamily="34" charset="0"/>
                <a:cs typeface="Arial" panose="020B0604020202020204" pitchFamily="34" charset="0"/>
              </a:rPr>
              <a:t>?</a:t>
            </a:r>
          </a:p>
          <a:p>
            <a:pPr lvl="2">
              <a:lnSpc>
                <a:spcPct val="100000"/>
              </a:lnSpc>
            </a:pPr>
            <a:r>
              <a:rPr lang="en-GB" sz="1400" dirty="0">
                <a:latin typeface="Arial" panose="020B0604020202020204" pitchFamily="34" charset="0"/>
                <a:cs typeface="Arial" panose="020B0604020202020204" pitchFamily="34" charset="0"/>
              </a:rPr>
              <a:t>Cost and benefit particularly for new space but increasingly for ALL</a:t>
            </a:r>
          </a:p>
          <a:p>
            <a:pPr lvl="2">
              <a:lnSpc>
                <a:spcPct val="100000"/>
              </a:lnSpc>
            </a:pPr>
            <a:r>
              <a:rPr lang="en-GB" sz="1400" dirty="0">
                <a:latin typeface="Arial" panose="020B0604020202020204" pitchFamily="34" charset="0"/>
                <a:cs typeface="Arial" panose="020B0604020202020204" pitchFamily="34" charset="0"/>
              </a:rPr>
              <a:t>Test beyond </a:t>
            </a:r>
            <a:r>
              <a:rPr lang="en-GB" sz="1400" dirty="0" err="1">
                <a:latin typeface="Arial" panose="020B0604020202020204" pitchFamily="34" charset="0"/>
                <a:cs typeface="Arial" panose="020B0604020202020204" pitchFamily="34" charset="0"/>
              </a:rPr>
              <a:t>Lmax</a:t>
            </a:r>
            <a:endParaRPr lang="en-GB" sz="1400" dirty="0">
              <a:latin typeface="Arial" panose="020B0604020202020204" pitchFamily="34" charset="0"/>
              <a:cs typeface="Arial" panose="020B0604020202020204" pitchFamily="34" charset="0"/>
            </a:endParaRPr>
          </a:p>
          <a:p>
            <a:pPr lvl="2">
              <a:lnSpc>
                <a:spcPct val="100000"/>
              </a:lnSpc>
            </a:pPr>
            <a:r>
              <a:rPr lang="en-GB" sz="1400" dirty="0">
                <a:latin typeface="Arial" panose="020B0604020202020204" pitchFamily="34" charset="0"/>
                <a:cs typeface="Arial" panose="020B0604020202020204" pitchFamily="34" charset="0"/>
              </a:rPr>
              <a:t>Test for post-launch e.g. moon ready!</a:t>
            </a:r>
          </a:p>
          <a:p>
            <a:pPr lvl="2">
              <a:lnSpc>
                <a:spcPct val="100000"/>
              </a:lnSpc>
            </a:pPr>
            <a:r>
              <a:rPr lang="en-GB" sz="1400" dirty="0">
                <a:latin typeface="Arial" panose="020B0604020202020204" pitchFamily="34" charset="0"/>
                <a:cs typeface="Arial" panose="020B0604020202020204" pitchFamily="34" charset="0"/>
              </a:rPr>
              <a:t>Use of heliostats beneficial</a:t>
            </a:r>
          </a:p>
          <a:p>
            <a:pPr lvl="1">
              <a:lnSpc>
                <a:spcPct val="100000"/>
              </a:lnSpc>
            </a:pPr>
            <a:r>
              <a:rPr lang="en-GB" sz="1600" b="1" dirty="0">
                <a:latin typeface="Arial" panose="020B0604020202020204" pitchFamily="34" charset="0"/>
                <a:cs typeface="Arial" panose="020B0604020202020204" pitchFamily="34" charset="0"/>
              </a:rPr>
              <a:t>Measurement capabilities are broadly OK for current and perceived sensors</a:t>
            </a:r>
          </a:p>
          <a:p>
            <a:pPr lvl="2">
              <a:lnSpc>
                <a:spcPct val="100000"/>
              </a:lnSpc>
            </a:pPr>
            <a:r>
              <a:rPr lang="en-GB" sz="1400" dirty="0">
                <a:latin typeface="Arial" panose="020B0604020202020204" pitchFamily="34" charset="0"/>
                <a:cs typeface="Arial" panose="020B0604020202020204" pitchFamily="34" charset="0"/>
              </a:rPr>
              <a:t>Active ? (not this workshop)</a:t>
            </a:r>
          </a:p>
          <a:p>
            <a:pPr lvl="2">
              <a:lnSpc>
                <a:spcPct val="100000"/>
              </a:lnSpc>
            </a:pPr>
            <a:r>
              <a:rPr lang="en-GB" sz="1400" dirty="0">
                <a:latin typeface="Arial" panose="020B0604020202020204" pitchFamily="34" charset="0"/>
                <a:cs typeface="Arial" panose="020B0604020202020204" pitchFamily="34" charset="0"/>
              </a:rPr>
              <a:t>‘integrated’ sensor?</a:t>
            </a:r>
          </a:p>
          <a:p>
            <a:pPr lvl="2">
              <a:lnSpc>
                <a:spcPct val="100000"/>
              </a:lnSpc>
            </a:pPr>
            <a:r>
              <a:rPr lang="en-GB" sz="1400" dirty="0">
                <a:latin typeface="Arial" panose="020B0604020202020204" pitchFamily="34" charset="0"/>
                <a:cs typeface="Arial" panose="020B0604020202020204" pitchFamily="34" charset="0"/>
              </a:rPr>
              <a:t>How to get costs and time to minimum is important particularly if we are to encourage ‘new space’ to undertake  - </a:t>
            </a:r>
            <a:r>
              <a:rPr lang="en-GB" dirty="0">
                <a:latin typeface="Arial" panose="020B0604020202020204" pitchFamily="34" charset="0"/>
                <a:cs typeface="Arial" panose="020B0604020202020204" pitchFamily="34" charset="0"/>
              </a:rPr>
              <a:t>need reasons why it needs to be done</a:t>
            </a:r>
          </a:p>
        </p:txBody>
      </p:sp>
      <p:sp>
        <p:nvSpPr>
          <p:cNvPr id="3" name="Title 2">
            <a:extLst>
              <a:ext uri="{FF2B5EF4-FFF2-40B4-BE49-F238E27FC236}">
                <a16:creationId xmlns:a16="http://schemas.microsoft.com/office/drawing/2014/main" id="{56DB6BD8-6EAE-CA31-2B42-5EFCDA4CDC86}"/>
              </a:ext>
            </a:extLst>
          </p:cNvPr>
          <p:cNvSpPr>
            <a:spLocks noGrp="1"/>
          </p:cNvSpPr>
          <p:nvPr>
            <p:ph type="title"/>
          </p:nvPr>
        </p:nvSpPr>
        <p:spPr>
          <a:xfrm>
            <a:off x="-92766" y="72320"/>
            <a:ext cx="7520609" cy="584400"/>
          </a:xfrm>
        </p:spPr>
        <p:txBody>
          <a:bodyPr/>
          <a:lstStyle/>
          <a:p>
            <a:r>
              <a:rPr lang="en-GB" sz="2400" dirty="0"/>
              <a:t> Conclusions/recommendations</a:t>
            </a:r>
          </a:p>
        </p:txBody>
      </p:sp>
    </p:spTree>
    <p:extLst>
      <p:ext uri="{BB962C8B-B14F-4D97-AF65-F5344CB8AC3E}">
        <p14:creationId xmlns:p14="http://schemas.microsoft.com/office/powerpoint/2010/main" val="22081279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2ABEE0-45DC-93BF-83BE-042D760F2743}"/>
              </a:ext>
            </a:extLst>
          </p:cNvPr>
          <p:cNvSpPr>
            <a:spLocks noGrp="1"/>
          </p:cNvSpPr>
          <p:nvPr>
            <p:ph type="body" idx="1"/>
          </p:nvPr>
        </p:nvSpPr>
        <p:spPr>
          <a:xfrm>
            <a:off x="95498" y="756940"/>
            <a:ext cx="9048502" cy="3497100"/>
          </a:xfrm>
        </p:spPr>
        <p:txBody>
          <a:bodyPr/>
          <a:lstStyle/>
          <a:p>
            <a:pPr lvl="1">
              <a:lnSpc>
                <a:spcPct val="100000"/>
              </a:lnSpc>
            </a:pPr>
            <a:r>
              <a:rPr lang="en-GB" b="1" dirty="0">
                <a:latin typeface="Arial" panose="020B0604020202020204" pitchFamily="34" charset="0"/>
                <a:cs typeface="Arial" panose="020B0604020202020204" pitchFamily="34" charset="0"/>
              </a:rPr>
              <a:t>Increasing use of tuneable lasers as multi-parameter calibration tool</a:t>
            </a:r>
          </a:p>
          <a:p>
            <a:pPr lvl="1">
              <a:lnSpc>
                <a:spcPct val="100000"/>
              </a:lnSpc>
            </a:pPr>
            <a:r>
              <a:rPr lang="en-GB" b="1" dirty="0">
                <a:latin typeface="Arial" panose="020B0604020202020204" pitchFamily="34" charset="0"/>
                <a:cs typeface="Arial" panose="020B0604020202020204" pitchFamily="34" charset="0"/>
              </a:rPr>
              <a:t>Agree that we need to have increased transparency of </a:t>
            </a:r>
            <a:r>
              <a:rPr lang="en-GB" b="1" dirty="0" err="1">
                <a:latin typeface="Arial" panose="020B0604020202020204" pitchFamily="34" charset="0"/>
                <a:cs typeface="Arial" panose="020B0604020202020204" pitchFamily="34" charset="0"/>
              </a:rPr>
              <a:t>calval</a:t>
            </a:r>
            <a:r>
              <a:rPr lang="en-GB" b="1" dirty="0">
                <a:latin typeface="Arial" panose="020B0604020202020204" pitchFamily="34" charset="0"/>
                <a:cs typeface="Arial" panose="020B0604020202020204" pitchFamily="34" charset="0"/>
              </a:rPr>
              <a:t> methods and evidence to support results</a:t>
            </a:r>
          </a:p>
          <a:p>
            <a:pPr lvl="2">
              <a:lnSpc>
                <a:spcPct val="100000"/>
              </a:lnSpc>
              <a:spcBef>
                <a:spcPts val="0"/>
              </a:spcBef>
            </a:pPr>
            <a:r>
              <a:rPr lang="en-GB" dirty="0">
                <a:latin typeface="Arial" panose="020B0604020202020204" pitchFamily="34" charset="0"/>
                <a:cs typeface="Arial" panose="020B0604020202020204" pitchFamily="34" charset="0"/>
              </a:rPr>
              <a:t>Funders need to oblige contractors</a:t>
            </a:r>
          </a:p>
          <a:p>
            <a:pPr lvl="2">
              <a:lnSpc>
                <a:spcPct val="100000"/>
              </a:lnSpc>
              <a:spcBef>
                <a:spcPts val="0"/>
              </a:spcBef>
            </a:pPr>
            <a:r>
              <a:rPr lang="en-GB" dirty="0">
                <a:latin typeface="Arial" panose="020B0604020202020204" pitchFamily="34" charset="0"/>
                <a:cs typeface="Arial" panose="020B0604020202020204" pitchFamily="34" charset="0"/>
              </a:rPr>
              <a:t>Potential value in making information available in a common structure / database?</a:t>
            </a:r>
          </a:p>
          <a:p>
            <a:pPr lvl="1">
              <a:lnSpc>
                <a:spcPct val="100000"/>
              </a:lnSpc>
            </a:pPr>
            <a:r>
              <a:rPr lang="en-GB" b="1" dirty="0">
                <a:latin typeface="Arial" panose="020B0604020202020204" pitchFamily="34" charset="0"/>
                <a:cs typeface="Arial" panose="020B0604020202020204" pitchFamily="34" charset="0"/>
              </a:rPr>
              <a:t>Value in creating a document/guidance on good practises/lessons learnt</a:t>
            </a:r>
          </a:p>
          <a:p>
            <a:pPr lvl="2">
              <a:lnSpc>
                <a:spcPct val="100000"/>
              </a:lnSpc>
              <a:spcBef>
                <a:spcPts val="0"/>
              </a:spcBef>
            </a:pPr>
            <a:r>
              <a:rPr lang="en-GB" dirty="0">
                <a:latin typeface="Arial" panose="020B0604020202020204" pitchFamily="34" charset="0"/>
                <a:cs typeface="Arial" panose="020B0604020202020204" pitchFamily="34" charset="0"/>
              </a:rPr>
              <a:t>Could be a hybrid with a </a:t>
            </a:r>
            <a:r>
              <a:rPr lang="en-GB" dirty="0" err="1">
                <a:latin typeface="Arial" panose="020B0604020202020204" pitchFamily="34" charset="0"/>
                <a:cs typeface="Arial" panose="020B0604020202020204" pitchFamily="34" charset="0"/>
              </a:rPr>
              <a:t>doi</a:t>
            </a:r>
            <a:r>
              <a:rPr lang="en-GB" dirty="0">
                <a:latin typeface="Arial" panose="020B0604020202020204" pitchFamily="34" charset="0"/>
                <a:cs typeface="Arial" panose="020B0604020202020204" pitchFamily="34" charset="0"/>
              </a:rPr>
              <a:t> top level document with general principles and key methods under auspices of CEOS/GSICS with internal links to updatable info in ?????</a:t>
            </a:r>
          </a:p>
          <a:p>
            <a:pPr lvl="2">
              <a:lnSpc>
                <a:spcPct val="100000"/>
              </a:lnSpc>
              <a:spcBef>
                <a:spcPts val="0"/>
              </a:spcBef>
            </a:pPr>
            <a:r>
              <a:rPr lang="en-GB" dirty="0">
                <a:latin typeface="Arial" panose="020B0604020202020204" pitchFamily="34" charset="0"/>
                <a:cs typeface="Arial" panose="020B0604020202020204" pitchFamily="34" charset="0"/>
              </a:rPr>
              <a:t>Medium to longer term value in training courses on </a:t>
            </a:r>
            <a:r>
              <a:rPr lang="en-GB" dirty="0" err="1">
                <a:latin typeface="Arial" panose="020B0604020202020204" pitchFamily="34" charset="0"/>
                <a:cs typeface="Arial" panose="020B0604020202020204" pitchFamily="34" charset="0"/>
              </a:rPr>
              <a:t>cal</a:t>
            </a:r>
            <a:r>
              <a:rPr lang="en-GB" dirty="0">
                <a:latin typeface="Arial" panose="020B0604020202020204" pitchFamily="34" charset="0"/>
                <a:cs typeface="Arial" panose="020B0604020202020204" pitchFamily="34" charset="0"/>
              </a:rPr>
              <a:t>/</a:t>
            </a:r>
            <a:r>
              <a:rPr lang="en-GB" dirty="0" err="1">
                <a:latin typeface="Arial" panose="020B0604020202020204" pitchFamily="34" charset="0"/>
                <a:cs typeface="Arial" panose="020B0604020202020204" pitchFamily="34" charset="0"/>
              </a:rPr>
              <a:t>val</a:t>
            </a:r>
            <a:r>
              <a:rPr lang="en-GB" dirty="0">
                <a:latin typeface="Arial" panose="020B0604020202020204" pitchFamily="34" charset="0"/>
                <a:cs typeface="Arial" panose="020B0604020202020204" pitchFamily="34" charset="0"/>
              </a:rPr>
              <a:t> also uncertainty evaluation</a:t>
            </a:r>
          </a:p>
          <a:p>
            <a:pPr lvl="2">
              <a:lnSpc>
                <a:spcPct val="100000"/>
              </a:lnSpc>
              <a:spcBef>
                <a:spcPts val="0"/>
              </a:spcBef>
            </a:pPr>
            <a:r>
              <a:rPr lang="en-GB" dirty="0">
                <a:latin typeface="Arial" panose="020B0604020202020204" pitchFamily="34" charset="0"/>
                <a:cs typeface="Arial" panose="020B0604020202020204" pitchFamily="34" charset="0"/>
              </a:rPr>
              <a:t>More workshops??</a:t>
            </a:r>
          </a:p>
          <a:p>
            <a:pPr lvl="1">
              <a:lnSpc>
                <a:spcPct val="100000"/>
              </a:lnSpc>
            </a:pPr>
            <a:r>
              <a:rPr lang="en-GB" b="1" dirty="0">
                <a:latin typeface="Arial" panose="020B0604020202020204" pitchFamily="34" charset="0"/>
                <a:cs typeface="Arial" panose="020B0604020202020204" pitchFamily="34" charset="0"/>
              </a:rPr>
              <a:t>Vacuum/ambient </a:t>
            </a:r>
            <a:r>
              <a:rPr lang="en-GB" b="1" dirty="0" err="1">
                <a:latin typeface="Arial" panose="020B0604020202020204" pitchFamily="34" charset="0"/>
                <a:cs typeface="Arial" panose="020B0604020202020204" pitchFamily="34" charset="0"/>
              </a:rPr>
              <a:t>cal</a:t>
            </a:r>
            <a:r>
              <a:rPr lang="en-GB" b="1" dirty="0">
                <a:latin typeface="Arial" panose="020B0604020202020204" pitchFamily="34" charset="0"/>
                <a:cs typeface="Arial" panose="020B0604020202020204" pitchFamily="34" charset="0"/>
              </a:rPr>
              <a:t>/characterisation an important but debatable issue</a:t>
            </a:r>
          </a:p>
          <a:p>
            <a:pPr lvl="2">
              <a:lnSpc>
                <a:spcPct val="100000"/>
              </a:lnSpc>
              <a:spcBef>
                <a:spcPts val="0"/>
              </a:spcBef>
            </a:pPr>
            <a:r>
              <a:rPr lang="en-GB" dirty="0">
                <a:latin typeface="Arial" panose="020B0604020202020204" pitchFamily="34" charset="0"/>
                <a:cs typeface="Arial" panose="020B0604020202020204" pitchFamily="34" charset="0"/>
              </a:rPr>
              <a:t>Cost benefit per application/mission</a:t>
            </a:r>
          </a:p>
          <a:p>
            <a:pPr lvl="2">
              <a:lnSpc>
                <a:spcPct val="100000"/>
              </a:lnSpc>
              <a:spcBef>
                <a:spcPts val="0"/>
              </a:spcBef>
            </a:pPr>
            <a:r>
              <a:rPr lang="en-GB" dirty="0">
                <a:latin typeface="Arial" panose="020B0604020202020204" pitchFamily="34" charset="0"/>
                <a:cs typeface="Arial" panose="020B0604020202020204" pitchFamily="34" charset="0"/>
              </a:rPr>
              <a:t>Can be more interactive and agile in ambient for some measurands</a:t>
            </a:r>
          </a:p>
          <a:p>
            <a:pPr lvl="2">
              <a:lnSpc>
                <a:spcPct val="100000"/>
              </a:lnSpc>
              <a:spcBef>
                <a:spcPts val="0"/>
              </a:spcBef>
            </a:pPr>
            <a:r>
              <a:rPr lang="en-GB" dirty="0">
                <a:latin typeface="Arial" panose="020B0604020202020204" pitchFamily="34" charset="0"/>
                <a:cs typeface="Arial" panose="020B0604020202020204" pitchFamily="34" charset="0"/>
              </a:rPr>
              <a:t>Some must be in TVAC</a:t>
            </a:r>
          </a:p>
          <a:p>
            <a:pPr lvl="2">
              <a:lnSpc>
                <a:spcPct val="100000"/>
              </a:lnSpc>
              <a:spcBef>
                <a:spcPts val="0"/>
              </a:spcBef>
            </a:pPr>
            <a:r>
              <a:rPr lang="en-GB" dirty="0">
                <a:latin typeface="Arial" panose="020B0604020202020204" pitchFamily="34" charset="0"/>
                <a:cs typeface="Arial" panose="020B0604020202020204" pitchFamily="34" charset="0"/>
              </a:rPr>
              <a:t>Can perhaps create a table to help provide guidance</a:t>
            </a:r>
          </a:p>
        </p:txBody>
      </p:sp>
      <p:sp>
        <p:nvSpPr>
          <p:cNvPr id="6" name="Title 2">
            <a:extLst>
              <a:ext uri="{FF2B5EF4-FFF2-40B4-BE49-F238E27FC236}">
                <a16:creationId xmlns:a16="http://schemas.microsoft.com/office/drawing/2014/main" id="{FD09BA1A-3B17-6820-4E3D-9F32F8D2FBB7}"/>
              </a:ext>
            </a:extLst>
          </p:cNvPr>
          <p:cNvSpPr>
            <a:spLocks noGrp="1"/>
          </p:cNvSpPr>
          <p:nvPr>
            <p:ph type="title"/>
          </p:nvPr>
        </p:nvSpPr>
        <p:spPr>
          <a:xfrm>
            <a:off x="-92766" y="72320"/>
            <a:ext cx="7520609" cy="584400"/>
          </a:xfrm>
        </p:spPr>
        <p:txBody>
          <a:bodyPr/>
          <a:lstStyle/>
          <a:p>
            <a:r>
              <a:rPr lang="en-GB" sz="2400" dirty="0"/>
              <a:t> Conclusions/recommendations</a:t>
            </a:r>
          </a:p>
        </p:txBody>
      </p:sp>
    </p:spTree>
    <p:extLst>
      <p:ext uri="{BB962C8B-B14F-4D97-AF65-F5344CB8AC3E}">
        <p14:creationId xmlns:p14="http://schemas.microsoft.com/office/powerpoint/2010/main" val="10230898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2ABEE0-45DC-93BF-83BE-042D760F2743}"/>
              </a:ext>
            </a:extLst>
          </p:cNvPr>
          <p:cNvSpPr>
            <a:spLocks noGrp="1"/>
          </p:cNvSpPr>
          <p:nvPr>
            <p:ph type="body" idx="1"/>
          </p:nvPr>
        </p:nvSpPr>
        <p:spPr>
          <a:xfrm>
            <a:off x="-431181" y="636842"/>
            <a:ext cx="9575181" cy="3497100"/>
          </a:xfrm>
        </p:spPr>
        <p:txBody>
          <a:bodyPr/>
          <a:lstStyle/>
          <a:p>
            <a:pPr lvl="1">
              <a:lnSpc>
                <a:spcPct val="100000"/>
              </a:lnSpc>
            </a:pPr>
            <a:r>
              <a:rPr lang="en-GB" b="1" dirty="0">
                <a:latin typeface="Arial" panose="020B0604020202020204" pitchFamily="34" charset="0"/>
                <a:cs typeface="Arial" panose="020B0604020202020204" pitchFamily="34" charset="0"/>
              </a:rPr>
              <a:t>Detectors can have surprises!</a:t>
            </a:r>
          </a:p>
          <a:p>
            <a:pPr lvl="2">
              <a:lnSpc>
                <a:spcPct val="100000"/>
              </a:lnSpc>
            </a:pPr>
            <a:r>
              <a:rPr lang="en-GB" dirty="0">
                <a:latin typeface="Arial" panose="020B0604020202020204" pitchFamily="34" charset="0"/>
                <a:cs typeface="Arial" panose="020B0604020202020204" pitchFamily="34" charset="0"/>
              </a:rPr>
              <a:t>Full testing of all characteristics – specify need to manufacturer and/or user/integrator</a:t>
            </a:r>
          </a:p>
          <a:p>
            <a:pPr lvl="1">
              <a:lnSpc>
                <a:spcPct val="100000"/>
              </a:lnSpc>
            </a:pPr>
            <a:r>
              <a:rPr lang="en-GB" b="1" dirty="0">
                <a:latin typeface="Arial" panose="020B0604020202020204" pitchFamily="34" charset="0"/>
                <a:cs typeface="Arial" panose="020B0604020202020204" pitchFamily="34" charset="0"/>
              </a:rPr>
              <a:t>Potential techniques for post processing for spectral harmonisation</a:t>
            </a:r>
          </a:p>
          <a:p>
            <a:pPr lvl="1">
              <a:lnSpc>
                <a:spcPct val="100000"/>
              </a:lnSpc>
            </a:pPr>
            <a:r>
              <a:rPr lang="en-GB" b="1" dirty="0">
                <a:latin typeface="Arial" panose="020B0604020202020204" pitchFamily="34" charset="0"/>
                <a:cs typeface="Arial" panose="020B0604020202020204" pitchFamily="34" charset="0"/>
              </a:rPr>
              <a:t>Create a table to show what must be done in terms of </a:t>
            </a:r>
            <a:r>
              <a:rPr lang="en-GB" b="1" dirty="0" err="1">
                <a:latin typeface="Arial" panose="020B0604020202020204" pitchFamily="34" charset="0"/>
                <a:cs typeface="Arial" panose="020B0604020202020204" pitchFamily="34" charset="0"/>
              </a:rPr>
              <a:t>cal</a:t>
            </a:r>
            <a:r>
              <a:rPr lang="en-GB" b="1" dirty="0">
                <a:latin typeface="Arial" panose="020B0604020202020204" pitchFamily="34" charset="0"/>
                <a:cs typeface="Arial" panose="020B0604020202020204" pitchFamily="34" charset="0"/>
              </a:rPr>
              <a:t>/</a:t>
            </a:r>
            <a:r>
              <a:rPr lang="en-GB" b="1" dirty="0" err="1">
                <a:latin typeface="Arial" panose="020B0604020202020204" pitchFamily="34" charset="0"/>
                <a:cs typeface="Arial" panose="020B0604020202020204" pitchFamily="34" charset="0"/>
              </a:rPr>
              <a:t>val</a:t>
            </a:r>
            <a:r>
              <a:rPr lang="en-GB" b="1" dirty="0">
                <a:latin typeface="Arial" panose="020B0604020202020204" pitchFamily="34" charset="0"/>
                <a:cs typeface="Arial" panose="020B0604020202020204" pitchFamily="34" charset="0"/>
              </a:rPr>
              <a:t> graded by classes of application!   With lessons learnt as to why important</a:t>
            </a:r>
          </a:p>
          <a:p>
            <a:pPr lvl="1">
              <a:lnSpc>
                <a:spcPct val="100000"/>
              </a:lnSpc>
            </a:pPr>
            <a:r>
              <a:rPr lang="en-GB" b="1" dirty="0">
                <a:latin typeface="Arial" panose="020B0604020202020204" pitchFamily="34" charset="0"/>
                <a:cs typeface="Arial" panose="020B0604020202020204" pitchFamily="34" charset="0"/>
              </a:rPr>
              <a:t>How to deal with an apparent change in </a:t>
            </a:r>
            <a:r>
              <a:rPr lang="en-GB" b="1" dirty="0" err="1">
                <a:latin typeface="Arial" panose="020B0604020202020204" pitchFamily="34" charset="0"/>
                <a:cs typeface="Arial" panose="020B0604020202020204" pitchFamily="34" charset="0"/>
              </a:rPr>
              <a:t>cal</a:t>
            </a:r>
            <a:r>
              <a:rPr lang="en-GB" b="1" dirty="0">
                <a:latin typeface="Arial" panose="020B0604020202020204" pitchFamily="34" charset="0"/>
                <a:cs typeface="Arial" panose="020B0604020202020204" pitchFamily="34" charset="0"/>
              </a:rPr>
              <a:t> coefficients post launch</a:t>
            </a:r>
          </a:p>
          <a:p>
            <a:pPr lvl="2">
              <a:lnSpc>
                <a:spcPct val="100000"/>
              </a:lnSpc>
            </a:pPr>
            <a:r>
              <a:rPr lang="en-GB" dirty="0">
                <a:latin typeface="Arial" panose="020B0604020202020204" pitchFamily="34" charset="0"/>
                <a:cs typeface="Arial" panose="020B0604020202020204" pitchFamily="34" charset="0"/>
              </a:rPr>
              <a:t>Compare with other independent references (particularly </a:t>
            </a:r>
            <a:r>
              <a:rPr lang="en-GB" dirty="0" err="1">
                <a:latin typeface="Arial" panose="020B0604020202020204" pitchFamily="34" charset="0"/>
                <a:cs typeface="Arial" panose="020B0604020202020204" pitchFamily="34" charset="0"/>
              </a:rPr>
              <a:t>SITSats</a:t>
            </a:r>
            <a:r>
              <a:rPr lang="en-GB" dirty="0">
                <a:latin typeface="Arial" panose="020B0604020202020204" pitchFamily="34" charset="0"/>
                <a:cs typeface="Arial" panose="020B0604020202020204" pitchFamily="34" charset="0"/>
              </a:rPr>
              <a:t> when available)</a:t>
            </a:r>
          </a:p>
          <a:p>
            <a:pPr lvl="2">
              <a:lnSpc>
                <a:spcPct val="100000"/>
              </a:lnSpc>
            </a:pPr>
            <a:r>
              <a:rPr lang="en-GB" dirty="0">
                <a:latin typeface="Arial" panose="020B0604020202020204" pitchFamily="34" charset="0"/>
                <a:cs typeface="Arial" panose="020B0604020202020204" pitchFamily="34" charset="0"/>
              </a:rPr>
              <a:t>Pre-flight consider what might be helpful post-launch for diagnostics (measurements and access to data) to make possible – also to be able to make full use of </a:t>
            </a:r>
            <a:r>
              <a:rPr lang="en-GB" dirty="0" err="1">
                <a:latin typeface="Arial" panose="020B0604020202020204" pitchFamily="34" charset="0"/>
                <a:cs typeface="Arial" panose="020B0604020202020204" pitchFamily="34" charset="0"/>
              </a:rPr>
              <a:t>SITSats</a:t>
            </a:r>
            <a:r>
              <a:rPr lang="en-GB" dirty="0">
                <a:latin typeface="Arial" panose="020B0604020202020204" pitchFamily="34" charset="0"/>
                <a:cs typeface="Arial" panose="020B0604020202020204" pitchFamily="34" charset="0"/>
              </a:rPr>
              <a:t> &amp; other refs</a:t>
            </a:r>
          </a:p>
          <a:p>
            <a:pPr lvl="1">
              <a:lnSpc>
                <a:spcPct val="100000"/>
              </a:lnSpc>
            </a:pPr>
            <a:r>
              <a:rPr lang="en-GB" b="1" dirty="0">
                <a:latin typeface="Arial" panose="020B0604020202020204" pitchFamily="34" charset="0"/>
                <a:cs typeface="Arial" panose="020B0604020202020204" pitchFamily="34" charset="0"/>
              </a:rPr>
              <a:t>In developing a mission consider Cal/Val from design concept phase</a:t>
            </a:r>
          </a:p>
          <a:p>
            <a:pPr lvl="2">
              <a:lnSpc>
                <a:spcPct val="100000"/>
              </a:lnSpc>
            </a:pPr>
            <a:r>
              <a:rPr lang="en-GB" dirty="0">
                <a:latin typeface="Arial" panose="020B0604020202020204" pitchFamily="34" charset="0"/>
                <a:cs typeface="Arial" panose="020B0604020202020204" pitchFamily="34" charset="0"/>
              </a:rPr>
              <a:t>Establish a Cal/Val team (with </a:t>
            </a:r>
            <a:r>
              <a:rPr lang="en-GB" dirty="0" err="1">
                <a:latin typeface="Arial" panose="020B0604020202020204" pitchFamily="34" charset="0"/>
                <a:cs typeface="Arial" panose="020B0604020202020204" pitchFamily="34" charset="0"/>
              </a:rPr>
              <a:t>cal</a:t>
            </a:r>
            <a:r>
              <a:rPr lang="en-GB" dirty="0">
                <a:latin typeface="Arial" panose="020B0604020202020204" pitchFamily="34" charset="0"/>
                <a:cs typeface="Arial" panose="020B0604020202020204" pitchFamily="34" charset="0"/>
              </a:rPr>
              <a:t>/</a:t>
            </a:r>
            <a:r>
              <a:rPr lang="en-GB" dirty="0" err="1">
                <a:latin typeface="Arial" panose="020B0604020202020204" pitchFamily="34" charset="0"/>
                <a:cs typeface="Arial" panose="020B0604020202020204" pitchFamily="34" charset="0"/>
              </a:rPr>
              <a:t>val</a:t>
            </a:r>
            <a:r>
              <a:rPr lang="en-GB" dirty="0">
                <a:latin typeface="Arial" panose="020B0604020202020204" pitchFamily="34" charset="0"/>
                <a:cs typeface="Arial" panose="020B0604020202020204" pitchFamily="34" charset="0"/>
              </a:rPr>
              <a:t>, AIT , instrument team, science team) at the early phase of mission and maintain throughout operational lifetime (build a coordinated interactive team not silos)  Small additional cost potential for major long-term savings</a:t>
            </a:r>
          </a:p>
          <a:p>
            <a:pPr lvl="2">
              <a:lnSpc>
                <a:spcPct val="100000"/>
              </a:lnSpc>
            </a:pPr>
            <a:r>
              <a:rPr lang="en-GB" dirty="0">
                <a:latin typeface="Arial" panose="020B0604020202020204" pitchFamily="34" charset="0"/>
                <a:cs typeface="Arial" panose="020B0604020202020204" pitchFamily="34" charset="0"/>
              </a:rPr>
              <a:t>Plan an adequate </a:t>
            </a:r>
            <a:r>
              <a:rPr lang="en-GB" dirty="0" err="1">
                <a:latin typeface="Arial" panose="020B0604020202020204" pitchFamily="34" charset="0"/>
                <a:cs typeface="Arial" panose="020B0604020202020204" pitchFamily="34" charset="0"/>
              </a:rPr>
              <a:t>cal</a:t>
            </a:r>
            <a:r>
              <a:rPr lang="en-GB" dirty="0">
                <a:latin typeface="Arial" panose="020B0604020202020204" pitchFamily="34" charset="0"/>
                <a:cs typeface="Arial" panose="020B0604020202020204" pitchFamily="34" charset="0"/>
              </a:rPr>
              <a:t> campaign (add two months!) and try to avoid compromise!!!</a:t>
            </a:r>
          </a:p>
          <a:p>
            <a:pPr lvl="2">
              <a:lnSpc>
                <a:spcPct val="100000"/>
              </a:lnSpc>
            </a:pPr>
            <a:r>
              <a:rPr lang="en-GB" dirty="0">
                <a:latin typeface="Arial" panose="020B0604020202020204" pitchFamily="34" charset="0"/>
                <a:cs typeface="Arial" panose="020B0604020202020204" pitchFamily="34" charset="0"/>
              </a:rPr>
              <a:t>Ensure preflight includes activities to meet potential needs of post launch</a:t>
            </a:r>
          </a:p>
          <a:p>
            <a:pPr lvl="2">
              <a:lnSpc>
                <a:spcPct val="100000"/>
              </a:lnSpc>
            </a:pPr>
            <a:endParaRPr lang="en-GB" dirty="0"/>
          </a:p>
        </p:txBody>
      </p:sp>
      <p:sp>
        <p:nvSpPr>
          <p:cNvPr id="6" name="Title 2">
            <a:extLst>
              <a:ext uri="{FF2B5EF4-FFF2-40B4-BE49-F238E27FC236}">
                <a16:creationId xmlns:a16="http://schemas.microsoft.com/office/drawing/2014/main" id="{721D0AA5-3612-97CE-0918-503592B9D0E1}"/>
              </a:ext>
            </a:extLst>
          </p:cNvPr>
          <p:cNvSpPr>
            <a:spLocks noGrp="1"/>
          </p:cNvSpPr>
          <p:nvPr>
            <p:ph type="title"/>
          </p:nvPr>
        </p:nvSpPr>
        <p:spPr>
          <a:xfrm>
            <a:off x="-92766" y="72320"/>
            <a:ext cx="7520609" cy="584400"/>
          </a:xfrm>
        </p:spPr>
        <p:txBody>
          <a:bodyPr/>
          <a:lstStyle/>
          <a:p>
            <a:r>
              <a:rPr lang="en-GB" sz="2400" dirty="0"/>
              <a:t> Conclusions/recommendations</a:t>
            </a:r>
          </a:p>
        </p:txBody>
      </p:sp>
    </p:spTree>
    <p:extLst>
      <p:ext uri="{BB962C8B-B14F-4D97-AF65-F5344CB8AC3E}">
        <p14:creationId xmlns:p14="http://schemas.microsoft.com/office/powerpoint/2010/main" val="2410003596"/>
      </p:ext>
    </p:extLst>
  </p:cSld>
  <p:clrMapOvr>
    <a:masterClrMapping/>
  </p:clrMapOvr>
</p:sld>
</file>

<file path=ppt/theme/theme1.xml><?xml version="1.0" encoding="utf-8"?>
<a:theme xmlns:a="http://schemas.openxmlformats.org/drawingml/2006/main" name="ceos">
  <a:themeElements>
    <a:clrScheme name="Custom 2">
      <a:dk1>
        <a:srgbClr val="000000"/>
      </a:dk1>
      <a:lt1>
        <a:srgbClr val="FFFFFF"/>
      </a:lt1>
      <a:dk2>
        <a:srgbClr val="44546A"/>
      </a:dk2>
      <a:lt2>
        <a:srgbClr val="E7E6E6"/>
      </a:lt2>
      <a:accent1>
        <a:srgbClr val="33445F"/>
      </a:accent1>
      <a:accent2>
        <a:srgbClr val="A3CB34"/>
      </a:accent2>
      <a:accent3>
        <a:srgbClr val="C1666B"/>
      </a:accent3>
      <a:accent4>
        <a:srgbClr val="DDDDDD"/>
      </a:accent4>
      <a:accent5>
        <a:srgbClr val="7BC0D7"/>
      </a:accent5>
      <a:accent6>
        <a:srgbClr val="D1462F"/>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eos">
  <a:themeElements>
    <a:clrScheme name="Custom 2">
      <a:dk1>
        <a:srgbClr val="000000"/>
      </a:dk1>
      <a:lt1>
        <a:srgbClr val="FFFFFF"/>
      </a:lt1>
      <a:dk2>
        <a:srgbClr val="44546A"/>
      </a:dk2>
      <a:lt2>
        <a:srgbClr val="E7E6E6"/>
      </a:lt2>
      <a:accent1>
        <a:srgbClr val="33445F"/>
      </a:accent1>
      <a:accent2>
        <a:srgbClr val="A3CB34"/>
      </a:accent2>
      <a:accent3>
        <a:srgbClr val="C1666B"/>
      </a:accent3>
      <a:accent4>
        <a:srgbClr val="DDDDDD"/>
      </a:accent4>
      <a:accent5>
        <a:srgbClr val="7BC0D7"/>
      </a:accent5>
      <a:accent6>
        <a:srgbClr val="D1462F"/>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Metadata/LabelInfo.xml><?xml version="1.0" encoding="utf-8"?>
<clbl:labelList xmlns:clbl="http://schemas.microsoft.com/office/2020/mipLabelMetadata">
  <clbl:label id="{3976fa30-1907-4356-8241-62ea5e1c0256}" enabled="1" method="Standard" siteId="{9a5cacd0-2bef-4dd7-ac5c-7ebe1f54f495}" removed="0"/>
</clbl:labelList>
</file>

<file path=docProps/app.xml><?xml version="1.0" encoding="utf-8"?>
<Properties xmlns="http://schemas.openxmlformats.org/officeDocument/2006/extended-properties" xmlns:vt="http://schemas.openxmlformats.org/officeDocument/2006/docPropsVTypes">
  <TotalTime>5959</TotalTime>
  <Words>1567</Words>
  <Application>Microsoft Office PowerPoint</Application>
  <PresentationFormat>On-screen Show (16:9)</PresentationFormat>
  <Paragraphs>182</Paragraphs>
  <Slides>11</Slides>
  <Notes>4</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11</vt:i4>
      </vt:variant>
    </vt:vector>
  </HeadingPairs>
  <TitlesOfParts>
    <vt:vector size="19" baseType="lpstr">
      <vt:lpstr>Montserrat</vt:lpstr>
      <vt:lpstr>Noto Sans Symbols</vt:lpstr>
      <vt:lpstr>Wingdings</vt:lpstr>
      <vt:lpstr>Montserrat Medium</vt:lpstr>
      <vt:lpstr>Courier New</vt:lpstr>
      <vt:lpstr>Arial</vt:lpstr>
      <vt:lpstr>ceos</vt:lpstr>
      <vt:lpstr>1_ceos</vt:lpstr>
      <vt:lpstr>Pre-flight Calibration workshop</vt:lpstr>
      <vt:lpstr>Pre-Flight Calibration and Characterisation of Optical Satellite Instrument for EO  </vt:lpstr>
      <vt:lpstr>Objectives</vt:lpstr>
      <vt:lpstr>Programme Overview</vt:lpstr>
      <vt:lpstr>Committees</vt:lpstr>
      <vt:lpstr>Participants</vt:lpstr>
      <vt:lpstr> Conclusions/recommendations</vt:lpstr>
      <vt:lpstr> Conclusions/recommendations</vt:lpstr>
      <vt:lpstr> Conclusions/recommendations</vt:lpstr>
      <vt:lpstr> Conclusions/recommendations</vt:lpstr>
      <vt:lpstr>Next steps: delay due to initial issues with presentations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von Bargen, Albrecht</dc:creator>
  <cp:lastModifiedBy>Nigel Fox</cp:lastModifiedBy>
  <cp:revision>9</cp:revision>
  <dcterms:modified xsi:type="dcterms:W3CDTF">2025-07-07T08:49:32Z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9df4b5af-ab42-45d5-91e7-45583bed1b2a_Enabled">
    <vt:lpwstr>true</vt:lpwstr>
  </property>
  <property fmtid="{D5CDD505-2E9C-101B-9397-08002B2CF9AE}" pid="3" name="MSIP_Label_9df4b5af-ab42-45d5-91e7-45583bed1b2a_SetDate">
    <vt:lpwstr>2024-11-18T11:45:38Z</vt:lpwstr>
  </property>
  <property fmtid="{D5CDD505-2E9C-101B-9397-08002B2CF9AE}" pid="4" name="MSIP_Label_9df4b5af-ab42-45d5-91e7-45583bed1b2a_Method">
    <vt:lpwstr>Standard</vt:lpwstr>
  </property>
  <property fmtid="{D5CDD505-2E9C-101B-9397-08002B2CF9AE}" pid="5" name="MSIP_Label_9df4b5af-ab42-45d5-91e7-45583bed1b2a_Name">
    <vt:lpwstr>9df4b5af-ab42-45d5-91e7-45583bed1b2a</vt:lpwstr>
  </property>
  <property fmtid="{D5CDD505-2E9C-101B-9397-08002B2CF9AE}" pid="6" name="MSIP_Label_9df4b5af-ab42-45d5-91e7-45583bed1b2a_SiteId">
    <vt:lpwstr>601e5460-b1bf-49c0-bd2d-e76ffc186a8d</vt:lpwstr>
  </property>
  <property fmtid="{D5CDD505-2E9C-101B-9397-08002B2CF9AE}" pid="7" name="MSIP_Label_9df4b5af-ab42-45d5-91e7-45583bed1b2a_ActionId">
    <vt:lpwstr>95f43601-8109-4126-9645-c6821aed3ec5</vt:lpwstr>
  </property>
  <property fmtid="{D5CDD505-2E9C-101B-9397-08002B2CF9AE}" pid="8" name="MSIP_Label_9df4b5af-ab42-45d5-91e7-45583bed1b2a_ContentBits">
    <vt:lpwstr>0</vt:lpwstr>
  </property>
</Properties>
</file>