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Montserra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iP8L4OvhDAD8HDxgp4tsXhwesD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345EDC9-55B4-42E6-AC1C-C5530B67C5D6}">
  <a:tblStyle styleId="{2345EDC9-55B4-42E6-AC1C-C5530B67C5D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8E9"/>
          </a:solidFill>
        </a:fill>
      </a:tcStyle>
    </a:wholeTbl>
    <a:band1H>
      <a:tcTxStyle/>
      <a:tcStyle>
        <a:fill>
          <a:solidFill>
            <a:srgbClr val="CCCDD1"/>
          </a:solidFill>
        </a:fill>
      </a:tcStyle>
    </a:band1H>
    <a:band2H>
      <a:tcTxStyle/>
    </a:band2H>
    <a:band1V>
      <a:tcTxStyle/>
      <a:tcStyle>
        <a:fill>
          <a:solidFill>
            <a:srgbClr val="CCCDD1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.fntdata"/><Relationship Id="rId6" Type="http://schemas.openxmlformats.org/officeDocument/2006/relationships/slide" Target="slides/slide1.xml"/><Relationship Id="rId18" Type="http://schemas.openxmlformats.org/officeDocument/2006/relationships/font" Target="fonts/Montserr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Recommendations+Table1[[#Headers],[Series 1]]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Vocabulary</c:v>
                </c:pt>
                <c:pt idx="1">
                  <c:v>Architecture</c:v>
                </c:pt>
                <c:pt idx="2">
                  <c:v>Interface</c:v>
                </c:pt>
                <c:pt idx="3">
                  <c:v>Quality</c:v>
                </c:pt>
                <c:pt idx="4">
                  <c:v>Policy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</c:v>
                </c:pt>
                <c:pt idx="1">
                  <c:v>25</c:v>
                </c:pt>
                <c:pt idx="2">
                  <c:v>17</c:v>
                </c:pt>
                <c:pt idx="3">
                  <c:v>9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2978312"/>
        <c:axId val="392977136"/>
      </c:barChart>
      <c:catAx>
        <c:axId val="392978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977136"/>
        <c:crosses val="autoZero"/>
        <c:auto val="1"/>
        <c:lblAlgn val="ctr"/>
        <c:lblOffset val="100"/>
        <c:noMultiLvlLbl val="0"/>
      </c:catAx>
      <c:valAx>
        <c:axId val="39297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978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7.jpg"/><Relationship Id="rId5" Type="http://schemas.openxmlformats.org/officeDocument/2006/relationships/image" Target="../media/image2.png"/><Relationship Id="rId6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4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4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4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4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4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4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IN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IN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1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IN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WGCV-55, 8-10 July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6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16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1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IN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IN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1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1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IN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IN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IN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1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17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IN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8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18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1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IN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IN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18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IN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3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github.com/ceos-org/interoperability-handbook/discussions/5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efs-dev.opengis.net/prez-hosted/catalogs/hosted:iso-19157-3/collections/ns8:qualityMeasure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nitant@sac.isro.gov.in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hyperlink" Target="https://github.com/ceos-org/interoperability-handbook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hyperlink" Target="https://earth.esa.int/eogateway/activities/edap" TargetMode="External"/><Relationship Id="rId10" Type="http://schemas.openxmlformats.org/officeDocument/2006/relationships/hyperlink" Target="https://qa4eo.org/" TargetMode="External"/><Relationship Id="rId13" Type="http://schemas.openxmlformats.org/officeDocument/2006/relationships/hyperlink" Target="https://calvalportal.ceos.org/" TargetMode="External"/><Relationship Id="rId12" Type="http://schemas.openxmlformats.org/officeDocument/2006/relationships/hyperlink" Target="https://www.usgs.gov/publications/joint-agency-commercial-imagery-evaluation-jacie-best-practices-remote-sensing-syste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ceos.org/ourwork/workinggroups/wgcv/" TargetMode="External"/><Relationship Id="rId4" Type="http://schemas.openxmlformats.org/officeDocument/2006/relationships/hyperlink" Target="https://gsics.wmo.int/site/global-space-based-inter-calibration-system-gsics" TargetMode="External"/><Relationship Id="rId9" Type="http://schemas.openxmlformats.org/officeDocument/2006/relationships/hyperlink" Target="https://www.sarcalnet.org/" TargetMode="External"/><Relationship Id="rId5" Type="http://schemas.openxmlformats.org/officeDocument/2006/relationships/hyperlink" Target="https://www.usgs.gov/calval/jacie" TargetMode="External"/><Relationship Id="rId6" Type="http://schemas.openxmlformats.org/officeDocument/2006/relationships/hyperlink" Target="https://earth.esa.int/eogateway/events/vh-roda" TargetMode="External"/><Relationship Id="rId7" Type="http://schemas.openxmlformats.org/officeDocument/2006/relationships/hyperlink" Target="https://calvalportal.ceos.org/web/guest/calvalsites" TargetMode="External"/><Relationship Id="rId8" Type="http://schemas.openxmlformats.org/officeDocument/2006/relationships/hyperlink" Target="https://www.radcalnet.org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ghrsst.org/about-ghrsst/task-teams/task-team-on-climate-data-assessment-framewor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210774" y="141225"/>
            <a:ext cx="8493388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IN" sz="7500"/>
              <a:t>CEOS WGCV-55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b="1" lang="en-IN" sz="4000"/>
              <a:t>WGCV inputs to Interoperability Handbook 2.0</a:t>
            </a:r>
            <a:endParaRPr b="1" i="1" sz="4000"/>
          </a:p>
        </p:txBody>
      </p:sp>
      <p:sp>
        <p:nvSpPr>
          <p:cNvPr id="67" name="Google Shape;67;p1"/>
          <p:cNvSpPr/>
          <p:nvPr/>
        </p:nvSpPr>
        <p:spPr>
          <a:xfrm>
            <a:off x="8479971" y="4021504"/>
            <a:ext cx="3354897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2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Nitant Dube </a:t>
            </a:r>
            <a:endParaRPr/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2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(WGISS) </a:t>
            </a:r>
            <a:endParaRPr/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#2.7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WGCV-55</a:t>
            </a:r>
            <a:endParaRPr/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Hyderabad, India</a:t>
            </a:r>
            <a:endParaRPr/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8-10 July, 2025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❖"/>
            </a:pPr>
            <a:r>
              <a:rPr lang="en-I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CALVAL_SUGGETSION#3</a:t>
            </a:r>
            <a:br>
              <a:rPr lang="en-I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I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Cal/Val practices should be reproducible and documented with access to datasets and code where possible.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❖"/>
            </a:pPr>
            <a:r>
              <a:rPr lang="en-I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CALVAL_SUGGETSION#4 (Rashmi Sharma)</a:t>
            </a:r>
            <a:br>
              <a:rPr lang="en-I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I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Distinguish “uncertainty” across different levels of products, e.g., L2, L3, and L4.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❖"/>
            </a:pPr>
            <a:r>
              <a:rPr lang="en-I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QUALITY SUGGESTION </a:t>
            </a:r>
            <a:r>
              <a:rPr lang="en-IN" sz="2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#5</a:t>
            </a:r>
            <a:r>
              <a:rPr lang="en-I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(Jorge Vazquez) - In the handbook, suggest highlight documentation about what contributes to quality at the sensor level. Just one example: “land contamination”, “clouds”. Etc. This will be especially important to users with future hyperspectral sensors.</a:t>
            </a:r>
            <a:endParaRPr/>
          </a:p>
        </p:txBody>
      </p:sp>
      <p:sp>
        <p:nvSpPr>
          <p:cNvPr id="138" name="Google Shape;138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b="1" lang="en-IN" sz="2800"/>
              <a:t>Feedback on Quality Factor by CEOS-COAST</a:t>
            </a:r>
            <a:endParaRPr b="1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IN"/>
              <a:t>Quality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IN"/>
              <a:t>Consider a new recommendation to leverage existing quality measure registers, such as the ISO 19157-3 register under finalization (</a:t>
            </a:r>
            <a:r>
              <a:rPr lang="en-IN" u="sng">
                <a:solidFill>
                  <a:schemeClr val="hlink"/>
                </a:solidFill>
                <a:hlinkClick r:id="rId3"/>
              </a:rPr>
              <a:t>https://defs-dev.opengis.net/prez-hosted/catalogs/hosted:iso-19157-3/collections/ns8:qualityMeasure</a:t>
            </a:r>
            <a:r>
              <a:rPr lang="en-IN"/>
              <a:t>)</a:t>
            </a:r>
            <a:endParaRPr/>
          </a:p>
          <a:p>
            <a:pPr indent="0" lvl="1" marL="5080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44" name="Google Shape;144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IN"/>
              <a:t>New Recommendation by OGC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"/>
          <p:cNvSpPr txBox="1"/>
          <p:nvPr>
            <p:ph type="title"/>
          </p:nvPr>
        </p:nvSpPr>
        <p:spPr>
          <a:xfrm>
            <a:off x="1138676" y="2921917"/>
            <a:ext cx="9386864" cy="1915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IN">
                <a:solidFill>
                  <a:schemeClr val="dk1"/>
                </a:solidFill>
              </a:rPr>
              <a:t>Thanks</a:t>
            </a:r>
            <a:br>
              <a:rPr lang="en-IN">
                <a:solidFill>
                  <a:schemeClr val="dk1"/>
                </a:solidFill>
              </a:rPr>
            </a:br>
            <a:r>
              <a:rPr lang="en-IN" sz="28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nitant@sac.isro.gov.in</a:t>
            </a:r>
            <a:br>
              <a:rPr lang="en-IN" sz="2800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IN" sz="2400"/>
              <a:t>Objective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IN"/>
              <a:t>CEOS Interoperability Handbook Version 2.0 should provide </a:t>
            </a:r>
            <a:r>
              <a:rPr lang="en-IN" u="sng"/>
              <a:t>guidance to the organizations </a:t>
            </a:r>
            <a:r>
              <a:rPr lang="en-IN"/>
              <a:t>for development of </a:t>
            </a:r>
            <a:r>
              <a:rPr b="1" lang="en-IN"/>
              <a:t>Interoperable Data </a:t>
            </a:r>
            <a:r>
              <a:rPr lang="en-IN"/>
              <a:t>and </a:t>
            </a:r>
            <a:r>
              <a:rPr b="1" lang="en-IN"/>
              <a:t>Services</a:t>
            </a:r>
            <a:r>
              <a:rPr lang="en-IN"/>
              <a:t> and help them in  measuring their </a:t>
            </a:r>
            <a:r>
              <a:rPr b="1" lang="en-IN"/>
              <a:t>maturity level</a:t>
            </a:r>
            <a:endParaRPr/>
          </a:p>
        </p:txBody>
      </p:sp>
      <p:sp>
        <p:nvSpPr>
          <p:cNvPr id="73" name="Google Shape;73;p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b="1" lang="en-IN" sz="3600"/>
              <a:t>CEOS Interoperability Handbook V 2.0</a:t>
            </a:r>
            <a:endParaRPr sz="3600"/>
          </a:p>
        </p:txBody>
      </p:sp>
      <p:sp>
        <p:nvSpPr>
          <p:cNvPr id="74" name="Google Shape;74;p2"/>
          <p:cNvSpPr/>
          <p:nvPr/>
        </p:nvSpPr>
        <p:spPr>
          <a:xfrm>
            <a:off x="1510131" y="4434115"/>
            <a:ext cx="3962400" cy="1447800"/>
          </a:xfrm>
          <a:prstGeom prst="ellipse">
            <a:avLst/>
          </a:prstGeom>
          <a:solidFill>
            <a:schemeClr val="accent6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Interoperability Handbook</a:t>
            </a: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6658429" y="4434115"/>
            <a:ext cx="3962400" cy="14478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Maturity Matrix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IN" sz="3600"/>
              <a:t>Interoperability Framework : Factors</a:t>
            </a:r>
            <a:endParaRPr/>
          </a:p>
        </p:txBody>
      </p:sp>
      <p:pic>
        <p:nvPicPr>
          <p:cNvPr id="81" name="Google Shape;8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8787" y="1587593"/>
            <a:ext cx="7798700" cy="40720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" name="Google Shape;82;p3"/>
          <p:cNvGrpSpPr/>
          <p:nvPr/>
        </p:nvGrpSpPr>
        <p:grpSpPr>
          <a:xfrm>
            <a:off x="176050" y="1587593"/>
            <a:ext cx="3823629" cy="3692684"/>
            <a:chOff x="2815563" y="1230164"/>
            <a:chExt cx="3966785" cy="3578659"/>
          </a:xfrm>
        </p:grpSpPr>
        <p:sp>
          <p:nvSpPr>
            <p:cNvPr id="83" name="Google Shape;83;p3"/>
            <p:cNvSpPr/>
            <p:nvPr/>
          </p:nvSpPr>
          <p:spPr>
            <a:xfrm>
              <a:off x="2815563" y="1230164"/>
              <a:ext cx="3966785" cy="3578659"/>
            </a:xfrm>
            <a:prstGeom prst="ellipse">
              <a:avLst/>
            </a:prstGeom>
            <a:solidFill>
              <a:srgbClr val="3AA0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IN" sz="1867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Management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" name="Google Shape;84;p3"/>
            <p:cNvGrpSpPr/>
            <p:nvPr/>
          </p:nvGrpSpPr>
          <p:grpSpPr>
            <a:xfrm>
              <a:off x="3116112" y="2385555"/>
              <a:ext cx="3274821" cy="2210347"/>
              <a:chOff x="3050327" y="1914319"/>
              <a:chExt cx="3274821" cy="2210347"/>
            </a:xfrm>
          </p:grpSpPr>
          <p:sp>
            <p:nvSpPr>
              <p:cNvPr id="85" name="Google Shape;85;p3"/>
              <p:cNvSpPr/>
              <p:nvPr/>
            </p:nvSpPr>
            <p:spPr>
              <a:xfrm>
                <a:off x="3050327" y="1914319"/>
                <a:ext cx="3274821" cy="221034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IN" sz="1867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Technology 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3158612" y="2947126"/>
                <a:ext cx="1633761" cy="46048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IN" sz="1333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Vocabulary</a:t>
                </a:r>
                <a:endParaRPr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3874634" y="3462292"/>
                <a:ext cx="1766406" cy="460489"/>
              </a:xfrm>
              <a:prstGeom prst="ellipse">
                <a:avLst/>
              </a:prstGeom>
              <a:solidFill>
                <a:srgbClr val="E38E8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IN" sz="1333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Architecture</a:t>
                </a: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4881184" y="2903538"/>
                <a:ext cx="1343999" cy="46048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IN" sz="1333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Interface</a:t>
                </a: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4177292" y="2429486"/>
                <a:ext cx="1230165" cy="460489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IN" sz="1333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Quality</a:t>
                </a:r>
                <a:endParaRPr/>
              </a:p>
            </p:txBody>
          </p:sp>
        </p:grpSp>
        <p:sp>
          <p:nvSpPr>
            <p:cNvPr id="90" name="Google Shape;90;p3"/>
            <p:cNvSpPr/>
            <p:nvPr/>
          </p:nvSpPr>
          <p:spPr>
            <a:xfrm>
              <a:off x="4174003" y="1810766"/>
              <a:ext cx="1299238" cy="460489"/>
            </a:xfrm>
            <a:prstGeom prst="ellipse">
              <a:avLst/>
            </a:prstGeom>
            <a:solidFill>
              <a:srgbClr val="CFD6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IN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Policy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"/>
          <p:cNvSpPr txBox="1"/>
          <p:nvPr>
            <p:ph idx="1" type="body"/>
          </p:nvPr>
        </p:nvSpPr>
        <p:spPr>
          <a:xfrm>
            <a:off x="490735" y="1251271"/>
            <a:ext cx="115779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IN" sz="1867"/>
              <a:t>The First Draft of Interoperability Handbook 2.0  is now available on github</a:t>
            </a:r>
            <a:endParaRPr sz="1867"/>
          </a:p>
        </p:txBody>
      </p:sp>
      <p:sp>
        <p:nvSpPr>
          <p:cNvPr id="96" name="Google Shape;96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IN"/>
              <a:t>Handbook on github</a:t>
            </a:r>
            <a:endParaRPr/>
          </a:p>
        </p:txBody>
      </p:sp>
      <p:pic>
        <p:nvPicPr>
          <p:cNvPr id="97" name="Google Shape;9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6025" y="1991725"/>
            <a:ext cx="3882363" cy="3797963"/>
          </a:xfrm>
          <a:prstGeom prst="rect">
            <a:avLst/>
          </a:prstGeom>
          <a:noFill/>
          <a:ln cap="sq" cmpd="thickThin" w="889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8" name="Google Shape;98;p4"/>
          <p:cNvSpPr txBox="1"/>
          <p:nvPr/>
        </p:nvSpPr>
        <p:spPr>
          <a:xfrm>
            <a:off x="3693615" y="6010603"/>
            <a:ext cx="555218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https://github.com/ceos-org/interoperability-handbook</a:t>
            </a:r>
            <a:r>
              <a:rPr b="0" i="0" lang="en-I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"/>
          <p:cNvSpPr txBox="1"/>
          <p:nvPr>
            <p:ph idx="1" type="body"/>
          </p:nvPr>
        </p:nvSpPr>
        <p:spPr>
          <a:xfrm>
            <a:off x="313348" y="1175657"/>
            <a:ext cx="11495400" cy="51707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en-IN" sz="2133"/>
              <a:t>Chapters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IN" sz="2133">
                <a:solidFill>
                  <a:srgbClr val="0070C0"/>
                </a:solidFill>
              </a:rPr>
              <a:t>Chapter-1 : Introduction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IN" sz="2133">
                <a:solidFill>
                  <a:srgbClr val="0070C0"/>
                </a:solidFill>
              </a:rPr>
              <a:t>Chapter-2: Interoperability Framework 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IN" sz="2133">
                <a:solidFill>
                  <a:srgbClr val="0070C0"/>
                </a:solidFill>
              </a:rPr>
              <a:t>Chapter-3: Vocabulary (Semantics)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IN" sz="2133">
                <a:solidFill>
                  <a:srgbClr val="0070C0"/>
                </a:solidFill>
              </a:rPr>
              <a:t>Chapter-4: Architecture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IN" sz="2133">
                <a:solidFill>
                  <a:srgbClr val="0070C0"/>
                </a:solidFill>
              </a:rPr>
              <a:t>Chapter-5: Interface (Accessibility)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IN" sz="2133">
                <a:solidFill>
                  <a:srgbClr val="0070C0"/>
                </a:solidFill>
              </a:rPr>
              <a:t>Chapter 6: Quality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IN" sz="2133">
                <a:solidFill>
                  <a:srgbClr val="0070C0"/>
                </a:solidFill>
              </a:rPr>
              <a:t>Chapter 7: Policy</a:t>
            </a:r>
            <a:endParaRPr/>
          </a:p>
          <a:p>
            <a:pPr indent="0" lvl="0" marL="50799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04" name="Google Shape;104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IN"/>
              <a:t>Handbook Chapter Layout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IN"/>
              <a:t>Recommendations </a:t>
            </a:r>
            <a:endParaRPr/>
          </a:p>
        </p:txBody>
      </p:sp>
      <p:graphicFrame>
        <p:nvGraphicFramePr>
          <p:cNvPr id="110" name="Google Shape;110;p6"/>
          <p:cNvGraphicFramePr/>
          <p:nvPr/>
        </p:nvGraphicFramePr>
        <p:xfrm>
          <a:off x="1376517" y="1402736"/>
          <a:ext cx="9832257" cy="4735597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IN"/>
              <a:t>Quality</a:t>
            </a:r>
            <a:endParaRPr/>
          </a:p>
        </p:txBody>
      </p:sp>
      <p:sp>
        <p:nvSpPr>
          <p:cNvPr id="116" name="Google Shape;116;p7"/>
          <p:cNvSpPr/>
          <p:nvPr/>
        </p:nvSpPr>
        <p:spPr>
          <a:xfrm>
            <a:off x="713917" y="2782706"/>
            <a:ext cx="2613825" cy="150864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Quality</a:t>
            </a:r>
            <a:endParaRPr/>
          </a:p>
        </p:txBody>
      </p:sp>
      <p:sp>
        <p:nvSpPr>
          <p:cNvPr id="117" name="Google Shape;117;p7"/>
          <p:cNvSpPr/>
          <p:nvPr/>
        </p:nvSpPr>
        <p:spPr>
          <a:xfrm>
            <a:off x="4287395" y="2953744"/>
            <a:ext cx="2447172" cy="1166572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Calibration &amp; Validation ( 9)</a:t>
            </a:r>
            <a:endParaRPr b="0" i="0" sz="18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" name="Google Shape;118;p7"/>
          <p:cNvCxnSpPr>
            <a:stCxn id="116" idx="6"/>
            <a:endCxn id="117" idx="2"/>
          </p:cNvCxnSpPr>
          <p:nvPr/>
        </p:nvCxnSpPr>
        <p:spPr>
          <a:xfrm>
            <a:off x="3327742" y="3537031"/>
            <a:ext cx="959700" cy="0"/>
          </a:xfrm>
          <a:prstGeom prst="straightConnector1">
            <a:avLst/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9" name="Google Shape;119;p7"/>
          <p:cNvSpPr txBox="1"/>
          <p:nvPr/>
        </p:nvSpPr>
        <p:spPr>
          <a:xfrm>
            <a:off x="7021950" y="2395123"/>
            <a:ext cx="4440168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Engagement with Community calibration and validation groups, Quality Indicators, CEOS Fiducial Reference, CEOS Cal/Val Sites (RAdCalNet and SARCalNet), Q4AEO, EDAP based Quality Matrix, Best Practices Document for cal/val activities, CEOS CAL/VAL Portal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7"/>
          <p:cNvSpPr txBox="1"/>
          <p:nvPr/>
        </p:nvSpPr>
        <p:spPr>
          <a:xfrm>
            <a:off x="713917" y="1468586"/>
            <a:ext cx="395854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Major Contribution by: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Working Group on Calibration and Validation (WGCV)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IN"/>
              <a:t>Quality Recommendations</a:t>
            </a:r>
            <a:endParaRPr/>
          </a:p>
        </p:txBody>
      </p:sp>
      <p:graphicFrame>
        <p:nvGraphicFramePr>
          <p:cNvPr id="126" name="Google Shape;126;p8"/>
          <p:cNvGraphicFramePr/>
          <p:nvPr/>
        </p:nvGraphicFramePr>
        <p:xfrm>
          <a:off x="176048" y="118654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{2345EDC9-55B4-42E6-AC1C-C5530B67C5D6}</a:tableStyleId>
              </a:tblPr>
              <a:tblGrid>
                <a:gridCol w="1272625"/>
                <a:gridCol w="10406750"/>
              </a:tblGrid>
              <a:tr h="318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ID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4950" marB="44950" marR="97400" marL="974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Recommendations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4950" marB="44950" marR="97400" marL="97400" anchor="ctr"/>
                </a:tc>
              </a:tr>
              <a:tr h="54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CALVAL#1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4950" marB="44950" marR="97400" marL="974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Data providers should engage and participate in community calibration/validation groups, such as </a:t>
                      </a:r>
                      <a:r>
                        <a:rPr lang="en-IN" sz="1400" u="sng" cap="none" strike="noStrike">
                          <a:solidFill>
                            <a:schemeClr val="hlink"/>
                          </a:solidFill>
                          <a:hlinkClick r:id="rId3"/>
                        </a:rPr>
                        <a:t>CEOS WGCV</a:t>
                      </a:r>
                      <a:r>
                        <a:rPr lang="en-IN" sz="1400" u="none" cap="none" strike="noStrike"/>
                        <a:t> (and its subgroups), </a:t>
                      </a:r>
                      <a:r>
                        <a:rPr lang="en-IN" sz="1400" u="sng" cap="none" strike="noStrike">
                          <a:solidFill>
                            <a:schemeClr val="hlink"/>
                          </a:solidFill>
                          <a:hlinkClick r:id="rId4"/>
                        </a:rPr>
                        <a:t>WMO GSICS</a:t>
                      </a:r>
                      <a:r>
                        <a:rPr lang="en-IN" sz="1400" u="none" cap="none" strike="noStrike"/>
                        <a:t>, </a:t>
                      </a:r>
                      <a:r>
                        <a:rPr lang="en-IN" sz="1400" u="sng" cap="none" strike="noStrike">
                          <a:solidFill>
                            <a:schemeClr val="hlink"/>
                          </a:solidFill>
                          <a:hlinkClick r:id="rId5"/>
                        </a:rPr>
                        <a:t>JACIE</a:t>
                      </a:r>
                      <a:r>
                        <a:rPr lang="en-IN" sz="1400" u="none" cap="none" strike="noStrike"/>
                        <a:t> and </a:t>
                      </a:r>
                      <a:r>
                        <a:rPr lang="en-IN" sz="1400" u="sng" cap="none" strike="noStrike">
                          <a:solidFill>
                            <a:schemeClr val="hlink"/>
                          </a:solidFill>
                          <a:hlinkClick r:id="rId6"/>
                        </a:rPr>
                        <a:t>VH-RODA</a:t>
                      </a:r>
                      <a:r>
                        <a:rPr lang="en-IN" sz="1400" u="none" cap="none" strike="noStrike"/>
                        <a:t>.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4950" marB="44950" marR="97400" marL="97400" anchor="ctr"/>
                </a:tc>
              </a:tr>
              <a:tr h="542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CALVAL#2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4950" marB="44950" marR="97400" marL="974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The Measurand and Uncertainty of stated values should be included within all products, as they are key to communicating and understanding data quality.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4950" marB="44950" marR="97400" marL="97400" anchor="ctr"/>
                </a:tc>
              </a:tr>
              <a:tr h="542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CALVAL#3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4950" marB="44950" marR="97400" marL="974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All products should have associated quality indicators, traceable to reference standards to allows users to assess usability of the data for their applications.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4950" marB="44950" marR="97400" marL="97400" anchor="ctr"/>
                </a:tc>
              </a:tr>
              <a:tr h="542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CALVAL#4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4950" marB="44950" marR="97400" marL="974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Post-launch, Level-1 products should be calibrated using </a:t>
                      </a:r>
                      <a:r>
                        <a:rPr lang="en-IN" sz="1400" u="none" cap="none" strike="noStrike">
                          <a:solidFill>
                            <a:srgbClr val="FF0000"/>
                          </a:solidFill>
                        </a:rPr>
                        <a:t>reference measurements, such as </a:t>
                      </a:r>
                      <a:r>
                        <a:rPr lang="en-IN" sz="1400" u="none" cap="none" strike="noStrike"/>
                        <a:t>CEOS Fiducial Reference Measurements (CEOS-FRM)</a:t>
                      </a:r>
                      <a:r>
                        <a:rPr lang="en-IN" sz="1400" u="none" cap="none" strike="noStrike">
                          <a:solidFill>
                            <a:srgbClr val="FF0000"/>
                          </a:solidFill>
                        </a:rPr>
                        <a:t>.</a:t>
                      </a:r>
                      <a:endParaRPr sz="1400" u="none" cap="none" strike="noStrik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4950" marB="44950" marR="97400" marL="97400" anchor="ctr"/>
                </a:tc>
              </a:tr>
              <a:tr h="54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CALVAL#5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4950" marB="44950" marR="97400" marL="974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Community endorsed Cal/Val sites and reference network should be used for satellite cross-comparison, such as CEOS </a:t>
                      </a:r>
                      <a:r>
                        <a:rPr lang="en-IN" sz="1400" u="sng" cap="none" strike="noStrike">
                          <a:solidFill>
                            <a:schemeClr val="hlink"/>
                          </a:solidFill>
                          <a:hlinkClick r:id="rId7"/>
                        </a:rPr>
                        <a:t>Cal/Val sites</a:t>
                      </a:r>
                      <a:r>
                        <a:rPr lang="en-IN" sz="1400" u="none" cap="none" strike="noStrike"/>
                        <a:t>, </a:t>
                      </a:r>
                      <a:r>
                        <a:rPr lang="en-IN" sz="1400" u="sng" cap="none" strike="noStrike">
                          <a:solidFill>
                            <a:schemeClr val="hlink"/>
                          </a:solidFill>
                          <a:hlinkClick r:id="rId8"/>
                        </a:rPr>
                        <a:t>RadCalNet</a:t>
                      </a:r>
                      <a:r>
                        <a:rPr lang="en-IN" sz="1400" u="none" cap="none" strike="noStrike"/>
                        <a:t> and </a:t>
                      </a:r>
                      <a:r>
                        <a:rPr lang="en-IN" sz="1400" u="sng" cap="none" strike="noStrike">
                          <a:solidFill>
                            <a:schemeClr val="hlink"/>
                          </a:solidFill>
                          <a:hlinkClick r:id="rId9"/>
                        </a:rPr>
                        <a:t>SARCalNet</a:t>
                      </a:r>
                      <a:r>
                        <a:rPr lang="en-IN" sz="1400" u="none" cap="none" strike="noStrike"/>
                        <a:t> .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4950" marB="44950" marR="97400" marL="97400" anchor="ctr"/>
                </a:tc>
              </a:tr>
              <a:tr h="54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CALVAL#6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4950" marB="44950" marR="97400" marL="974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The Quality Assurance Framework for Earth Observation </a:t>
                      </a:r>
                      <a:r>
                        <a:rPr lang="en-IN" sz="1400" u="sng" cap="none" strike="noStrike">
                          <a:solidFill>
                            <a:schemeClr val="hlink"/>
                          </a:solidFill>
                          <a:hlinkClick r:id="rId10"/>
                        </a:rPr>
                        <a:t>QA4EO</a:t>
                      </a:r>
                      <a:r>
                        <a:rPr lang="en-IN" sz="1400" u="none" cap="none" strike="noStrike"/>
                        <a:t> developed by Group on Earth Observations (GEO) and endorsed by CEOS should be followed to enable interoperability and quality assessment of earth observation data.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4950" marB="44950" marR="97400" marL="97400" anchor="ctr"/>
                </a:tc>
              </a:tr>
              <a:tr h="396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CALVAL#7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4950" marB="44950" marR="97400" marL="974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The </a:t>
                      </a:r>
                      <a:r>
                        <a:rPr lang="en-IN" sz="1400" u="sng" cap="none" strike="noStrike">
                          <a:solidFill>
                            <a:schemeClr val="hlink"/>
                          </a:solidFill>
                          <a:hlinkClick r:id="rId11"/>
                        </a:rPr>
                        <a:t>ESA/NASA/USGS Earth Data Assessment Project (EDAP)</a:t>
                      </a:r>
                      <a:r>
                        <a:rPr lang="en-IN" sz="1400" u="none" cap="none" strike="noStrike"/>
                        <a:t> should be used for reporting metrics related to quality.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4950" marB="44950" marR="97400" marL="97400" anchor="ctr"/>
                </a:tc>
              </a:tr>
              <a:tr h="54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CALVAL#8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4950" marB="44950" marR="97400" marL="974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The Joint Agency Commercial Imagery Evaluation (JACIE) </a:t>
                      </a:r>
                      <a:r>
                        <a:rPr lang="en-IN" sz="1400" u="sng" cap="none" strike="noStrike">
                          <a:solidFill>
                            <a:schemeClr val="hlink"/>
                          </a:solidFill>
                          <a:hlinkClick r:id="rId12"/>
                        </a:rPr>
                        <a:t>Best Practices document</a:t>
                      </a:r>
                      <a:r>
                        <a:rPr lang="en-IN" sz="1400" u="none" cap="none" strike="noStrike"/>
                        <a:t> should be used as a guideline for performing standard calibration and validation activities.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4950" marB="44950" marR="97400" marL="97400" anchor="ctr"/>
                </a:tc>
              </a:tr>
              <a:tr h="54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CALVAL#9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4950" marB="44950" marR="97400" marL="974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sng" cap="none" strike="noStrike">
                          <a:solidFill>
                            <a:schemeClr val="hlink"/>
                          </a:solidFill>
                          <a:hlinkClick r:id="rId13"/>
                        </a:rPr>
                        <a:t>CEOS CAL/VAL portal</a:t>
                      </a:r>
                      <a:r>
                        <a:rPr lang="en-IN" sz="1400" u="none" cap="none" strike="noStrike"/>
                        <a:t> should be used as a reference site for accessing agreed good practices and CAL/VAL protocols for interoperability for Earth observation calibration and validation activities.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4950" marB="44950" marR="97400" marL="9740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❖"/>
            </a:pPr>
            <a:r>
              <a:rPr lang="en-I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CALVAL_SUGGETSION#1</a:t>
            </a:r>
            <a:br>
              <a:rPr lang="en-I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I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of the phrase Cal/Val: Distinguish between Sensor and Product Calibration.</a:t>
            </a:r>
            <a:br>
              <a:rPr lang="en-I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I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Product Cal (e.g., SST), hold out a portion of the in situ data exclusively for Val, not to be used in Cal.</a:t>
            </a:r>
            <a:br>
              <a:rPr lang="en-I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I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hold-out percentage should be set by consensus within the Int. Science Team of SMEs.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❖"/>
            </a:pPr>
            <a:r>
              <a:rPr lang="en-I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CALVAL_SUGGETSION#2</a:t>
            </a:r>
            <a:br>
              <a:rPr lang="en-I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I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Measurand and Uncertainty of stated values: Uncertainty budgets should ideally include contributions from instrument, algorithm, and environmental sources.</a:t>
            </a:r>
            <a:br>
              <a:rPr lang="en-I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I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Also, specify whether theoretical (modeled) uncertainty or estimated against ground truth.</a:t>
            </a:r>
            <a:br>
              <a:rPr lang="en-I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I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Specify precisely which Quantitative Measures: e.g. (SST): Systematic (bias), Non-systematic (uncertainty), Stability, Sensitivity, as is possible, or set by consensus within the Int. Science Team of SMEs.</a:t>
            </a:r>
            <a:br>
              <a:rPr lang="en-I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I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(cf., </a:t>
            </a:r>
            <a:r>
              <a:rPr lang="en-IN" sz="2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https://www.ghrsst.org/about-ghrsst/task-teams/task-team-on-climate-data-assessment-framework/</a:t>
            </a:r>
            <a:r>
              <a:rPr lang="en-I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)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b="1" lang="en-IN" sz="2800"/>
              <a:t>Feedback on Quality Factor by CEOS-COAST</a:t>
            </a:r>
            <a:endParaRPr b="1"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Nitant</dc:creator>
</cp:coreProperties>
</file>