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6858000" cx="12192000"/>
  <p:notesSz cx="6858000" cy="9144000"/>
  <p:embeddedFontLst>
    <p:embeddedFont>
      <p:font typeface="Montserrat"/>
      <p:regular r:id="rId23"/>
      <p:bold r:id="rId24"/>
      <p:italic r:id="rId25"/>
      <p:boldItalic r:id="rId26"/>
    </p:embeddedFont>
    <p:embeddedFont>
      <p:font typeface="Open Sans"/>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1" roundtripDataSignature="AMtx7mjNaW7IOc26JREa+F5vxh9UHHWba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D38AE66-68F7-4542-B296-4AEADFEF8B2D}">
  <a:tblStyle styleId="{0D38AE66-68F7-4542-B296-4AEADFEF8B2D}"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8E9"/>
          </a:solidFill>
        </a:fill>
      </a:tcStyle>
    </a:wholeTbl>
    <a:band1H>
      <a:tcTxStyle/>
      <a:tcStyle>
        <a:fill>
          <a:solidFill>
            <a:srgbClr val="CCCDD1"/>
          </a:solidFill>
        </a:fill>
      </a:tcStyle>
    </a:band1H>
    <a:band2H>
      <a:tcTxStyle/>
    </a:band2H>
    <a:band1V>
      <a:tcTxStyle/>
      <a:tcStyle>
        <a:fill>
          <a:solidFill>
            <a:srgbClr val="CCCDD1"/>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Montserrat-bold.fntdata"/><Relationship Id="rId23" Type="http://schemas.openxmlformats.org/officeDocument/2006/relationships/font" Target="fonts/Montserrat-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boldItalic.fntdata"/><Relationship Id="rId25" Type="http://schemas.openxmlformats.org/officeDocument/2006/relationships/font" Target="fonts/Montserrat-italic.fntdata"/><Relationship Id="rId28" Type="http://schemas.openxmlformats.org/officeDocument/2006/relationships/font" Target="fonts/OpenSans-bold.fntdata"/><Relationship Id="rId27" Type="http://schemas.openxmlformats.org/officeDocument/2006/relationships/font" Target="fonts/OpenSans-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penSans-italic.fntdata"/><Relationship Id="rId7" Type="http://schemas.openxmlformats.org/officeDocument/2006/relationships/slide" Target="slides/slide2.xml"/><Relationship Id="rId8" Type="http://schemas.openxmlformats.org/officeDocument/2006/relationships/slide" Target="slides/slide3.xml"/><Relationship Id="rId31" Type="http://customschemas.google.com/relationships/presentationmetadata" Target="metadata"/><Relationship Id="rId30" Type="http://schemas.openxmlformats.org/officeDocument/2006/relationships/font" Target="fonts/OpenSans-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 name="Google Shape;6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 name="Google Shape;162;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 name="Google Shape;170;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 name="Google Shape;17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 name="Google Shape;18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0" name="Google Shape;70;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 name="Google Shape;78;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5" name="Google Shape;85;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 name="Google Shape;9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6.jpg"/><Relationship Id="rId4" Type="http://schemas.openxmlformats.org/officeDocument/2006/relationships/image" Target="../media/image4.jpg"/><Relationship Id="rId5" Type="http://schemas.openxmlformats.org/officeDocument/2006/relationships/image" Target="../media/image5.png"/><Relationship Id="rId6"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19"/>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3" name="Google Shape;13;p19"/>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4" name="Google Shape;14;p19"/>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5" name="Google Shape;15;p19"/>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 name="Google Shape;16;p19"/>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 name="Google Shape;17;p19"/>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8" name="Google Shape;18;p19"/>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19" name="Google Shape;19;p19"/>
          <p:cNvPicPr preferRelativeResize="0"/>
          <p:nvPr/>
        </p:nvPicPr>
        <p:blipFill rotWithShape="1">
          <a:blip r:embed="rId6">
            <a:alphaModFix amt="34000"/>
          </a:blip>
          <a:srcRect b="672" l="54016" r="11355" t="36081"/>
          <a:stretch/>
        </p:blipFill>
        <p:spPr>
          <a:xfrm rot="-5400000">
            <a:off x="5792642" y="4819952"/>
            <a:ext cx="1719709" cy="2366806"/>
          </a:xfrm>
          <a:prstGeom prst="rtTriangle">
            <a:avLst/>
          </a:prstGeom>
          <a:noFill/>
          <a:ln>
            <a:noFill/>
          </a:ln>
        </p:spPr>
      </p:pic>
      <p:sp>
        <p:nvSpPr>
          <p:cNvPr id="20" name="Google Shape;20;p19"/>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Montserrat"/>
              <a:buNone/>
              <a:defRPr b="0" i="0" sz="80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20"/>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3" name="Google Shape;23;p20"/>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4" name="Google Shape;24;p20"/>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5" name="Google Shape;25;p20"/>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6" name="Google Shape;26;p20"/>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7" name="Google Shape;27;p20"/>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a:ea typeface="Montserrat"/>
                <a:cs typeface="Montserrat"/>
                <a:sym typeface="Montserrat"/>
              </a:rPr>
              <a:t>Slide </a:t>
            </a:r>
            <a:fld id="{00000000-1234-1234-1234-123412341234}" type="slidenum">
              <a:rPr b="1" i="0" lang="en-GB"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28" name="Google Shape;28;p20"/>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a:ea typeface="Montserrat"/>
                <a:cs typeface="Montserrat"/>
                <a:sym typeface="Montserrat"/>
              </a:rPr>
              <a:t>CEOS WGCV#55,  8-11 July 2025</a:t>
            </a:r>
            <a:endParaRPr b="1" i="0" sz="1400" u="none" cap="none" strike="noStrike">
              <a:solidFill>
                <a:schemeClr val="accent1"/>
              </a:solidFill>
              <a:latin typeface="Montserrat"/>
              <a:ea typeface="Montserrat"/>
              <a:cs typeface="Montserrat"/>
              <a:sym typeface="Montserrat"/>
            </a:endParaRPr>
          </a:p>
        </p:txBody>
      </p:sp>
      <p:sp>
        <p:nvSpPr>
          <p:cNvPr id="29" name="Google Shape;29;p20"/>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30" name="Google Shape;30;p20"/>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1" name="Shape 31"/>
        <p:cNvGrpSpPr/>
        <p:nvPr/>
      </p:nvGrpSpPr>
      <p:grpSpPr>
        <a:xfrm>
          <a:off x="0" y="0"/>
          <a:ext cx="0" cy="0"/>
          <a:chOff x="0" y="0"/>
          <a:chExt cx="0" cy="0"/>
        </a:xfrm>
      </p:grpSpPr>
      <p:sp>
        <p:nvSpPr>
          <p:cNvPr id="32" name="Google Shape;32;p21"/>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3" name="Google Shape;33;p21"/>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34" name="Google Shape;34;p21"/>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35" name="Google Shape;35;p21"/>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6" name="Google Shape;36;p21"/>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7" name="Google Shape;37;p21"/>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38" name="Google Shape;38;p21"/>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39" name="Google Shape;39;p21"/>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a:ea typeface="Montserrat"/>
                <a:cs typeface="Montserrat"/>
                <a:sym typeface="Montserrat"/>
              </a:rPr>
              <a:t>Slide </a:t>
            </a:r>
            <a:fld id="{00000000-1234-1234-1234-123412341234}" type="slidenum">
              <a:rPr b="1" i="0" lang="en-GB"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40" name="Google Shape;40;p21"/>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41" name="Google Shape;41;p21"/>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a:ea typeface="Montserrat"/>
                <a:cs typeface="Montserrat"/>
                <a:sym typeface="Montserrat"/>
              </a:rPr>
              <a:t>CEOS SIT-40, 8-10 April 2025</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2" name="Shape 42"/>
        <p:cNvGrpSpPr/>
        <p:nvPr/>
      </p:nvGrpSpPr>
      <p:grpSpPr>
        <a:xfrm>
          <a:off x="0" y="0"/>
          <a:ext cx="0" cy="0"/>
          <a:chOff x="0" y="0"/>
          <a:chExt cx="0" cy="0"/>
        </a:xfrm>
      </p:grpSpPr>
      <p:sp>
        <p:nvSpPr>
          <p:cNvPr id="43" name="Google Shape;43;p22"/>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44" name="Google Shape;44;p22"/>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45" name="Google Shape;45;p22"/>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46" name="Google Shape;46;p22"/>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7" name="Google Shape;47;p22"/>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8" name="Google Shape;48;p22"/>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a:ea typeface="Montserrat"/>
                <a:cs typeface="Montserrat"/>
                <a:sym typeface="Montserrat"/>
              </a:rPr>
              <a:t>Slide </a:t>
            </a:r>
            <a:fld id="{00000000-1234-1234-1234-123412341234}" type="slidenum">
              <a:rPr b="1" i="0" lang="en-GB"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49" name="Google Shape;49;p22"/>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50" name="Google Shape;50;p22"/>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a:ea typeface="Montserrat"/>
                <a:cs typeface="Montserrat"/>
                <a:sym typeface="Montserrat"/>
              </a:rPr>
              <a:t>CEOS SIT-40, 8-10 April 2025</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51" name="Shape 51"/>
        <p:cNvGrpSpPr/>
        <p:nvPr/>
      </p:nvGrpSpPr>
      <p:grpSpPr>
        <a:xfrm>
          <a:off x="0" y="0"/>
          <a:ext cx="0" cy="0"/>
          <a:chOff x="0" y="0"/>
          <a:chExt cx="0" cy="0"/>
        </a:xfrm>
      </p:grpSpPr>
      <p:sp>
        <p:nvSpPr>
          <p:cNvPr id="52" name="Google Shape;52;p23"/>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53" name="Google Shape;53;p23"/>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54" name="Google Shape;54;p23"/>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5" name="Google Shape;55;p23"/>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6" name="Google Shape;56;p23"/>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7" name="Google Shape;57;p23"/>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15000"/>
              </a:lnSpc>
              <a:spcBef>
                <a:spcPts val="1000"/>
              </a:spcBef>
              <a:spcAft>
                <a:spcPts val="0"/>
              </a:spcAft>
              <a:buClr>
                <a:schemeClr val="dk1"/>
              </a:buClr>
              <a:buSzPts val="3200"/>
              <a:buFont typeface="Montserrat"/>
              <a:buChar char="❖"/>
              <a:defRPr b="0" i="0" sz="3200" u="none" cap="none" strike="noStrike">
                <a:solidFill>
                  <a:schemeClr val="dk1"/>
                </a:solidFill>
                <a:latin typeface="Montserrat"/>
                <a:ea typeface="Montserrat"/>
                <a:cs typeface="Montserrat"/>
                <a:sym typeface="Montserrat"/>
              </a:defRPr>
            </a:lvl1pPr>
            <a:lvl2pPr indent="-406400" lvl="1" marL="914400" marR="0" rtl="0" algn="l">
              <a:lnSpc>
                <a:spcPct val="115000"/>
              </a:lnSpc>
              <a:spcBef>
                <a:spcPts val="5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2pPr>
            <a:lvl3pPr indent="-381000" lvl="2" marL="1371600" marR="0" rtl="0" algn="l">
              <a:lnSpc>
                <a:spcPct val="115000"/>
              </a:lnSpc>
              <a:spcBef>
                <a:spcPts val="500"/>
              </a:spcBef>
              <a:spcAft>
                <a:spcPts val="0"/>
              </a:spcAft>
              <a:buClr>
                <a:schemeClr val="dk1"/>
              </a:buClr>
              <a:buSzPts val="2400"/>
              <a:buFont typeface="Montserrat"/>
              <a:buChar char="o"/>
              <a:defRPr b="0" i="0" sz="2400" u="none" cap="none" strike="noStrike">
                <a:solidFill>
                  <a:schemeClr val="dk1"/>
                </a:solidFill>
                <a:latin typeface="Montserrat"/>
                <a:ea typeface="Montserrat"/>
                <a:cs typeface="Montserrat"/>
                <a:sym typeface="Montserrat"/>
              </a:defRPr>
            </a:lvl3pPr>
            <a:lvl4pPr indent="-355600" lvl="3" marL="1828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4pPr>
            <a:lvl5pPr indent="-355600" lvl="4" marL="22860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58" name="Google Shape;58;p23"/>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5000"/>
              </a:lnSpc>
              <a:spcBef>
                <a:spcPts val="1000"/>
              </a:spcBef>
              <a:spcAft>
                <a:spcPts val="0"/>
              </a:spcAft>
              <a:buClr>
                <a:schemeClr val="dk1"/>
              </a:buClr>
              <a:buSzPts val="1600"/>
              <a:buFont typeface="Montserrat"/>
              <a:buNone/>
              <a:defRPr b="0" i="0" sz="1600" u="none" cap="none" strike="noStrike">
                <a:solidFill>
                  <a:schemeClr val="dk1"/>
                </a:solidFill>
                <a:latin typeface="Montserrat"/>
                <a:ea typeface="Montserrat"/>
                <a:cs typeface="Montserrat"/>
                <a:sym typeface="Montserrat"/>
              </a:defRPr>
            </a:lvl1pPr>
            <a:lvl2pPr indent="-228600" lvl="1" marL="914400" marR="0" rtl="0" algn="l">
              <a:lnSpc>
                <a:spcPct val="115000"/>
              </a:lnSpc>
              <a:spcBef>
                <a:spcPts val="500"/>
              </a:spcBef>
              <a:spcAft>
                <a:spcPts val="0"/>
              </a:spcAft>
              <a:buClr>
                <a:schemeClr val="dk1"/>
              </a:buClr>
              <a:buSzPts val="1400"/>
              <a:buFont typeface="Montserrat"/>
              <a:buNone/>
              <a:defRPr b="0" i="0" sz="1400" u="none" cap="none" strike="noStrike">
                <a:solidFill>
                  <a:schemeClr val="dk1"/>
                </a:solidFill>
                <a:latin typeface="Montserrat"/>
                <a:ea typeface="Montserrat"/>
                <a:cs typeface="Montserrat"/>
                <a:sym typeface="Montserrat"/>
              </a:defRPr>
            </a:lvl2pPr>
            <a:lvl3pPr indent="-228600" lvl="2" marL="1371600" marR="0" rtl="0" algn="l">
              <a:lnSpc>
                <a:spcPct val="115000"/>
              </a:lnSpc>
              <a:spcBef>
                <a:spcPts val="500"/>
              </a:spcBef>
              <a:spcAft>
                <a:spcPts val="0"/>
              </a:spcAft>
              <a:buClr>
                <a:schemeClr val="dk1"/>
              </a:buClr>
              <a:buSzPts val="1200"/>
              <a:buFont typeface="Montserrat"/>
              <a:buNone/>
              <a:defRPr b="0" i="0" sz="1200" u="none" cap="none" strike="noStrike">
                <a:solidFill>
                  <a:schemeClr val="dk1"/>
                </a:solidFill>
                <a:latin typeface="Montserrat"/>
                <a:ea typeface="Montserrat"/>
                <a:cs typeface="Montserrat"/>
                <a:sym typeface="Montserrat"/>
              </a:defRPr>
            </a:lvl3pPr>
            <a:lvl4pPr indent="-228600" lvl="3" marL="18288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4pPr>
            <a:lvl5pPr indent="-228600" lvl="4" marL="22860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5pPr>
            <a:lvl6pPr indent="-228600" lvl="5" marL="27432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6pPr>
            <a:lvl7pPr indent="-228600" lvl="6" marL="32004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7pPr>
            <a:lvl8pPr indent="-228600" lvl="7" marL="36576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8pPr>
            <a:lvl9pPr indent="-228600" lvl="8" marL="41148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9pPr>
          </a:lstStyle>
          <a:p/>
        </p:txBody>
      </p:sp>
      <p:sp>
        <p:nvSpPr>
          <p:cNvPr id="59" name="Google Shape;59;p23"/>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a:ea typeface="Montserrat"/>
                <a:cs typeface="Montserrat"/>
                <a:sym typeface="Montserrat"/>
              </a:rPr>
              <a:t>Slide </a:t>
            </a:r>
            <a:fld id="{00000000-1234-1234-1234-123412341234}" type="slidenum">
              <a:rPr b="1" i="0" lang="en-GB"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60" name="Google Shape;60;p2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61" name="Google Shape;61;p23"/>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a:ea typeface="Montserrat"/>
                <a:cs typeface="Montserrat"/>
                <a:sym typeface="Montserrat"/>
              </a:rPr>
              <a:t>CEOS SIT-40, 8-10 April 2025</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8.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8"/>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7" name="Google Shape;7;p18"/>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8" name="Google Shape;8;p18"/>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 name="Google Shape;9;p18"/>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0" name="Google Shape;10;p18"/>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hyperlink" Target="https://www.actris.eu/news-events/news/cindi-3-extensive-air-pollution-measurement-campaign-cabauw" TargetMode="External"/><Relationship Id="rId5" Type="http://schemas.openxmlformats.org/officeDocument/2006/relationships/hyperlink" Target="https://ruisdael-observatory.nl/cindi-3-campaign/" TargetMode="External"/><Relationship Id="rId6" Type="http://schemas.openxmlformats.org/officeDocument/2006/relationships/hyperlink" Target="https://www.aeronomie.be/en/news/2024/successful-participation-cindi-3-measurement-campaign" TargetMode="External"/><Relationship Id="rId7" Type="http://schemas.openxmlformats.org/officeDocument/2006/relationships/hyperlink" Target="https://ndacc.larc.nasa.gov/news/2024/07/cindi-3-intercomparison-campaign-held-cabauw-2024"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5.png"/><Relationship Id="rId4" Type="http://schemas.openxmlformats.org/officeDocument/2006/relationships/image" Target="../media/image27.png"/><Relationship Id="rId5" Type="http://schemas.openxmlformats.org/officeDocument/2006/relationships/image" Target="../media/image15.png"/><Relationship Id="rId6"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8.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4.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s://www.sfu.ca/fas/research/labs/synthetic-aperture.html" TargetMode="External"/><Relationship Id="rId4" Type="http://schemas.openxmlformats.org/officeDocument/2006/relationships/hyperlink" Target="https://mda.space/" TargetMode="External"/><Relationship Id="rId5" Type="http://schemas.openxmlformats.org/officeDocument/2006/relationships/hyperlink" Target="https://www.sfu.ca/vancouver/about/our-locations/harbour-centre.html" TargetMode="External"/><Relationship Id="rId6" Type="http://schemas.openxmlformats.org/officeDocument/2006/relationships/image" Target="../media/image25.png"/><Relationship Id="rId7"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8.png"/><Relationship Id="rId4" Type="http://schemas.openxmlformats.org/officeDocument/2006/relationships/image" Target="../media/image32.png"/><Relationship Id="rId5"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4.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9.png"/><Relationship Id="rId4" Type="http://schemas.openxmlformats.org/officeDocument/2006/relationships/hyperlink" Target="https://calvalportal.ceos.or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calvalportal.ceos.org/" TargetMode="Externa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hyperlink" Target="https://calvalportal.ceos.or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3.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11.png"/><Relationship Id="rId5" Type="http://schemas.openxmlformats.org/officeDocument/2006/relationships/image" Target="../media/image17.png"/><Relationship Id="rId6"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21.png"/><Relationship Id="rId5" Type="http://schemas.openxmlformats.org/officeDocument/2006/relationships/image" Target="../media/image13.png"/><Relationship Id="rId6"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
          <p:cNvSpPr txBox="1"/>
          <p:nvPr>
            <p:ph type="title"/>
          </p:nvPr>
        </p:nvSpPr>
        <p:spPr>
          <a:xfrm>
            <a:off x="176050" y="175950"/>
            <a:ext cx="8035800" cy="3972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lt1"/>
              </a:buClr>
              <a:buSzPts val="8000"/>
              <a:buFont typeface="Arial"/>
              <a:buNone/>
            </a:pPr>
            <a:r>
              <a:rPr lang="en-GB" sz="7500"/>
              <a:t>CEOS WGCV-55</a:t>
            </a:r>
            <a:endParaRPr sz="7500">
              <a:latin typeface="Montserrat"/>
              <a:ea typeface="Montserrat"/>
              <a:cs typeface="Montserrat"/>
              <a:sym typeface="Montserrat"/>
            </a:endParaRPr>
          </a:p>
          <a:p>
            <a:pPr indent="0" lvl="0" marL="0" rtl="0" algn="l">
              <a:lnSpc>
                <a:spcPct val="115000"/>
              </a:lnSpc>
              <a:spcBef>
                <a:spcPts val="0"/>
              </a:spcBef>
              <a:spcAft>
                <a:spcPts val="0"/>
              </a:spcAft>
              <a:buClr>
                <a:schemeClr val="lt1"/>
              </a:buClr>
              <a:buSzPts val="8000"/>
              <a:buFont typeface="Arial"/>
              <a:buNone/>
            </a:pPr>
            <a:r>
              <a:rPr i="1" lang="en-GB" sz="4000">
                <a:latin typeface="Montserrat"/>
                <a:ea typeface="Montserrat"/>
                <a:cs typeface="Montserrat"/>
                <a:sym typeface="Montserrat"/>
              </a:rPr>
              <a:t>CEOS-Cal/Val Portal</a:t>
            </a:r>
            <a:endParaRPr i="1" sz="4000">
              <a:latin typeface="Montserrat"/>
              <a:ea typeface="Montserrat"/>
              <a:cs typeface="Montserrat"/>
              <a:sym typeface="Montserrat"/>
            </a:endParaRPr>
          </a:p>
        </p:txBody>
      </p:sp>
      <p:sp>
        <p:nvSpPr>
          <p:cNvPr id="67" name="Google Shape;67;p1"/>
          <p:cNvSpPr/>
          <p:nvPr/>
        </p:nvSpPr>
        <p:spPr>
          <a:xfrm>
            <a:off x="7182950" y="3599665"/>
            <a:ext cx="4833000" cy="2605200"/>
          </a:xfrm>
          <a:prstGeom prst="rect">
            <a:avLst/>
          </a:prstGeom>
          <a:noFill/>
          <a:ln>
            <a:noFill/>
          </a:ln>
        </p:spPr>
        <p:txBody>
          <a:bodyPr anchorCtr="0" anchor="t" bIns="0" lIns="0" spcFirstLastPara="1" rIns="0" wrap="square" tIns="0">
            <a:noAutofit/>
          </a:bodyPr>
          <a:lstStyle/>
          <a:p>
            <a:pPr indent="0" lvl="0" marL="0" marR="0" rtl="0" algn="r">
              <a:lnSpc>
                <a:spcPct val="130000"/>
              </a:lnSpc>
              <a:spcBef>
                <a:spcPts val="0"/>
              </a:spcBef>
              <a:spcAft>
                <a:spcPts val="0"/>
              </a:spcAft>
              <a:buClr>
                <a:srgbClr val="000000"/>
              </a:buClr>
              <a:buSzPts val="2200"/>
              <a:buFont typeface="Arial"/>
              <a:buNone/>
            </a:pPr>
            <a:r>
              <a:t/>
            </a:r>
            <a:endParaRPr b="1" i="0" sz="2200" u="none" cap="none" strike="noStrike">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2200"/>
              <a:buFont typeface="Arial"/>
              <a:buNone/>
            </a:pPr>
            <a:r>
              <a:rPr b="1" i="0" lang="en-GB" sz="2200" u="none" cap="none" strike="noStrike">
                <a:solidFill>
                  <a:schemeClr val="accent1"/>
                </a:solidFill>
                <a:latin typeface="Montserrat"/>
                <a:ea typeface="Montserrat"/>
                <a:cs typeface="Montserrat"/>
                <a:sym typeface="Montserrat"/>
              </a:rPr>
              <a:t>Paolo Castracane</a:t>
            </a:r>
            <a:endParaRPr/>
          </a:p>
          <a:p>
            <a:pPr indent="0" lvl="0" marL="0" marR="0" rtl="0" algn="r">
              <a:lnSpc>
                <a:spcPct val="130000"/>
              </a:lnSpc>
              <a:spcBef>
                <a:spcPts val="0"/>
              </a:spcBef>
              <a:spcAft>
                <a:spcPts val="0"/>
              </a:spcAft>
              <a:buClr>
                <a:srgbClr val="000000"/>
              </a:buClr>
              <a:buSzPts val="2200"/>
              <a:buFont typeface="Arial"/>
              <a:buNone/>
            </a:pPr>
            <a:r>
              <a:rPr b="1" i="0" lang="en-GB" sz="2200" u="none" cap="none" strike="noStrike">
                <a:solidFill>
                  <a:schemeClr val="accent1"/>
                </a:solidFill>
                <a:latin typeface="Montserrat"/>
                <a:ea typeface="Montserrat"/>
                <a:cs typeface="Montserrat"/>
                <a:sym typeface="Montserrat"/>
              </a:rPr>
              <a:t>Starion for ESA/ESRIN</a:t>
            </a:r>
            <a:endParaRPr b="0" i="0" sz="1400" u="none" cap="none" strike="noStrike">
              <a:solidFill>
                <a:srgbClr val="000000"/>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2200"/>
              <a:buFont typeface="Arial"/>
              <a:buNone/>
            </a:pPr>
            <a:r>
              <a:rPr b="1" i="0" lang="en-GB" sz="2200" u="none" cap="none" strike="noStrike">
                <a:solidFill>
                  <a:schemeClr val="accent1"/>
                </a:solidFill>
                <a:latin typeface="Montserrat"/>
                <a:ea typeface="Montserrat"/>
                <a:cs typeface="Montserrat"/>
                <a:sym typeface="Montserrat"/>
              </a:rPr>
              <a:t>Agenda Item 2.8</a:t>
            </a:r>
            <a:endParaRPr b="1" i="0" sz="2200" u="none" cap="none" strike="noStrike">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2200"/>
              <a:buFont typeface="Arial"/>
              <a:buNone/>
            </a:pPr>
            <a:r>
              <a:rPr b="1" i="0" lang="en-GB" sz="2200" u="none" cap="none" strike="noStrike">
                <a:solidFill>
                  <a:schemeClr val="accent1"/>
                </a:solidFill>
                <a:latin typeface="Montserrat"/>
                <a:ea typeface="Montserrat"/>
                <a:cs typeface="Montserrat"/>
                <a:sym typeface="Montserrat"/>
              </a:rPr>
              <a:t>WGCV-55</a:t>
            </a:r>
            <a:endParaRPr b="1" i="0" sz="2200" u="none" cap="none" strike="noStrike">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2200"/>
              <a:buFont typeface="Arial"/>
              <a:buNone/>
            </a:pPr>
            <a:r>
              <a:rPr b="1" i="0" lang="en-GB" sz="2200" u="none" cap="none" strike="noStrike">
                <a:solidFill>
                  <a:schemeClr val="accent1"/>
                </a:solidFill>
                <a:latin typeface="Montserrat"/>
                <a:ea typeface="Montserrat"/>
                <a:cs typeface="Montserrat"/>
                <a:sym typeface="Montserrat"/>
              </a:rPr>
              <a:t>Hyderabad, India</a:t>
            </a:r>
            <a:endParaRPr b="1" i="0" sz="2200" u="none" cap="none" strike="noStrike">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2200"/>
              <a:buFont typeface="Arial"/>
              <a:buNone/>
            </a:pPr>
            <a:r>
              <a:rPr b="1" i="0" lang="en-GB" sz="2200" u="none" cap="none" strike="noStrike">
                <a:solidFill>
                  <a:schemeClr val="accent1"/>
                </a:solidFill>
                <a:latin typeface="Montserrat"/>
                <a:ea typeface="Montserrat"/>
                <a:cs typeface="Montserrat"/>
                <a:sym typeface="Montserrat"/>
              </a:rPr>
              <a:t>8-11 July, 2025</a:t>
            </a:r>
            <a:endParaRPr b="1" i="0" sz="2200" u="none" cap="none" strike="noStrike">
              <a:solidFill>
                <a:schemeClr val="accen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10"/>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GB" sz="2800"/>
              <a:t>CINDI-3 Campaigns and Workshops</a:t>
            </a:r>
            <a:endParaRPr/>
          </a:p>
        </p:txBody>
      </p:sp>
      <p:pic>
        <p:nvPicPr>
          <p:cNvPr descr="A screenshot of a web page&#10;&#10;Description automatically generated" id="141" name="Google Shape;141;p10"/>
          <p:cNvPicPr preferRelativeResize="0"/>
          <p:nvPr/>
        </p:nvPicPr>
        <p:blipFill rotWithShape="1">
          <a:blip r:embed="rId3">
            <a:alphaModFix/>
          </a:blip>
          <a:srcRect b="0" l="0" r="0" t="0"/>
          <a:stretch/>
        </p:blipFill>
        <p:spPr>
          <a:xfrm>
            <a:off x="4920827" y="1750596"/>
            <a:ext cx="6146285" cy="4024414"/>
          </a:xfrm>
          <a:prstGeom prst="rect">
            <a:avLst/>
          </a:prstGeom>
          <a:noFill/>
          <a:ln cap="flat" cmpd="sng" w="9525">
            <a:solidFill>
              <a:schemeClr val="accent1"/>
            </a:solidFill>
            <a:prstDash val="solid"/>
            <a:round/>
            <a:headEnd len="sm" w="sm" type="none"/>
            <a:tailEnd len="sm" w="sm" type="none"/>
          </a:ln>
        </p:spPr>
      </p:pic>
      <p:sp>
        <p:nvSpPr>
          <p:cNvPr id="142" name="Google Shape;142;p10"/>
          <p:cNvSpPr txBox="1"/>
          <p:nvPr/>
        </p:nvSpPr>
        <p:spPr>
          <a:xfrm>
            <a:off x="4920827" y="1198880"/>
            <a:ext cx="502242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GB" sz="1400" u="sng" cap="none" strike="noStrike">
                <a:solidFill>
                  <a:srgbClr val="000000"/>
                </a:solidFill>
                <a:latin typeface="Arial"/>
                <a:ea typeface="Arial"/>
                <a:cs typeface="Arial"/>
                <a:sym typeface="Arial"/>
              </a:rPr>
              <a:t>https://frm4doas.aeronomie.be/index.php/cindi-3</a:t>
            </a:r>
            <a:endParaRPr b="1" i="1" sz="1400" u="sng" cap="none" strike="noStrike">
              <a:solidFill>
                <a:srgbClr val="000000"/>
              </a:solidFill>
              <a:latin typeface="Arial"/>
              <a:ea typeface="Arial"/>
              <a:cs typeface="Arial"/>
              <a:sym typeface="Arial"/>
            </a:endParaRPr>
          </a:p>
        </p:txBody>
      </p:sp>
      <p:sp>
        <p:nvSpPr>
          <p:cNvPr id="143" name="Google Shape;143;p10"/>
          <p:cNvSpPr txBox="1"/>
          <p:nvPr/>
        </p:nvSpPr>
        <p:spPr>
          <a:xfrm>
            <a:off x="274321" y="2521079"/>
            <a:ext cx="4216400" cy="31085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22262A"/>
                </a:solidFill>
                <a:latin typeface="Open Sans"/>
                <a:ea typeface="Open Sans"/>
                <a:cs typeface="Open Sans"/>
                <a:sym typeface="Open Sans"/>
              </a:rPr>
              <a:t>CINDI-3 on other webpages:</a:t>
            </a:r>
            <a:endParaRPr b="0" i="0" sz="1400" u="none" cap="none" strike="noStrike">
              <a:solidFill>
                <a:srgbClr val="22262A"/>
              </a:solidFill>
              <a:latin typeface="Open Sans"/>
              <a:ea typeface="Open Sans"/>
              <a:cs typeface="Open Sans"/>
              <a:sym typeface="Open Sans"/>
            </a:endParaRPr>
          </a:p>
          <a:p>
            <a:pPr indent="-285750" lvl="0" marL="285750" marR="0" rtl="0" algn="l">
              <a:lnSpc>
                <a:spcPct val="100000"/>
              </a:lnSpc>
              <a:spcBef>
                <a:spcPts val="0"/>
              </a:spcBef>
              <a:spcAft>
                <a:spcPts val="0"/>
              </a:spcAft>
              <a:buClr>
                <a:srgbClr val="000000"/>
              </a:buClr>
              <a:buSzPts val="1400"/>
              <a:buFont typeface="Arial"/>
              <a:buChar char="•"/>
            </a:pPr>
            <a:r>
              <a:rPr b="0" i="0" lang="en-GB" sz="1400" u="sng" cap="none" strike="noStrike">
                <a:solidFill>
                  <a:srgbClr val="22262A"/>
                </a:solidFill>
                <a:latin typeface="Open Sans"/>
                <a:ea typeface="Open Sans"/>
                <a:cs typeface="Open Sans"/>
                <a:sym typeface="Open Sans"/>
                <a:hlinkClick r:id="rId4">
                  <a:extLst>
                    <a:ext uri="{A12FA001-AC4F-418D-AE19-62706E023703}">
                      <ahyp:hlinkClr val="tx"/>
                    </a:ext>
                  </a:extLst>
                </a:hlinkClick>
              </a:rPr>
              <a:t>https://www.actris.eu/news-events/news/cindi-3-extensive-air-pollution-measurement-campaign-cabauw</a:t>
            </a:r>
            <a:endParaRPr b="0" i="0" sz="1400" u="none" cap="none" strike="noStrike">
              <a:solidFill>
                <a:srgbClr val="22262A"/>
              </a:solidFill>
              <a:latin typeface="Open Sans"/>
              <a:ea typeface="Open Sans"/>
              <a:cs typeface="Open Sans"/>
              <a:sym typeface="Open Sans"/>
            </a:endParaRPr>
          </a:p>
          <a:p>
            <a:pPr indent="-285750" lvl="0" marL="285750" marR="0" rtl="0" algn="l">
              <a:lnSpc>
                <a:spcPct val="100000"/>
              </a:lnSpc>
              <a:spcBef>
                <a:spcPts val="0"/>
              </a:spcBef>
              <a:spcAft>
                <a:spcPts val="0"/>
              </a:spcAft>
              <a:buClr>
                <a:srgbClr val="000000"/>
              </a:buClr>
              <a:buSzPts val="1400"/>
              <a:buFont typeface="Arial"/>
              <a:buChar char="•"/>
            </a:pPr>
            <a:r>
              <a:rPr b="0" i="0" lang="en-GB" sz="1400" u="sng" cap="none" strike="noStrike">
                <a:solidFill>
                  <a:srgbClr val="22262A"/>
                </a:solidFill>
                <a:latin typeface="Open Sans"/>
                <a:ea typeface="Open Sans"/>
                <a:cs typeface="Open Sans"/>
                <a:sym typeface="Open Sans"/>
                <a:hlinkClick r:id="rId5">
                  <a:extLst>
                    <a:ext uri="{A12FA001-AC4F-418D-AE19-62706E023703}">
                      <ahyp:hlinkClr val="tx"/>
                    </a:ext>
                  </a:extLst>
                </a:hlinkClick>
              </a:rPr>
              <a:t>https://ruisdael-observatory.nl/cindi-3-campaign/</a:t>
            </a:r>
            <a:endParaRPr b="0" i="0" sz="1400" u="none" cap="none" strike="noStrike">
              <a:solidFill>
                <a:srgbClr val="22262A"/>
              </a:solidFill>
              <a:latin typeface="Open Sans"/>
              <a:ea typeface="Open Sans"/>
              <a:cs typeface="Open Sans"/>
              <a:sym typeface="Open Sans"/>
            </a:endParaRPr>
          </a:p>
          <a:p>
            <a:pPr indent="-285750" lvl="0" marL="285750" marR="0" rtl="0" algn="l">
              <a:lnSpc>
                <a:spcPct val="100000"/>
              </a:lnSpc>
              <a:spcBef>
                <a:spcPts val="0"/>
              </a:spcBef>
              <a:spcAft>
                <a:spcPts val="0"/>
              </a:spcAft>
              <a:buClr>
                <a:srgbClr val="000000"/>
              </a:buClr>
              <a:buSzPts val="1400"/>
              <a:buFont typeface="Arial"/>
              <a:buChar char="•"/>
            </a:pPr>
            <a:r>
              <a:rPr b="0" i="0" lang="en-GB" sz="1400" u="sng" cap="none" strike="noStrike">
                <a:solidFill>
                  <a:srgbClr val="22262A"/>
                </a:solidFill>
                <a:latin typeface="Open Sans"/>
                <a:ea typeface="Open Sans"/>
                <a:cs typeface="Open Sans"/>
                <a:sym typeface="Open Sans"/>
                <a:hlinkClick r:id="rId6">
                  <a:extLst>
                    <a:ext uri="{A12FA001-AC4F-418D-AE19-62706E023703}">
                      <ahyp:hlinkClr val="tx"/>
                    </a:ext>
                  </a:extLst>
                </a:hlinkClick>
              </a:rPr>
              <a:t>https://www.aeronomie.be/en/news/2024/successful-participation-cindi-3-measurement-campaign</a:t>
            </a:r>
            <a:endParaRPr b="0" i="0" sz="1400" u="none" cap="none" strike="noStrike">
              <a:solidFill>
                <a:srgbClr val="22262A"/>
              </a:solidFill>
              <a:latin typeface="Open Sans"/>
              <a:ea typeface="Open Sans"/>
              <a:cs typeface="Open Sans"/>
              <a:sym typeface="Open Sans"/>
            </a:endParaRPr>
          </a:p>
          <a:p>
            <a:pPr indent="-285750" lvl="0" marL="285750" marR="0" rtl="0" algn="l">
              <a:lnSpc>
                <a:spcPct val="100000"/>
              </a:lnSpc>
              <a:spcBef>
                <a:spcPts val="0"/>
              </a:spcBef>
              <a:spcAft>
                <a:spcPts val="0"/>
              </a:spcAft>
              <a:buClr>
                <a:srgbClr val="000000"/>
              </a:buClr>
              <a:buSzPts val="1400"/>
              <a:buFont typeface="Arial"/>
              <a:buChar char="•"/>
            </a:pPr>
            <a:r>
              <a:rPr b="0" i="0" lang="en-GB" sz="1400" u="sng" cap="none" strike="noStrike">
                <a:solidFill>
                  <a:srgbClr val="22262A"/>
                </a:solidFill>
                <a:latin typeface="Open Sans"/>
                <a:ea typeface="Open Sans"/>
                <a:cs typeface="Open Sans"/>
                <a:sym typeface="Open Sans"/>
                <a:hlinkClick r:id="rId7">
                  <a:extLst>
                    <a:ext uri="{A12FA001-AC4F-418D-AE19-62706E023703}">
                      <ahyp:hlinkClr val="tx"/>
                    </a:ext>
                  </a:extLst>
                </a:hlinkClick>
              </a:rPr>
              <a:t>https://ndacc.larc.nasa.gov/news/2024/07/cindi-3-intercomparison-campaign-held-cabauw-2024</a:t>
            </a:r>
            <a:endParaRPr b="0" i="0" sz="1400" u="none" cap="none" strike="noStrike">
              <a:solidFill>
                <a:srgbClr val="22262A"/>
              </a:solidFill>
              <a:latin typeface="Open Sans"/>
              <a:ea typeface="Open Sans"/>
              <a:cs typeface="Open Sans"/>
              <a:sym typeface="Open Sans"/>
            </a:endParaRPr>
          </a:p>
          <a:p>
            <a:pPr indent="0" lvl="0" marL="0" marR="0" rtl="0" algn="l">
              <a:lnSpc>
                <a:spcPct val="100000"/>
              </a:lnSpc>
              <a:spcBef>
                <a:spcPts val="0"/>
              </a:spcBef>
              <a:spcAft>
                <a:spcPts val="0"/>
              </a:spcAft>
              <a:buNone/>
            </a:pPr>
            <a:br>
              <a:rPr b="0" i="0" lang="en-GB"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11"/>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b="1" i="0" lang="en-GB">
                <a:solidFill>
                  <a:srgbClr val="FFFFFF"/>
                </a:solidFill>
                <a:latin typeface="Arial"/>
                <a:ea typeface="Arial"/>
                <a:cs typeface="Arial"/>
                <a:sym typeface="Arial"/>
              </a:rPr>
              <a:t>GROUNDED EO Database</a:t>
            </a:r>
            <a:br>
              <a:rPr b="1" i="0" lang="en-GB">
                <a:solidFill>
                  <a:srgbClr val="FFFFFF"/>
                </a:solidFill>
                <a:latin typeface="Arial"/>
                <a:ea typeface="Arial"/>
                <a:cs typeface="Arial"/>
                <a:sym typeface="Arial"/>
              </a:rPr>
            </a:br>
            <a:endParaRPr/>
          </a:p>
        </p:txBody>
      </p:sp>
      <p:pic>
        <p:nvPicPr>
          <p:cNvPr descr="A screenshot of a computer&#10;&#10;Description automatically generated" id="149" name="Google Shape;149;p11"/>
          <p:cNvPicPr preferRelativeResize="0"/>
          <p:nvPr/>
        </p:nvPicPr>
        <p:blipFill rotWithShape="1">
          <a:blip r:embed="rId3">
            <a:alphaModFix/>
          </a:blip>
          <a:srcRect b="0" l="0" r="0" t="0"/>
          <a:stretch/>
        </p:blipFill>
        <p:spPr>
          <a:xfrm>
            <a:off x="4058433" y="1181884"/>
            <a:ext cx="7410840" cy="4026977"/>
          </a:xfrm>
          <a:prstGeom prst="rect">
            <a:avLst/>
          </a:prstGeom>
          <a:noFill/>
          <a:ln cap="flat" cmpd="sng" w="9525">
            <a:solidFill>
              <a:schemeClr val="accent1"/>
            </a:solidFill>
            <a:prstDash val="solid"/>
            <a:round/>
            <a:headEnd len="sm" w="sm" type="none"/>
            <a:tailEnd len="sm" w="sm" type="none"/>
          </a:ln>
        </p:spPr>
      </p:pic>
      <p:pic>
        <p:nvPicPr>
          <p:cNvPr descr="A screenshot of a computer&#10;&#10;Description automatically generated" id="150" name="Google Shape;150;p11"/>
          <p:cNvPicPr preferRelativeResize="0"/>
          <p:nvPr/>
        </p:nvPicPr>
        <p:blipFill rotWithShape="1">
          <a:blip r:embed="rId4">
            <a:alphaModFix/>
          </a:blip>
          <a:srcRect b="0" l="0" r="0" t="0"/>
          <a:stretch/>
        </p:blipFill>
        <p:spPr>
          <a:xfrm>
            <a:off x="118967" y="4620279"/>
            <a:ext cx="3921608" cy="1538107"/>
          </a:xfrm>
          <a:prstGeom prst="rect">
            <a:avLst/>
          </a:prstGeom>
          <a:noFill/>
          <a:ln cap="flat" cmpd="sng" w="9525">
            <a:solidFill>
              <a:schemeClr val="accent1"/>
            </a:solidFill>
            <a:prstDash val="solid"/>
            <a:round/>
            <a:headEnd len="sm" w="sm" type="none"/>
            <a:tailEnd len="sm" w="sm" type="none"/>
          </a:ln>
        </p:spPr>
      </p:pic>
      <p:pic>
        <p:nvPicPr>
          <p:cNvPr descr="A screenshot of a computer&#10;&#10;Description automatically generated" id="151" name="Google Shape;151;p11"/>
          <p:cNvPicPr preferRelativeResize="0"/>
          <p:nvPr/>
        </p:nvPicPr>
        <p:blipFill rotWithShape="1">
          <a:blip r:embed="rId5">
            <a:alphaModFix/>
          </a:blip>
          <a:srcRect b="0" l="0" r="0" t="0"/>
          <a:stretch/>
        </p:blipFill>
        <p:spPr>
          <a:xfrm>
            <a:off x="9075884" y="4259336"/>
            <a:ext cx="2802966" cy="1899050"/>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9803"/>
              </a:srgbClr>
            </a:outerShdw>
          </a:effectLst>
        </p:spPr>
      </p:pic>
      <p:pic>
        <p:nvPicPr>
          <p:cNvPr descr="A screenshot of a computer&#10;&#10;Description automatically generated" id="152" name="Google Shape;152;p11"/>
          <p:cNvPicPr preferRelativeResize="0"/>
          <p:nvPr/>
        </p:nvPicPr>
        <p:blipFill rotWithShape="1">
          <a:blip r:embed="rId6">
            <a:alphaModFix/>
          </a:blip>
          <a:srcRect b="0" l="0" r="0" t="0"/>
          <a:stretch/>
        </p:blipFill>
        <p:spPr>
          <a:xfrm>
            <a:off x="490343" y="1727201"/>
            <a:ext cx="2955313" cy="230629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12"/>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GB"/>
              <a:t>St3TART FRM Data Hub</a:t>
            </a:r>
            <a:endParaRPr/>
          </a:p>
        </p:txBody>
      </p:sp>
      <p:pic>
        <p:nvPicPr>
          <p:cNvPr descr="A screenshot of a computer screen&#10;&#10;Description automatically generated" id="158" name="Google Shape;158;p12"/>
          <p:cNvPicPr preferRelativeResize="0"/>
          <p:nvPr/>
        </p:nvPicPr>
        <p:blipFill rotWithShape="1">
          <a:blip r:embed="rId3">
            <a:alphaModFix/>
          </a:blip>
          <a:srcRect b="0" l="0" r="0" t="0"/>
          <a:stretch/>
        </p:blipFill>
        <p:spPr>
          <a:xfrm>
            <a:off x="3723367" y="1230935"/>
            <a:ext cx="7772400" cy="4396129"/>
          </a:xfrm>
          <a:prstGeom prst="rect">
            <a:avLst/>
          </a:prstGeom>
          <a:noFill/>
          <a:ln>
            <a:noFill/>
          </a:ln>
        </p:spPr>
      </p:pic>
      <p:pic>
        <p:nvPicPr>
          <p:cNvPr descr="A screenshot of a computer&#10;&#10;Description automatically generated" id="159" name="Google Shape;159;p12"/>
          <p:cNvPicPr preferRelativeResize="0"/>
          <p:nvPr/>
        </p:nvPicPr>
        <p:blipFill rotWithShape="1">
          <a:blip r:embed="rId4">
            <a:alphaModFix/>
          </a:blip>
          <a:srcRect b="0" l="0" r="0" t="0"/>
          <a:stretch/>
        </p:blipFill>
        <p:spPr>
          <a:xfrm>
            <a:off x="381970" y="1659468"/>
            <a:ext cx="2955313" cy="230629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1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GB"/>
              <a:t>IVOS Meetings – IVOS-36</a:t>
            </a:r>
            <a:endParaRPr/>
          </a:p>
        </p:txBody>
      </p:sp>
      <p:sp>
        <p:nvSpPr>
          <p:cNvPr id="165" name="Google Shape;165;p13"/>
          <p:cNvSpPr txBox="1"/>
          <p:nvPr/>
        </p:nvSpPr>
        <p:spPr>
          <a:xfrm>
            <a:off x="176048" y="2151934"/>
            <a:ext cx="3718619" cy="372409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800" u="none" cap="none" strike="noStrike">
                <a:solidFill>
                  <a:srgbClr val="000000"/>
                </a:solidFill>
                <a:latin typeface="Arial"/>
                <a:ea typeface="Arial"/>
                <a:cs typeface="Arial"/>
                <a:sym typeface="Arial"/>
              </a:rPr>
              <a:t>IVOS Meetings</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GB" sz="2400" u="none" cap="none" strike="noStrike">
                <a:solidFill>
                  <a:srgbClr val="212529"/>
                </a:solidFill>
                <a:latin typeface="Arial"/>
                <a:ea typeface="Arial"/>
                <a:cs typeface="Arial"/>
                <a:sym typeface="Arial"/>
              </a:rPr>
              <a:t>CEOS-WGCS-IVOS-Meeting-36. AIST, Tokyo, Japan. 9 – 13 September 2024.</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0" i="0" lang="en-GB" sz="1800" u="none" cap="none" strike="noStrike">
                <a:solidFill>
                  <a:srgbClr val="000000"/>
                </a:solidFill>
                <a:latin typeface="Arial"/>
                <a:ea typeface="Arial"/>
                <a:cs typeface="Arial"/>
                <a:sym typeface="Arial"/>
              </a:rPr>
              <a:t>Presentations</a:t>
            </a:r>
            <a:endParaRPr/>
          </a:p>
          <a:p>
            <a:pPr indent="-285750" lvl="0" marL="285750" marR="0" rtl="0" algn="l">
              <a:lnSpc>
                <a:spcPct val="100000"/>
              </a:lnSpc>
              <a:spcBef>
                <a:spcPts val="0"/>
              </a:spcBef>
              <a:spcAft>
                <a:spcPts val="0"/>
              </a:spcAft>
              <a:buClr>
                <a:srgbClr val="000000"/>
              </a:buClr>
              <a:buSzPts val="1800"/>
              <a:buFont typeface="Arial"/>
              <a:buChar char="•"/>
            </a:pPr>
            <a:r>
              <a:rPr b="0" i="0" lang="en-GB" sz="1800" u="none" cap="none" strike="noStrike">
                <a:solidFill>
                  <a:srgbClr val="000000"/>
                </a:solidFill>
                <a:latin typeface="Arial"/>
                <a:ea typeface="Arial"/>
                <a:cs typeface="Arial"/>
                <a:sym typeface="Arial"/>
              </a:rPr>
              <a:t>MoM</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GB" sz="1800" u="none" cap="none" strike="noStrike">
                <a:solidFill>
                  <a:srgbClr val="000000"/>
                </a:solidFill>
                <a:latin typeface="Arial"/>
                <a:ea typeface="Arial"/>
                <a:cs typeface="Arial"/>
                <a:sym typeface="Arial"/>
              </a:rPr>
              <a:t>Now available!</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descr="A group of people standing in front of a screen&#10;&#10;Description automatically generated" id="166" name="Google Shape;166;p13"/>
          <p:cNvPicPr preferRelativeResize="0"/>
          <p:nvPr/>
        </p:nvPicPr>
        <p:blipFill rotWithShape="1">
          <a:blip r:embed="rId3">
            <a:alphaModFix/>
          </a:blip>
          <a:srcRect b="0" l="0" r="0" t="0"/>
          <a:stretch/>
        </p:blipFill>
        <p:spPr>
          <a:xfrm>
            <a:off x="3806613" y="1168398"/>
            <a:ext cx="5606102" cy="4057227"/>
          </a:xfrm>
          <a:prstGeom prst="rect">
            <a:avLst/>
          </a:prstGeom>
          <a:noFill/>
          <a:ln cap="flat" cmpd="sng" w="9525">
            <a:solidFill>
              <a:schemeClr val="accent1"/>
            </a:solidFill>
            <a:prstDash val="solid"/>
            <a:round/>
            <a:headEnd len="sm" w="sm" type="none"/>
            <a:tailEnd len="sm" w="sm" type="none"/>
          </a:ln>
        </p:spPr>
      </p:pic>
      <p:pic>
        <p:nvPicPr>
          <p:cNvPr descr="A screenshot of a computer&#10;&#10;Description automatically generated" id="167" name="Google Shape;167;p13"/>
          <p:cNvPicPr preferRelativeResize="0"/>
          <p:nvPr/>
        </p:nvPicPr>
        <p:blipFill rotWithShape="1">
          <a:blip r:embed="rId4">
            <a:alphaModFix/>
          </a:blip>
          <a:srcRect b="0" l="0" r="0" t="0"/>
          <a:stretch/>
        </p:blipFill>
        <p:spPr>
          <a:xfrm>
            <a:off x="7808300" y="2838026"/>
            <a:ext cx="3896079" cy="3342659"/>
          </a:xfrm>
          <a:prstGeom prst="rect">
            <a:avLst/>
          </a:prstGeom>
          <a:noFill/>
          <a:ln cap="flat" cmpd="sng" w="9525">
            <a:solidFill>
              <a:schemeClr val="accent1"/>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14"/>
          <p:cNvSpPr txBox="1"/>
          <p:nvPr>
            <p:ph type="title"/>
          </p:nvPr>
        </p:nvSpPr>
        <p:spPr>
          <a:xfrm>
            <a:off x="176047" y="169581"/>
            <a:ext cx="5773815" cy="57562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GB" sz="3600"/>
              <a:t>CEOS-SAR Cal/Val 2025</a:t>
            </a:r>
            <a:endParaRPr/>
          </a:p>
        </p:txBody>
      </p:sp>
      <p:sp>
        <p:nvSpPr>
          <p:cNvPr id="173" name="Google Shape;173;p14"/>
          <p:cNvSpPr txBox="1"/>
          <p:nvPr/>
        </p:nvSpPr>
        <p:spPr>
          <a:xfrm>
            <a:off x="425968" y="3563692"/>
            <a:ext cx="5141711" cy="2554545"/>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600" u="none" cap="none" strike="noStrike">
                <a:solidFill>
                  <a:srgbClr val="000000"/>
                </a:solidFill>
                <a:latin typeface="Arial"/>
                <a:ea typeface="Arial"/>
                <a:cs typeface="Arial"/>
                <a:sym typeface="Arial"/>
              </a:rPr>
              <a:t>The CEOS SAR Calibration and Validation Workshop 2025 (CEOS SAR Cal &amp; Val 2025) will be hosted by the </a:t>
            </a:r>
            <a:r>
              <a:rPr b="1" i="1" lang="en-GB" sz="1600" u="sng" cap="none" strike="noStrike">
                <a:solidFill>
                  <a:srgbClr val="2E3047"/>
                </a:solidFill>
                <a:latin typeface="Arial"/>
                <a:ea typeface="Arial"/>
                <a:cs typeface="Arial"/>
                <a:sym typeface="Arial"/>
                <a:hlinkClick r:id="rId3">
                  <a:extLst>
                    <a:ext uri="{A12FA001-AC4F-418D-AE19-62706E023703}">
                      <ahyp:hlinkClr val="tx"/>
                    </a:ext>
                  </a:extLst>
                </a:hlinkClick>
              </a:rPr>
              <a:t>Synthetic Aperture Radar Laboratory (SARlab)</a:t>
            </a:r>
            <a:r>
              <a:rPr b="0" i="0" lang="en-GB" sz="1600" u="none" cap="none" strike="noStrike">
                <a:solidFill>
                  <a:srgbClr val="000000"/>
                </a:solidFill>
                <a:latin typeface="Arial"/>
                <a:ea typeface="Arial"/>
                <a:cs typeface="Arial"/>
                <a:sym typeface="Arial"/>
              </a:rPr>
              <a:t> of the </a:t>
            </a:r>
            <a:r>
              <a:rPr b="1" i="0" lang="en-GB" sz="1600" u="none" cap="none" strike="noStrike">
                <a:solidFill>
                  <a:srgbClr val="000000"/>
                </a:solidFill>
                <a:latin typeface="Arial"/>
                <a:ea typeface="Arial"/>
                <a:cs typeface="Arial"/>
                <a:sym typeface="Arial"/>
              </a:rPr>
              <a:t>Simon Fraser University (SFU)</a:t>
            </a:r>
            <a:r>
              <a:rPr b="0" i="0" lang="en-GB" sz="1600" u="none" cap="none" strike="noStrike">
                <a:solidFill>
                  <a:srgbClr val="000000"/>
                </a:solidFill>
                <a:latin typeface="Arial"/>
                <a:ea typeface="Arial"/>
                <a:cs typeface="Arial"/>
                <a:sym typeface="Arial"/>
              </a:rPr>
              <a:t>, in collaboration with MDA Space, </a:t>
            </a:r>
            <a:r>
              <a:rPr b="1" i="1" lang="en-GB" sz="1600" u="sng" cap="none" strike="noStrike">
                <a:solidFill>
                  <a:srgbClr val="2E3047"/>
                </a:solidFill>
                <a:latin typeface="Arial"/>
                <a:ea typeface="Arial"/>
                <a:cs typeface="Arial"/>
                <a:sym typeface="Arial"/>
                <a:hlinkClick r:id="rId4">
                  <a:extLst>
                    <a:ext uri="{A12FA001-AC4F-418D-AE19-62706E023703}">
                      <ahyp:hlinkClr val="tx"/>
                    </a:ext>
                  </a:extLst>
                </a:hlinkClick>
              </a:rPr>
              <a:t>Your Trusted Space Mission Partner | MDA Space</a:t>
            </a:r>
            <a:r>
              <a:rPr b="0" i="0" lang="en-GB" sz="1600" u="none" cap="none" strike="noStrike">
                <a:solidFill>
                  <a:srgbClr val="000000"/>
                </a:solidFill>
                <a:latin typeface="Arial"/>
                <a:ea typeface="Arial"/>
                <a:cs typeface="Arial"/>
                <a:sym typeface="Arial"/>
              </a:rPr>
              <a:t>.</a:t>
            </a:r>
            <a:endParaRPr/>
          </a:p>
          <a:p>
            <a:pPr indent="0" lvl="0" marL="0" marR="0" rtl="0" algn="l">
              <a:lnSpc>
                <a:spcPct val="100000"/>
              </a:lnSpc>
              <a:spcBef>
                <a:spcPts val="0"/>
              </a:spcBef>
              <a:spcAft>
                <a:spcPts val="0"/>
              </a:spcAft>
              <a:buNone/>
            </a:pPr>
            <a:r>
              <a:rPr b="0" i="0" lang="en-GB" sz="1600" u="none" cap="none" strike="noStrike">
                <a:solidFill>
                  <a:srgbClr val="000000"/>
                </a:solidFill>
                <a:latin typeface="Arial"/>
                <a:ea typeface="Arial"/>
                <a:cs typeface="Arial"/>
                <a:sym typeface="Arial"/>
              </a:rPr>
              <a:t>The Workshop will be held at </a:t>
            </a:r>
            <a:r>
              <a:rPr b="1" i="0" lang="en-GB" sz="1600" u="none" cap="none" strike="noStrike">
                <a:solidFill>
                  <a:srgbClr val="000000"/>
                </a:solidFill>
                <a:latin typeface="Arial"/>
                <a:ea typeface="Arial"/>
                <a:cs typeface="Arial"/>
                <a:sym typeface="Arial"/>
              </a:rPr>
              <a:t>SFU’s Harbour Centre</a:t>
            </a:r>
            <a:r>
              <a:rPr b="0" i="0" lang="en-GB" sz="1600" u="none" cap="none" strike="noStrike">
                <a:solidFill>
                  <a:srgbClr val="000000"/>
                </a:solidFill>
                <a:latin typeface="Arial"/>
                <a:ea typeface="Arial"/>
                <a:cs typeface="Arial"/>
                <a:sym typeface="Arial"/>
              </a:rPr>
              <a:t> (</a:t>
            </a:r>
            <a:r>
              <a:rPr b="1" i="1" lang="en-GB" sz="1600" u="sng" cap="none" strike="noStrike">
                <a:solidFill>
                  <a:srgbClr val="2E3047"/>
                </a:solidFill>
                <a:latin typeface="Arial"/>
                <a:ea typeface="Arial"/>
                <a:cs typeface="Arial"/>
                <a:sym typeface="Arial"/>
                <a:hlinkClick r:id="rId5">
                  <a:extLst>
                    <a:ext uri="{A12FA001-AC4F-418D-AE19-62706E023703}">
                      <ahyp:hlinkClr val="tx"/>
                    </a:ext>
                  </a:extLst>
                </a:hlinkClick>
              </a:rPr>
              <a:t>Harbour Centre - Vancouver Campus - Simon Fraser University</a:t>
            </a:r>
            <a:r>
              <a:rPr b="0" i="0" lang="en-GB" sz="1600" u="none" cap="none" strike="noStrike">
                <a:solidFill>
                  <a:srgbClr val="000000"/>
                </a:solidFill>
                <a:latin typeface="Arial"/>
                <a:ea typeface="Arial"/>
                <a:cs typeface="Arial"/>
                <a:sym typeface="Arial"/>
              </a:rPr>
              <a:t>), downtown </a:t>
            </a:r>
            <a:r>
              <a:rPr b="1" i="0" lang="en-GB" sz="1600" u="none" cap="none" strike="noStrike">
                <a:solidFill>
                  <a:srgbClr val="000000"/>
                </a:solidFill>
                <a:latin typeface="Arial"/>
                <a:ea typeface="Arial"/>
                <a:cs typeface="Arial"/>
                <a:sym typeface="Arial"/>
              </a:rPr>
              <a:t>Vancouver, Canada,</a:t>
            </a:r>
            <a:r>
              <a:rPr b="0" i="0" lang="en-GB" sz="1600" u="none" cap="none" strike="noStrike">
                <a:solidFill>
                  <a:srgbClr val="000000"/>
                </a:solidFill>
                <a:latin typeface="Arial"/>
                <a:ea typeface="Arial"/>
                <a:cs typeface="Arial"/>
                <a:sym typeface="Arial"/>
              </a:rPr>
              <a:t> from </a:t>
            </a:r>
            <a:r>
              <a:rPr b="1" i="0" lang="en-GB" sz="1600" u="none" cap="none" strike="noStrike">
                <a:solidFill>
                  <a:srgbClr val="000000"/>
                </a:solidFill>
                <a:latin typeface="Arial"/>
                <a:ea typeface="Arial"/>
                <a:cs typeface="Arial"/>
                <a:sym typeface="Arial"/>
              </a:rPr>
              <a:t>27 to 30 October, 2025</a:t>
            </a:r>
            <a:r>
              <a:rPr b="0" i="0" lang="en-GB" sz="1600" u="none" cap="none" strike="noStrike">
                <a:solidFill>
                  <a:srgbClr val="000000"/>
                </a:solidFill>
                <a:latin typeface="Arial"/>
                <a:ea typeface="Arial"/>
                <a:cs typeface="Arial"/>
                <a:sym typeface="Arial"/>
              </a:rPr>
              <a:t>.</a:t>
            </a:r>
            <a:endParaRPr/>
          </a:p>
        </p:txBody>
      </p:sp>
      <p:pic>
        <p:nvPicPr>
          <p:cNvPr descr="A close-up of a white background&#10;&#10;Description automatically generated" id="174" name="Google Shape;174;p14"/>
          <p:cNvPicPr preferRelativeResize="0"/>
          <p:nvPr/>
        </p:nvPicPr>
        <p:blipFill rotWithShape="1">
          <a:blip r:embed="rId6">
            <a:alphaModFix/>
          </a:blip>
          <a:srcRect b="0" l="0" r="0" t="0"/>
          <a:stretch/>
        </p:blipFill>
        <p:spPr>
          <a:xfrm>
            <a:off x="425968" y="1145048"/>
            <a:ext cx="5141711" cy="2217009"/>
          </a:xfrm>
          <a:prstGeom prst="rect">
            <a:avLst/>
          </a:prstGeom>
          <a:noFill/>
          <a:ln cap="flat" cmpd="sng" w="9525">
            <a:solidFill>
              <a:schemeClr val="accent1"/>
            </a:solidFill>
            <a:prstDash val="solid"/>
            <a:round/>
            <a:headEnd len="sm" w="sm" type="none"/>
            <a:tailEnd len="sm" w="sm" type="none"/>
          </a:ln>
        </p:spPr>
      </p:pic>
      <p:pic>
        <p:nvPicPr>
          <p:cNvPr descr="A white paper with black text&#10;&#10;Description automatically generated" id="175" name="Google Shape;175;p14"/>
          <p:cNvPicPr preferRelativeResize="0"/>
          <p:nvPr/>
        </p:nvPicPr>
        <p:blipFill rotWithShape="1">
          <a:blip r:embed="rId7">
            <a:alphaModFix/>
          </a:blip>
          <a:srcRect b="0" l="0" r="0" t="0"/>
          <a:stretch/>
        </p:blipFill>
        <p:spPr>
          <a:xfrm>
            <a:off x="6748209" y="432647"/>
            <a:ext cx="4393924" cy="5710990"/>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9803"/>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15"/>
          <p:cNvSpPr txBox="1"/>
          <p:nvPr>
            <p:ph idx="1" type="body"/>
          </p:nvPr>
        </p:nvSpPr>
        <p:spPr>
          <a:xfrm>
            <a:off x="433492" y="1828800"/>
            <a:ext cx="4605867" cy="3793067"/>
          </a:xfrm>
          <a:prstGeom prst="rect">
            <a:avLst/>
          </a:prstGeom>
          <a:noFill/>
          <a:ln>
            <a:noFill/>
          </a:ln>
        </p:spPr>
        <p:txBody>
          <a:bodyPr anchorCtr="0" anchor="t" bIns="45700" lIns="91425" spcFirstLastPara="1" rIns="91425" wrap="square" tIns="45700">
            <a:noAutofit/>
          </a:bodyPr>
          <a:lstStyle/>
          <a:p>
            <a:pPr indent="0" lvl="0" marL="50800" rtl="0" algn="l">
              <a:lnSpc>
                <a:spcPct val="115000"/>
              </a:lnSpc>
              <a:spcBef>
                <a:spcPts val="1000"/>
              </a:spcBef>
              <a:spcAft>
                <a:spcPts val="0"/>
              </a:spcAft>
              <a:buSzPts val="2800"/>
              <a:buNone/>
            </a:pPr>
            <a:r>
              <a:rPr lang="en-GB" sz="2400">
                <a:latin typeface="Arial"/>
                <a:ea typeface="Arial"/>
                <a:cs typeface="Arial"/>
                <a:sym typeface="Arial"/>
              </a:rPr>
              <a:t>List of relevant Conferences and workshops maintained and updated by </a:t>
            </a:r>
            <a:r>
              <a:rPr b="1" i="0" lang="en-GB" sz="2400">
                <a:solidFill>
                  <a:srgbClr val="242424"/>
                </a:solidFill>
                <a:latin typeface="Arial"/>
                <a:ea typeface="Arial"/>
                <a:cs typeface="Arial"/>
                <a:sym typeface="Arial"/>
              </a:rPr>
              <a:t>Claire Aitkenhead</a:t>
            </a:r>
            <a:endParaRPr sz="2400">
              <a:latin typeface="Arial"/>
              <a:ea typeface="Arial"/>
              <a:cs typeface="Arial"/>
              <a:sym typeface="Arial"/>
            </a:endParaRPr>
          </a:p>
        </p:txBody>
      </p:sp>
      <p:sp>
        <p:nvSpPr>
          <p:cNvPr id="181" name="Google Shape;181;p15"/>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GB"/>
              <a:t>Conferences and Workshops</a:t>
            </a:r>
            <a:endParaRPr/>
          </a:p>
        </p:txBody>
      </p:sp>
      <p:pic>
        <p:nvPicPr>
          <p:cNvPr descr="A screenshot of a computer&#10;&#10;Description automatically generated" id="182" name="Google Shape;182;p15"/>
          <p:cNvPicPr preferRelativeResize="0"/>
          <p:nvPr/>
        </p:nvPicPr>
        <p:blipFill rotWithShape="1">
          <a:blip r:embed="rId3">
            <a:alphaModFix/>
          </a:blip>
          <a:srcRect b="0" l="0" r="0" t="0"/>
          <a:stretch/>
        </p:blipFill>
        <p:spPr>
          <a:xfrm>
            <a:off x="5284982" y="1110827"/>
            <a:ext cx="4163819" cy="522863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16"/>
          <p:cNvSpPr txBox="1"/>
          <p:nvPr>
            <p:ph idx="1" type="body"/>
          </p:nvPr>
        </p:nvSpPr>
        <p:spPr>
          <a:xfrm>
            <a:off x="319061" y="2689583"/>
            <a:ext cx="4787839" cy="1858749"/>
          </a:xfrm>
          <a:prstGeom prst="rect">
            <a:avLst/>
          </a:prstGeom>
          <a:noFill/>
          <a:ln>
            <a:noFill/>
          </a:ln>
        </p:spPr>
        <p:txBody>
          <a:bodyPr anchorCtr="0" anchor="t" bIns="45700" lIns="91425" spcFirstLastPara="1" rIns="91425" wrap="square" tIns="45700">
            <a:noAutofit/>
          </a:bodyPr>
          <a:lstStyle/>
          <a:p>
            <a:pPr indent="-406400" lvl="0" marL="457200" rtl="0" algn="l">
              <a:lnSpc>
                <a:spcPct val="115000"/>
              </a:lnSpc>
              <a:spcBef>
                <a:spcPts val="1000"/>
              </a:spcBef>
              <a:spcAft>
                <a:spcPts val="0"/>
              </a:spcAft>
              <a:buSzPts val="2800"/>
              <a:buFont typeface="Arial"/>
              <a:buChar char="•"/>
            </a:pPr>
            <a:r>
              <a:rPr lang="en-GB" sz="2400"/>
              <a:t>News content updates</a:t>
            </a:r>
            <a:endParaRPr/>
          </a:p>
          <a:p>
            <a:pPr indent="-406400" lvl="0" marL="457200" rtl="0" algn="l">
              <a:lnSpc>
                <a:spcPct val="115000"/>
              </a:lnSpc>
              <a:spcBef>
                <a:spcPts val="1000"/>
              </a:spcBef>
              <a:spcAft>
                <a:spcPts val="0"/>
              </a:spcAft>
              <a:buSzPts val="2800"/>
              <a:buFont typeface="Arial"/>
              <a:buChar char="•"/>
            </a:pPr>
            <a:r>
              <a:rPr lang="en-GB" sz="2400"/>
              <a:t>Outreach, video tutorials, X post, contact and support</a:t>
            </a:r>
            <a:endParaRPr/>
          </a:p>
          <a:p>
            <a:pPr indent="-406400" lvl="0" marL="457200" rtl="0" algn="l">
              <a:lnSpc>
                <a:spcPct val="115000"/>
              </a:lnSpc>
              <a:spcBef>
                <a:spcPts val="1000"/>
              </a:spcBef>
              <a:spcAft>
                <a:spcPts val="0"/>
              </a:spcAft>
              <a:buSzPts val="2800"/>
              <a:buFont typeface="Arial"/>
              <a:buChar char="•"/>
            </a:pPr>
            <a:r>
              <a:rPr lang="en-GB" sz="2400"/>
              <a:t>Newsletter</a:t>
            </a:r>
            <a:endParaRPr/>
          </a:p>
        </p:txBody>
      </p:sp>
      <p:sp>
        <p:nvSpPr>
          <p:cNvPr id="188" name="Google Shape;188;p1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GB"/>
              <a:t>Outreach</a:t>
            </a:r>
            <a:endParaRPr/>
          </a:p>
        </p:txBody>
      </p:sp>
      <p:pic>
        <p:nvPicPr>
          <p:cNvPr descr="A close-up of a newspaper&#10;&#10;Description automatically generated" id="189" name="Google Shape;189;p16"/>
          <p:cNvPicPr preferRelativeResize="0"/>
          <p:nvPr/>
        </p:nvPicPr>
        <p:blipFill rotWithShape="1">
          <a:blip r:embed="rId3">
            <a:alphaModFix/>
          </a:blip>
          <a:srcRect b="0" l="0" r="0" t="0"/>
          <a:stretch/>
        </p:blipFill>
        <p:spPr>
          <a:xfrm rot="-249178">
            <a:off x="5276270" y="1264418"/>
            <a:ext cx="3723271" cy="4812453"/>
          </a:xfrm>
          <a:prstGeom prst="rect">
            <a:avLst/>
          </a:prstGeom>
          <a:noFill/>
          <a:ln>
            <a:noFill/>
          </a:ln>
          <a:effectLst>
            <a:outerShdw blurRad="292100" rotWithShape="0" algn="tl" dir="2700000" dist="139700">
              <a:srgbClr val="333333">
                <a:alpha val="64705"/>
              </a:srgbClr>
            </a:outerShdw>
          </a:effectLst>
        </p:spPr>
      </p:pic>
      <p:pic>
        <p:nvPicPr>
          <p:cNvPr descr="A group of people standing in front of a building&#10;&#10;Description automatically generated" id="190" name="Google Shape;190;p16"/>
          <p:cNvPicPr preferRelativeResize="0"/>
          <p:nvPr/>
        </p:nvPicPr>
        <p:blipFill rotWithShape="1">
          <a:blip r:embed="rId4">
            <a:alphaModFix/>
          </a:blip>
          <a:srcRect b="0" l="0" r="0" t="0"/>
          <a:stretch/>
        </p:blipFill>
        <p:spPr>
          <a:xfrm>
            <a:off x="8263467" y="2222832"/>
            <a:ext cx="3023355" cy="1831046"/>
          </a:xfrm>
          <a:prstGeom prst="rect">
            <a:avLst/>
          </a:prstGeom>
          <a:solidFill>
            <a:srgbClr val="ECECEC"/>
          </a:solidFill>
          <a:ln cap="rnd" cmpd="sng" w="190500">
            <a:solidFill>
              <a:srgbClr val="FFFFFF"/>
            </a:solidFill>
            <a:prstDash val="solid"/>
            <a:round/>
            <a:headEnd len="sm" w="sm" type="none"/>
            <a:tailEnd len="sm" w="sm" type="none"/>
          </a:ln>
          <a:effectLst>
            <a:outerShdw blurRad="50000" rotWithShape="0" algn="tl">
              <a:srgbClr val="000000">
                <a:alpha val="40784"/>
              </a:srgbClr>
            </a:outerShdw>
          </a:effectLst>
        </p:spPr>
      </p:pic>
      <p:pic>
        <p:nvPicPr>
          <p:cNvPr descr="A screenshot of a social media post&#10;&#10;Description automatically generated" id="191" name="Google Shape;191;p16"/>
          <p:cNvPicPr preferRelativeResize="0"/>
          <p:nvPr/>
        </p:nvPicPr>
        <p:blipFill rotWithShape="1">
          <a:blip r:embed="rId5">
            <a:alphaModFix/>
          </a:blip>
          <a:srcRect b="0" l="0" r="0" t="0"/>
          <a:stretch/>
        </p:blipFill>
        <p:spPr>
          <a:xfrm>
            <a:off x="8588393" y="4325342"/>
            <a:ext cx="2516717" cy="1970518"/>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17"/>
          <p:cNvSpPr txBox="1"/>
          <p:nvPr>
            <p:ph idx="1" type="body"/>
          </p:nvPr>
        </p:nvSpPr>
        <p:spPr>
          <a:xfrm>
            <a:off x="176048" y="1135994"/>
            <a:ext cx="10132965" cy="2116569"/>
          </a:xfrm>
          <a:prstGeom prst="rect">
            <a:avLst/>
          </a:prstGeom>
          <a:noFill/>
          <a:ln>
            <a:noFill/>
          </a:ln>
        </p:spPr>
        <p:txBody>
          <a:bodyPr anchorCtr="0" anchor="t" bIns="45700" lIns="91425" spcFirstLastPara="1" rIns="91425" wrap="square" tIns="45700">
            <a:noAutofit/>
          </a:bodyPr>
          <a:lstStyle/>
          <a:p>
            <a:pPr indent="-171450" lvl="0" marL="222250" rtl="0" algn="l">
              <a:lnSpc>
                <a:spcPct val="115000"/>
              </a:lnSpc>
              <a:spcBef>
                <a:spcPts val="1000"/>
              </a:spcBef>
              <a:spcAft>
                <a:spcPts val="0"/>
              </a:spcAft>
              <a:buSzPts val="1800"/>
              <a:buFont typeface="Arial"/>
              <a:buChar char="•"/>
            </a:pPr>
            <a:r>
              <a:rPr lang="en-GB" sz="1800">
                <a:latin typeface="Arial"/>
                <a:ea typeface="Arial"/>
                <a:cs typeface="Arial"/>
                <a:sym typeface="Arial"/>
              </a:rPr>
              <a:t>Several ongoing activities (e.g. FRMs Assessment Framework page, SITSat pages, Subgroups updates, Dictionary team, Cal/Val Portal Newsletter etc.)</a:t>
            </a:r>
            <a:endParaRPr/>
          </a:p>
          <a:p>
            <a:pPr indent="-171450" lvl="0" marL="222250" rtl="0" algn="l">
              <a:lnSpc>
                <a:spcPct val="115000"/>
              </a:lnSpc>
              <a:spcBef>
                <a:spcPts val="1000"/>
              </a:spcBef>
              <a:spcAft>
                <a:spcPts val="0"/>
              </a:spcAft>
              <a:buSzPts val="1800"/>
              <a:buFont typeface="Arial"/>
              <a:buChar char="•"/>
            </a:pPr>
            <a:r>
              <a:rPr lang="en-GB" sz="1800">
                <a:latin typeface="Arial"/>
                <a:ea typeface="Arial"/>
                <a:cs typeface="Arial"/>
                <a:sym typeface="Arial"/>
              </a:rPr>
              <a:t>Continue collaboration with CEOS WGISS (e.g. WGISS Data Management and Stewardship Maturity Matrix teams and the Interoperability team)</a:t>
            </a:r>
            <a:endParaRPr sz="1800">
              <a:latin typeface="Arial"/>
              <a:ea typeface="Arial"/>
              <a:cs typeface="Arial"/>
              <a:sym typeface="Arial"/>
            </a:endParaRPr>
          </a:p>
          <a:p>
            <a:pPr indent="-171450" lvl="0" marL="222250" rtl="0" algn="l">
              <a:lnSpc>
                <a:spcPct val="115000"/>
              </a:lnSpc>
              <a:spcBef>
                <a:spcPts val="1000"/>
              </a:spcBef>
              <a:spcAft>
                <a:spcPts val="0"/>
              </a:spcAft>
              <a:buSzPts val="1800"/>
              <a:buFont typeface="Arial"/>
              <a:buChar char="•"/>
            </a:pPr>
            <a:r>
              <a:rPr lang="en-GB" sz="1800">
                <a:latin typeface="Arial"/>
                <a:ea typeface="Arial"/>
                <a:cs typeface="Arial"/>
                <a:sym typeface="Arial"/>
              </a:rPr>
              <a:t>Coordinate outreach with CEOS.org team – CEOS Newsletter examples:</a:t>
            </a:r>
            <a:endParaRPr/>
          </a:p>
          <a:p>
            <a:pPr indent="0" lvl="0" marL="50800" rtl="0" algn="l">
              <a:lnSpc>
                <a:spcPct val="115000"/>
              </a:lnSpc>
              <a:spcBef>
                <a:spcPts val="1000"/>
              </a:spcBef>
              <a:spcAft>
                <a:spcPts val="0"/>
              </a:spcAft>
              <a:buSzPts val="2800"/>
              <a:buNone/>
            </a:pPr>
            <a:r>
              <a:t/>
            </a:r>
            <a:endParaRPr sz="1800">
              <a:latin typeface="Arial"/>
              <a:ea typeface="Arial"/>
              <a:cs typeface="Arial"/>
              <a:sym typeface="Arial"/>
            </a:endParaRPr>
          </a:p>
          <a:p>
            <a:pPr indent="0" lvl="0" marL="50800" rtl="0" algn="l">
              <a:lnSpc>
                <a:spcPct val="115000"/>
              </a:lnSpc>
              <a:spcBef>
                <a:spcPts val="1000"/>
              </a:spcBef>
              <a:spcAft>
                <a:spcPts val="0"/>
              </a:spcAft>
              <a:buSzPts val="2800"/>
              <a:buNone/>
            </a:pPr>
            <a:r>
              <a:t/>
            </a:r>
            <a:endParaRPr sz="2667">
              <a:latin typeface="Arial"/>
              <a:ea typeface="Arial"/>
              <a:cs typeface="Arial"/>
              <a:sym typeface="Arial"/>
            </a:endParaRPr>
          </a:p>
        </p:txBody>
      </p:sp>
      <p:sp>
        <p:nvSpPr>
          <p:cNvPr id="197" name="Google Shape;197;p17"/>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GB" sz="3200"/>
              <a:t>Conclusion</a:t>
            </a:r>
            <a:endParaRPr sz="3200"/>
          </a:p>
        </p:txBody>
      </p:sp>
      <p:pic>
        <p:nvPicPr>
          <p:cNvPr descr="A screenshot of a website&#10;&#10;Description automatically generated" id="198" name="Google Shape;198;p17"/>
          <p:cNvPicPr preferRelativeResize="0"/>
          <p:nvPr/>
        </p:nvPicPr>
        <p:blipFill rotWithShape="1">
          <a:blip r:embed="rId3">
            <a:alphaModFix/>
          </a:blip>
          <a:srcRect b="0" l="0" r="0" t="0"/>
          <a:stretch/>
        </p:blipFill>
        <p:spPr>
          <a:xfrm>
            <a:off x="498354" y="3346025"/>
            <a:ext cx="3096787" cy="2854961"/>
          </a:xfrm>
          <a:prstGeom prst="rect">
            <a:avLst/>
          </a:prstGeom>
          <a:noFill/>
          <a:ln cap="flat" cmpd="sng" w="9525">
            <a:solidFill>
              <a:schemeClr val="dk1"/>
            </a:solidFill>
            <a:prstDash val="solid"/>
            <a:round/>
            <a:headEnd len="sm" w="sm" type="none"/>
            <a:tailEnd len="sm" w="sm" type="none"/>
          </a:ln>
        </p:spPr>
      </p:pic>
      <p:pic>
        <p:nvPicPr>
          <p:cNvPr descr="A screenshot of a web page&#10;&#10;Description automatically generated" id="199" name="Google Shape;199;p17"/>
          <p:cNvPicPr preferRelativeResize="0"/>
          <p:nvPr/>
        </p:nvPicPr>
        <p:blipFill rotWithShape="1">
          <a:blip r:embed="rId4">
            <a:alphaModFix/>
          </a:blip>
          <a:srcRect b="0" l="0" r="0" t="0"/>
          <a:stretch/>
        </p:blipFill>
        <p:spPr>
          <a:xfrm>
            <a:off x="4758296" y="3686979"/>
            <a:ext cx="4752184" cy="2035026"/>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2"/>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4400"/>
              <a:buNone/>
            </a:pPr>
            <a:r>
              <a:rPr lang="en-GB"/>
              <a:t>Table of Contents</a:t>
            </a:r>
            <a:endParaRPr/>
          </a:p>
        </p:txBody>
      </p:sp>
      <p:sp>
        <p:nvSpPr>
          <p:cNvPr id="73" name="Google Shape;73;p2"/>
          <p:cNvSpPr txBox="1"/>
          <p:nvPr>
            <p:ph idx="1" type="body"/>
          </p:nvPr>
        </p:nvSpPr>
        <p:spPr>
          <a:xfrm>
            <a:off x="293498" y="1131075"/>
            <a:ext cx="6232809" cy="4662871"/>
          </a:xfrm>
          <a:prstGeom prst="rect">
            <a:avLst/>
          </a:prstGeom>
          <a:noFill/>
          <a:ln>
            <a:noFill/>
          </a:ln>
        </p:spPr>
        <p:txBody>
          <a:bodyPr anchorCtr="0" anchor="t" bIns="45700" lIns="91425" spcFirstLastPara="1" rIns="91425" wrap="square" tIns="45700">
            <a:noAutofit/>
          </a:bodyPr>
          <a:lstStyle/>
          <a:p>
            <a:pPr indent="-406400" lvl="0" marL="457200" rtl="0" algn="l">
              <a:lnSpc>
                <a:spcPct val="115000"/>
              </a:lnSpc>
              <a:spcBef>
                <a:spcPts val="1000"/>
              </a:spcBef>
              <a:spcAft>
                <a:spcPts val="0"/>
              </a:spcAft>
              <a:buSzPts val="2800"/>
              <a:buFont typeface="Noto Sans Symbols"/>
              <a:buChar char="⮚"/>
            </a:pPr>
            <a:r>
              <a:rPr lang="en-GB">
                <a:latin typeface="Arial"/>
                <a:ea typeface="Arial"/>
                <a:cs typeface="Arial"/>
                <a:sym typeface="Arial"/>
              </a:rPr>
              <a:t>CEOS Cal/Val Portal Overview</a:t>
            </a:r>
            <a:endParaRPr/>
          </a:p>
          <a:p>
            <a:pPr indent="-406400" lvl="0" marL="457200" rtl="0" algn="l">
              <a:lnSpc>
                <a:spcPct val="115000"/>
              </a:lnSpc>
              <a:spcBef>
                <a:spcPts val="1000"/>
              </a:spcBef>
              <a:spcAft>
                <a:spcPts val="0"/>
              </a:spcAft>
              <a:buSzPts val="2800"/>
              <a:buFont typeface="Noto Sans Symbols"/>
              <a:buChar char="⮚"/>
            </a:pPr>
            <a:r>
              <a:rPr lang="en-GB">
                <a:latin typeface="Arial"/>
                <a:ea typeface="Arial"/>
                <a:cs typeface="Arial"/>
                <a:sym typeface="Arial"/>
              </a:rPr>
              <a:t>ACTIONs from WGCV-54</a:t>
            </a:r>
            <a:endParaRPr/>
          </a:p>
          <a:p>
            <a:pPr indent="-406400" lvl="0" marL="457200" rtl="0" algn="l">
              <a:lnSpc>
                <a:spcPct val="115000"/>
              </a:lnSpc>
              <a:spcBef>
                <a:spcPts val="1000"/>
              </a:spcBef>
              <a:spcAft>
                <a:spcPts val="0"/>
              </a:spcAft>
              <a:buSzPts val="2800"/>
              <a:buFont typeface="Noto Sans Symbols"/>
              <a:buChar char="⮚"/>
            </a:pPr>
            <a:r>
              <a:rPr lang="en-GB">
                <a:latin typeface="Arial"/>
                <a:ea typeface="Arial"/>
                <a:cs typeface="Arial"/>
                <a:sym typeface="Arial"/>
              </a:rPr>
              <a:t>Content Updates</a:t>
            </a:r>
            <a:endParaRPr/>
          </a:p>
          <a:p>
            <a:pPr indent="-406400" lvl="0" marL="457200" rtl="0" algn="l">
              <a:lnSpc>
                <a:spcPct val="115000"/>
              </a:lnSpc>
              <a:spcBef>
                <a:spcPts val="1000"/>
              </a:spcBef>
              <a:spcAft>
                <a:spcPts val="0"/>
              </a:spcAft>
              <a:buSzPts val="2800"/>
              <a:buFont typeface="Noto Sans Symbols"/>
              <a:buChar char="⮚"/>
            </a:pPr>
            <a:r>
              <a:rPr lang="en-GB">
                <a:latin typeface="Arial"/>
                <a:ea typeface="Arial"/>
                <a:cs typeface="Arial"/>
                <a:sym typeface="Arial"/>
              </a:rPr>
              <a:t>Outreach</a:t>
            </a:r>
            <a:endParaRPr/>
          </a:p>
          <a:p>
            <a:pPr indent="-406400" lvl="0" marL="457200" rtl="0" algn="l">
              <a:lnSpc>
                <a:spcPct val="115000"/>
              </a:lnSpc>
              <a:spcBef>
                <a:spcPts val="1000"/>
              </a:spcBef>
              <a:spcAft>
                <a:spcPts val="0"/>
              </a:spcAft>
              <a:buSzPts val="2800"/>
              <a:buFont typeface="Noto Sans Symbols"/>
              <a:buChar char="⮚"/>
            </a:pPr>
            <a:r>
              <a:rPr lang="en-GB">
                <a:latin typeface="Arial"/>
                <a:ea typeface="Arial"/>
                <a:cs typeface="Arial"/>
                <a:sym typeface="Arial"/>
              </a:rPr>
              <a:t>Conclusion</a:t>
            </a:r>
            <a:endParaRPr/>
          </a:p>
        </p:txBody>
      </p:sp>
      <p:pic>
        <p:nvPicPr>
          <p:cNvPr id="74" name="Google Shape;74;p2"/>
          <p:cNvPicPr preferRelativeResize="0"/>
          <p:nvPr/>
        </p:nvPicPr>
        <p:blipFill rotWithShape="1">
          <a:blip r:embed="rId3">
            <a:alphaModFix/>
          </a:blip>
          <a:srcRect b="0" l="0" r="0" t="0"/>
          <a:stretch/>
        </p:blipFill>
        <p:spPr>
          <a:xfrm>
            <a:off x="7118237" y="1558533"/>
            <a:ext cx="3973111" cy="3807955"/>
          </a:xfrm>
          <a:prstGeom prst="rect">
            <a:avLst/>
          </a:prstGeom>
          <a:noFill/>
          <a:ln cap="flat" cmpd="sng" w="12700">
            <a:solidFill>
              <a:schemeClr val="accent1"/>
            </a:solidFill>
            <a:prstDash val="solid"/>
            <a:round/>
            <a:headEnd len="sm" w="sm" type="none"/>
            <a:tailEnd len="sm" w="sm" type="none"/>
          </a:ln>
        </p:spPr>
      </p:pic>
      <p:sp>
        <p:nvSpPr>
          <p:cNvPr id="75" name="Google Shape;75;p2"/>
          <p:cNvSpPr txBox="1"/>
          <p:nvPr/>
        </p:nvSpPr>
        <p:spPr>
          <a:xfrm>
            <a:off x="7940842" y="5565799"/>
            <a:ext cx="246131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sng" cap="none" strike="noStrike">
                <a:solidFill>
                  <a:srgbClr val="000000"/>
                </a:solidFill>
                <a:latin typeface="Arial"/>
                <a:ea typeface="Arial"/>
                <a:cs typeface="Arial"/>
                <a:sym typeface="Arial"/>
                <a:hlinkClick r:id="rId4">
                  <a:extLst>
                    <a:ext uri="{A12FA001-AC4F-418D-AE19-62706E023703}">
                      <ahyp:hlinkClr val="tx"/>
                    </a:ext>
                  </a:extLst>
                </a:hlinkClick>
              </a:rPr>
              <a:t>https://calvalportal.ceos.org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3"/>
          <p:cNvSpPr txBox="1"/>
          <p:nvPr>
            <p:ph idx="1" type="body"/>
          </p:nvPr>
        </p:nvSpPr>
        <p:spPr>
          <a:xfrm>
            <a:off x="242369" y="1241019"/>
            <a:ext cx="5577984" cy="437596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lang="en-GB" sz="1867">
                <a:latin typeface="Arial"/>
                <a:ea typeface="Arial"/>
                <a:cs typeface="Arial"/>
                <a:sym typeface="Arial"/>
              </a:rPr>
              <a:t>The CEOS CalVal portal (</a:t>
            </a:r>
            <a:r>
              <a:rPr lang="en-GB" sz="1867" u="sng">
                <a:solidFill>
                  <a:schemeClr val="hlink"/>
                </a:solidFill>
                <a:latin typeface="Arial"/>
                <a:ea typeface="Arial"/>
                <a:cs typeface="Arial"/>
                <a:sym typeface="Arial"/>
                <a:hlinkClick r:id="rId3"/>
              </a:rPr>
              <a:t>https://calvalportal.ceos.org/</a:t>
            </a:r>
            <a:r>
              <a:rPr lang="en-GB" sz="1867">
                <a:latin typeface="Arial"/>
                <a:ea typeface="Arial"/>
                <a:cs typeface="Arial"/>
                <a:sym typeface="Arial"/>
              </a:rPr>
              <a:t>) serves as the main forum for exchange and information sharing for the CEOS Working Group on Calibration and Validation. </a:t>
            </a:r>
            <a:endParaRPr/>
          </a:p>
          <a:p>
            <a:pPr indent="0" lvl="0" marL="0" rtl="0" algn="l">
              <a:lnSpc>
                <a:spcPct val="100000"/>
              </a:lnSpc>
              <a:spcBef>
                <a:spcPts val="0"/>
              </a:spcBef>
              <a:spcAft>
                <a:spcPts val="0"/>
              </a:spcAft>
              <a:buSzPts val="1800"/>
              <a:buNone/>
            </a:pPr>
            <a:r>
              <a:t/>
            </a:r>
            <a:endParaRPr sz="1867">
              <a:latin typeface="Arial"/>
              <a:ea typeface="Arial"/>
              <a:cs typeface="Arial"/>
              <a:sym typeface="Arial"/>
            </a:endParaRPr>
          </a:p>
          <a:p>
            <a:pPr indent="0" lvl="0" marL="0" rtl="0" algn="just">
              <a:lnSpc>
                <a:spcPct val="100000"/>
              </a:lnSpc>
              <a:spcBef>
                <a:spcPts val="0"/>
              </a:spcBef>
              <a:spcAft>
                <a:spcPts val="0"/>
              </a:spcAft>
              <a:buSzPts val="1800"/>
              <a:buNone/>
            </a:pPr>
            <a:r>
              <a:rPr lang="en-GB" sz="1867">
                <a:latin typeface="Arial"/>
                <a:ea typeface="Arial"/>
                <a:cs typeface="Arial"/>
                <a:sym typeface="Arial"/>
              </a:rPr>
              <a:t>it provides access to agreed good practices and Cal/Val protocols to the wider Earth Observation community within CEOS and beyond. </a:t>
            </a:r>
            <a:endParaRPr/>
          </a:p>
          <a:p>
            <a:pPr indent="0" lvl="0" marL="0" rtl="0" algn="just">
              <a:lnSpc>
                <a:spcPct val="100000"/>
              </a:lnSpc>
              <a:spcBef>
                <a:spcPts val="0"/>
              </a:spcBef>
              <a:spcAft>
                <a:spcPts val="0"/>
              </a:spcAft>
              <a:buSzPts val="1800"/>
              <a:buNone/>
            </a:pPr>
            <a:r>
              <a:t/>
            </a:r>
            <a:endParaRPr sz="1867">
              <a:latin typeface="Arial"/>
              <a:ea typeface="Arial"/>
              <a:cs typeface="Arial"/>
              <a:sym typeface="Arial"/>
            </a:endParaRPr>
          </a:p>
          <a:p>
            <a:pPr indent="0" lvl="0" marL="0" rtl="0" algn="just">
              <a:lnSpc>
                <a:spcPct val="100000"/>
              </a:lnSpc>
              <a:spcBef>
                <a:spcPts val="0"/>
              </a:spcBef>
              <a:spcAft>
                <a:spcPts val="0"/>
              </a:spcAft>
              <a:buSzPts val="1800"/>
              <a:buNone/>
            </a:pPr>
            <a:r>
              <a:rPr lang="en-GB" sz="1867">
                <a:latin typeface="Arial"/>
                <a:ea typeface="Arial"/>
                <a:cs typeface="Arial"/>
                <a:sym typeface="Arial"/>
              </a:rPr>
              <a:t>It connects users to reference data and networks and provides reliable, up-to-date and user-friendly information useful for Cal/Val tasks, facilitating data interoperability and performance assessment through an operational CEOS coordinated and  internationally harmonised Cal/Val infrastructure consistent with QA4EO principles.</a:t>
            </a:r>
            <a:endParaRPr/>
          </a:p>
          <a:p>
            <a:pPr indent="-228590" lvl="0" marL="457189" rtl="0" algn="l">
              <a:lnSpc>
                <a:spcPct val="115000"/>
              </a:lnSpc>
              <a:spcBef>
                <a:spcPts val="1000"/>
              </a:spcBef>
              <a:spcAft>
                <a:spcPts val="0"/>
              </a:spcAft>
              <a:buSzPts val="1800"/>
              <a:buNone/>
            </a:pPr>
            <a:r>
              <a:t/>
            </a:r>
            <a:endParaRPr/>
          </a:p>
        </p:txBody>
      </p:sp>
      <p:sp>
        <p:nvSpPr>
          <p:cNvPr id="81" name="Google Shape;81;p3"/>
          <p:cNvSpPr txBox="1"/>
          <p:nvPr>
            <p:ph type="title"/>
          </p:nvPr>
        </p:nvSpPr>
        <p:spPr>
          <a:xfrm>
            <a:off x="176050" y="55287"/>
            <a:ext cx="4896695" cy="77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GB" sz="3400"/>
              <a:t>CEOS Cal/Val Portal </a:t>
            </a:r>
            <a:br>
              <a:rPr lang="en-GB" sz="3400"/>
            </a:br>
            <a:r>
              <a:rPr lang="en-GB" sz="3400"/>
              <a:t>Overview </a:t>
            </a:r>
            <a:endParaRPr sz="3400"/>
          </a:p>
        </p:txBody>
      </p:sp>
      <p:pic>
        <p:nvPicPr>
          <p:cNvPr descr="Graphical user interface&#10;&#10;Description automatically generated" id="82" name="Google Shape;82;p3"/>
          <p:cNvPicPr preferRelativeResize="0"/>
          <p:nvPr/>
        </p:nvPicPr>
        <p:blipFill rotWithShape="1">
          <a:blip r:embed="rId4">
            <a:alphaModFix/>
          </a:blip>
          <a:srcRect b="0" l="0" r="0" t="0"/>
          <a:stretch/>
        </p:blipFill>
        <p:spPr>
          <a:xfrm>
            <a:off x="6371649" y="1029884"/>
            <a:ext cx="5353876" cy="549559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4"/>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4400"/>
              <a:buNone/>
            </a:pPr>
            <a:r>
              <a:rPr lang="en-GB"/>
              <a:t>Overview - numbers</a:t>
            </a:r>
            <a:endParaRPr sz="1400">
              <a:solidFill>
                <a:schemeClr val="dk1"/>
              </a:solidFill>
            </a:endParaRPr>
          </a:p>
          <a:p>
            <a:pPr indent="0" lvl="0" marL="0" marR="0" rtl="0" algn="l">
              <a:lnSpc>
                <a:spcPct val="90000"/>
              </a:lnSpc>
              <a:spcBef>
                <a:spcPts val="0"/>
              </a:spcBef>
              <a:spcAft>
                <a:spcPts val="0"/>
              </a:spcAft>
              <a:buClr>
                <a:schemeClr val="lt1"/>
              </a:buClr>
              <a:buSzPts val="4400"/>
              <a:buFont typeface="Montserrat"/>
              <a:buNone/>
            </a:pPr>
            <a:r>
              <a:t/>
            </a:r>
            <a:endParaRPr/>
          </a:p>
        </p:txBody>
      </p:sp>
      <p:sp>
        <p:nvSpPr>
          <p:cNvPr id="88" name="Google Shape;88;p4"/>
          <p:cNvSpPr txBox="1"/>
          <p:nvPr/>
        </p:nvSpPr>
        <p:spPr>
          <a:xfrm>
            <a:off x="176051" y="1120156"/>
            <a:ext cx="7434783" cy="3823200"/>
          </a:xfrm>
          <a:prstGeom prst="rect">
            <a:avLst/>
          </a:prstGeom>
          <a:noFill/>
          <a:ln>
            <a:noFill/>
          </a:ln>
        </p:spPr>
        <p:txBody>
          <a:bodyPr anchorCtr="0" anchor="t" bIns="45700" lIns="91425" spcFirstLastPara="1" rIns="91425" wrap="square" tIns="45700">
            <a:noAutofit/>
          </a:bodyPr>
          <a:lstStyle/>
          <a:p>
            <a:pPr indent="0" lvl="0" marL="50799" marR="0" rtl="0" algn="l">
              <a:lnSpc>
                <a:spcPct val="90000"/>
              </a:lnSpc>
              <a:spcBef>
                <a:spcPts val="1000"/>
              </a:spcBef>
              <a:spcAft>
                <a:spcPts val="0"/>
              </a:spcAft>
              <a:buClr>
                <a:schemeClr val="dk1"/>
              </a:buClr>
              <a:buSzPts val="2800"/>
              <a:buFont typeface="Noto Sans Symbols"/>
              <a:buNone/>
            </a:pPr>
            <a:r>
              <a:rPr b="1" i="0" lang="en-GB" sz="1800" u="sng" cap="none" strike="noStrike">
                <a:solidFill>
                  <a:schemeClr val="dk1"/>
                </a:solidFill>
                <a:latin typeface="Arial"/>
                <a:ea typeface="Arial"/>
                <a:cs typeface="Arial"/>
                <a:sym typeface="Arial"/>
              </a:rPr>
              <a:t>https://calvalportal.ceos.org</a:t>
            </a:r>
            <a:endParaRPr b="1" i="0" sz="1800" u="sng" cap="none" strike="noStrike">
              <a:solidFill>
                <a:schemeClr val="dk1"/>
              </a:solidFill>
              <a:latin typeface="Arial"/>
              <a:ea typeface="Arial"/>
              <a:cs typeface="Arial"/>
              <a:sym typeface="Arial"/>
            </a:endParaRPr>
          </a:p>
          <a:p>
            <a:pPr indent="0" lvl="0" marL="50799" marR="0" rtl="0" algn="l">
              <a:lnSpc>
                <a:spcPct val="90000"/>
              </a:lnSpc>
              <a:spcBef>
                <a:spcPts val="1000"/>
              </a:spcBef>
              <a:spcAft>
                <a:spcPts val="0"/>
              </a:spcAft>
              <a:buClr>
                <a:schemeClr val="dk1"/>
              </a:buClr>
              <a:buSzPts val="2800"/>
              <a:buFont typeface="Noto Sans Symbols"/>
              <a:buNone/>
            </a:pPr>
            <a:r>
              <a:rPr b="0" i="0" lang="en-GB" sz="1800" u="none" cap="none" strike="noStrike">
                <a:solidFill>
                  <a:schemeClr val="dk1"/>
                </a:solidFill>
                <a:latin typeface="Arial"/>
                <a:ea typeface="Arial"/>
                <a:cs typeface="Arial"/>
                <a:sym typeface="Arial"/>
              </a:rPr>
              <a:t>Some numbers:  19</a:t>
            </a:r>
            <a:r>
              <a:rPr b="0" baseline="30000" i="0" lang="en-GB" sz="1800" u="none" cap="none" strike="noStrike">
                <a:solidFill>
                  <a:schemeClr val="dk1"/>
                </a:solidFill>
                <a:latin typeface="Arial"/>
                <a:ea typeface="Arial"/>
                <a:cs typeface="Arial"/>
                <a:sym typeface="Arial"/>
              </a:rPr>
              <a:t>th</a:t>
            </a:r>
            <a:r>
              <a:rPr b="0" i="0" lang="en-GB" sz="1800" u="none" cap="none" strike="noStrike">
                <a:solidFill>
                  <a:schemeClr val="dk1"/>
                </a:solidFill>
                <a:latin typeface="Arial"/>
                <a:ea typeface="Arial"/>
                <a:cs typeface="Arial"/>
                <a:sym typeface="Arial"/>
              </a:rPr>
              <a:t> June 2025:</a:t>
            </a:r>
            <a:endParaRPr/>
          </a:p>
          <a:p>
            <a:pPr indent="0" lvl="0" marL="50799" marR="0" rtl="0" algn="l">
              <a:lnSpc>
                <a:spcPct val="90000"/>
              </a:lnSpc>
              <a:spcBef>
                <a:spcPts val="1000"/>
              </a:spcBef>
              <a:spcAft>
                <a:spcPts val="0"/>
              </a:spcAft>
              <a:buClr>
                <a:schemeClr val="dk1"/>
              </a:buClr>
              <a:buSzPts val="2800"/>
              <a:buFont typeface="Noto Sans Symbols"/>
              <a:buNone/>
            </a:pPr>
            <a:r>
              <a:rPr b="1" i="0" lang="en-GB" sz="1800" u="none" cap="none" strike="noStrike">
                <a:solidFill>
                  <a:schemeClr val="dk1"/>
                </a:solidFill>
                <a:latin typeface="Arial"/>
                <a:ea typeface="Arial"/>
                <a:cs typeface="Arial"/>
                <a:sym typeface="Arial"/>
              </a:rPr>
              <a:t>Users</a:t>
            </a:r>
            <a:endParaRPr/>
          </a:p>
          <a:p>
            <a:pPr indent="0" lvl="0" marL="50799" marR="0" rtl="0" algn="l">
              <a:lnSpc>
                <a:spcPct val="90000"/>
              </a:lnSpc>
              <a:spcBef>
                <a:spcPts val="1000"/>
              </a:spcBef>
              <a:spcAft>
                <a:spcPts val="0"/>
              </a:spcAft>
              <a:buClr>
                <a:schemeClr val="dk1"/>
              </a:buClr>
              <a:buSzPts val="2800"/>
              <a:buFont typeface="Noto Sans Symbols"/>
              <a:buNone/>
            </a:pPr>
            <a:r>
              <a:rPr b="0" i="0" lang="en-GB" sz="1800" u="none" cap="none" strike="noStrike">
                <a:solidFill>
                  <a:schemeClr val="dk1"/>
                </a:solidFill>
                <a:latin typeface="Arial"/>
                <a:ea typeface="Arial"/>
                <a:cs typeface="Arial"/>
                <a:sym typeface="Arial"/>
              </a:rPr>
              <a:t>1356 Registered Users</a:t>
            </a:r>
            <a:endParaRPr/>
          </a:p>
          <a:p>
            <a:pPr indent="0" lvl="0" marL="50799" marR="0" rtl="0" algn="l">
              <a:lnSpc>
                <a:spcPct val="90000"/>
              </a:lnSpc>
              <a:spcBef>
                <a:spcPts val="1000"/>
              </a:spcBef>
              <a:spcAft>
                <a:spcPts val="0"/>
              </a:spcAft>
              <a:buClr>
                <a:schemeClr val="dk1"/>
              </a:buClr>
              <a:buSzPts val="2800"/>
              <a:buFont typeface="Noto Sans Symbols"/>
              <a:buNone/>
            </a:pPr>
            <a:r>
              <a:rPr b="0" i="0" lang="en-GB" sz="1800" u="none" cap="none" strike="noStrike">
                <a:solidFill>
                  <a:schemeClr val="dk1"/>
                </a:solidFill>
                <a:latin typeface="Arial"/>
                <a:ea typeface="Arial"/>
                <a:cs typeface="Arial"/>
                <a:sym typeface="Arial"/>
              </a:rPr>
              <a:t>156 CEOS WGCV SAR Subgroup and 3 super-users</a:t>
            </a:r>
            <a:endParaRPr/>
          </a:p>
          <a:p>
            <a:pPr indent="0" lvl="0" marL="50799" marR="0" rtl="0" algn="l">
              <a:lnSpc>
                <a:spcPct val="90000"/>
              </a:lnSpc>
              <a:spcBef>
                <a:spcPts val="1000"/>
              </a:spcBef>
              <a:spcAft>
                <a:spcPts val="0"/>
              </a:spcAft>
              <a:buClr>
                <a:schemeClr val="dk1"/>
              </a:buClr>
              <a:buSzPts val="2800"/>
              <a:buFont typeface="Noto Sans Symbols"/>
              <a:buNone/>
            </a:pPr>
            <a:r>
              <a:rPr b="0" i="0" lang="en-GB" sz="1800" u="none" cap="none" strike="noStrike">
                <a:solidFill>
                  <a:schemeClr val="dk1"/>
                </a:solidFill>
                <a:latin typeface="Arial"/>
                <a:ea typeface="Arial"/>
                <a:cs typeface="Arial"/>
                <a:sym typeface="Arial"/>
              </a:rPr>
              <a:t>59 MTF Members</a:t>
            </a:r>
            <a:endParaRPr/>
          </a:p>
          <a:p>
            <a:pPr indent="0" lvl="0" marL="50799" marR="0" rtl="0" algn="l">
              <a:lnSpc>
                <a:spcPct val="90000"/>
              </a:lnSpc>
              <a:spcBef>
                <a:spcPts val="1000"/>
              </a:spcBef>
              <a:spcAft>
                <a:spcPts val="0"/>
              </a:spcAft>
              <a:buClr>
                <a:schemeClr val="dk1"/>
              </a:buClr>
              <a:buSzPts val="2800"/>
              <a:buFont typeface="Noto Sans Symbols"/>
              <a:buNone/>
            </a:pPr>
            <a:r>
              <a:rPr b="0" i="0" lang="en-GB" sz="1800" u="none" cap="none" strike="noStrike">
                <a:solidFill>
                  <a:schemeClr val="dk1"/>
                </a:solidFill>
                <a:latin typeface="Arial"/>
                <a:ea typeface="Arial"/>
                <a:cs typeface="Arial"/>
                <a:sym typeface="Arial"/>
              </a:rPr>
              <a:t>23 SITSat Members</a:t>
            </a:r>
            <a:endParaRPr/>
          </a:p>
          <a:p>
            <a:pPr indent="0" lvl="0" marL="50799" marR="0" rtl="0" algn="l">
              <a:lnSpc>
                <a:spcPct val="90000"/>
              </a:lnSpc>
              <a:spcBef>
                <a:spcPts val="1000"/>
              </a:spcBef>
              <a:spcAft>
                <a:spcPts val="0"/>
              </a:spcAft>
              <a:buClr>
                <a:schemeClr val="dk1"/>
              </a:buClr>
              <a:buSzPts val="2800"/>
              <a:buFont typeface="Noto Sans Symbols"/>
              <a:buNone/>
            </a:pPr>
            <a:r>
              <a:rPr b="0" i="0" lang="en-GB" sz="1800" u="none" cap="none" strike="noStrike">
                <a:solidFill>
                  <a:schemeClr val="dk1"/>
                </a:solidFill>
                <a:latin typeface="Arial"/>
                <a:ea typeface="Arial"/>
                <a:cs typeface="Arial"/>
                <a:sym typeface="Arial"/>
              </a:rPr>
              <a:t>7 Cal/Val Doc Repository (rights for editing)</a:t>
            </a:r>
            <a:endParaRPr/>
          </a:p>
          <a:p>
            <a:pPr indent="0" lvl="0" marL="50799" marR="0" rtl="0" algn="l">
              <a:lnSpc>
                <a:spcPct val="90000"/>
              </a:lnSpc>
              <a:spcBef>
                <a:spcPts val="1000"/>
              </a:spcBef>
              <a:spcAft>
                <a:spcPts val="0"/>
              </a:spcAft>
              <a:buClr>
                <a:schemeClr val="dk1"/>
              </a:buClr>
              <a:buSzPts val="2800"/>
              <a:buFont typeface="Noto Sans Symbols"/>
              <a:buNone/>
            </a:pPr>
            <a:r>
              <a:rPr b="0" i="0" lang="en-GB" sz="1800" u="none" cap="none" strike="noStrike">
                <a:solidFill>
                  <a:schemeClr val="dk1"/>
                </a:solidFill>
                <a:latin typeface="Arial"/>
                <a:ea typeface="Arial"/>
                <a:cs typeface="Arial"/>
                <a:sym typeface="Arial"/>
              </a:rPr>
              <a:t>22 Terms and Definitions (rights for editing)</a:t>
            </a:r>
            <a:endParaRPr/>
          </a:p>
          <a:p>
            <a:pPr indent="0" lvl="0" marL="50799" marR="0" rtl="0" algn="l">
              <a:lnSpc>
                <a:spcPct val="90000"/>
              </a:lnSpc>
              <a:spcBef>
                <a:spcPts val="1000"/>
              </a:spcBef>
              <a:spcAft>
                <a:spcPts val="0"/>
              </a:spcAft>
              <a:buClr>
                <a:schemeClr val="dk1"/>
              </a:buClr>
              <a:buSzPts val="2800"/>
              <a:buFont typeface="Noto Sans Symbols"/>
              <a:buNone/>
            </a:pPr>
            <a:r>
              <a:rPr b="0" i="0" lang="en-GB" sz="1800" u="none" cap="none" strike="noStrike">
                <a:solidFill>
                  <a:schemeClr val="dk1"/>
                </a:solidFill>
                <a:latin typeface="Arial"/>
                <a:ea typeface="Arial"/>
                <a:cs typeface="Arial"/>
                <a:sym typeface="Arial"/>
              </a:rPr>
              <a:t>- </a:t>
            </a:r>
            <a:r>
              <a:rPr b="1" i="0" lang="en-GB" sz="1800" u="none" cap="none" strike="noStrike">
                <a:solidFill>
                  <a:schemeClr val="dk1"/>
                </a:solidFill>
                <a:latin typeface="Arial"/>
                <a:ea typeface="Arial"/>
                <a:cs typeface="Arial"/>
                <a:sym typeface="Arial"/>
              </a:rPr>
              <a:t>System availability</a:t>
            </a:r>
            <a:endParaRPr/>
          </a:p>
          <a:p>
            <a:pPr indent="0" lvl="0" marL="50799" marR="0" rtl="0" algn="l">
              <a:lnSpc>
                <a:spcPct val="90000"/>
              </a:lnSpc>
              <a:spcBef>
                <a:spcPts val="1000"/>
              </a:spcBef>
              <a:spcAft>
                <a:spcPts val="0"/>
              </a:spcAft>
              <a:buClr>
                <a:schemeClr val="dk1"/>
              </a:buClr>
              <a:buSzPts val="2800"/>
              <a:buFont typeface="Noto Sans Symbols"/>
              <a:buNone/>
            </a:pPr>
            <a:r>
              <a:rPr b="0" i="0" lang="en-GB" sz="1800" u="none" cap="none" strike="noStrike">
                <a:solidFill>
                  <a:schemeClr val="dk1"/>
                </a:solidFill>
                <a:latin typeface="Arial"/>
                <a:ea typeface="Arial"/>
                <a:cs typeface="Arial"/>
                <a:sym typeface="Arial"/>
              </a:rPr>
              <a:t>BC uses Nagios (http://www.nagios.org/) for monitoring the IT services. </a:t>
            </a:r>
            <a:endParaRPr/>
          </a:p>
          <a:p>
            <a:pPr indent="0" lvl="0" marL="50799" marR="0" rtl="0" algn="l">
              <a:lnSpc>
                <a:spcPct val="90000"/>
              </a:lnSpc>
              <a:spcBef>
                <a:spcPts val="1000"/>
              </a:spcBef>
              <a:spcAft>
                <a:spcPts val="0"/>
              </a:spcAft>
              <a:buClr>
                <a:schemeClr val="dk1"/>
              </a:buClr>
              <a:buSzPts val="2800"/>
              <a:buFont typeface="Noto Sans Symbols"/>
              <a:buNone/>
            </a:pPr>
            <a:r>
              <a:rPr b="0" i="0" lang="en-GB" sz="1800" u="none" cap="none" strike="noStrike">
                <a:solidFill>
                  <a:schemeClr val="dk1"/>
                </a:solidFill>
                <a:latin typeface="Arial"/>
                <a:ea typeface="Arial"/>
                <a:cs typeface="Arial"/>
                <a:sym typeface="Arial"/>
              </a:rPr>
              <a:t>The availability of the Cal/Val Portal is close to 100%.</a:t>
            </a:r>
            <a:endParaRPr/>
          </a:p>
          <a:p>
            <a:pPr indent="0" lvl="0" marL="50799" marR="0" rtl="0" algn="l">
              <a:lnSpc>
                <a:spcPct val="90000"/>
              </a:lnSpc>
              <a:spcBef>
                <a:spcPts val="1000"/>
              </a:spcBef>
              <a:spcAft>
                <a:spcPts val="0"/>
              </a:spcAft>
              <a:buClr>
                <a:schemeClr val="dk1"/>
              </a:buClr>
              <a:buSzPts val="2800"/>
              <a:buFont typeface="Noto Sans Symbols"/>
              <a:buNone/>
            </a:pPr>
            <a:r>
              <a:t/>
            </a:r>
            <a:endParaRPr b="1" i="0" sz="2000" u="none" cap="none" strike="noStrike">
              <a:solidFill>
                <a:schemeClr val="dk1"/>
              </a:solidFill>
              <a:latin typeface="Arial"/>
              <a:ea typeface="Arial"/>
              <a:cs typeface="Arial"/>
              <a:sym typeface="Arial"/>
            </a:endParaRPr>
          </a:p>
          <a:p>
            <a:pPr indent="0" lvl="0" marL="50799" marR="0" rtl="0" algn="l">
              <a:lnSpc>
                <a:spcPct val="90000"/>
              </a:lnSpc>
              <a:spcBef>
                <a:spcPts val="1000"/>
              </a:spcBef>
              <a:spcAft>
                <a:spcPts val="0"/>
              </a:spcAft>
              <a:buClr>
                <a:schemeClr val="dk1"/>
              </a:buClr>
              <a:buSzPts val="2800"/>
              <a:buFont typeface="Noto Sans Symbols"/>
              <a:buNone/>
            </a:pPr>
            <a:r>
              <a:t/>
            </a:r>
            <a:endParaRPr b="0" i="0" sz="2800" u="none" cap="none" strike="noStrike">
              <a:solidFill>
                <a:schemeClr val="dk1"/>
              </a:solidFill>
              <a:latin typeface="Arial"/>
              <a:ea typeface="Arial"/>
              <a:cs typeface="Arial"/>
              <a:sym typeface="Arial"/>
            </a:endParaRPr>
          </a:p>
        </p:txBody>
      </p:sp>
      <p:pic>
        <p:nvPicPr>
          <p:cNvPr id="89" name="Google Shape;89;p4"/>
          <p:cNvPicPr preferRelativeResize="0"/>
          <p:nvPr/>
        </p:nvPicPr>
        <p:blipFill rotWithShape="1">
          <a:blip r:embed="rId3">
            <a:alphaModFix/>
          </a:blip>
          <a:srcRect b="0" l="0" r="0" t="0"/>
          <a:stretch/>
        </p:blipFill>
        <p:spPr>
          <a:xfrm>
            <a:off x="7940842" y="1262900"/>
            <a:ext cx="3973111" cy="3807955"/>
          </a:xfrm>
          <a:prstGeom prst="rect">
            <a:avLst/>
          </a:prstGeom>
          <a:noFill/>
          <a:ln cap="flat" cmpd="sng" w="12700">
            <a:solidFill>
              <a:schemeClr val="accent1"/>
            </a:solidFill>
            <a:prstDash val="solid"/>
            <a:round/>
            <a:headEnd len="sm" w="sm" type="none"/>
            <a:tailEnd len="sm" w="sm" type="none"/>
          </a:ln>
        </p:spPr>
      </p:pic>
      <p:sp>
        <p:nvSpPr>
          <p:cNvPr id="90" name="Google Shape;90;p4"/>
          <p:cNvSpPr txBox="1"/>
          <p:nvPr/>
        </p:nvSpPr>
        <p:spPr>
          <a:xfrm>
            <a:off x="9035006" y="5160163"/>
            <a:ext cx="246131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sng" cap="none" strike="noStrike">
                <a:solidFill>
                  <a:srgbClr val="000000"/>
                </a:solidFill>
                <a:latin typeface="Arial"/>
                <a:ea typeface="Arial"/>
                <a:cs typeface="Arial"/>
                <a:sym typeface="Arial"/>
                <a:hlinkClick r:id="rId4">
                  <a:extLst>
                    <a:ext uri="{A12FA001-AC4F-418D-AE19-62706E023703}">
                      <ahyp:hlinkClr val="tx"/>
                    </a:ext>
                  </a:extLst>
                </a:hlinkClick>
              </a:rPr>
              <a:t>https://calvalportal.ceos.org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5"/>
          <p:cNvSpPr txBox="1"/>
          <p:nvPr>
            <p:ph type="title"/>
          </p:nvPr>
        </p:nvSpPr>
        <p:spPr>
          <a:xfrm>
            <a:off x="176048" y="88000"/>
            <a:ext cx="9386800" cy="779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GB"/>
              <a:t>Actions from WGCV#54</a:t>
            </a:r>
            <a:endParaRPr/>
          </a:p>
        </p:txBody>
      </p:sp>
      <p:graphicFrame>
        <p:nvGraphicFramePr>
          <p:cNvPr id="96" name="Google Shape;96;p5"/>
          <p:cNvGraphicFramePr/>
          <p:nvPr/>
        </p:nvGraphicFramePr>
        <p:xfrm>
          <a:off x="394854" y="1866900"/>
          <a:ext cx="3000000" cy="3000000"/>
        </p:xfrm>
        <a:graphic>
          <a:graphicData uri="http://schemas.openxmlformats.org/drawingml/2006/table">
            <a:tbl>
              <a:tblPr bandRow="1" firstCol="1" firstRow="1">
                <a:noFill/>
                <a:tableStyleId>{0D38AE66-68F7-4542-B296-4AEADFEF8B2D}</a:tableStyleId>
              </a:tblPr>
              <a:tblGrid>
                <a:gridCol w="1891150"/>
                <a:gridCol w="4738250"/>
                <a:gridCol w="1257300"/>
                <a:gridCol w="2628900"/>
              </a:tblGrid>
              <a:tr h="152400">
                <a:tc>
                  <a:txBody>
                    <a:bodyPr/>
                    <a:lstStyle/>
                    <a:p>
                      <a:pPr indent="0" lvl="0" marL="0" marR="0" rtl="0" algn="ctr">
                        <a:lnSpc>
                          <a:spcPct val="100000"/>
                        </a:lnSpc>
                        <a:spcBef>
                          <a:spcPts val="0"/>
                        </a:spcBef>
                        <a:spcAft>
                          <a:spcPts val="0"/>
                        </a:spcAft>
                        <a:buNone/>
                      </a:pPr>
                      <a:r>
                        <a:rPr lang="en-GB" sz="1200" u="none" cap="none" strike="noStrike">
                          <a:latin typeface="Arial"/>
                          <a:ea typeface="Arial"/>
                          <a:cs typeface="Arial"/>
                          <a:sym typeface="Arial"/>
                        </a:rPr>
                        <a:t>ACTION</a:t>
                      </a:r>
                      <a:endParaRPr/>
                    </a:p>
                  </a:txBody>
                  <a:tcPr marT="63500" marB="63500" marR="63500" marL="63500" anchor="ctr"/>
                </a:tc>
                <a:tc>
                  <a:txBody>
                    <a:bodyPr/>
                    <a:lstStyle/>
                    <a:p>
                      <a:pPr indent="0" lvl="0" marL="0" marR="0" rtl="0" algn="l">
                        <a:lnSpc>
                          <a:spcPct val="100000"/>
                        </a:lnSpc>
                        <a:spcBef>
                          <a:spcPts val="0"/>
                        </a:spcBef>
                        <a:spcAft>
                          <a:spcPts val="0"/>
                        </a:spcAft>
                        <a:buNone/>
                      </a:pPr>
                      <a:r>
                        <a:rPr lang="en-GB" sz="1200" u="none" cap="none" strike="noStrike">
                          <a:latin typeface="Arial"/>
                          <a:ea typeface="Arial"/>
                          <a:cs typeface="Arial"/>
                          <a:sym typeface="Arial"/>
                        </a:rPr>
                        <a:t>DESCRIPTION</a:t>
                      </a:r>
                      <a:endParaRPr/>
                    </a:p>
                  </a:txBody>
                  <a:tcPr marT="63500" marB="63500" marR="63500" marL="63500"/>
                </a:tc>
                <a:tc>
                  <a:txBody>
                    <a:bodyPr/>
                    <a:lstStyle/>
                    <a:p>
                      <a:pPr indent="0" lvl="0" marL="0" marR="0" rtl="0" algn="ctr">
                        <a:lnSpc>
                          <a:spcPct val="100000"/>
                        </a:lnSpc>
                        <a:spcBef>
                          <a:spcPts val="0"/>
                        </a:spcBef>
                        <a:spcAft>
                          <a:spcPts val="0"/>
                        </a:spcAft>
                        <a:buNone/>
                      </a:pPr>
                      <a:r>
                        <a:rPr lang="en-GB" sz="1200" u="none" cap="none" strike="noStrike">
                          <a:latin typeface="Arial"/>
                          <a:ea typeface="Arial"/>
                          <a:cs typeface="Arial"/>
                          <a:sym typeface="Arial"/>
                        </a:rPr>
                        <a:t>DUE DATE</a:t>
                      </a:r>
                      <a:endParaRPr/>
                    </a:p>
                  </a:txBody>
                  <a:tcPr marT="63500" marB="63500" marR="63500" marL="63500" anchor="ctr"/>
                </a:tc>
                <a:tc>
                  <a:txBody>
                    <a:bodyPr/>
                    <a:lstStyle/>
                    <a:p>
                      <a:pPr indent="0" lvl="0" marL="0" marR="0" rtl="0" algn="ctr">
                        <a:lnSpc>
                          <a:spcPct val="100000"/>
                        </a:lnSpc>
                        <a:spcBef>
                          <a:spcPts val="0"/>
                        </a:spcBef>
                        <a:spcAft>
                          <a:spcPts val="0"/>
                        </a:spcAft>
                        <a:buNone/>
                      </a:pPr>
                      <a:r>
                        <a:rPr lang="en-GB" sz="1200" u="none" cap="none" strike="noStrike">
                          <a:latin typeface="Arial"/>
                          <a:ea typeface="Arial"/>
                          <a:cs typeface="Arial"/>
                          <a:sym typeface="Arial"/>
                        </a:rPr>
                        <a:t>STATUS</a:t>
                      </a:r>
                      <a:endParaRPr/>
                    </a:p>
                  </a:txBody>
                  <a:tcPr marT="63500" marB="63500" marR="63500" marL="63500" anchor="ctr"/>
                </a:tc>
              </a:tr>
              <a:tr h="152400">
                <a:tc>
                  <a:txBody>
                    <a:bodyPr/>
                    <a:lstStyle/>
                    <a:p>
                      <a:pPr indent="0" lvl="0" marL="0" marR="0" rtl="0" algn="ctr">
                        <a:lnSpc>
                          <a:spcPct val="100000"/>
                        </a:lnSpc>
                        <a:spcBef>
                          <a:spcPts val="0"/>
                        </a:spcBef>
                        <a:spcAft>
                          <a:spcPts val="0"/>
                        </a:spcAft>
                        <a:buNone/>
                      </a:pPr>
                      <a:r>
                        <a:rPr lang="en-GB" sz="1100" u="none" cap="none" strike="noStrike"/>
                        <a:t>WGCV-54-08</a:t>
                      </a:r>
                      <a:endParaRPr sz="1200" u="none" cap="none" strike="noStrike">
                        <a:latin typeface="Arial"/>
                        <a:ea typeface="Arial"/>
                        <a:cs typeface="Arial"/>
                        <a:sym typeface="Arial"/>
                      </a:endParaRPr>
                    </a:p>
                  </a:txBody>
                  <a:tcPr marT="63500" marB="63500" marR="63500" marL="63500" anchor="ctr"/>
                </a:tc>
                <a:tc>
                  <a:txBody>
                    <a:bodyPr/>
                    <a:lstStyle/>
                    <a:p>
                      <a:pPr indent="0" lvl="0" marL="0" marR="0" rtl="0" algn="l">
                        <a:lnSpc>
                          <a:spcPct val="100000"/>
                        </a:lnSpc>
                        <a:spcBef>
                          <a:spcPts val="0"/>
                        </a:spcBef>
                        <a:spcAft>
                          <a:spcPts val="0"/>
                        </a:spcAft>
                        <a:buNone/>
                      </a:pPr>
                      <a:r>
                        <a:rPr lang="en-GB" sz="1100" u="none" cap="none" strike="noStrike"/>
                        <a:t>Paolo and Jean-Christopher to update the CEOS Cal/Val Portal with details of recent activities of the Atmospheric Composition Subgroup (ACSG).</a:t>
                      </a:r>
                      <a:endParaRPr sz="1200" u="none" cap="none" strike="noStrike">
                        <a:latin typeface="Arial"/>
                        <a:ea typeface="Arial"/>
                        <a:cs typeface="Arial"/>
                        <a:sym typeface="Arial"/>
                      </a:endParaRPr>
                    </a:p>
                  </a:txBody>
                  <a:tcPr marT="63500" marB="63500" marR="63500" marL="63500"/>
                </a:tc>
                <a:tc>
                  <a:txBody>
                    <a:bodyPr/>
                    <a:lstStyle/>
                    <a:p>
                      <a:pPr indent="0" lvl="0" marL="0" marR="0" rtl="0" algn="ctr">
                        <a:lnSpc>
                          <a:spcPct val="100000"/>
                        </a:lnSpc>
                        <a:spcBef>
                          <a:spcPts val="0"/>
                        </a:spcBef>
                        <a:spcAft>
                          <a:spcPts val="0"/>
                        </a:spcAft>
                        <a:buNone/>
                      </a:pPr>
                      <a:r>
                        <a:rPr lang="en-GB" sz="1100" u="none" cap="none" strike="noStrike"/>
                        <a:t>Q4 2024</a:t>
                      </a:r>
                      <a:endParaRPr sz="1200" u="none" cap="none" strike="noStrike">
                        <a:latin typeface="Arial"/>
                        <a:ea typeface="Arial"/>
                        <a:cs typeface="Arial"/>
                        <a:sym typeface="Arial"/>
                      </a:endParaRPr>
                    </a:p>
                  </a:txBody>
                  <a:tcPr marT="63500" marB="63500" marR="63500" marL="63500" anchor="ctr"/>
                </a:tc>
                <a:tc>
                  <a:txBody>
                    <a:bodyPr/>
                    <a:lstStyle/>
                    <a:p>
                      <a:pPr indent="0" lvl="0" marL="0" marR="0" rtl="0" algn="ctr">
                        <a:lnSpc>
                          <a:spcPct val="100000"/>
                        </a:lnSpc>
                        <a:spcBef>
                          <a:spcPts val="0"/>
                        </a:spcBef>
                        <a:spcAft>
                          <a:spcPts val="0"/>
                        </a:spcAft>
                        <a:buNone/>
                      </a:pPr>
                      <a:r>
                        <a:rPr lang="en-GB" sz="1200" u="none" cap="none" strike="noStrike">
                          <a:latin typeface="Arial"/>
                          <a:ea typeface="Arial"/>
                          <a:cs typeface="Arial"/>
                          <a:sym typeface="Arial"/>
                        </a:rPr>
                        <a:t>IN PROGRESS</a:t>
                      </a:r>
                      <a:endParaRPr/>
                    </a:p>
                  </a:txBody>
                  <a:tcPr marT="63500" marB="63500" marR="63500" marL="63500" anchor="ctr">
                    <a:solidFill>
                      <a:srgbClr val="FFFF00"/>
                    </a:solidFill>
                  </a:tcPr>
                </a:tc>
              </a:tr>
              <a:tr h="152400">
                <a:tc>
                  <a:txBody>
                    <a:bodyPr/>
                    <a:lstStyle/>
                    <a:p>
                      <a:pPr indent="0" lvl="0" marL="0" marR="0" rtl="0" algn="ctr">
                        <a:lnSpc>
                          <a:spcPct val="100000"/>
                        </a:lnSpc>
                        <a:spcBef>
                          <a:spcPts val="0"/>
                        </a:spcBef>
                        <a:spcAft>
                          <a:spcPts val="0"/>
                        </a:spcAft>
                        <a:buNone/>
                      </a:pPr>
                      <a:r>
                        <a:rPr lang="en-GB" sz="1100" u="none" cap="none" strike="noStrike"/>
                        <a:t>WGCV-54-11</a:t>
                      </a:r>
                      <a:endParaRPr sz="1200" u="none" cap="none" strike="noStrike">
                        <a:latin typeface="Arial"/>
                        <a:ea typeface="Arial"/>
                        <a:cs typeface="Arial"/>
                        <a:sym typeface="Arial"/>
                      </a:endParaRPr>
                    </a:p>
                  </a:txBody>
                  <a:tcPr marT="63500" marB="63500" marR="63500" marL="63500" anchor="ctr"/>
                </a:tc>
                <a:tc>
                  <a:txBody>
                    <a:bodyPr/>
                    <a:lstStyle/>
                    <a:p>
                      <a:pPr indent="0" lvl="0" marL="0" marR="0" rtl="0" algn="l">
                        <a:lnSpc>
                          <a:spcPct val="100000"/>
                        </a:lnSpc>
                        <a:spcBef>
                          <a:spcPts val="0"/>
                        </a:spcBef>
                        <a:spcAft>
                          <a:spcPts val="0"/>
                        </a:spcAft>
                        <a:buNone/>
                      </a:pPr>
                      <a:r>
                        <a:rPr lang="en-GB" sz="1100" u="none" cap="none" strike="noStrike"/>
                        <a:t>Paolo Castracane to work with MSSG to update the subgroup’s Cal/Val Portal page. </a:t>
                      </a:r>
                      <a:endParaRPr sz="1200" u="none" cap="none" strike="noStrike">
                        <a:latin typeface="Arial"/>
                        <a:ea typeface="Arial"/>
                        <a:cs typeface="Arial"/>
                        <a:sym typeface="Arial"/>
                      </a:endParaRPr>
                    </a:p>
                  </a:txBody>
                  <a:tcPr marT="63500" marB="63500" marR="63500" marL="63500"/>
                </a:tc>
                <a:tc>
                  <a:txBody>
                    <a:bodyPr/>
                    <a:lstStyle/>
                    <a:p>
                      <a:pPr indent="0" lvl="0" marL="0" marR="0" rtl="0" algn="ctr">
                        <a:lnSpc>
                          <a:spcPct val="100000"/>
                        </a:lnSpc>
                        <a:spcBef>
                          <a:spcPts val="0"/>
                        </a:spcBef>
                        <a:spcAft>
                          <a:spcPts val="0"/>
                        </a:spcAft>
                        <a:buNone/>
                      </a:pPr>
                      <a:r>
                        <a:rPr lang="en-GB" sz="1100" u="none" cap="none" strike="noStrike"/>
                        <a:t>Q2 2025</a:t>
                      </a:r>
                      <a:endParaRPr sz="1200" u="none" cap="none" strike="noStrike">
                        <a:latin typeface="Arial"/>
                        <a:ea typeface="Arial"/>
                        <a:cs typeface="Arial"/>
                        <a:sym typeface="Arial"/>
                      </a:endParaRPr>
                    </a:p>
                  </a:txBody>
                  <a:tcPr marT="63500" marB="63500" marR="63500" marL="63500" anchor="ctr"/>
                </a:tc>
                <a:tc>
                  <a:txBody>
                    <a:bodyPr/>
                    <a:lstStyle/>
                    <a:p>
                      <a:pPr indent="0" lvl="0" marL="0" marR="0" rtl="0" algn="ctr">
                        <a:lnSpc>
                          <a:spcPct val="100000"/>
                        </a:lnSpc>
                        <a:spcBef>
                          <a:spcPts val="0"/>
                        </a:spcBef>
                        <a:spcAft>
                          <a:spcPts val="0"/>
                        </a:spcAft>
                        <a:buNone/>
                      </a:pPr>
                      <a:r>
                        <a:rPr lang="en-GB" sz="1200" u="none" cap="none" strike="noStrike">
                          <a:latin typeface="Arial"/>
                          <a:ea typeface="Arial"/>
                          <a:cs typeface="Arial"/>
                          <a:sym typeface="Arial"/>
                        </a:rPr>
                        <a:t>TO BE STARTED</a:t>
                      </a:r>
                      <a:endParaRPr/>
                    </a:p>
                  </a:txBody>
                  <a:tcPr marT="63500" marB="63500" marR="63500" marL="63500" anchor="ctr">
                    <a:solidFill>
                      <a:srgbClr val="FFC000"/>
                    </a:solidFill>
                  </a:tcPr>
                </a:tc>
              </a:tr>
              <a:tr h="152400">
                <a:tc>
                  <a:txBody>
                    <a:bodyPr/>
                    <a:lstStyle/>
                    <a:p>
                      <a:pPr indent="0" lvl="0" marL="0" marR="0" rtl="0" algn="ctr">
                        <a:lnSpc>
                          <a:spcPct val="100000"/>
                        </a:lnSpc>
                        <a:spcBef>
                          <a:spcPts val="0"/>
                        </a:spcBef>
                        <a:spcAft>
                          <a:spcPts val="0"/>
                        </a:spcAft>
                        <a:buNone/>
                      </a:pPr>
                      <a:r>
                        <a:rPr lang="en-GB" sz="1100" u="none" cap="none" strike="noStrike"/>
                        <a:t>WGCV-54-15</a:t>
                      </a:r>
                      <a:endParaRPr sz="1200" u="none" cap="none" strike="noStrike">
                        <a:latin typeface="Arial"/>
                        <a:ea typeface="Arial"/>
                        <a:cs typeface="Arial"/>
                        <a:sym typeface="Arial"/>
                      </a:endParaRPr>
                    </a:p>
                  </a:txBody>
                  <a:tcPr marT="63500" marB="63500" marR="63500" marL="63500" anchor="ctr"/>
                </a:tc>
                <a:tc>
                  <a:txBody>
                    <a:bodyPr/>
                    <a:lstStyle/>
                    <a:p>
                      <a:pPr indent="0" lvl="0" marL="0" marR="0" rtl="0" algn="l">
                        <a:lnSpc>
                          <a:spcPct val="100000"/>
                        </a:lnSpc>
                        <a:spcBef>
                          <a:spcPts val="0"/>
                        </a:spcBef>
                        <a:spcAft>
                          <a:spcPts val="0"/>
                        </a:spcAft>
                        <a:buNone/>
                      </a:pPr>
                      <a:r>
                        <a:rPr lang="en-GB" sz="1100" u="none" cap="none" strike="noStrike"/>
                        <a:t>Nigel Fox and Paolo Castracane to collate IVOS achievements (e.g., the solar spectral irradiance spectrum work) on the Cal/Val Portal and communicate them to the CEOS Communications team for promotion.</a:t>
                      </a:r>
                      <a:endParaRPr sz="1200" u="none" cap="none" strike="noStrike">
                        <a:latin typeface="Arial"/>
                        <a:ea typeface="Arial"/>
                        <a:cs typeface="Arial"/>
                        <a:sym typeface="Arial"/>
                      </a:endParaRPr>
                    </a:p>
                  </a:txBody>
                  <a:tcPr marT="63500" marB="63500" marR="63500" marL="63500"/>
                </a:tc>
                <a:tc>
                  <a:txBody>
                    <a:bodyPr/>
                    <a:lstStyle/>
                    <a:p>
                      <a:pPr indent="0" lvl="0" marL="0" marR="0" rtl="0" algn="ctr">
                        <a:lnSpc>
                          <a:spcPct val="100000"/>
                        </a:lnSpc>
                        <a:spcBef>
                          <a:spcPts val="0"/>
                        </a:spcBef>
                        <a:spcAft>
                          <a:spcPts val="0"/>
                        </a:spcAft>
                        <a:buNone/>
                      </a:pPr>
                      <a:r>
                        <a:rPr lang="en-GB" sz="1100" u="none" cap="none" strike="noStrike"/>
                        <a:t>WGCV-55</a:t>
                      </a:r>
                      <a:endParaRPr sz="1200" u="none" cap="none" strike="noStrike">
                        <a:latin typeface="Arial"/>
                        <a:ea typeface="Arial"/>
                        <a:cs typeface="Arial"/>
                        <a:sym typeface="Arial"/>
                      </a:endParaRPr>
                    </a:p>
                  </a:txBody>
                  <a:tcPr marT="63500" marB="63500" marR="63500" marL="63500" anchor="ctr"/>
                </a:tc>
                <a:tc>
                  <a:txBody>
                    <a:bodyPr/>
                    <a:lstStyle/>
                    <a:p>
                      <a:pPr indent="0" lvl="0" marL="0" marR="0" rtl="0" algn="ctr">
                        <a:lnSpc>
                          <a:spcPct val="100000"/>
                        </a:lnSpc>
                        <a:spcBef>
                          <a:spcPts val="0"/>
                        </a:spcBef>
                        <a:spcAft>
                          <a:spcPts val="0"/>
                        </a:spcAft>
                        <a:buNone/>
                      </a:pPr>
                      <a:r>
                        <a:rPr lang="en-GB" sz="1200" u="none" cap="none" strike="noStrike">
                          <a:latin typeface="Arial"/>
                          <a:ea typeface="Arial"/>
                          <a:cs typeface="Arial"/>
                          <a:sym typeface="Arial"/>
                        </a:rPr>
                        <a:t>IN PROGRESS</a:t>
                      </a:r>
                      <a:endParaRPr/>
                    </a:p>
                  </a:txBody>
                  <a:tcPr marT="63500" marB="63500" marR="63500" marL="63500" anchor="ctr">
                    <a:solidFill>
                      <a:srgbClr val="FFFF00"/>
                    </a:solidFill>
                  </a:tcPr>
                </a:tc>
              </a:tr>
              <a:tr h="152400">
                <a:tc>
                  <a:txBody>
                    <a:bodyPr/>
                    <a:lstStyle/>
                    <a:p>
                      <a:pPr indent="0" lvl="0" marL="0" marR="0" rtl="0" algn="ctr">
                        <a:lnSpc>
                          <a:spcPct val="100000"/>
                        </a:lnSpc>
                        <a:spcBef>
                          <a:spcPts val="0"/>
                        </a:spcBef>
                        <a:spcAft>
                          <a:spcPts val="0"/>
                        </a:spcAft>
                        <a:buNone/>
                      </a:pPr>
                      <a:r>
                        <a:rPr lang="en-GB" sz="1100" u="none" cap="none" strike="noStrike"/>
                        <a:t>WGCV-54-16</a:t>
                      </a:r>
                      <a:endParaRPr sz="1200" u="none" cap="none" strike="noStrike">
                        <a:latin typeface="Arial"/>
                        <a:ea typeface="Arial"/>
                        <a:cs typeface="Arial"/>
                        <a:sym typeface="Arial"/>
                      </a:endParaRPr>
                    </a:p>
                  </a:txBody>
                  <a:tcPr marT="63500" marB="63500" marR="63500" marL="63500" anchor="ctr"/>
                </a:tc>
                <a:tc>
                  <a:txBody>
                    <a:bodyPr/>
                    <a:lstStyle/>
                    <a:p>
                      <a:pPr indent="0" lvl="0" marL="0" marR="0" rtl="0" algn="l">
                        <a:lnSpc>
                          <a:spcPct val="100000"/>
                        </a:lnSpc>
                        <a:spcBef>
                          <a:spcPts val="0"/>
                        </a:spcBef>
                        <a:spcAft>
                          <a:spcPts val="0"/>
                        </a:spcAft>
                        <a:buNone/>
                      </a:pPr>
                      <a:r>
                        <a:rPr lang="en-GB" sz="1100" u="none" cap="none" strike="noStrike"/>
                        <a:t>Paolo Castracane to coordinate with Patrice Henry and Beatrice Berthelot to present PICSCAR in one of the regular GSICS VIS/NIR teleconferences.</a:t>
                      </a:r>
                      <a:endParaRPr sz="1200" u="none" cap="none" strike="noStrike">
                        <a:latin typeface="Arial"/>
                        <a:ea typeface="Arial"/>
                        <a:cs typeface="Arial"/>
                        <a:sym typeface="Arial"/>
                      </a:endParaRPr>
                    </a:p>
                  </a:txBody>
                  <a:tcPr marT="63500" marB="63500" marR="63500" marL="63500"/>
                </a:tc>
                <a:tc>
                  <a:txBody>
                    <a:bodyPr/>
                    <a:lstStyle/>
                    <a:p>
                      <a:pPr indent="0" lvl="0" marL="0" marR="0" rtl="0" algn="ctr">
                        <a:lnSpc>
                          <a:spcPct val="100000"/>
                        </a:lnSpc>
                        <a:spcBef>
                          <a:spcPts val="0"/>
                        </a:spcBef>
                        <a:spcAft>
                          <a:spcPts val="0"/>
                        </a:spcAft>
                        <a:buNone/>
                      </a:pPr>
                      <a:r>
                        <a:rPr lang="en-GB" sz="1100" u="none" cap="none" strike="noStrike"/>
                        <a:t>TBC </a:t>
                      </a:r>
                      <a:endParaRPr sz="1200" u="none" cap="none" strike="noStrike">
                        <a:latin typeface="Arial"/>
                        <a:ea typeface="Arial"/>
                        <a:cs typeface="Arial"/>
                        <a:sym typeface="Arial"/>
                      </a:endParaRPr>
                    </a:p>
                  </a:txBody>
                  <a:tcPr marT="63500" marB="63500" marR="63500" marL="63500" anchor="ctr"/>
                </a:tc>
                <a:tc>
                  <a:txBody>
                    <a:bodyPr/>
                    <a:lstStyle/>
                    <a:p>
                      <a:pPr indent="0" lvl="0" marL="0" marR="0" rtl="0" algn="ctr">
                        <a:lnSpc>
                          <a:spcPct val="100000"/>
                        </a:lnSpc>
                        <a:spcBef>
                          <a:spcPts val="0"/>
                        </a:spcBef>
                        <a:spcAft>
                          <a:spcPts val="0"/>
                        </a:spcAft>
                        <a:buNone/>
                      </a:pPr>
                      <a:r>
                        <a:rPr lang="en-GB" sz="1200" u="none" cap="none" strike="noStrike">
                          <a:latin typeface="Arial"/>
                          <a:ea typeface="Arial"/>
                          <a:cs typeface="Arial"/>
                          <a:sym typeface="Arial"/>
                        </a:rPr>
                        <a:t>CLOSED</a:t>
                      </a:r>
                      <a:endParaRPr/>
                    </a:p>
                  </a:txBody>
                  <a:tcPr marT="63500" marB="63500" marR="63500" marL="63500" anchor="ctr">
                    <a:solidFill>
                      <a:srgbClr val="92D050"/>
                    </a:solidFill>
                  </a:tcPr>
                </a:tc>
              </a:tr>
              <a:tr h="152400">
                <a:tc>
                  <a:txBody>
                    <a:bodyPr/>
                    <a:lstStyle/>
                    <a:p>
                      <a:pPr indent="0" lvl="0" marL="0" marR="0" rtl="0" algn="ctr">
                        <a:lnSpc>
                          <a:spcPct val="100000"/>
                        </a:lnSpc>
                        <a:spcBef>
                          <a:spcPts val="0"/>
                        </a:spcBef>
                        <a:spcAft>
                          <a:spcPts val="0"/>
                        </a:spcAft>
                        <a:buNone/>
                      </a:pPr>
                      <a:r>
                        <a:rPr lang="en-GB" sz="1100" u="none" cap="none" strike="noStrike"/>
                        <a:t>WGCV-54-18</a:t>
                      </a:r>
                      <a:endParaRPr sz="1200" u="none" cap="none" strike="noStrike">
                        <a:latin typeface="Arial"/>
                        <a:ea typeface="Arial"/>
                        <a:cs typeface="Arial"/>
                        <a:sym typeface="Arial"/>
                      </a:endParaRPr>
                    </a:p>
                  </a:txBody>
                  <a:tcPr marT="63500" marB="63500" marR="63500" marL="63500" anchor="ctr"/>
                </a:tc>
                <a:tc>
                  <a:txBody>
                    <a:bodyPr/>
                    <a:lstStyle/>
                    <a:p>
                      <a:pPr indent="0" lvl="0" marL="0" marR="0" rtl="0" algn="l">
                        <a:lnSpc>
                          <a:spcPct val="100000"/>
                        </a:lnSpc>
                        <a:spcBef>
                          <a:spcPts val="0"/>
                        </a:spcBef>
                        <a:spcAft>
                          <a:spcPts val="0"/>
                        </a:spcAft>
                        <a:buNone/>
                      </a:pPr>
                      <a:r>
                        <a:rPr lang="en-GB" sz="1100" u="none" cap="none" strike="noStrike"/>
                        <a:t>Paolo Castracane to work with Nigel Fox to establish on the Cal/Val Portal an IVOS database on radiometric calibration capabilities. </a:t>
                      </a:r>
                      <a:endParaRPr sz="1200" u="none" cap="none" strike="noStrike">
                        <a:latin typeface="Arial"/>
                        <a:ea typeface="Arial"/>
                        <a:cs typeface="Arial"/>
                        <a:sym typeface="Arial"/>
                      </a:endParaRPr>
                    </a:p>
                  </a:txBody>
                  <a:tcPr marT="63500" marB="63500" marR="63500" marL="63500"/>
                </a:tc>
                <a:tc>
                  <a:txBody>
                    <a:bodyPr/>
                    <a:lstStyle/>
                    <a:p>
                      <a:pPr indent="0" lvl="0" marL="0" marR="0" rtl="0" algn="ctr">
                        <a:lnSpc>
                          <a:spcPct val="100000"/>
                        </a:lnSpc>
                        <a:spcBef>
                          <a:spcPts val="0"/>
                        </a:spcBef>
                        <a:spcAft>
                          <a:spcPts val="0"/>
                        </a:spcAft>
                        <a:buNone/>
                      </a:pPr>
                      <a:r>
                        <a:rPr lang="en-GB" sz="1100" u="none" cap="none" strike="noStrike"/>
                        <a:t>WGCV-55</a:t>
                      </a:r>
                      <a:endParaRPr sz="1200" u="none" cap="none" strike="noStrike">
                        <a:latin typeface="Arial"/>
                        <a:ea typeface="Arial"/>
                        <a:cs typeface="Arial"/>
                        <a:sym typeface="Arial"/>
                      </a:endParaRPr>
                    </a:p>
                  </a:txBody>
                  <a:tcPr marT="63500" marB="63500" marR="63500" marL="63500" anchor="ctr"/>
                </a:tc>
                <a:tc>
                  <a:txBody>
                    <a:bodyPr/>
                    <a:lstStyle/>
                    <a:p>
                      <a:pPr indent="0" lvl="0" marL="0" marR="0" rtl="0" algn="ctr">
                        <a:lnSpc>
                          <a:spcPct val="100000"/>
                        </a:lnSpc>
                        <a:spcBef>
                          <a:spcPts val="0"/>
                        </a:spcBef>
                        <a:spcAft>
                          <a:spcPts val="0"/>
                        </a:spcAft>
                        <a:buNone/>
                      </a:pPr>
                      <a:r>
                        <a:rPr lang="en-GB" sz="1200" u="none" cap="none" strike="noStrike">
                          <a:latin typeface="Arial"/>
                          <a:ea typeface="Arial"/>
                          <a:cs typeface="Arial"/>
                          <a:sym typeface="Arial"/>
                        </a:rPr>
                        <a:t>TO BE STARTED</a:t>
                      </a:r>
                      <a:endParaRPr/>
                    </a:p>
                  </a:txBody>
                  <a:tcPr marT="63500" marB="63500" marR="63500" marL="63500" anchor="ctr">
                    <a:solidFill>
                      <a:srgbClr val="FFC000"/>
                    </a:solidFill>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GB"/>
              <a:t>Actions from WGCV-WGISS</a:t>
            </a:r>
            <a:endParaRPr/>
          </a:p>
        </p:txBody>
      </p:sp>
      <p:graphicFrame>
        <p:nvGraphicFramePr>
          <p:cNvPr id="102" name="Google Shape;102;p6"/>
          <p:cNvGraphicFramePr/>
          <p:nvPr/>
        </p:nvGraphicFramePr>
        <p:xfrm>
          <a:off x="866987" y="1253331"/>
          <a:ext cx="3000000" cy="3000000"/>
        </p:xfrm>
        <a:graphic>
          <a:graphicData uri="http://schemas.openxmlformats.org/drawingml/2006/table">
            <a:tbl>
              <a:tblPr bandRow="1" firstCol="1" firstRow="1">
                <a:noFill/>
                <a:tableStyleId>{0D38AE66-68F7-4542-B296-4AEADFEF8B2D}</a:tableStyleId>
              </a:tblPr>
              <a:tblGrid>
                <a:gridCol w="1504200"/>
                <a:gridCol w="4876275"/>
                <a:gridCol w="1794925"/>
                <a:gridCol w="2411300"/>
              </a:tblGrid>
              <a:tr h="1012900">
                <a:tc>
                  <a:txBody>
                    <a:bodyPr/>
                    <a:lstStyle/>
                    <a:p>
                      <a:pPr indent="0" lvl="0" marL="0" marR="0" rtl="0" algn="ctr">
                        <a:lnSpc>
                          <a:spcPct val="100000"/>
                        </a:lnSpc>
                        <a:spcBef>
                          <a:spcPts val="0"/>
                        </a:spcBef>
                        <a:spcAft>
                          <a:spcPts val="0"/>
                        </a:spcAft>
                        <a:buNone/>
                      </a:pPr>
                      <a:r>
                        <a:rPr lang="en-GB" sz="1100" u="none" cap="none" strike="noStrike">
                          <a:latin typeface="Arial"/>
                          <a:ea typeface="Arial"/>
                          <a:cs typeface="Arial"/>
                          <a:sym typeface="Arial"/>
                        </a:rPr>
                        <a:t>ACTION</a:t>
                      </a:r>
                      <a:endParaRPr/>
                    </a:p>
                  </a:txBody>
                  <a:tcPr marT="56775" marB="56775" marR="56775" marL="56775" anchor="ctr"/>
                </a:tc>
                <a:tc>
                  <a:txBody>
                    <a:bodyPr/>
                    <a:lstStyle/>
                    <a:p>
                      <a:pPr indent="0" lvl="0" marL="0" marR="0" rtl="0" algn="ctr">
                        <a:lnSpc>
                          <a:spcPct val="100000"/>
                        </a:lnSpc>
                        <a:spcBef>
                          <a:spcPts val="0"/>
                        </a:spcBef>
                        <a:spcAft>
                          <a:spcPts val="0"/>
                        </a:spcAft>
                        <a:buNone/>
                      </a:pPr>
                      <a:r>
                        <a:rPr b="1" i="0" lang="en-GB" sz="1100" u="none" cap="none" strike="noStrike">
                          <a:solidFill>
                            <a:schemeClr val="lt1"/>
                          </a:solidFill>
                          <a:latin typeface="Arial"/>
                          <a:ea typeface="Arial"/>
                          <a:cs typeface="Arial"/>
                          <a:sym typeface="Arial"/>
                        </a:rPr>
                        <a:t>DESCRIPTION</a:t>
                      </a:r>
                      <a:endParaRPr/>
                    </a:p>
                  </a:txBody>
                  <a:tcPr marT="56775" marB="56775" marR="56775" marL="56775"/>
                </a:tc>
                <a:tc>
                  <a:txBody>
                    <a:bodyPr/>
                    <a:lstStyle/>
                    <a:p>
                      <a:pPr indent="0" lvl="0" marL="0" marR="0" rtl="0" algn="ctr">
                        <a:lnSpc>
                          <a:spcPct val="100000"/>
                        </a:lnSpc>
                        <a:spcBef>
                          <a:spcPts val="0"/>
                        </a:spcBef>
                        <a:spcAft>
                          <a:spcPts val="0"/>
                        </a:spcAft>
                        <a:buNone/>
                      </a:pPr>
                      <a:r>
                        <a:rPr lang="en-GB" sz="1100" u="none" cap="none" strike="noStrike">
                          <a:latin typeface="Arial"/>
                          <a:ea typeface="Arial"/>
                          <a:cs typeface="Arial"/>
                          <a:sym typeface="Arial"/>
                        </a:rPr>
                        <a:t>DUE DATE</a:t>
                      </a:r>
                      <a:endParaRPr/>
                    </a:p>
                  </a:txBody>
                  <a:tcPr marT="56775" marB="56775" marR="56775" marL="56775" anchor="ctr"/>
                </a:tc>
                <a:tc>
                  <a:txBody>
                    <a:bodyPr/>
                    <a:lstStyle/>
                    <a:p>
                      <a:pPr indent="0" lvl="0" marL="0" marR="0" rtl="0" algn="ctr">
                        <a:lnSpc>
                          <a:spcPct val="100000"/>
                        </a:lnSpc>
                        <a:spcBef>
                          <a:spcPts val="0"/>
                        </a:spcBef>
                        <a:spcAft>
                          <a:spcPts val="0"/>
                        </a:spcAft>
                        <a:buNone/>
                      </a:pPr>
                      <a:r>
                        <a:rPr lang="en-GB" sz="1100" u="none" cap="none" strike="noStrike">
                          <a:latin typeface="Arial"/>
                          <a:ea typeface="Arial"/>
                          <a:cs typeface="Arial"/>
                          <a:sym typeface="Arial"/>
                        </a:rPr>
                        <a:t>STATUS</a:t>
                      </a:r>
                      <a:endParaRPr/>
                    </a:p>
                  </a:txBody>
                  <a:tcPr marT="56775" marB="56775" marR="56775" marL="56775" anchor="ctr"/>
                </a:tc>
              </a:tr>
              <a:tr h="1012900">
                <a:tc>
                  <a:txBody>
                    <a:bodyPr/>
                    <a:lstStyle/>
                    <a:p>
                      <a:pPr indent="0" lvl="0" marL="0" marR="0" rtl="0" algn="ctr">
                        <a:lnSpc>
                          <a:spcPct val="100000"/>
                        </a:lnSpc>
                        <a:spcBef>
                          <a:spcPts val="0"/>
                        </a:spcBef>
                        <a:spcAft>
                          <a:spcPts val="0"/>
                        </a:spcAft>
                        <a:buNone/>
                      </a:pPr>
                      <a:r>
                        <a:rPr lang="en-GB" sz="1000" u="none" cap="none" strike="noStrike"/>
                        <a:t>WGCV-WGISS-2024-01</a:t>
                      </a:r>
                      <a:endParaRPr sz="1100" u="none" cap="none" strike="noStrike">
                        <a:latin typeface="Arial"/>
                        <a:ea typeface="Arial"/>
                        <a:cs typeface="Arial"/>
                        <a:sym typeface="Arial"/>
                      </a:endParaRPr>
                    </a:p>
                  </a:txBody>
                  <a:tcPr marT="56775" marB="56775" marR="56775" marL="56775" anchor="ctr"/>
                </a:tc>
                <a:tc>
                  <a:txBody>
                    <a:bodyPr/>
                    <a:lstStyle/>
                    <a:p>
                      <a:pPr indent="0" lvl="0" marL="0" marR="0" rtl="0" algn="l">
                        <a:lnSpc>
                          <a:spcPct val="100000"/>
                        </a:lnSpc>
                        <a:spcBef>
                          <a:spcPts val="0"/>
                        </a:spcBef>
                        <a:spcAft>
                          <a:spcPts val="0"/>
                        </a:spcAft>
                        <a:buNone/>
                      </a:pPr>
                      <a:r>
                        <a:rPr lang="en-GB" sz="1000" u="none" cap="none" strike="noStrike"/>
                        <a:t>The WGCV Maturity Matrix and WGISS Data Management and Stewardship Maturity Matrix teams should define their target users, and ensure their tools are fit for purpose. The Interoperability team should also consider this when developing their matrix.</a:t>
                      </a:r>
                      <a:endParaRPr sz="1100" u="none" cap="none" strike="noStrike">
                        <a:latin typeface="Arial"/>
                        <a:ea typeface="Arial"/>
                        <a:cs typeface="Arial"/>
                        <a:sym typeface="Arial"/>
                      </a:endParaRPr>
                    </a:p>
                  </a:txBody>
                  <a:tcPr marT="56775" marB="56775" marR="56775" marL="56775"/>
                </a:tc>
                <a:tc>
                  <a:txBody>
                    <a:bodyPr/>
                    <a:lstStyle/>
                    <a:p>
                      <a:pPr indent="0" lvl="0" marL="0" marR="0" rtl="0" algn="ctr">
                        <a:lnSpc>
                          <a:spcPct val="100000"/>
                        </a:lnSpc>
                        <a:spcBef>
                          <a:spcPts val="0"/>
                        </a:spcBef>
                        <a:spcAft>
                          <a:spcPts val="0"/>
                        </a:spcAft>
                        <a:buNone/>
                      </a:pPr>
                      <a:r>
                        <a:rPr lang="en-GB" sz="900" u="none" cap="none" strike="noStrike"/>
                        <a:t>Q2 2025</a:t>
                      </a:r>
                      <a:endParaRPr sz="1100" u="none" cap="none" strike="noStrike">
                        <a:latin typeface="Arial"/>
                        <a:ea typeface="Arial"/>
                        <a:cs typeface="Arial"/>
                        <a:sym typeface="Arial"/>
                      </a:endParaRPr>
                    </a:p>
                  </a:txBody>
                  <a:tcPr marT="56775" marB="56775" marR="56775" marL="56775" anchor="ctr"/>
                </a:tc>
                <a:tc>
                  <a:txBody>
                    <a:bodyPr/>
                    <a:lstStyle/>
                    <a:p>
                      <a:pPr indent="0" lvl="0" marL="0" marR="0" rtl="0" algn="ctr">
                        <a:lnSpc>
                          <a:spcPct val="100000"/>
                        </a:lnSpc>
                        <a:spcBef>
                          <a:spcPts val="0"/>
                        </a:spcBef>
                        <a:spcAft>
                          <a:spcPts val="0"/>
                        </a:spcAft>
                        <a:buNone/>
                      </a:pPr>
                      <a:r>
                        <a:rPr lang="en-GB" sz="1100" u="none" cap="none" strike="noStrike">
                          <a:latin typeface="Arial"/>
                          <a:ea typeface="Arial"/>
                          <a:cs typeface="Arial"/>
                          <a:sym typeface="Arial"/>
                        </a:rPr>
                        <a:t>TO BE STARTED</a:t>
                      </a:r>
                      <a:endParaRPr/>
                    </a:p>
                  </a:txBody>
                  <a:tcPr marT="56775" marB="56775" marR="56775" marL="56775" anchor="ctr">
                    <a:solidFill>
                      <a:srgbClr val="FFC000"/>
                    </a:solidFill>
                  </a:tcPr>
                </a:tc>
              </a:tr>
              <a:tr h="1462550">
                <a:tc>
                  <a:txBody>
                    <a:bodyPr/>
                    <a:lstStyle/>
                    <a:p>
                      <a:pPr indent="0" lvl="0" marL="0" marR="0" rtl="0" algn="ctr">
                        <a:lnSpc>
                          <a:spcPct val="100000"/>
                        </a:lnSpc>
                        <a:spcBef>
                          <a:spcPts val="0"/>
                        </a:spcBef>
                        <a:spcAft>
                          <a:spcPts val="0"/>
                        </a:spcAft>
                        <a:buNone/>
                      </a:pPr>
                      <a:r>
                        <a:rPr lang="en-GB" sz="1000" u="none" cap="none" strike="noStrike"/>
                        <a:t>WGCV-WGISS-2024-10</a:t>
                      </a:r>
                      <a:endParaRPr sz="1100" u="none" cap="none" strike="noStrike">
                        <a:latin typeface="Arial"/>
                        <a:ea typeface="Arial"/>
                        <a:cs typeface="Arial"/>
                        <a:sym typeface="Arial"/>
                      </a:endParaRPr>
                    </a:p>
                  </a:txBody>
                  <a:tcPr marT="56775" marB="56775" marR="56775" marL="56775" anchor="ctr"/>
                </a:tc>
                <a:tc>
                  <a:txBody>
                    <a:bodyPr/>
                    <a:lstStyle/>
                    <a:p>
                      <a:pPr indent="0" lvl="0" marL="0" marR="0" rtl="0" algn="l">
                        <a:lnSpc>
                          <a:spcPct val="100000"/>
                        </a:lnSpc>
                        <a:spcBef>
                          <a:spcPts val="0"/>
                        </a:spcBef>
                        <a:spcAft>
                          <a:spcPts val="0"/>
                        </a:spcAft>
                        <a:buNone/>
                      </a:pPr>
                      <a:r>
                        <a:rPr lang="en-GB" sz="1000" u="none" cap="none" strike="noStrike"/>
                        <a:t>WGISS &amp; WGCV to create a joint deliverable for the 2025-2027 CEOS Work Plan regarding the development of the CEOS/KCEO Glossary. Both working groups should ensure enough people are engaged, including from other CEOS groups, as well as from the external community. </a:t>
                      </a:r>
                      <a:endParaRPr sz="1100" u="none" cap="none" strike="noStrike"/>
                    </a:p>
                    <a:p>
                      <a:pPr indent="0" lvl="0" marL="0" marR="0" rtl="0" algn="l">
                        <a:lnSpc>
                          <a:spcPct val="100000"/>
                        </a:lnSpc>
                        <a:spcBef>
                          <a:spcPts val="0"/>
                        </a:spcBef>
                        <a:spcAft>
                          <a:spcPts val="0"/>
                        </a:spcAft>
                        <a:buNone/>
                      </a:pPr>
                      <a:r>
                        <a:rPr lang="en-GB" sz="1000" u="none" cap="none" strike="noStrike"/>
                        <a:t>WGCV &amp; WGISS Chairs to include this in their respective Plenary presentations, to solicit support to brand the glossary as the ‘CEOS/KCEO Glossary’. </a:t>
                      </a:r>
                      <a:endParaRPr sz="1100" u="none" cap="none" strike="noStrike">
                        <a:latin typeface="Arial"/>
                        <a:ea typeface="Arial"/>
                        <a:cs typeface="Arial"/>
                        <a:sym typeface="Arial"/>
                      </a:endParaRPr>
                    </a:p>
                  </a:txBody>
                  <a:tcPr marT="56775" marB="56775" marR="56775" marL="56775"/>
                </a:tc>
                <a:tc>
                  <a:txBody>
                    <a:bodyPr/>
                    <a:lstStyle/>
                    <a:p>
                      <a:pPr indent="0" lvl="0" marL="0" marR="0" rtl="0" algn="ctr">
                        <a:lnSpc>
                          <a:spcPct val="100000"/>
                        </a:lnSpc>
                        <a:spcBef>
                          <a:spcPts val="0"/>
                        </a:spcBef>
                        <a:spcAft>
                          <a:spcPts val="0"/>
                        </a:spcAft>
                        <a:buNone/>
                      </a:pPr>
                      <a:r>
                        <a:rPr lang="en-GB" sz="900" u="none" cap="none" strike="noStrike"/>
                        <a:t>Q4 2024</a:t>
                      </a:r>
                      <a:endParaRPr sz="1100" u="none" cap="none" strike="noStrike">
                        <a:latin typeface="Arial"/>
                        <a:ea typeface="Arial"/>
                        <a:cs typeface="Arial"/>
                        <a:sym typeface="Arial"/>
                      </a:endParaRPr>
                    </a:p>
                  </a:txBody>
                  <a:tcPr marT="56775" marB="56775" marR="56775" marL="56775" anchor="ctr"/>
                </a:tc>
                <a:tc>
                  <a:txBody>
                    <a:bodyPr/>
                    <a:lstStyle/>
                    <a:p>
                      <a:pPr indent="0" lvl="0" marL="0" marR="0" rtl="0" algn="ctr">
                        <a:lnSpc>
                          <a:spcPct val="100000"/>
                        </a:lnSpc>
                        <a:spcBef>
                          <a:spcPts val="0"/>
                        </a:spcBef>
                        <a:spcAft>
                          <a:spcPts val="0"/>
                        </a:spcAft>
                        <a:buNone/>
                      </a:pPr>
                      <a:r>
                        <a:rPr lang="en-GB" sz="1100" u="none" cap="none" strike="noStrike">
                          <a:latin typeface="Arial"/>
                          <a:ea typeface="Arial"/>
                          <a:cs typeface="Arial"/>
                          <a:sym typeface="Arial"/>
                        </a:rPr>
                        <a:t>IN PROGRESS</a:t>
                      </a:r>
                      <a:endParaRPr/>
                    </a:p>
                  </a:txBody>
                  <a:tcPr marT="56775" marB="56775" marR="56775" marL="56775" anchor="ctr">
                    <a:solidFill>
                      <a:srgbClr val="FFFF00"/>
                    </a:solidFill>
                  </a:tcPr>
                </a:tc>
              </a:tr>
              <a:tr h="863000">
                <a:tc>
                  <a:txBody>
                    <a:bodyPr/>
                    <a:lstStyle/>
                    <a:p>
                      <a:pPr indent="0" lvl="0" marL="0" marR="0" rtl="0" algn="ctr">
                        <a:lnSpc>
                          <a:spcPct val="100000"/>
                        </a:lnSpc>
                        <a:spcBef>
                          <a:spcPts val="0"/>
                        </a:spcBef>
                        <a:spcAft>
                          <a:spcPts val="0"/>
                        </a:spcAft>
                        <a:buNone/>
                      </a:pPr>
                      <a:r>
                        <a:rPr lang="en-GB" sz="1000" u="none" cap="none" strike="noStrike"/>
                        <a:t>WGCV-WGISS-2024-11</a:t>
                      </a:r>
                      <a:endParaRPr sz="1100" u="none" cap="none" strike="noStrike">
                        <a:latin typeface="Arial"/>
                        <a:ea typeface="Arial"/>
                        <a:cs typeface="Arial"/>
                        <a:sym typeface="Arial"/>
                      </a:endParaRPr>
                    </a:p>
                  </a:txBody>
                  <a:tcPr marT="56775" marB="56775" marR="56775" marL="56775" anchor="ctr"/>
                </a:tc>
                <a:tc>
                  <a:txBody>
                    <a:bodyPr/>
                    <a:lstStyle/>
                    <a:p>
                      <a:pPr indent="0" lvl="0" marL="0" marR="0" rtl="0" algn="l">
                        <a:lnSpc>
                          <a:spcPct val="100000"/>
                        </a:lnSpc>
                        <a:spcBef>
                          <a:spcPts val="0"/>
                        </a:spcBef>
                        <a:spcAft>
                          <a:spcPts val="0"/>
                        </a:spcAft>
                        <a:buNone/>
                      </a:pPr>
                      <a:r>
                        <a:rPr lang="en-GB" sz="1000" u="none" cap="none" strike="noStrike"/>
                        <a:t>SEO to discuss with Paolo Castracane &amp; Peter Strobl (and perhaps NOAA Knowledge Graph team) about transferring the current Cal/Val Portal Terms &amp; Definition Wiki to GitHub KCEO repository, considering the appropriate format. </a:t>
                      </a:r>
                      <a:endParaRPr sz="1100" u="none" cap="none" strike="noStrike">
                        <a:latin typeface="Arial"/>
                        <a:ea typeface="Arial"/>
                        <a:cs typeface="Arial"/>
                        <a:sym typeface="Arial"/>
                      </a:endParaRPr>
                    </a:p>
                  </a:txBody>
                  <a:tcPr marT="56775" marB="56775" marR="56775" marL="56775"/>
                </a:tc>
                <a:tc>
                  <a:txBody>
                    <a:bodyPr/>
                    <a:lstStyle/>
                    <a:p>
                      <a:pPr indent="0" lvl="0" marL="0" marR="0" rtl="0" algn="ctr">
                        <a:lnSpc>
                          <a:spcPct val="100000"/>
                        </a:lnSpc>
                        <a:spcBef>
                          <a:spcPts val="0"/>
                        </a:spcBef>
                        <a:spcAft>
                          <a:spcPts val="0"/>
                        </a:spcAft>
                        <a:buNone/>
                      </a:pPr>
                      <a:r>
                        <a:rPr lang="en-GB" sz="900" u="none" cap="none" strike="noStrike"/>
                        <a:t>Q1 2025</a:t>
                      </a:r>
                      <a:endParaRPr sz="1100" u="none" cap="none" strike="noStrike">
                        <a:latin typeface="Arial"/>
                        <a:ea typeface="Arial"/>
                        <a:cs typeface="Arial"/>
                        <a:sym typeface="Arial"/>
                      </a:endParaRPr>
                    </a:p>
                  </a:txBody>
                  <a:tcPr marT="56775" marB="56775" marR="56775" marL="56775" anchor="ctr"/>
                </a:tc>
                <a:tc>
                  <a:txBody>
                    <a:bodyPr/>
                    <a:lstStyle/>
                    <a:p>
                      <a:pPr indent="0" lvl="0" marL="0" marR="0" rtl="0" algn="ctr">
                        <a:lnSpc>
                          <a:spcPct val="100000"/>
                        </a:lnSpc>
                        <a:spcBef>
                          <a:spcPts val="0"/>
                        </a:spcBef>
                        <a:spcAft>
                          <a:spcPts val="0"/>
                        </a:spcAft>
                        <a:buNone/>
                      </a:pPr>
                      <a:r>
                        <a:rPr lang="en-GB" sz="1100" u="none" cap="none" strike="noStrike">
                          <a:latin typeface="Arial"/>
                          <a:ea typeface="Arial"/>
                          <a:cs typeface="Arial"/>
                          <a:sym typeface="Arial"/>
                        </a:rPr>
                        <a:t>CLOSED</a:t>
                      </a:r>
                      <a:endParaRPr/>
                    </a:p>
                  </a:txBody>
                  <a:tcPr marT="56775" marB="56775" marR="56775" marL="56775" anchor="ctr">
                    <a:solidFill>
                      <a:srgbClr val="92D050"/>
                    </a:solidFill>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7"/>
          <p:cNvSpPr txBox="1"/>
          <p:nvPr>
            <p:ph type="title"/>
          </p:nvPr>
        </p:nvSpPr>
        <p:spPr>
          <a:xfrm>
            <a:off x="121620" y="99740"/>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b="1" lang="en-GB" sz="3200"/>
              <a:t>CEOS FRM Assessment Framework</a:t>
            </a:r>
            <a:br>
              <a:rPr b="1" lang="en-GB" sz="3200"/>
            </a:br>
            <a:r>
              <a:rPr b="1" lang="en-GB" sz="3200"/>
              <a:t>Guidelines document V2</a:t>
            </a:r>
            <a:endParaRPr/>
          </a:p>
        </p:txBody>
      </p:sp>
      <p:pic>
        <p:nvPicPr>
          <p:cNvPr descr="A screenshot of a computer&#10;&#10;Description automatically generated" id="108" name="Google Shape;108;p7"/>
          <p:cNvPicPr preferRelativeResize="0"/>
          <p:nvPr/>
        </p:nvPicPr>
        <p:blipFill rotWithShape="1">
          <a:blip r:embed="rId3">
            <a:alphaModFix/>
          </a:blip>
          <a:srcRect b="0" l="0" r="0" t="0"/>
          <a:stretch/>
        </p:blipFill>
        <p:spPr>
          <a:xfrm>
            <a:off x="2927946" y="1455307"/>
            <a:ext cx="4778830" cy="4778830"/>
          </a:xfrm>
          <a:prstGeom prst="rect">
            <a:avLst/>
          </a:prstGeom>
          <a:noFill/>
          <a:ln>
            <a:noFill/>
          </a:ln>
        </p:spPr>
      </p:pic>
      <p:pic>
        <p:nvPicPr>
          <p:cNvPr descr="A close-up of a puzzle&#10;&#10;Description automatically generated" id="109" name="Google Shape;109;p7"/>
          <p:cNvPicPr preferRelativeResize="0"/>
          <p:nvPr/>
        </p:nvPicPr>
        <p:blipFill rotWithShape="1">
          <a:blip r:embed="rId4">
            <a:alphaModFix/>
          </a:blip>
          <a:srcRect b="0" l="0" r="0" t="0"/>
          <a:stretch/>
        </p:blipFill>
        <p:spPr>
          <a:xfrm rot="-275566">
            <a:off x="8520978" y="1285657"/>
            <a:ext cx="3334512" cy="4724591"/>
          </a:xfrm>
          <a:prstGeom prst="rect">
            <a:avLst/>
          </a:prstGeom>
          <a:noFill/>
          <a:ln cap="flat" cmpd="sng" w="9525">
            <a:solidFill>
              <a:srgbClr val="151C28"/>
            </a:solidFill>
            <a:prstDash val="solid"/>
            <a:round/>
            <a:headEnd len="sm" w="sm" type="none"/>
            <a:tailEnd len="sm" w="sm" type="none"/>
          </a:ln>
          <a:effectLst>
            <a:outerShdw blurRad="292100" rotWithShape="0" algn="tl" dir="2700000" dist="139700">
              <a:srgbClr val="333333">
                <a:alpha val="64705"/>
              </a:srgbClr>
            </a:outerShdw>
          </a:effectLst>
        </p:spPr>
      </p:pic>
      <p:sp>
        <p:nvSpPr>
          <p:cNvPr id="110" name="Google Shape;110;p7"/>
          <p:cNvSpPr/>
          <p:nvPr/>
        </p:nvSpPr>
        <p:spPr>
          <a:xfrm>
            <a:off x="6683518" y="1433536"/>
            <a:ext cx="2046514" cy="4702628"/>
          </a:xfrm>
          <a:custGeom>
            <a:rect b="b" l="l" r="r" t="t"/>
            <a:pathLst>
              <a:path extrusionOk="0" h="4702628" w="2046514">
                <a:moveTo>
                  <a:pt x="0" y="4005942"/>
                </a:moveTo>
                <a:lnTo>
                  <a:pt x="1654629" y="0"/>
                </a:lnTo>
                <a:lnTo>
                  <a:pt x="2046514" y="4702628"/>
                </a:lnTo>
                <a:lnTo>
                  <a:pt x="0" y="4005942"/>
                </a:lnTo>
                <a:close/>
              </a:path>
            </a:pathLst>
          </a:custGeom>
          <a:solidFill>
            <a:schemeClr val="accent1">
              <a:alpha val="56078"/>
            </a:schemeClr>
          </a:solid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1" name="Google Shape;111;p7"/>
          <p:cNvSpPr txBox="1"/>
          <p:nvPr/>
        </p:nvSpPr>
        <p:spPr>
          <a:xfrm>
            <a:off x="329833" y="3304826"/>
            <a:ext cx="2282913" cy="160043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CEOS Fiducial Reference Measurement Assessment Framework – Guidelines document Version 2 available on Cal/Val Portal</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2" name="Google Shape;112;p7"/>
          <p:cNvSpPr txBox="1"/>
          <p:nvPr/>
        </p:nvSpPr>
        <p:spPr>
          <a:xfrm>
            <a:off x="250018" y="4862433"/>
            <a:ext cx="5040657" cy="307777"/>
          </a:xfrm>
          <a:prstGeom prst="rect">
            <a:avLst/>
          </a:prstGeom>
          <a:solidFill>
            <a:schemeClr val="lt1"/>
          </a:solidFill>
          <a:ln cap="flat" cmpd="sng" w="9525">
            <a:solidFill>
              <a:srgbClr val="2F415D"/>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GB" sz="1400" u="sng" cap="none" strike="noStrike">
                <a:solidFill>
                  <a:srgbClr val="000000"/>
                </a:solidFill>
                <a:latin typeface="Arial"/>
                <a:ea typeface="Arial"/>
                <a:cs typeface="Arial"/>
                <a:sym typeface="Arial"/>
              </a:rPr>
              <a:t>https://calvalportal.ceos.org/frms-assessment-framework</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8"/>
          <p:cNvSpPr txBox="1"/>
          <p:nvPr>
            <p:ph type="title"/>
          </p:nvPr>
        </p:nvSpPr>
        <p:spPr>
          <a:xfrm>
            <a:off x="7030721" y="1099171"/>
            <a:ext cx="4809066" cy="830997"/>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GB" sz="2000">
                <a:solidFill>
                  <a:schemeClr val="dk1"/>
                </a:solidFill>
                <a:latin typeface="Arial"/>
                <a:ea typeface="Arial"/>
                <a:cs typeface="Arial"/>
                <a:sym typeface="Arial"/>
              </a:rPr>
              <a:t>Good Practice Guidelines for UAV-based </a:t>
            </a:r>
            <a:br>
              <a:rPr lang="en-GB" sz="2000">
                <a:solidFill>
                  <a:schemeClr val="dk1"/>
                </a:solidFill>
                <a:latin typeface="Arial"/>
                <a:ea typeface="Arial"/>
                <a:cs typeface="Arial"/>
                <a:sym typeface="Arial"/>
              </a:rPr>
            </a:br>
            <a:r>
              <a:rPr lang="en-GB" sz="2000">
                <a:solidFill>
                  <a:schemeClr val="dk1"/>
                </a:solidFill>
                <a:latin typeface="Arial"/>
                <a:ea typeface="Arial"/>
                <a:cs typeface="Arial"/>
                <a:sym typeface="Arial"/>
              </a:rPr>
              <a:t>Surface Reflectance Validation</a:t>
            </a:r>
            <a:endParaRPr sz="2000">
              <a:latin typeface="Arial"/>
              <a:ea typeface="Arial"/>
              <a:cs typeface="Arial"/>
              <a:sym typeface="Arial"/>
            </a:endParaRPr>
          </a:p>
        </p:txBody>
      </p:sp>
      <p:pic>
        <p:nvPicPr>
          <p:cNvPr descr="A poster with a person walking on a field&#10;&#10;Description automatically generated" id="118" name="Google Shape;118;p8"/>
          <p:cNvPicPr preferRelativeResize="0"/>
          <p:nvPr/>
        </p:nvPicPr>
        <p:blipFill rotWithShape="1">
          <a:blip r:embed="rId3">
            <a:alphaModFix/>
          </a:blip>
          <a:srcRect b="0" l="0" r="0" t="0"/>
          <a:stretch/>
        </p:blipFill>
        <p:spPr>
          <a:xfrm>
            <a:off x="8398933" y="2087763"/>
            <a:ext cx="3068320" cy="3969111"/>
          </a:xfrm>
          <a:prstGeom prst="rect">
            <a:avLst/>
          </a:prstGeom>
          <a:noFill/>
          <a:ln>
            <a:noFill/>
          </a:ln>
          <a:effectLst>
            <a:outerShdw blurRad="292100" rotWithShape="0" algn="tl" dir="2700000" dist="139700">
              <a:srgbClr val="333333">
                <a:alpha val="64705"/>
              </a:srgbClr>
            </a:outerShdw>
          </a:effectLst>
        </p:spPr>
      </p:pic>
      <p:sp>
        <p:nvSpPr>
          <p:cNvPr id="119" name="Google Shape;119;p8"/>
          <p:cNvSpPr txBox="1"/>
          <p:nvPr/>
        </p:nvSpPr>
        <p:spPr>
          <a:xfrm>
            <a:off x="158156" y="110578"/>
            <a:ext cx="5937844"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2400" u="none" cap="none" strike="noStrike">
                <a:solidFill>
                  <a:srgbClr val="FFFFFF"/>
                </a:solidFill>
                <a:latin typeface="Arial"/>
                <a:ea typeface="Arial"/>
                <a:cs typeface="Arial"/>
                <a:sym typeface="Arial"/>
              </a:rPr>
              <a:t>Updates on “Cal/Val methods, guidelines, </a:t>
            </a:r>
            <a:endParaRPr/>
          </a:p>
          <a:p>
            <a:pPr indent="0" lvl="0" marL="0" marR="0" rtl="0" algn="l">
              <a:lnSpc>
                <a:spcPct val="100000"/>
              </a:lnSpc>
              <a:spcBef>
                <a:spcPts val="0"/>
              </a:spcBef>
              <a:spcAft>
                <a:spcPts val="0"/>
              </a:spcAft>
              <a:buNone/>
            </a:pPr>
            <a:r>
              <a:rPr b="0" i="0" lang="en-GB" sz="2400" u="none" cap="none" strike="noStrike">
                <a:solidFill>
                  <a:srgbClr val="FFFFFF"/>
                </a:solidFill>
                <a:latin typeface="Arial"/>
                <a:ea typeface="Arial"/>
                <a:cs typeface="Arial"/>
                <a:sym typeface="Arial"/>
              </a:rPr>
              <a:t>good practices and standards”</a:t>
            </a:r>
            <a:endParaRPr b="0" i="0" sz="2400" u="none" cap="none" strike="noStrike">
              <a:solidFill>
                <a:srgbClr val="000000"/>
              </a:solidFill>
              <a:latin typeface="Arial"/>
              <a:ea typeface="Arial"/>
              <a:cs typeface="Arial"/>
              <a:sym typeface="Arial"/>
            </a:endParaRPr>
          </a:p>
        </p:txBody>
      </p:sp>
      <p:pic>
        <p:nvPicPr>
          <p:cNvPr descr="A poster of a weather forecast&#10;&#10;Description automatically generated with medium confidence" id="120" name="Google Shape;120;p8"/>
          <p:cNvPicPr preferRelativeResize="0"/>
          <p:nvPr/>
        </p:nvPicPr>
        <p:blipFill rotWithShape="1">
          <a:blip r:embed="rId4">
            <a:alphaModFix/>
          </a:blip>
          <a:srcRect b="0" l="0" r="0" t="0"/>
          <a:stretch/>
        </p:blipFill>
        <p:spPr>
          <a:xfrm>
            <a:off x="571436" y="2087765"/>
            <a:ext cx="2754271" cy="3921956"/>
          </a:xfrm>
          <a:prstGeom prst="rect">
            <a:avLst/>
          </a:prstGeom>
          <a:noFill/>
          <a:ln>
            <a:noFill/>
          </a:ln>
          <a:effectLst>
            <a:outerShdw blurRad="292100" rotWithShape="0" algn="tl" dir="2700000" dist="139700">
              <a:srgbClr val="333333">
                <a:alpha val="64705"/>
              </a:srgbClr>
            </a:outerShdw>
          </a:effectLst>
        </p:spPr>
      </p:pic>
      <p:sp>
        <p:nvSpPr>
          <p:cNvPr id="121" name="Google Shape;121;p8"/>
          <p:cNvSpPr txBox="1"/>
          <p:nvPr/>
        </p:nvSpPr>
        <p:spPr>
          <a:xfrm>
            <a:off x="55398" y="1099171"/>
            <a:ext cx="4963642"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b="0" i="0" lang="en-GB" sz="2000" u="none" cap="none" strike="noStrike">
                <a:solidFill>
                  <a:schemeClr val="dk1"/>
                </a:solidFill>
                <a:latin typeface="Arial"/>
                <a:ea typeface="Arial"/>
                <a:cs typeface="Arial"/>
                <a:sym typeface="Arial"/>
              </a:rPr>
              <a:t>Best Practice Protocol for the Validation of Aerosol, Cloud, and Precipitation Profiles (ACPPV)</a:t>
            </a:r>
            <a:endParaRPr/>
          </a:p>
        </p:txBody>
      </p:sp>
      <p:pic>
        <p:nvPicPr>
          <p:cNvPr descr="A screenshot of a computer&#10;&#10;Description automatically generated" id="122" name="Google Shape;122;p8"/>
          <p:cNvPicPr preferRelativeResize="0"/>
          <p:nvPr/>
        </p:nvPicPr>
        <p:blipFill rotWithShape="1">
          <a:blip r:embed="rId5">
            <a:alphaModFix/>
          </a:blip>
          <a:srcRect b="0" l="0" r="0" t="0"/>
          <a:stretch/>
        </p:blipFill>
        <p:spPr>
          <a:xfrm>
            <a:off x="4893649" y="2087764"/>
            <a:ext cx="2573528" cy="1994983"/>
          </a:xfrm>
          <a:prstGeom prst="rect">
            <a:avLst/>
          </a:prstGeom>
          <a:noFill/>
          <a:ln>
            <a:noFill/>
          </a:ln>
        </p:spPr>
      </p:pic>
      <p:pic>
        <p:nvPicPr>
          <p:cNvPr descr="A screenshot of a computer&#10;&#10;Description automatically generated" id="123" name="Google Shape;123;p8"/>
          <p:cNvPicPr preferRelativeResize="0"/>
          <p:nvPr/>
        </p:nvPicPr>
        <p:blipFill rotWithShape="1">
          <a:blip r:embed="rId6">
            <a:alphaModFix/>
          </a:blip>
          <a:srcRect b="0" l="0" r="0" t="0"/>
          <a:stretch/>
        </p:blipFill>
        <p:spPr>
          <a:xfrm>
            <a:off x="4893649" y="4287343"/>
            <a:ext cx="2035471" cy="1772649"/>
          </a:xfrm>
          <a:prstGeom prst="rect">
            <a:avLst/>
          </a:prstGeom>
          <a:noFill/>
          <a:ln>
            <a:noFill/>
          </a:ln>
        </p:spPr>
      </p:pic>
      <p:sp>
        <p:nvSpPr>
          <p:cNvPr id="124" name="Google Shape;124;p8"/>
          <p:cNvSpPr/>
          <p:nvPr/>
        </p:nvSpPr>
        <p:spPr>
          <a:xfrm>
            <a:off x="3398478" y="3085255"/>
            <a:ext cx="1422400" cy="193038"/>
          </a:xfrm>
          <a:prstGeom prst="leftArrow">
            <a:avLst>
              <a:gd fmla="val 50000" name="adj1"/>
              <a:gd fmla="val 68182" name="adj2"/>
            </a:avLst>
          </a:prstGeom>
          <a:solidFill>
            <a:schemeClr val="accent1"/>
          </a:solid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25" name="Google Shape;125;p8"/>
          <p:cNvSpPr/>
          <p:nvPr/>
        </p:nvSpPr>
        <p:spPr>
          <a:xfrm>
            <a:off x="6929120" y="5123370"/>
            <a:ext cx="1354667" cy="193698"/>
          </a:xfrm>
          <a:prstGeom prst="rightArrow">
            <a:avLst>
              <a:gd fmla="val 50000" name="adj1"/>
              <a:gd fmla="val 50000" name="adj2"/>
            </a:avLst>
          </a:prstGeom>
          <a:solidFill>
            <a:schemeClr val="accent1"/>
          </a:solid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9"/>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GB" sz="2800">
                <a:solidFill>
                  <a:schemeClr val="lt1"/>
                </a:solidFill>
              </a:rPr>
              <a:t>CEOS Cal/Val vocabulary to </a:t>
            </a:r>
            <a:br>
              <a:rPr lang="en-GB" sz="2800">
                <a:solidFill>
                  <a:schemeClr val="lt1"/>
                </a:solidFill>
              </a:rPr>
            </a:br>
            <a:r>
              <a:rPr b="0" i="0" lang="en-GB" sz="2800" u="none" strike="noStrike">
                <a:solidFill>
                  <a:schemeClr val="lt1"/>
                </a:solidFill>
                <a:latin typeface="Arial"/>
                <a:ea typeface="Arial"/>
                <a:cs typeface="Arial"/>
                <a:sym typeface="Arial"/>
              </a:rPr>
              <a:t>KCEO Dictionary on GitHub</a:t>
            </a:r>
            <a:endParaRPr sz="2800">
              <a:solidFill>
                <a:schemeClr val="lt1"/>
              </a:solidFill>
            </a:endParaRPr>
          </a:p>
        </p:txBody>
      </p:sp>
      <p:pic>
        <p:nvPicPr>
          <p:cNvPr descr="A screenshot of a document&#10;&#10;Description automatically generated" id="131" name="Google Shape;131;p9"/>
          <p:cNvPicPr preferRelativeResize="0"/>
          <p:nvPr/>
        </p:nvPicPr>
        <p:blipFill rotWithShape="1">
          <a:blip r:embed="rId3">
            <a:alphaModFix/>
          </a:blip>
          <a:srcRect b="0" l="0" r="0" t="0"/>
          <a:stretch/>
        </p:blipFill>
        <p:spPr>
          <a:xfrm rot="1221276">
            <a:off x="7998152" y="1767286"/>
            <a:ext cx="3042699" cy="4135817"/>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9803"/>
              </a:srgbClr>
            </a:outerShdw>
          </a:effectLst>
        </p:spPr>
      </p:pic>
      <p:pic>
        <p:nvPicPr>
          <p:cNvPr descr="A screenshot of a website&#10;&#10;Description automatically generated" id="132" name="Google Shape;132;p9"/>
          <p:cNvPicPr preferRelativeResize="0"/>
          <p:nvPr/>
        </p:nvPicPr>
        <p:blipFill rotWithShape="1">
          <a:blip r:embed="rId4">
            <a:alphaModFix/>
          </a:blip>
          <a:srcRect b="0" l="0" r="0" t="0"/>
          <a:stretch/>
        </p:blipFill>
        <p:spPr>
          <a:xfrm>
            <a:off x="113418" y="1737707"/>
            <a:ext cx="5557907" cy="3382586"/>
          </a:xfrm>
          <a:prstGeom prst="rect">
            <a:avLst/>
          </a:prstGeom>
          <a:noFill/>
          <a:ln cap="flat" cmpd="sng" w="9525">
            <a:solidFill>
              <a:schemeClr val="accent1"/>
            </a:solidFill>
            <a:prstDash val="solid"/>
            <a:round/>
            <a:headEnd len="sm" w="sm" type="none"/>
            <a:tailEnd len="sm" w="sm" type="none"/>
          </a:ln>
        </p:spPr>
      </p:pic>
      <p:pic>
        <p:nvPicPr>
          <p:cNvPr descr="A page of a book&#10;&#10;Description automatically generated" id="133" name="Google Shape;133;p9"/>
          <p:cNvPicPr preferRelativeResize="0"/>
          <p:nvPr/>
        </p:nvPicPr>
        <p:blipFill rotWithShape="1">
          <a:blip r:embed="rId5">
            <a:alphaModFix/>
          </a:blip>
          <a:srcRect b="0" l="0" r="0" t="0"/>
          <a:stretch/>
        </p:blipFill>
        <p:spPr>
          <a:xfrm>
            <a:off x="6833828" y="2573972"/>
            <a:ext cx="2631640" cy="1888352"/>
          </a:xfrm>
          <a:prstGeom prst="rect">
            <a:avLst/>
          </a:prstGeom>
          <a:noFill/>
          <a:ln cap="flat" cmpd="sng" w="9525">
            <a:solidFill>
              <a:schemeClr val="accent1"/>
            </a:solidFill>
            <a:prstDash val="solid"/>
            <a:round/>
            <a:headEnd len="sm" w="sm" type="none"/>
            <a:tailEnd len="sm" w="sm" type="none"/>
          </a:ln>
        </p:spPr>
      </p:pic>
      <p:sp>
        <p:nvSpPr>
          <p:cNvPr id="134" name="Google Shape;134;p9"/>
          <p:cNvSpPr/>
          <p:nvPr/>
        </p:nvSpPr>
        <p:spPr>
          <a:xfrm rot="10800000">
            <a:off x="5733955" y="3275832"/>
            <a:ext cx="978408" cy="484632"/>
          </a:xfrm>
          <a:prstGeom prst="rightArrow">
            <a:avLst>
              <a:gd fmla="val 50000" name="adj1"/>
              <a:gd fmla="val 50000" name="adj2"/>
            </a:avLst>
          </a:prstGeom>
          <a:solidFill>
            <a:schemeClr val="accent1"/>
          </a:solid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35" name="Google Shape;135;p9"/>
          <p:cNvPicPr preferRelativeResize="0"/>
          <p:nvPr/>
        </p:nvPicPr>
        <p:blipFill rotWithShape="1">
          <a:blip r:embed="rId6">
            <a:alphaModFix/>
          </a:blip>
          <a:srcRect b="0" l="0" r="0" t="0"/>
          <a:stretch/>
        </p:blipFill>
        <p:spPr>
          <a:xfrm>
            <a:off x="1947849" y="1106586"/>
            <a:ext cx="10087999" cy="20744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