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Lst>
  <p:sldSz cy="5143500" cx="9144000"/>
  <p:notesSz cx="6858000" cy="9144000"/>
  <p:embeddedFontLst>
    <p:embeddedFont>
      <p:font typeface="Barlow SemiBold"/>
      <p:regular r:id="rId21"/>
      <p:bold r:id="rId22"/>
      <p:italic r:id="rId23"/>
      <p:boldItalic r:id="rId24"/>
    </p:embeddedFont>
    <p:embeddedFont>
      <p:font typeface="Barlow"/>
      <p:regular r:id="rId25"/>
      <p:bold r:id="rId26"/>
      <p:italic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50A9432-DABC-4D3C-B10B-1BDC1563FF6F}">
  <a:tblStyle styleId="{950A9432-DABC-4D3C-B10B-1BDC1563FF6F}"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font" Target="fonts/BarlowSemiBold-bold.fntdata"/><Relationship Id="rId21" Type="http://schemas.openxmlformats.org/officeDocument/2006/relationships/font" Target="fonts/BarlowSemiBold-regular.fntdata"/><Relationship Id="rId24" Type="http://schemas.openxmlformats.org/officeDocument/2006/relationships/font" Target="fonts/BarlowSemiBold-boldItalic.fntdata"/><Relationship Id="rId23" Type="http://schemas.openxmlformats.org/officeDocument/2006/relationships/font" Target="fonts/BarlowSemi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Barlow-bold.fntdata"/><Relationship Id="rId25" Type="http://schemas.openxmlformats.org/officeDocument/2006/relationships/font" Target="fonts/Barlow-regular.fntdata"/><Relationship Id="rId28" Type="http://schemas.openxmlformats.org/officeDocument/2006/relationships/font" Target="fonts/Barlow-boldItalic.fntdata"/><Relationship Id="rId27" Type="http://schemas.openxmlformats.org/officeDocument/2006/relationships/font" Target="fonts/Barlow-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35aa518a1a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35aa518a1a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359367705ac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359367705ac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359367705ac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8" name="Google Shape;188;g359367705ac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359367705ac_0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359367705ac_0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g35abf4affdf_2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1" name="Google Shape;211;g35abf4affdf_2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36721fe23e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36721fe23e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3576a859753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3576a859753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3576a859753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3576a859753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35abf4affd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35abf4affd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36d9b9bdd6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36d9b9bdd6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36d9b9bdd6b_0_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4" name="Google Shape;114;g36d9b9bdd6b_0_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g3576a859753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 name="Google Shape;125;g3576a859753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36d9b9bdd6b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36d9b9bdd6b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3576a859753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3576a859753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0.png"/><Relationship Id="rId4" Type="http://schemas.openxmlformats.org/officeDocument/2006/relationships/image" Target="../media/image9.png"/><Relationship Id="rId5"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2.png"/><Relationship Id="rId4" Type="http://schemas.openxmlformats.org/officeDocument/2006/relationships/image" Target="../media/image1.png"/><Relationship Id="rId5" Type="http://schemas.openxmlformats.org/officeDocument/2006/relationships/image" Target="../media/image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png"/><Relationship Id="rId4" Type="http://schemas.openxmlformats.org/officeDocument/2006/relationships/image" Target="../media/image1.png"/><Relationship Id="rId5" Type="http://schemas.openxmlformats.org/officeDocument/2006/relationships/image" Target="../media/image8.jpg"/><Relationship Id="rId6" Type="http://schemas.openxmlformats.org/officeDocument/2006/relationships/image" Target="../media/image3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0.png"/><Relationship Id="rId4" Type="http://schemas.openxmlformats.org/officeDocument/2006/relationships/image" Target="../media/image9.png"/><Relationship Id="rId9" Type="http://schemas.openxmlformats.org/officeDocument/2006/relationships/image" Target="../media/image41.png"/><Relationship Id="rId5" Type="http://schemas.openxmlformats.org/officeDocument/2006/relationships/image" Target="../media/image39.jpg"/><Relationship Id="rId6" Type="http://schemas.openxmlformats.org/officeDocument/2006/relationships/hyperlink" Target="https://ceos.org/ard/" TargetMode="External"/><Relationship Id="rId7" Type="http://schemas.openxmlformats.org/officeDocument/2006/relationships/image" Target="../media/image27.png"/><Relationship Id="rId8" Type="http://schemas.openxmlformats.org/officeDocument/2006/relationships/image" Target="../media/image4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png"/><Relationship Id="rId4" Type="http://schemas.openxmlformats.org/officeDocument/2006/relationships/image" Target="../media/image14.png"/><Relationship Id="rId9" Type="http://schemas.openxmlformats.org/officeDocument/2006/relationships/image" Target="../media/image32.png"/><Relationship Id="rId5" Type="http://schemas.openxmlformats.org/officeDocument/2006/relationships/image" Target="../media/image3.png"/><Relationship Id="rId6" Type="http://schemas.openxmlformats.org/officeDocument/2006/relationships/image" Target="../media/image6.png"/><Relationship Id="rId7" Type="http://schemas.openxmlformats.org/officeDocument/2006/relationships/image" Target="../media/image11.png"/><Relationship Id="rId8"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0.png"/><Relationship Id="rId4" Type="http://schemas.openxmlformats.org/officeDocument/2006/relationships/image" Target="../media/image9.png"/><Relationship Id="rId5"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1.png"/><Relationship Id="rId5" Type="http://schemas.openxmlformats.org/officeDocument/2006/relationships/image" Target="../media/image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1.png"/><Relationship Id="rId5" Type="http://schemas.openxmlformats.org/officeDocument/2006/relationships/image" Target="../media/image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14.png"/><Relationship Id="rId5" Type="http://schemas.openxmlformats.org/officeDocument/2006/relationships/image" Target="../media/image3.png"/><Relationship Id="rId6" Type="http://schemas.openxmlformats.org/officeDocument/2006/relationships/image" Target="../media/image6.png"/><Relationship Id="rId7" Type="http://schemas.openxmlformats.org/officeDocument/2006/relationships/image" Target="../media/image11.png"/><Relationship Id="rId8"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2.png"/><Relationship Id="rId4" Type="http://schemas.openxmlformats.org/officeDocument/2006/relationships/image" Target="../media/image1.png"/><Relationship Id="rId5" Type="http://schemas.openxmlformats.org/officeDocument/2006/relationships/image" Target="../media/image8.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hyperlink" Target="http://ceos.org/ard/index.html#datasets" TargetMode="External"/><Relationship Id="rId4" Type="http://schemas.openxmlformats.org/officeDocument/2006/relationships/image" Target="../media/image9.png"/><Relationship Id="rId11" Type="http://schemas.openxmlformats.org/officeDocument/2006/relationships/image" Target="../media/image37.jpg"/><Relationship Id="rId10" Type="http://schemas.openxmlformats.org/officeDocument/2006/relationships/image" Target="../media/image35.jpg"/><Relationship Id="rId12" Type="http://schemas.openxmlformats.org/officeDocument/2006/relationships/image" Target="../media/image20.png"/><Relationship Id="rId9" Type="http://schemas.openxmlformats.org/officeDocument/2006/relationships/image" Target="../media/image42.png"/><Relationship Id="rId5" Type="http://schemas.openxmlformats.org/officeDocument/2006/relationships/image" Target="../media/image39.jpg"/><Relationship Id="rId6" Type="http://schemas.openxmlformats.org/officeDocument/2006/relationships/image" Target="../media/image36.png"/><Relationship Id="rId7" Type="http://schemas.openxmlformats.org/officeDocument/2006/relationships/image" Target="../media/image33.png"/><Relationship Id="rId8" Type="http://schemas.openxmlformats.org/officeDocument/2006/relationships/image" Target="../media/image3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hyperlink" Target="http://ceos.org/ard/index.html#datasets"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1.png"/><Relationship Id="rId5" Type="http://schemas.openxmlformats.org/officeDocument/2006/relationships/image" Target="../media/image8.jpg"/><Relationship Id="rId6" Type="http://schemas.openxmlformats.org/officeDocument/2006/relationships/image" Target="../media/image34.png"/><Relationship Id="rId7" Type="http://schemas.openxmlformats.org/officeDocument/2006/relationships/image" Target="../media/image16.png"/><Relationship Id="rId8"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455B"/>
        </a:solidFill>
      </p:bgPr>
    </p:bg>
    <p:spTree>
      <p:nvGrpSpPr>
        <p:cNvPr id="53" name="Shape 53"/>
        <p:cNvGrpSpPr/>
        <p:nvPr/>
      </p:nvGrpSpPr>
      <p:grpSpPr>
        <a:xfrm>
          <a:off x="0" y="0"/>
          <a:ext cx="0" cy="0"/>
          <a:chOff x="0" y="0"/>
          <a:chExt cx="0" cy="0"/>
        </a:xfrm>
      </p:grpSpPr>
      <p:cxnSp>
        <p:nvCxnSpPr>
          <p:cNvPr id="54" name="Google Shape;54;p13"/>
          <p:cNvCxnSpPr/>
          <p:nvPr/>
        </p:nvCxnSpPr>
        <p:spPr>
          <a:xfrm>
            <a:off x="172950" y="4757875"/>
            <a:ext cx="8798100" cy="0"/>
          </a:xfrm>
          <a:prstGeom prst="straightConnector1">
            <a:avLst/>
          </a:prstGeom>
          <a:noFill/>
          <a:ln cap="flat" cmpd="sng" w="9525">
            <a:solidFill>
              <a:schemeClr val="lt1"/>
            </a:solidFill>
            <a:prstDash val="dot"/>
            <a:round/>
            <a:headEnd len="med" w="med" type="none"/>
            <a:tailEnd len="med" w="med" type="none"/>
          </a:ln>
        </p:spPr>
      </p:cxnSp>
      <p:sp>
        <p:nvSpPr>
          <p:cNvPr id="55" name="Google Shape;55;p13"/>
          <p:cNvSpPr txBox="1"/>
          <p:nvPr/>
        </p:nvSpPr>
        <p:spPr>
          <a:xfrm>
            <a:off x="385850" y="444100"/>
            <a:ext cx="4703100" cy="331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200">
                <a:solidFill>
                  <a:schemeClr val="lt1"/>
                </a:solidFill>
                <a:latin typeface="Barlow"/>
                <a:ea typeface="Barlow"/>
                <a:cs typeface="Barlow"/>
                <a:sym typeface="Barlow"/>
              </a:rPr>
              <a:t>The Future of CEOS Analysis Ready Data</a:t>
            </a:r>
            <a:endParaRPr sz="5200">
              <a:solidFill>
                <a:schemeClr val="lt1"/>
              </a:solidFill>
              <a:latin typeface="Barlow"/>
              <a:ea typeface="Barlow"/>
              <a:cs typeface="Barlow"/>
              <a:sym typeface="Barlow"/>
            </a:endParaRPr>
          </a:p>
        </p:txBody>
      </p:sp>
      <p:pic>
        <p:nvPicPr>
          <p:cNvPr id="56" name="Google Shape;56;p13" title="CEOS_ARD_Logo_white.png"/>
          <p:cNvPicPr preferRelativeResize="0"/>
          <p:nvPr/>
        </p:nvPicPr>
        <p:blipFill>
          <a:blip r:embed="rId3">
            <a:alphaModFix/>
          </a:blip>
          <a:stretch>
            <a:fillRect/>
          </a:stretch>
        </p:blipFill>
        <p:spPr>
          <a:xfrm>
            <a:off x="4747075" y="990600"/>
            <a:ext cx="3939725" cy="3157444"/>
          </a:xfrm>
          <a:prstGeom prst="rect">
            <a:avLst/>
          </a:prstGeom>
          <a:noFill/>
          <a:ln>
            <a:noFill/>
          </a:ln>
        </p:spPr>
      </p:pic>
      <p:sp>
        <p:nvSpPr>
          <p:cNvPr id="57" name="Google Shape;57;p13"/>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lt1"/>
                </a:solidFill>
                <a:latin typeface="Barlow"/>
                <a:ea typeface="Barlow"/>
                <a:cs typeface="Barlow"/>
                <a:sym typeface="Barlow"/>
              </a:rPr>
              <a:t>WGCV-55, 10 July 2025</a:t>
            </a:r>
            <a:endParaRPr sz="900">
              <a:solidFill>
                <a:schemeClr val="lt1"/>
              </a:solidFill>
              <a:latin typeface="Barlow"/>
              <a:ea typeface="Barlow"/>
              <a:cs typeface="Barlow"/>
              <a:sym typeface="Barlow"/>
            </a:endParaRPr>
          </a:p>
        </p:txBody>
      </p:sp>
      <p:sp>
        <p:nvSpPr>
          <p:cNvPr id="58" name="Google Shape;58;p13"/>
          <p:cNvSpPr txBox="1"/>
          <p:nvPr/>
        </p:nvSpPr>
        <p:spPr>
          <a:xfrm>
            <a:off x="385850" y="3097975"/>
            <a:ext cx="4703100" cy="7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latin typeface="Barlow SemiBold"/>
                <a:ea typeface="Barlow SemiBold"/>
                <a:cs typeface="Barlow SemiBold"/>
                <a:sym typeface="Barlow SemiBold"/>
              </a:rPr>
              <a:t>Matthew Steventon</a:t>
            </a:r>
            <a:endParaRPr>
              <a:solidFill>
                <a:schemeClr val="lt1"/>
              </a:solidFill>
              <a:latin typeface="Barlow SemiBold"/>
              <a:ea typeface="Barlow SemiBold"/>
              <a:cs typeface="Barlow SemiBold"/>
              <a:sym typeface="Barlow SemiBold"/>
            </a:endParaRPr>
          </a:p>
          <a:p>
            <a:pPr indent="0" lvl="0" marL="0" rtl="0" algn="l">
              <a:spcBef>
                <a:spcPts val="0"/>
              </a:spcBef>
              <a:spcAft>
                <a:spcPts val="0"/>
              </a:spcAft>
              <a:buNone/>
            </a:pPr>
            <a:r>
              <a:rPr lang="en">
                <a:solidFill>
                  <a:schemeClr val="lt1"/>
                </a:solidFill>
                <a:latin typeface="Barlow"/>
                <a:ea typeface="Barlow"/>
                <a:cs typeface="Barlow"/>
                <a:sym typeface="Barlow"/>
              </a:rPr>
              <a:t>CEOS-ARD Secretariat</a:t>
            </a:r>
            <a:endParaRPr>
              <a:solidFill>
                <a:schemeClr val="lt1"/>
              </a:solidFill>
              <a:latin typeface="Barlow"/>
              <a:ea typeface="Barlow"/>
              <a:cs typeface="Barlow"/>
              <a:sym typeface="Barlow"/>
            </a:endParaRPr>
          </a:p>
        </p:txBody>
      </p:sp>
      <p:pic>
        <p:nvPicPr>
          <p:cNvPr id="59" name="Google Shape;59;p13"/>
          <p:cNvPicPr preferRelativeResize="0"/>
          <p:nvPr/>
        </p:nvPicPr>
        <p:blipFill>
          <a:blip r:embed="rId4">
            <a:alphaModFix/>
          </a:blip>
          <a:stretch>
            <a:fillRect/>
          </a:stretch>
        </p:blipFill>
        <p:spPr>
          <a:xfrm>
            <a:off x="6304698" y="196600"/>
            <a:ext cx="2502723" cy="573125"/>
          </a:xfrm>
          <a:prstGeom prst="rect">
            <a:avLst/>
          </a:prstGeom>
          <a:noFill/>
          <a:ln>
            <a:noFill/>
          </a:ln>
        </p:spPr>
      </p:pic>
      <p:sp>
        <p:nvSpPr>
          <p:cNvPr id="60" name="Google Shape;60;p13"/>
          <p:cNvSpPr/>
          <p:nvPr/>
        </p:nvSpPr>
        <p:spPr>
          <a:xfrm>
            <a:off x="5126275" y="4063450"/>
            <a:ext cx="503400" cy="503400"/>
          </a:xfrm>
          <a:prstGeom prst="ellipse">
            <a:avLst/>
          </a:prstGeom>
          <a:solidFill>
            <a:srgbClr val="0271B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1" name="Google Shape;61;p13"/>
          <p:cNvSpPr txBox="1"/>
          <p:nvPr/>
        </p:nvSpPr>
        <p:spPr>
          <a:xfrm>
            <a:off x="-83050" y="4063450"/>
            <a:ext cx="5444400" cy="503400"/>
          </a:xfrm>
          <a:prstGeom prst="rect">
            <a:avLst/>
          </a:prstGeom>
          <a:solidFill>
            <a:srgbClr val="0271B6"/>
          </a:solidFill>
          <a:ln>
            <a:noFill/>
          </a:ln>
        </p:spPr>
        <p:txBody>
          <a:bodyPr anchorCtr="0" anchor="t" bIns="91425" lIns="91425" spcFirstLastPara="1" rIns="91425" wrap="square" tIns="91425">
            <a:noAutofit/>
          </a:bodyPr>
          <a:lstStyle/>
          <a:p>
            <a:pPr indent="457200" lvl="0" marL="0" rtl="0" algn="l">
              <a:spcBef>
                <a:spcPts val="0"/>
              </a:spcBef>
              <a:spcAft>
                <a:spcPts val="0"/>
              </a:spcAft>
              <a:buNone/>
            </a:pPr>
            <a:r>
              <a:rPr lang="en" sz="1800">
                <a:solidFill>
                  <a:schemeClr val="lt1"/>
                </a:solidFill>
                <a:latin typeface="Barlow SemiBold"/>
                <a:ea typeface="Barlow SemiBold"/>
                <a:cs typeface="Barlow SemiBold"/>
                <a:sym typeface="Barlow SemiBold"/>
              </a:rPr>
              <a:t>Help shape the future of CEOS-ARD</a:t>
            </a:r>
            <a:endParaRPr sz="1800">
              <a:solidFill>
                <a:schemeClr val="lt1"/>
              </a:solidFill>
              <a:latin typeface="Barlow SemiBold"/>
              <a:ea typeface="Barlow SemiBold"/>
              <a:cs typeface="Barlow SemiBold"/>
              <a:sym typeface="Barlow SemiBo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6" name="Shape 176"/>
        <p:cNvGrpSpPr/>
        <p:nvPr/>
      </p:nvGrpSpPr>
      <p:grpSpPr>
        <a:xfrm>
          <a:off x="0" y="0"/>
          <a:ext cx="0" cy="0"/>
          <a:chOff x="0" y="0"/>
          <a:chExt cx="0" cy="0"/>
        </a:xfrm>
      </p:grpSpPr>
      <p:cxnSp>
        <p:nvCxnSpPr>
          <p:cNvPr id="177" name="Google Shape;177;p22"/>
          <p:cNvCxnSpPr/>
          <p:nvPr/>
        </p:nvCxnSpPr>
        <p:spPr>
          <a:xfrm>
            <a:off x="172950" y="4757875"/>
            <a:ext cx="8798100" cy="0"/>
          </a:xfrm>
          <a:prstGeom prst="straightConnector1">
            <a:avLst/>
          </a:prstGeom>
          <a:noFill/>
          <a:ln cap="flat" cmpd="sng" w="9525">
            <a:solidFill>
              <a:srgbClr val="21455B"/>
            </a:solidFill>
            <a:prstDash val="dot"/>
            <a:round/>
            <a:headEnd len="med" w="med" type="none"/>
            <a:tailEnd len="med" w="med" type="none"/>
          </a:ln>
        </p:spPr>
      </p:cxnSp>
      <p:sp>
        <p:nvSpPr>
          <p:cNvPr id="178" name="Google Shape;178;p22"/>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21455B"/>
                </a:solidFill>
                <a:latin typeface="Barlow"/>
                <a:ea typeface="Barlow"/>
                <a:cs typeface="Barlow"/>
                <a:sym typeface="Barlow"/>
              </a:rPr>
              <a:t>WGCV-55, 10 July 2025</a:t>
            </a:r>
            <a:endParaRPr sz="900">
              <a:solidFill>
                <a:srgbClr val="21455B"/>
              </a:solidFill>
              <a:latin typeface="Barlow"/>
              <a:ea typeface="Barlow"/>
              <a:cs typeface="Barlow"/>
              <a:sym typeface="Barlow"/>
            </a:endParaRPr>
          </a:p>
        </p:txBody>
      </p:sp>
      <p:pic>
        <p:nvPicPr>
          <p:cNvPr id="179" name="Google Shape;179;p22" title="CEOS_logo_ard_blue.png"/>
          <p:cNvPicPr preferRelativeResize="0"/>
          <p:nvPr/>
        </p:nvPicPr>
        <p:blipFill rotWithShape="1">
          <a:blip r:embed="rId3">
            <a:alphaModFix/>
          </a:blip>
          <a:srcRect b="0" l="9" r="0" t="0"/>
          <a:stretch/>
        </p:blipFill>
        <p:spPr>
          <a:xfrm>
            <a:off x="963252" y="231433"/>
            <a:ext cx="2179997" cy="503475"/>
          </a:xfrm>
          <a:prstGeom prst="rect">
            <a:avLst/>
          </a:prstGeom>
          <a:noFill/>
          <a:ln>
            <a:noFill/>
          </a:ln>
        </p:spPr>
      </p:pic>
      <p:pic>
        <p:nvPicPr>
          <p:cNvPr id="180" name="Google Shape;180;p22" title="CEOS_ARD_Logo_blue_corrected.png"/>
          <p:cNvPicPr preferRelativeResize="0"/>
          <p:nvPr/>
        </p:nvPicPr>
        <p:blipFill rotWithShape="1">
          <a:blip r:embed="rId4">
            <a:alphaModFix/>
          </a:blip>
          <a:srcRect b="228" l="0" r="0" t="238"/>
          <a:stretch/>
        </p:blipFill>
        <p:spPr>
          <a:xfrm>
            <a:off x="96750" y="138054"/>
            <a:ext cx="861200" cy="690225"/>
          </a:xfrm>
          <a:prstGeom prst="rect">
            <a:avLst/>
          </a:prstGeom>
          <a:noFill/>
          <a:ln>
            <a:noFill/>
          </a:ln>
        </p:spPr>
      </p:pic>
      <p:pic>
        <p:nvPicPr>
          <p:cNvPr id="181" name="Google Shape;181;p22"/>
          <p:cNvPicPr preferRelativeResize="0"/>
          <p:nvPr/>
        </p:nvPicPr>
        <p:blipFill>
          <a:blip r:embed="rId5">
            <a:alphaModFix/>
          </a:blip>
          <a:stretch>
            <a:fillRect/>
          </a:stretch>
        </p:blipFill>
        <p:spPr>
          <a:xfrm>
            <a:off x="8258175" y="-45225"/>
            <a:ext cx="5222700" cy="5004600"/>
          </a:xfrm>
          <a:prstGeom prst="donut">
            <a:avLst>
              <a:gd fmla="val 10848" name="adj"/>
            </a:avLst>
          </a:prstGeom>
          <a:noFill/>
          <a:ln>
            <a:noFill/>
          </a:ln>
        </p:spPr>
      </p:pic>
      <p:sp>
        <p:nvSpPr>
          <p:cNvPr id="182" name="Google Shape;182;p22"/>
          <p:cNvSpPr txBox="1"/>
          <p:nvPr/>
        </p:nvSpPr>
        <p:spPr>
          <a:xfrm>
            <a:off x="3732300" y="155225"/>
            <a:ext cx="47031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100">
                <a:solidFill>
                  <a:srgbClr val="21455B"/>
                </a:solidFill>
                <a:latin typeface="Barlow"/>
                <a:ea typeface="Barlow"/>
                <a:cs typeface="Barlow"/>
                <a:sym typeface="Barlow"/>
              </a:rPr>
              <a:t>But can we </a:t>
            </a:r>
            <a:r>
              <a:rPr lang="en" sz="3100">
                <a:solidFill>
                  <a:srgbClr val="21455B"/>
                </a:solidFill>
                <a:latin typeface="Barlow"/>
                <a:ea typeface="Barlow"/>
                <a:cs typeface="Barlow"/>
                <a:sym typeface="Barlow"/>
              </a:rPr>
              <a:t>do</a:t>
            </a:r>
            <a:r>
              <a:rPr lang="en" sz="3100">
                <a:solidFill>
                  <a:srgbClr val="21455B"/>
                </a:solidFill>
                <a:latin typeface="Barlow"/>
                <a:ea typeface="Barlow"/>
                <a:cs typeface="Barlow"/>
                <a:sym typeface="Barlow"/>
              </a:rPr>
              <a:t> more?</a:t>
            </a:r>
            <a:endParaRPr sz="3100">
              <a:solidFill>
                <a:srgbClr val="21455B"/>
              </a:solidFill>
              <a:latin typeface="Barlow"/>
              <a:ea typeface="Barlow"/>
              <a:cs typeface="Barlow"/>
              <a:sym typeface="Barlow"/>
            </a:endParaRPr>
          </a:p>
        </p:txBody>
      </p:sp>
      <p:sp>
        <p:nvSpPr>
          <p:cNvPr id="183" name="Google Shape;183;p22"/>
          <p:cNvSpPr txBox="1"/>
          <p:nvPr/>
        </p:nvSpPr>
        <p:spPr>
          <a:xfrm>
            <a:off x="96750" y="964175"/>
            <a:ext cx="6789000" cy="198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900">
                <a:solidFill>
                  <a:srgbClr val="21455B"/>
                </a:solidFill>
                <a:latin typeface="Barlow"/>
                <a:ea typeface="Barlow"/>
                <a:cs typeface="Barlow"/>
                <a:sym typeface="Barlow"/>
              </a:rPr>
              <a:t>The Earth observation sector has come a long way since CEOS-ARD was first conceptualised:</a:t>
            </a:r>
            <a:endParaRPr sz="1900">
              <a:solidFill>
                <a:srgbClr val="21455B"/>
              </a:solidFill>
              <a:latin typeface="Barlow"/>
              <a:ea typeface="Barlow"/>
              <a:cs typeface="Barlow"/>
              <a:sym typeface="Barlow"/>
            </a:endParaRPr>
          </a:p>
          <a:p>
            <a:pPr indent="-349250" lvl="0" marL="457200" rtl="0" algn="l">
              <a:spcBef>
                <a:spcPts val="1200"/>
              </a:spcBef>
              <a:spcAft>
                <a:spcPts val="0"/>
              </a:spcAft>
              <a:buClr>
                <a:srgbClr val="21455B"/>
              </a:buClr>
              <a:buSzPts val="1900"/>
              <a:buFont typeface="Barlow"/>
              <a:buChar char="●"/>
            </a:pPr>
            <a:r>
              <a:rPr lang="en" sz="1900">
                <a:solidFill>
                  <a:srgbClr val="21455B"/>
                </a:solidFill>
                <a:latin typeface="Barlow"/>
                <a:ea typeface="Barlow"/>
                <a:cs typeface="Barlow"/>
                <a:sym typeface="Barlow"/>
              </a:rPr>
              <a:t>Changing technology, including AI/ML, cloud-native</a:t>
            </a:r>
            <a:endParaRPr sz="1900">
              <a:solidFill>
                <a:srgbClr val="21455B"/>
              </a:solidFill>
              <a:latin typeface="Barlow"/>
              <a:ea typeface="Barlow"/>
              <a:cs typeface="Barlow"/>
              <a:sym typeface="Barlow"/>
            </a:endParaRPr>
          </a:p>
          <a:p>
            <a:pPr indent="-349250" lvl="0" marL="457200" rtl="0" algn="l">
              <a:spcBef>
                <a:spcPts val="1200"/>
              </a:spcBef>
              <a:spcAft>
                <a:spcPts val="0"/>
              </a:spcAft>
              <a:buClr>
                <a:srgbClr val="21455B"/>
              </a:buClr>
              <a:buSzPts val="1900"/>
              <a:buFont typeface="Barlow"/>
              <a:buChar char="●"/>
            </a:pPr>
            <a:r>
              <a:rPr lang="en" sz="1900">
                <a:solidFill>
                  <a:srgbClr val="21455B"/>
                </a:solidFill>
                <a:latin typeface="Barlow"/>
                <a:ea typeface="Barlow"/>
                <a:cs typeface="Barlow"/>
                <a:sym typeface="Barlow"/>
              </a:rPr>
              <a:t>Evolving user base and expectations</a:t>
            </a:r>
            <a:endParaRPr sz="1900">
              <a:solidFill>
                <a:srgbClr val="21455B"/>
              </a:solidFill>
              <a:latin typeface="Barlow"/>
              <a:ea typeface="Barlow"/>
              <a:cs typeface="Barlow"/>
              <a:sym typeface="Barlow"/>
            </a:endParaRPr>
          </a:p>
          <a:p>
            <a:pPr indent="-349250" lvl="0" marL="457200" rtl="0" algn="l">
              <a:spcBef>
                <a:spcPts val="1200"/>
              </a:spcBef>
              <a:spcAft>
                <a:spcPts val="0"/>
              </a:spcAft>
              <a:buClr>
                <a:srgbClr val="21455B"/>
              </a:buClr>
              <a:buSzPts val="1900"/>
              <a:buFont typeface="Barlow"/>
              <a:buChar char="●"/>
            </a:pPr>
            <a:r>
              <a:rPr lang="en" sz="1900">
                <a:solidFill>
                  <a:srgbClr val="21455B"/>
                </a:solidFill>
                <a:latin typeface="Barlow"/>
                <a:ea typeface="Barlow"/>
                <a:cs typeface="Barlow"/>
                <a:sym typeface="Barlow"/>
              </a:rPr>
              <a:t>Increasing demands for interoperability</a:t>
            </a:r>
            <a:endParaRPr sz="1900">
              <a:solidFill>
                <a:srgbClr val="21455B"/>
              </a:solidFill>
              <a:latin typeface="Barlow"/>
              <a:ea typeface="Barlow"/>
              <a:cs typeface="Barlow"/>
              <a:sym typeface="Barlow"/>
            </a:endParaRPr>
          </a:p>
          <a:p>
            <a:pPr indent="0" lvl="0" marL="0" rtl="0" algn="l">
              <a:spcBef>
                <a:spcPts val="1200"/>
              </a:spcBef>
              <a:spcAft>
                <a:spcPts val="0"/>
              </a:spcAft>
              <a:buClr>
                <a:schemeClr val="dk1"/>
              </a:buClr>
              <a:buSzPts val="1100"/>
              <a:buFont typeface="Arial"/>
              <a:buNone/>
            </a:pPr>
            <a:r>
              <a:rPr lang="en" sz="1900">
                <a:solidFill>
                  <a:srgbClr val="21455B"/>
                </a:solidFill>
                <a:latin typeface="Barlow"/>
                <a:ea typeface="Barlow"/>
                <a:cs typeface="Barlow"/>
                <a:sym typeface="Barlow"/>
              </a:rPr>
              <a:t>Need to ensure we keep moving forward</a:t>
            </a:r>
            <a:endParaRPr sz="1900">
              <a:solidFill>
                <a:srgbClr val="21455B"/>
              </a:solidFill>
              <a:latin typeface="Barlow"/>
              <a:ea typeface="Barlow"/>
              <a:cs typeface="Barlow"/>
              <a:sym typeface="Barlow"/>
            </a:endParaRPr>
          </a:p>
          <a:p>
            <a:pPr indent="0" lvl="0" marL="0" rtl="0" algn="l">
              <a:spcBef>
                <a:spcPts val="1200"/>
              </a:spcBef>
              <a:spcAft>
                <a:spcPts val="1200"/>
              </a:spcAft>
              <a:buNone/>
            </a:pPr>
            <a:r>
              <a:rPr lang="en" sz="1900">
                <a:solidFill>
                  <a:srgbClr val="21455B"/>
                </a:solidFill>
                <a:latin typeface="Barlow"/>
                <a:ea typeface="Barlow"/>
                <a:cs typeface="Barlow"/>
                <a:sym typeface="Barlow"/>
              </a:rPr>
              <a:t>Where are the </a:t>
            </a:r>
            <a:r>
              <a:rPr b="1" lang="en" sz="1900">
                <a:solidFill>
                  <a:srgbClr val="21455B"/>
                </a:solidFill>
                <a:latin typeface="Barlow"/>
                <a:ea typeface="Barlow"/>
                <a:cs typeface="Barlow"/>
                <a:sym typeface="Barlow"/>
              </a:rPr>
              <a:t>opportunities</a:t>
            </a:r>
            <a:r>
              <a:rPr lang="en" sz="1900">
                <a:solidFill>
                  <a:srgbClr val="21455B"/>
                </a:solidFill>
                <a:latin typeface="Barlow"/>
                <a:ea typeface="Barlow"/>
                <a:cs typeface="Barlow"/>
                <a:sym typeface="Barlow"/>
              </a:rPr>
              <a:t> to make CEOS-ARD better?</a:t>
            </a:r>
            <a:endParaRPr sz="1900">
              <a:solidFill>
                <a:srgbClr val="21455B"/>
              </a:solidFill>
              <a:latin typeface="Barlow"/>
              <a:ea typeface="Barlow"/>
              <a:cs typeface="Barlow"/>
              <a:sym typeface="Barlow"/>
            </a:endParaRPr>
          </a:p>
        </p:txBody>
      </p:sp>
      <p:sp>
        <p:nvSpPr>
          <p:cNvPr id="184" name="Google Shape;184;p22"/>
          <p:cNvSpPr txBox="1"/>
          <p:nvPr/>
        </p:nvSpPr>
        <p:spPr>
          <a:xfrm>
            <a:off x="-42950" y="4063450"/>
            <a:ext cx="8397300" cy="503400"/>
          </a:xfrm>
          <a:prstGeom prst="rect">
            <a:avLst/>
          </a:prstGeom>
          <a:solidFill>
            <a:srgbClr val="0271B6"/>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chemeClr val="lt1"/>
                </a:solidFill>
                <a:latin typeface="Barlow SemiBold"/>
                <a:ea typeface="Barlow SemiBold"/>
                <a:cs typeface="Barlow SemiBold"/>
                <a:sym typeface="Barlow SemiBold"/>
              </a:rPr>
              <a:t>Seeking your guidance to help shape the future of CEOS Analysis Ready Data !</a:t>
            </a:r>
            <a:endParaRPr sz="1800">
              <a:solidFill>
                <a:schemeClr val="lt1"/>
              </a:solidFill>
              <a:latin typeface="Barlow SemiBold"/>
              <a:ea typeface="Barlow SemiBold"/>
              <a:cs typeface="Barlow SemiBold"/>
              <a:sym typeface="Barlow SemiBold"/>
            </a:endParaRPr>
          </a:p>
        </p:txBody>
      </p:sp>
      <p:sp>
        <p:nvSpPr>
          <p:cNvPr id="185" name="Google Shape;185;p22"/>
          <p:cNvSpPr/>
          <p:nvPr/>
        </p:nvSpPr>
        <p:spPr>
          <a:xfrm>
            <a:off x="8085300" y="4063450"/>
            <a:ext cx="503400" cy="503400"/>
          </a:xfrm>
          <a:prstGeom prst="ellipse">
            <a:avLst/>
          </a:prstGeom>
          <a:solidFill>
            <a:srgbClr val="0271B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455B"/>
        </a:solidFill>
      </p:bgPr>
    </p:bg>
    <p:spTree>
      <p:nvGrpSpPr>
        <p:cNvPr id="189" name="Shape 189"/>
        <p:cNvGrpSpPr/>
        <p:nvPr/>
      </p:nvGrpSpPr>
      <p:grpSpPr>
        <a:xfrm>
          <a:off x="0" y="0"/>
          <a:ext cx="0" cy="0"/>
          <a:chOff x="0" y="0"/>
          <a:chExt cx="0" cy="0"/>
        </a:xfrm>
      </p:grpSpPr>
      <p:cxnSp>
        <p:nvCxnSpPr>
          <p:cNvPr id="190" name="Google Shape;190;p23"/>
          <p:cNvCxnSpPr/>
          <p:nvPr/>
        </p:nvCxnSpPr>
        <p:spPr>
          <a:xfrm>
            <a:off x="172950" y="4757875"/>
            <a:ext cx="8798100" cy="0"/>
          </a:xfrm>
          <a:prstGeom prst="straightConnector1">
            <a:avLst/>
          </a:prstGeom>
          <a:noFill/>
          <a:ln cap="flat" cmpd="sng" w="9525">
            <a:solidFill>
              <a:schemeClr val="lt1"/>
            </a:solidFill>
            <a:prstDash val="dot"/>
            <a:round/>
            <a:headEnd len="med" w="med" type="none"/>
            <a:tailEnd len="med" w="med" type="none"/>
          </a:ln>
        </p:spPr>
      </p:cxnSp>
      <p:sp>
        <p:nvSpPr>
          <p:cNvPr id="191" name="Google Shape;191;p23"/>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lt1"/>
                </a:solidFill>
                <a:latin typeface="Barlow"/>
                <a:ea typeface="Barlow"/>
                <a:cs typeface="Barlow"/>
                <a:sym typeface="Barlow"/>
              </a:rPr>
              <a:t>WGCV-55, 10 July 2025</a:t>
            </a:r>
            <a:endParaRPr sz="900">
              <a:solidFill>
                <a:schemeClr val="lt1"/>
              </a:solidFill>
              <a:latin typeface="Barlow"/>
              <a:ea typeface="Barlow"/>
              <a:cs typeface="Barlow"/>
              <a:sym typeface="Barlow"/>
            </a:endParaRPr>
          </a:p>
        </p:txBody>
      </p:sp>
      <p:pic>
        <p:nvPicPr>
          <p:cNvPr id="192" name="Google Shape;192;p23" title="CEOS_logo_white_text_right.png"/>
          <p:cNvPicPr preferRelativeResize="0"/>
          <p:nvPr/>
        </p:nvPicPr>
        <p:blipFill rotWithShape="1">
          <a:blip r:embed="rId3">
            <a:alphaModFix/>
          </a:blip>
          <a:srcRect b="0" l="-420" r="419" t="0"/>
          <a:stretch/>
        </p:blipFill>
        <p:spPr>
          <a:xfrm>
            <a:off x="5897725" y="231425"/>
            <a:ext cx="2198523" cy="503475"/>
          </a:xfrm>
          <a:prstGeom prst="rect">
            <a:avLst/>
          </a:prstGeom>
          <a:noFill/>
          <a:ln>
            <a:noFill/>
          </a:ln>
        </p:spPr>
      </p:pic>
      <p:pic>
        <p:nvPicPr>
          <p:cNvPr id="193" name="Google Shape;193;p23" title="CEOS_ARD_Logo_white.png"/>
          <p:cNvPicPr preferRelativeResize="0"/>
          <p:nvPr/>
        </p:nvPicPr>
        <p:blipFill rotWithShape="1">
          <a:blip r:embed="rId4">
            <a:alphaModFix/>
          </a:blip>
          <a:srcRect b="0" l="0" r="0" t="0"/>
          <a:stretch/>
        </p:blipFill>
        <p:spPr>
          <a:xfrm>
            <a:off x="8173950" y="138054"/>
            <a:ext cx="861200" cy="690225"/>
          </a:xfrm>
          <a:prstGeom prst="rect">
            <a:avLst/>
          </a:prstGeom>
          <a:noFill/>
          <a:ln>
            <a:noFill/>
          </a:ln>
        </p:spPr>
      </p:pic>
      <p:pic>
        <p:nvPicPr>
          <p:cNvPr id="194" name="Google Shape;194;p23" title="slide6.jpg"/>
          <p:cNvPicPr preferRelativeResize="0"/>
          <p:nvPr/>
        </p:nvPicPr>
        <p:blipFill rotWithShape="1">
          <a:blip r:embed="rId5">
            <a:alphaModFix/>
          </a:blip>
          <a:srcRect b="0" l="56750" r="-25183" t="0"/>
          <a:stretch/>
        </p:blipFill>
        <p:spPr>
          <a:xfrm flipH="1">
            <a:off x="-4391025" y="-45225"/>
            <a:ext cx="5222700" cy="5004600"/>
          </a:xfrm>
          <a:prstGeom prst="donut">
            <a:avLst>
              <a:gd fmla="val 10848" name="adj"/>
            </a:avLst>
          </a:prstGeom>
          <a:noFill/>
          <a:ln>
            <a:noFill/>
          </a:ln>
        </p:spPr>
      </p:pic>
      <p:sp>
        <p:nvSpPr>
          <p:cNvPr id="195" name="Google Shape;195;p23"/>
          <p:cNvSpPr txBox="1"/>
          <p:nvPr/>
        </p:nvSpPr>
        <p:spPr>
          <a:xfrm>
            <a:off x="1013150" y="815200"/>
            <a:ext cx="7899900" cy="37569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chemeClr val="lt1"/>
              </a:buClr>
              <a:buSzPts val="1400"/>
              <a:buFont typeface="Barlow"/>
              <a:buChar char="●"/>
            </a:pPr>
            <a:r>
              <a:rPr lang="en">
                <a:solidFill>
                  <a:schemeClr val="lt1"/>
                </a:solidFill>
                <a:latin typeface="Barlow"/>
                <a:ea typeface="Barlow"/>
                <a:cs typeface="Barlow"/>
                <a:sym typeface="Barlow"/>
              </a:rPr>
              <a:t>What characteristics make an EO dataset ‘analysis ready’?</a:t>
            </a:r>
            <a:endParaRPr>
              <a:solidFill>
                <a:schemeClr val="lt1"/>
              </a:solidFill>
              <a:latin typeface="Barlow"/>
              <a:ea typeface="Barlow"/>
              <a:cs typeface="Barlow"/>
              <a:sym typeface="Barlow"/>
            </a:endParaRPr>
          </a:p>
          <a:p>
            <a:pPr indent="-317500" lvl="0" marL="457200" rtl="0" algn="l">
              <a:spcBef>
                <a:spcPts val="600"/>
              </a:spcBef>
              <a:spcAft>
                <a:spcPts val="0"/>
              </a:spcAft>
              <a:buClr>
                <a:schemeClr val="lt1"/>
              </a:buClr>
              <a:buSzPts val="1400"/>
              <a:buFont typeface="Barlow"/>
              <a:buChar char="●"/>
            </a:pPr>
            <a:r>
              <a:rPr lang="en">
                <a:solidFill>
                  <a:schemeClr val="lt1"/>
                </a:solidFill>
                <a:latin typeface="Barlow"/>
                <a:ea typeface="Barlow"/>
                <a:cs typeface="Barlow"/>
                <a:sym typeface="Barlow"/>
              </a:rPr>
              <a:t>How can we drive increased AI/ML readiness of CEOS-ARD?</a:t>
            </a:r>
            <a:endParaRPr>
              <a:solidFill>
                <a:schemeClr val="lt1"/>
              </a:solidFill>
              <a:latin typeface="Barlow"/>
              <a:ea typeface="Barlow"/>
              <a:cs typeface="Barlow"/>
              <a:sym typeface="Barlow"/>
            </a:endParaRPr>
          </a:p>
          <a:p>
            <a:pPr indent="-317500" lvl="0" marL="457200" rtl="0" algn="l">
              <a:spcBef>
                <a:spcPts val="600"/>
              </a:spcBef>
              <a:spcAft>
                <a:spcPts val="0"/>
              </a:spcAft>
              <a:buClr>
                <a:schemeClr val="lt1"/>
              </a:buClr>
              <a:buSzPts val="1400"/>
              <a:buFont typeface="Barlow"/>
              <a:buChar char="●"/>
            </a:pPr>
            <a:r>
              <a:rPr lang="en">
                <a:solidFill>
                  <a:schemeClr val="lt1"/>
                </a:solidFill>
                <a:latin typeface="Barlow"/>
                <a:ea typeface="Barlow"/>
                <a:cs typeface="Barlow"/>
                <a:sym typeface="Barlow"/>
              </a:rPr>
              <a:t>Is the value proposition of CEOS-ARD clear </a:t>
            </a:r>
            <a:r>
              <a:rPr lang="en">
                <a:solidFill>
                  <a:schemeClr val="lt1"/>
                </a:solidFill>
                <a:latin typeface="Barlow"/>
                <a:ea typeface="Barlow"/>
                <a:cs typeface="Barlow"/>
                <a:sym typeface="Barlow"/>
              </a:rPr>
              <a:t>and</a:t>
            </a:r>
            <a:r>
              <a:rPr lang="en">
                <a:solidFill>
                  <a:schemeClr val="lt1"/>
                </a:solidFill>
                <a:latin typeface="Barlow"/>
                <a:ea typeface="Barlow"/>
                <a:cs typeface="Barlow"/>
                <a:sym typeface="Barlow"/>
              </a:rPr>
              <a:t> could it be better communicated?</a:t>
            </a:r>
            <a:endParaRPr>
              <a:solidFill>
                <a:schemeClr val="lt1"/>
              </a:solidFill>
              <a:latin typeface="Barlow"/>
              <a:ea typeface="Barlow"/>
              <a:cs typeface="Barlow"/>
              <a:sym typeface="Barlow"/>
            </a:endParaRPr>
          </a:p>
          <a:p>
            <a:pPr indent="-317500" lvl="0" marL="457200" rtl="0" algn="l">
              <a:spcBef>
                <a:spcPts val="600"/>
              </a:spcBef>
              <a:spcAft>
                <a:spcPts val="0"/>
              </a:spcAft>
              <a:buClr>
                <a:schemeClr val="lt1"/>
              </a:buClr>
              <a:buSzPts val="1400"/>
              <a:buFont typeface="Barlow"/>
              <a:buChar char="●"/>
            </a:pPr>
            <a:r>
              <a:rPr lang="en">
                <a:solidFill>
                  <a:schemeClr val="lt1"/>
                </a:solidFill>
                <a:latin typeface="Barlow"/>
                <a:ea typeface="Barlow"/>
                <a:cs typeface="Barlow"/>
                <a:sym typeface="Barlow"/>
              </a:rPr>
              <a:t>The potential role of CEOS-ARD as a common benchmark for space agency / governmental data procurement processes.</a:t>
            </a:r>
            <a:endParaRPr>
              <a:solidFill>
                <a:schemeClr val="lt1"/>
              </a:solidFill>
              <a:latin typeface="Barlow"/>
              <a:ea typeface="Barlow"/>
              <a:cs typeface="Barlow"/>
              <a:sym typeface="Barlow"/>
            </a:endParaRPr>
          </a:p>
          <a:p>
            <a:pPr indent="-317500" lvl="0" marL="457200" rtl="0" algn="l">
              <a:spcBef>
                <a:spcPts val="600"/>
              </a:spcBef>
              <a:spcAft>
                <a:spcPts val="0"/>
              </a:spcAft>
              <a:buClr>
                <a:schemeClr val="lt1"/>
              </a:buClr>
              <a:buSzPts val="1400"/>
              <a:buFont typeface="Barlow"/>
              <a:buChar char="●"/>
            </a:pPr>
            <a:r>
              <a:rPr lang="en">
                <a:solidFill>
                  <a:schemeClr val="lt1"/>
                </a:solidFill>
                <a:latin typeface="Barlow"/>
                <a:ea typeface="Barlow"/>
                <a:cs typeface="Barlow"/>
                <a:sym typeface="Barlow"/>
              </a:rPr>
              <a:t>Specific datasets you would like to see assessed and endorsed as CEOS-ARD?</a:t>
            </a:r>
            <a:endParaRPr>
              <a:solidFill>
                <a:schemeClr val="lt1"/>
              </a:solidFill>
              <a:latin typeface="Barlow"/>
              <a:ea typeface="Barlow"/>
              <a:cs typeface="Barlow"/>
              <a:sym typeface="Barlow"/>
            </a:endParaRPr>
          </a:p>
          <a:p>
            <a:pPr indent="-317500" lvl="0" marL="457200" rtl="0" algn="l">
              <a:spcBef>
                <a:spcPts val="600"/>
              </a:spcBef>
              <a:spcAft>
                <a:spcPts val="0"/>
              </a:spcAft>
              <a:buClr>
                <a:schemeClr val="lt1"/>
              </a:buClr>
              <a:buSzPts val="1400"/>
              <a:buFont typeface="Barlow"/>
              <a:buChar char="●"/>
            </a:pPr>
            <a:r>
              <a:rPr lang="en">
                <a:solidFill>
                  <a:schemeClr val="lt1"/>
                </a:solidFill>
                <a:latin typeface="Barlow"/>
                <a:ea typeface="Barlow"/>
                <a:cs typeface="Barlow"/>
                <a:sym typeface="Barlow"/>
              </a:rPr>
              <a:t>Do we need to introduce minimum requirements for data quality? And what is the correct approach?</a:t>
            </a:r>
            <a:endParaRPr>
              <a:solidFill>
                <a:schemeClr val="lt1"/>
              </a:solidFill>
              <a:latin typeface="Barlow"/>
              <a:ea typeface="Barlow"/>
              <a:cs typeface="Barlow"/>
              <a:sym typeface="Barlow"/>
            </a:endParaRPr>
          </a:p>
          <a:p>
            <a:pPr indent="-317500" lvl="0" marL="457200" rtl="0" algn="l">
              <a:spcBef>
                <a:spcPts val="600"/>
              </a:spcBef>
              <a:spcAft>
                <a:spcPts val="0"/>
              </a:spcAft>
              <a:buClr>
                <a:schemeClr val="lt1"/>
              </a:buClr>
              <a:buSzPts val="1400"/>
              <a:buFont typeface="Barlow"/>
              <a:buChar char="●"/>
            </a:pPr>
            <a:r>
              <a:rPr lang="en">
                <a:solidFill>
                  <a:schemeClr val="lt1"/>
                </a:solidFill>
                <a:latin typeface="Barlow"/>
                <a:ea typeface="Barlow"/>
                <a:cs typeface="Barlow"/>
                <a:sym typeface="Barlow"/>
              </a:rPr>
              <a:t>Can we better support users to find products that are fit for a specific purpose?</a:t>
            </a:r>
            <a:endParaRPr>
              <a:solidFill>
                <a:schemeClr val="lt1"/>
              </a:solidFill>
              <a:latin typeface="Barlow"/>
              <a:ea typeface="Barlow"/>
              <a:cs typeface="Barlow"/>
              <a:sym typeface="Barlow"/>
            </a:endParaRPr>
          </a:p>
          <a:p>
            <a:pPr indent="-317500" lvl="0" marL="457200" rtl="0" algn="l">
              <a:spcBef>
                <a:spcPts val="600"/>
              </a:spcBef>
              <a:spcAft>
                <a:spcPts val="0"/>
              </a:spcAft>
              <a:buClr>
                <a:schemeClr val="lt1"/>
              </a:buClr>
              <a:buSzPts val="1400"/>
              <a:buFont typeface="Barlow"/>
              <a:buChar char="●"/>
            </a:pPr>
            <a:r>
              <a:rPr lang="en">
                <a:solidFill>
                  <a:schemeClr val="lt1"/>
                </a:solidFill>
                <a:latin typeface="Barlow"/>
                <a:ea typeface="Barlow"/>
                <a:cs typeface="Barlow"/>
                <a:sym typeface="Barlow"/>
              </a:rPr>
              <a:t>Supporting application resilience by increasing consistency and equivalence of CEOS-ARD products?</a:t>
            </a:r>
            <a:endParaRPr>
              <a:solidFill>
                <a:schemeClr val="lt1"/>
              </a:solidFill>
              <a:latin typeface="Barlow"/>
              <a:ea typeface="Barlow"/>
              <a:cs typeface="Barlow"/>
              <a:sym typeface="Barlow"/>
            </a:endParaRPr>
          </a:p>
          <a:p>
            <a:pPr indent="-317500" lvl="0" marL="457200" rtl="0" algn="l">
              <a:spcBef>
                <a:spcPts val="600"/>
              </a:spcBef>
              <a:spcAft>
                <a:spcPts val="0"/>
              </a:spcAft>
              <a:buClr>
                <a:schemeClr val="lt1"/>
              </a:buClr>
              <a:buSzPts val="1400"/>
              <a:buFont typeface="Barlow"/>
              <a:buChar char="●"/>
            </a:pPr>
            <a:r>
              <a:rPr lang="en">
                <a:solidFill>
                  <a:schemeClr val="lt1"/>
                </a:solidFill>
                <a:latin typeface="Barlow"/>
                <a:ea typeface="Barlow"/>
                <a:cs typeface="Barlow"/>
                <a:sym typeface="Barlow"/>
              </a:rPr>
              <a:t>How might CEOS-ARD be made more interoperable and interchangeable? Do we need to be stricter in certain areas to drive practical interoperability?</a:t>
            </a:r>
            <a:endParaRPr>
              <a:solidFill>
                <a:schemeClr val="lt1"/>
              </a:solidFill>
              <a:latin typeface="Barlow"/>
              <a:ea typeface="Barlow"/>
              <a:cs typeface="Barlow"/>
              <a:sym typeface="Barlow"/>
            </a:endParaRPr>
          </a:p>
          <a:p>
            <a:pPr indent="-317500" lvl="0" marL="457200" rtl="0" algn="l">
              <a:spcBef>
                <a:spcPts val="600"/>
              </a:spcBef>
              <a:spcAft>
                <a:spcPts val="600"/>
              </a:spcAft>
              <a:buClr>
                <a:schemeClr val="lt1"/>
              </a:buClr>
              <a:buSzPts val="1400"/>
              <a:buFont typeface="Barlow"/>
              <a:buChar char="●"/>
            </a:pPr>
            <a:r>
              <a:rPr lang="en">
                <a:solidFill>
                  <a:schemeClr val="lt1"/>
                </a:solidFill>
                <a:latin typeface="Barlow"/>
                <a:ea typeface="Barlow"/>
                <a:cs typeface="Barlow"/>
                <a:sym typeface="Barlow"/>
              </a:rPr>
              <a:t>Do we need formal standards? Or is it sufficient to embrace ‘community standards’ ?</a:t>
            </a:r>
            <a:endParaRPr>
              <a:solidFill>
                <a:schemeClr val="lt1"/>
              </a:solidFill>
              <a:latin typeface="Barlow"/>
              <a:ea typeface="Barlow"/>
              <a:cs typeface="Barlow"/>
              <a:sym typeface="Barlow"/>
            </a:endParaRPr>
          </a:p>
        </p:txBody>
      </p:sp>
      <p:sp>
        <p:nvSpPr>
          <p:cNvPr id="196" name="Google Shape;196;p23"/>
          <p:cNvSpPr txBox="1"/>
          <p:nvPr/>
        </p:nvSpPr>
        <p:spPr>
          <a:xfrm>
            <a:off x="1013150" y="193363"/>
            <a:ext cx="47031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300">
                <a:solidFill>
                  <a:schemeClr val="lt1"/>
                </a:solidFill>
                <a:latin typeface="Barlow"/>
                <a:ea typeface="Barlow"/>
                <a:cs typeface="Barlow"/>
                <a:sym typeface="Barlow"/>
              </a:rPr>
              <a:t>Food for Thought</a:t>
            </a:r>
            <a:endParaRPr sz="2300">
              <a:solidFill>
                <a:schemeClr val="lt1"/>
              </a:solidFill>
              <a:latin typeface="Barlow"/>
              <a:ea typeface="Barlow"/>
              <a:cs typeface="Barlow"/>
              <a:sym typeface="Barlow"/>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455B"/>
        </a:solidFill>
      </p:bgPr>
    </p:bg>
    <p:spTree>
      <p:nvGrpSpPr>
        <p:cNvPr id="200" name="Shape 200"/>
        <p:cNvGrpSpPr/>
        <p:nvPr/>
      </p:nvGrpSpPr>
      <p:grpSpPr>
        <a:xfrm>
          <a:off x="0" y="0"/>
          <a:ext cx="0" cy="0"/>
          <a:chOff x="0" y="0"/>
          <a:chExt cx="0" cy="0"/>
        </a:xfrm>
      </p:grpSpPr>
      <p:cxnSp>
        <p:nvCxnSpPr>
          <p:cNvPr id="201" name="Google Shape;201;p24"/>
          <p:cNvCxnSpPr/>
          <p:nvPr/>
        </p:nvCxnSpPr>
        <p:spPr>
          <a:xfrm>
            <a:off x="172950" y="4757875"/>
            <a:ext cx="8798100" cy="0"/>
          </a:xfrm>
          <a:prstGeom prst="straightConnector1">
            <a:avLst/>
          </a:prstGeom>
          <a:noFill/>
          <a:ln cap="flat" cmpd="sng" w="9525">
            <a:solidFill>
              <a:schemeClr val="lt1"/>
            </a:solidFill>
            <a:prstDash val="dot"/>
            <a:round/>
            <a:headEnd len="med" w="med" type="none"/>
            <a:tailEnd len="med" w="med" type="none"/>
          </a:ln>
        </p:spPr>
      </p:cxnSp>
      <p:sp>
        <p:nvSpPr>
          <p:cNvPr id="202" name="Google Shape;202;p24"/>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lt1"/>
                </a:solidFill>
                <a:latin typeface="Barlow"/>
                <a:ea typeface="Barlow"/>
                <a:cs typeface="Barlow"/>
                <a:sym typeface="Barlow"/>
              </a:rPr>
              <a:t>WGCV-55, 10 July 2025</a:t>
            </a:r>
            <a:endParaRPr sz="900">
              <a:solidFill>
                <a:schemeClr val="lt1"/>
              </a:solidFill>
              <a:latin typeface="Barlow"/>
              <a:ea typeface="Barlow"/>
              <a:cs typeface="Barlow"/>
              <a:sym typeface="Barlow"/>
            </a:endParaRPr>
          </a:p>
        </p:txBody>
      </p:sp>
      <p:pic>
        <p:nvPicPr>
          <p:cNvPr id="203" name="Google Shape;203;p24" title="CEOS_logo_white_text_right.png"/>
          <p:cNvPicPr preferRelativeResize="0"/>
          <p:nvPr/>
        </p:nvPicPr>
        <p:blipFill rotWithShape="1">
          <a:blip r:embed="rId3">
            <a:alphaModFix/>
          </a:blip>
          <a:srcRect b="0" l="-420" r="419" t="0"/>
          <a:stretch/>
        </p:blipFill>
        <p:spPr>
          <a:xfrm>
            <a:off x="5897725" y="231425"/>
            <a:ext cx="2198523" cy="503475"/>
          </a:xfrm>
          <a:prstGeom prst="rect">
            <a:avLst/>
          </a:prstGeom>
          <a:noFill/>
          <a:ln>
            <a:noFill/>
          </a:ln>
        </p:spPr>
      </p:pic>
      <p:pic>
        <p:nvPicPr>
          <p:cNvPr id="204" name="Google Shape;204;p24" title="CEOS_ARD_Logo_white.png"/>
          <p:cNvPicPr preferRelativeResize="0"/>
          <p:nvPr/>
        </p:nvPicPr>
        <p:blipFill rotWithShape="1">
          <a:blip r:embed="rId4">
            <a:alphaModFix/>
          </a:blip>
          <a:srcRect b="0" l="0" r="0" t="0"/>
          <a:stretch/>
        </p:blipFill>
        <p:spPr>
          <a:xfrm>
            <a:off x="8173950" y="138054"/>
            <a:ext cx="861200" cy="690225"/>
          </a:xfrm>
          <a:prstGeom prst="rect">
            <a:avLst/>
          </a:prstGeom>
          <a:noFill/>
          <a:ln>
            <a:noFill/>
          </a:ln>
        </p:spPr>
      </p:pic>
      <p:pic>
        <p:nvPicPr>
          <p:cNvPr id="205" name="Google Shape;205;p24" title="slide6.jpg"/>
          <p:cNvPicPr preferRelativeResize="0"/>
          <p:nvPr/>
        </p:nvPicPr>
        <p:blipFill rotWithShape="1">
          <a:blip r:embed="rId5">
            <a:alphaModFix/>
          </a:blip>
          <a:srcRect b="0" l="56750" r="-25183" t="0"/>
          <a:stretch/>
        </p:blipFill>
        <p:spPr>
          <a:xfrm flipH="1">
            <a:off x="-4391025" y="-45225"/>
            <a:ext cx="5222700" cy="5004600"/>
          </a:xfrm>
          <a:prstGeom prst="donut">
            <a:avLst>
              <a:gd fmla="val 10848" name="adj"/>
            </a:avLst>
          </a:prstGeom>
          <a:noFill/>
          <a:ln>
            <a:noFill/>
          </a:ln>
        </p:spPr>
      </p:pic>
      <p:sp>
        <p:nvSpPr>
          <p:cNvPr id="206" name="Google Shape;206;p24"/>
          <p:cNvSpPr txBox="1"/>
          <p:nvPr/>
        </p:nvSpPr>
        <p:spPr>
          <a:xfrm>
            <a:off x="1013150" y="193363"/>
            <a:ext cx="47031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100">
                <a:solidFill>
                  <a:schemeClr val="lt1"/>
                </a:solidFill>
                <a:latin typeface="Barlow"/>
                <a:ea typeface="Barlow"/>
                <a:cs typeface="Barlow"/>
                <a:sym typeface="Barlow"/>
              </a:rPr>
              <a:t>Continuing the dialogue</a:t>
            </a:r>
            <a:endParaRPr sz="3100">
              <a:solidFill>
                <a:schemeClr val="lt1"/>
              </a:solidFill>
              <a:latin typeface="Barlow"/>
              <a:ea typeface="Barlow"/>
              <a:cs typeface="Barlow"/>
              <a:sym typeface="Barlow"/>
            </a:endParaRPr>
          </a:p>
        </p:txBody>
      </p:sp>
      <p:pic>
        <p:nvPicPr>
          <p:cNvPr id="207" name="Google Shape;207;p24" title="adobe-express-qr-code.png"/>
          <p:cNvPicPr preferRelativeResize="0"/>
          <p:nvPr/>
        </p:nvPicPr>
        <p:blipFill>
          <a:blip r:embed="rId6">
            <a:alphaModFix/>
          </a:blip>
          <a:stretch>
            <a:fillRect/>
          </a:stretch>
        </p:blipFill>
        <p:spPr>
          <a:xfrm>
            <a:off x="3256653" y="1141725"/>
            <a:ext cx="2630688" cy="2630688"/>
          </a:xfrm>
          <a:prstGeom prst="rect">
            <a:avLst/>
          </a:prstGeom>
          <a:noFill/>
          <a:ln>
            <a:noFill/>
          </a:ln>
        </p:spPr>
      </p:pic>
      <p:sp>
        <p:nvSpPr>
          <p:cNvPr id="208" name="Google Shape;208;p24"/>
          <p:cNvSpPr txBox="1"/>
          <p:nvPr/>
        </p:nvSpPr>
        <p:spPr>
          <a:xfrm>
            <a:off x="2487150" y="3978844"/>
            <a:ext cx="4169700" cy="503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lt1"/>
                </a:solidFill>
                <a:latin typeface="Barlow"/>
                <a:ea typeface="Barlow"/>
                <a:cs typeface="Barlow"/>
                <a:sym typeface="Barlow"/>
              </a:rPr>
              <a:t>Future of CEOS-ARD Questionnaire</a:t>
            </a:r>
            <a:endParaRPr sz="1800">
              <a:solidFill>
                <a:schemeClr val="lt1"/>
              </a:solidFill>
              <a:latin typeface="Barlow"/>
              <a:ea typeface="Barlow"/>
              <a:cs typeface="Barlow"/>
              <a:sym typeface="Barlow"/>
            </a:endParaRPr>
          </a:p>
          <a:p>
            <a:pPr indent="0" lvl="0" marL="0" rtl="0" algn="ctr">
              <a:spcBef>
                <a:spcPts val="0"/>
              </a:spcBef>
              <a:spcAft>
                <a:spcPts val="0"/>
              </a:spcAft>
              <a:buNone/>
            </a:pPr>
            <a:r>
              <a:rPr lang="en" sz="1800">
                <a:solidFill>
                  <a:srgbClr val="E69138"/>
                </a:solidFill>
                <a:latin typeface="Barlow"/>
                <a:ea typeface="Barlow"/>
                <a:cs typeface="Barlow"/>
                <a:sym typeface="Barlow"/>
              </a:rPr>
              <a:t>ceos.org/ard/survey</a:t>
            </a:r>
            <a:endParaRPr sz="1800">
              <a:solidFill>
                <a:srgbClr val="E69138"/>
              </a:solidFill>
              <a:latin typeface="Barlow"/>
              <a:ea typeface="Barlow"/>
              <a:cs typeface="Barlow"/>
              <a:sym typeface="Barlow"/>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2" name="Shape 212"/>
        <p:cNvGrpSpPr/>
        <p:nvPr/>
      </p:nvGrpSpPr>
      <p:grpSpPr>
        <a:xfrm>
          <a:off x="0" y="0"/>
          <a:ext cx="0" cy="0"/>
          <a:chOff x="0" y="0"/>
          <a:chExt cx="0" cy="0"/>
        </a:xfrm>
      </p:grpSpPr>
      <p:cxnSp>
        <p:nvCxnSpPr>
          <p:cNvPr id="213" name="Google Shape;213;p25"/>
          <p:cNvCxnSpPr/>
          <p:nvPr/>
        </p:nvCxnSpPr>
        <p:spPr>
          <a:xfrm>
            <a:off x="172950" y="4757875"/>
            <a:ext cx="8798100" cy="0"/>
          </a:xfrm>
          <a:prstGeom prst="straightConnector1">
            <a:avLst/>
          </a:prstGeom>
          <a:noFill/>
          <a:ln cap="flat" cmpd="sng" w="9525">
            <a:solidFill>
              <a:srgbClr val="21455B"/>
            </a:solidFill>
            <a:prstDash val="dot"/>
            <a:round/>
            <a:headEnd len="med" w="med" type="none"/>
            <a:tailEnd len="med" w="med" type="none"/>
          </a:ln>
        </p:spPr>
      </p:cxnSp>
      <p:sp>
        <p:nvSpPr>
          <p:cNvPr id="214" name="Google Shape;214;p25"/>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21455B"/>
                </a:solidFill>
                <a:latin typeface="Barlow"/>
                <a:ea typeface="Barlow"/>
                <a:cs typeface="Barlow"/>
                <a:sym typeface="Barlow"/>
              </a:rPr>
              <a:t>ESA Living Planet Symposium 2025</a:t>
            </a:r>
            <a:endParaRPr sz="900">
              <a:solidFill>
                <a:srgbClr val="21455B"/>
              </a:solidFill>
              <a:latin typeface="Barlow"/>
              <a:ea typeface="Barlow"/>
              <a:cs typeface="Barlow"/>
              <a:sym typeface="Barlow"/>
            </a:endParaRPr>
          </a:p>
        </p:txBody>
      </p:sp>
      <p:pic>
        <p:nvPicPr>
          <p:cNvPr id="215" name="Google Shape;215;p25" title="CEOS_logo_ard_blue.png"/>
          <p:cNvPicPr preferRelativeResize="0"/>
          <p:nvPr/>
        </p:nvPicPr>
        <p:blipFill rotWithShape="1">
          <a:blip r:embed="rId3">
            <a:alphaModFix/>
          </a:blip>
          <a:srcRect b="0" l="9" r="0" t="0"/>
          <a:stretch/>
        </p:blipFill>
        <p:spPr>
          <a:xfrm>
            <a:off x="5992452" y="231433"/>
            <a:ext cx="2179997" cy="503475"/>
          </a:xfrm>
          <a:prstGeom prst="rect">
            <a:avLst/>
          </a:prstGeom>
          <a:noFill/>
          <a:ln>
            <a:noFill/>
          </a:ln>
        </p:spPr>
      </p:pic>
      <p:pic>
        <p:nvPicPr>
          <p:cNvPr id="216" name="Google Shape;216;p25" title="CEOS_ARD_Logo_blue_corrected.png"/>
          <p:cNvPicPr preferRelativeResize="0"/>
          <p:nvPr/>
        </p:nvPicPr>
        <p:blipFill rotWithShape="1">
          <a:blip r:embed="rId4">
            <a:alphaModFix/>
          </a:blip>
          <a:srcRect b="228" l="0" r="0" t="238"/>
          <a:stretch/>
        </p:blipFill>
        <p:spPr>
          <a:xfrm>
            <a:off x="8173950" y="138054"/>
            <a:ext cx="861200" cy="690225"/>
          </a:xfrm>
          <a:prstGeom prst="rect">
            <a:avLst/>
          </a:prstGeom>
          <a:noFill/>
          <a:ln>
            <a:noFill/>
          </a:ln>
        </p:spPr>
      </p:pic>
      <p:pic>
        <p:nvPicPr>
          <p:cNvPr id="217" name="Google Shape;217;p25" title="CARD4L-SAR_Background-ALOS2.jpg"/>
          <p:cNvPicPr preferRelativeResize="0"/>
          <p:nvPr/>
        </p:nvPicPr>
        <p:blipFill rotWithShape="1">
          <a:blip r:embed="rId5">
            <a:alphaModFix/>
          </a:blip>
          <a:srcRect b="2915" l="5346" r="517" t="865"/>
          <a:stretch/>
        </p:blipFill>
        <p:spPr>
          <a:xfrm flipH="1">
            <a:off x="-4391025" y="-45225"/>
            <a:ext cx="5222700" cy="5004600"/>
          </a:xfrm>
          <a:prstGeom prst="donut">
            <a:avLst>
              <a:gd fmla="val 10848" name="adj"/>
            </a:avLst>
          </a:prstGeom>
          <a:noFill/>
          <a:ln>
            <a:noFill/>
          </a:ln>
        </p:spPr>
      </p:pic>
      <p:sp>
        <p:nvSpPr>
          <p:cNvPr id="218" name="Google Shape;218;p25"/>
          <p:cNvSpPr txBox="1"/>
          <p:nvPr/>
        </p:nvSpPr>
        <p:spPr>
          <a:xfrm>
            <a:off x="1013150" y="193363"/>
            <a:ext cx="47031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100">
                <a:solidFill>
                  <a:srgbClr val="21455B"/>
                </a:solidFill>
                <a:latin typeface="Barlow"/>
                <a:ea typeface="Barlow"/>
                <a:cs typeface="Barlow"/>
                <a:sym typeface="Barlow"/>
              </a:rPr>
              <a:t>Connect</a:t>
            </a:r>
            <a:endParaRPr sz="3100">
              <a:solidFill>
                <a:srgbClr val="21455B"/>
              </a:solidFill>
              <a:latin typeface="Barlow"/>
              <a:ea typeface="Barlow"/>
              <a:cs typeface="Barlow"/>
              <a:sym typeface="Barlow"/>
            </a:endParaRPr>
          </a:p>
        </p:txBody>
      </p:sp>
      <p:sp>
        <p:nvSpPr>
          <p:cNvPr id="219" name="Google Shape;219;p25"/>
          <p:cNvSpPr txBox="1"/>
          <p:nvPr/>
        </p:nvSpPr>
        <p:spPr>
          <a:xfrm>
            <a:off x="1013150" y="1329750"/>
            <a:ext cx="7601400" cy="4662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 sz="4600">
                <a:solidFill>
                  <a:srgbClr val="21455B"/>
                </a:solidFill>
                <a:uFill>
                  <a:noFill/>
                </a:uFill>
                <a:latin typeface="Barlow SemiBold"/>
                <a:ea typeface="Barlow SemiBold"/>
                <a:cs typeface="Barlow SemiBold"/>
                <a:sym typeface="Barlow SemiBold"/>
                <a:hlinkClick r:id="rId6">
                  <a:extLst>
                    <a:ext uri="{A12FA001-AC4F-418D-AE19-62706E023703}">
                      <ahyp:hlinkClr val="tx"/>
                    </a:ext>
                  </a:extLst>
                </a:hlinkClick>
              </a:rPr>
              <a:t>ceos.org/ard</a:t>
            </a:r>
            <a:endParaRPr sz="4600">
              <a:solidFill>
                <a:srgbClr val="21455B"/>
              </a:solidFill>
              <a:latin typeface="Barlow SemiBold"/>
              <a:ea typeface="Barlow SemiBold"/>
              <a:cs typeface="Barlow SemiBold"/>
              <a:sym typeface="Barlow SemiBold"/>
            </a:endParaRPr>
          </a:p>
          <a:p>
            <a:pPr indent="457200" lvl="0" marL="0" rtl="0" algn="l">
              <a:lnSpc>
                <a:spcPct val="100000"/>
              </a:lnSpc>
              <a:spcBef>
                <a:spcPts val="300"/>
              </a:spcBef>
              <a:spcAft>
                <a:spcPts val="0"/>
              </a:spcAft>
              <a:buNone/>
            </a:pPr>
            <a:r>
              <a:rPr i="1" lang="en" sz="2500">
                <a:solidFill>
                  <a:srgbClr val="21455B"/>
                </a:solidFill>
                <a:latin typeface="Barlow"/>
                <a:ea typeface="Barlow"/>
                <a:cs typeface="Barlow"/>
                <a:sym typeface="Barlow"/>
              </a:rPr>
              <a:t>Contact form on page</a:t>
            </a:r>
            <a:endParaRPr i="1" sz="2500">
              <a:solidFill>
                <a:srgbClr val="21455B"/>
              </a:solidFill>
              <a:latin typeface="Barlow"/>
              <a:ea typeface="Barlow"/>
              <a:cs typeface="Barlow"/>
              <a:sym typeface="Barlow"/>
            </a:endParaRPr>
          </a:p>
          <a:p>
            <a:pPr indent="0" lvl="0" marL="0" rtl="0" algn="l">
              <a:lnSpc>
                <a:spcPct val="100000"/>
              </a:lnSpc>
              <a:spcBef>
                <a:spcPts val="1200"/>
              </a:spcBef>
              <a:spcAft>
                <a:spcPts val="0"/>
              </a:spcAft>
              <a:buNone/>
            </a:pPr>
            <a:r>
              <a:t/>
            </a:r>
            <a:endParaRPr b="1" sz="2500">
              <a:solidFill>
                <a:srgbClr val="21455B"/>
              </a:solidFill>
              <a:latin typeface="Barlow"/>
              <a:ea typeface="Barlow"/>
              <a:cs typeface="Barlow"/>
              <a:sym typeface="Barlow"/>
            </a:endParaRPr>
          </a:p>
          <a:p>
            <a:pPr indent="0" lvl="0" marL="0" rtl="0" algn="l">
              <a:lnSpc>
                <a:spcPct val="100000"/>
              </a:lnSpc>
              <a:spcBef>
                <a:spcPts val="300"/>
              </a:spcBef>
              <a:spcAft>
                <a:spcPts val="0"/>
              </a:spcAft>
              <a:buNone/>
            </a:pPr>
            <a:r>
              <a:rPr b="1" lang="en" sz="2500">
                <a:solidFill>
                  <a:srgbClr val="21455B"/>
                </a:solidFill>
                <a:latin typeface="Barlow"/>
                <a:ea typeface="Barlow"/>
                <a:cs typeface="Barlow"/>
                <a:sym typeface="Barlow"/>
              </a:rPr>
              <a:t>Or </a:t>
            </a:r>
            <a:r>
              <a:rPr b="1" lang="en" sz="2500">
                <a:solidFill>
                  <a:srgbClr val="21455B"/>
                </a:solidFill>
                <a:latin typeface="Barlow"/>
                <a:ea typeface="Barlow"/>
                <a:cs typeface="Barlow"/>
                <a:sym typeface="Barlow"/>
              </a:rPr>
              <a:t>directly:</a:t>
            </a:r>
            <a:endParaRPr sz="2500">
              <a:solidFill>
                <a:srgbClr val="21455B"/>
              </a:solidFill>
              <a:latin typeface="Barlow"/>
              <a:ea typeface="Barlow"/>
              <a:cs typeface="Barlow"/>
              <a:sym typeface="Barlow"/>
            </a:endParaRPr>
          </a:p>
          <a:p>
            <a:pPr indent="0" lvl="0" marL="0" rtl="0" algn="l">
              <a:lnSpc>
                <a:spcPct val="100000"/>
              </a:lnSpc>
              <a:spcBef>
                <a:spcPts val="300"/>
              </a:spcBef>
              <a:spcAft>
                <a:spcPts val="0"/>
              </a:spcAft>
              <a:buNone/>
            </a:pPr>
            <a:r>
              <a:rPr lang="en" sz="2500">
                <a:solidFill>
                  <a:srgbClr val="21455B"/>
                </a:solidFill>
                <a:latin typeface="Barlow"/>
                <a:ea typeface="Barlow"/>
                <a:cs typeface="Barlow"/>
                <a:sym typeface="Barlow"/>
              </a:rPr>
              <a:t>matthew@symbioscomms.com</a:t>
            </a:r>
            <a:endParaRPr sz="2500">
              <a:solidFill>
                <a:srgbClr val="21455B"/>
              </a:solidFill>
              <a:latin typeface="Barlow"/>
              <a:ea typeface="Barlow"/>
              <a:cs typeface="Barlow"/>
              <a:sym typeface="Barlow"/>
            </a:endParaRPr>
          </a:p>
          <a:p>
            <a:pPr indent="0" lvl="0" marL="0" rtl="0" algn="l">
              <a:lnSpc>
                <a:spcPct val="100000"/>
              </a:lnSpc>
              <a:spcBef>
                <a:spcPts val="300"/>
              </a:spcBef>
              <a:spcAft>
                <a:spcPts val="300"/>
              </a:spcAft>
              <a:buNone/>
            </a:pPr>
            <a:r>
              <a:rPr lang="en" sz="2500">
                <a:solidFill>
                  <a:srgbClr val="21455B"/>
                </a:solidFill>
                <a:latin typeface="Barlow"/>
                <a:ea typeface="Barlow"/>
                <a:cs typeface="Barlow"/>
                <a:sym typeface="Barlow"/>
              </a:rPr>
              <a:t>Ferran.Gascon@esa.int</a:t>
            </a:r>
            <a:endParaRPr sz="2500">
              <a:solidFill>
                <a:srgbClr val="21455B"/>
              </a:solidFill>
              <a:latin typeface="Barlow"/>
              <a:ea typeface="Barlow"/>
              <a:cs typeface="Barlow"/>
              <a:sym typeface="Barlow"/>
            </a:endParaRPr>
          </a:p>
        </p:txBody>
      </p:sp>
      <p:pic>
        <p:nvPicPr>
          <p:cNvPr id="220" name="Google Shape;220;p25" title="Screenshot 2025-05-20 at 2.45.43 PM.png"/>
          <p:cNvPicPr preferRelativeResize="0"/>
          <p:nvPr/>
        </p:nvPicPr>
        <p:blipFill rotWithShape="1">
          <a:blip r:embed="rId7">
            <a:alphaModFix/>
          </a:blip>
          <a:srcRect b="0" l="10919" r="10919" t="0"/>
          <a:stretch/>
        </p:blipFill>
        <p:spPr>
          <a:xfrm>
            <a:off x="7661487" y="2581196"/>
            <a:ext cx="1233362" cy="1478551"/>
          </a:xfrm>
          <a:prstGeom prst="rect">
            <a:avLst/>
          </a:prstGeom>
          <a:noFill/>
          <a:ln>
            <a:noFill/>
          </a:ln>
          <a:effectLst>
            <a:outerShdw blurRad="57150" rotWithShape="0" algn="bl" dir="5400000" dist="19050">
              <a:srgbClr val="000000">
                <a:alpha val="50000"/>
              </a:srgbClr>
            </a:outerShdw>
          </a:effectLst>
        </p:spPr>
      </p:pic>
      <p:pic>
        <p:nvPicPr>
          <p:cNvPr id="221" name="Google Shape;221;p25"/>
          <p:cNvPicPr preferRelativeResize="0"/>
          <p:nvPr/>
        </p:nvPicPr>
        <p:blipFill>
          <a:blip r:embed="rId8">
            <a:alphaModFix/>
          </a:blip>
          <a:stretch>
            <a:fillRect/>
          </a:stretch>
        </p:blipFill>
        <p:spPr>
          <a:xfrm>
            <a:off x="6862025" y="1901342"/>
            <a:ext cx="1227203" cy="1478552"/>
          </a:xfrm>
          <a:prstGeom prst="rect">
            <a:avLst/>
          </a:prstGeom>
          <a:noFill/>
          <a:ln>
            <a:noFill/>
          </a:ln>
        </p:spPr>
      </p:pic>
      <p:pic>
        <p:nvPicPr>
          <p:cNvPr id="222" name="Google Shape;222;p25"/>
          <p:cNvPicPr preferRelativeResize="0"/>
          <p:nvPr/>
        </p:nvPicPr>
        <p:blipFill>
          <a:blip r:embed="rId9">
            <a:alphaModFix/>
          </a:blip>
          <a:stretch>
            <a:fillRect/>
          </a:stretch>
        </p:blipFill>
        <p:spPr>
          <a:xfrm>
            <a:off x="7492871" y="1309925"/>
            <a:ext cx="1227203" cy="1478552"/>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455B"/>
        </a:solidFill>
      </p:bgPr>
    </p:bg>
    <p:spTree>
      <p:nvGrpSpPr>
        <p:cNvPr id="226" name="Shape 226"/>
        <p:cNvGrpSpPr/>
        <p:nvPr/>
      </p:nvGrpSpPr>
      <p:grpSpPr>
        <a:xfrm>
          <a:off x="0" y="0"/>
          <a:ext cx="0" cy="0"/>
          <a:chOff x="0" y="0"/>
          <a:chExt cx="0" cy="0"/>
        </a:xfrm>
      </p:grpSpPr>
      <p:sp>
        <p:nvSpPr>
          <p:cNvPr id="227" name="Google Shape;227;p26"/>
          <p:cNvSpPr txBox="1"/>
          <p:nvPr/>
        </p:nvSpPr>
        <p:spPr>
          <a:xfrm>
            <a:off x="-1774150" y="629525"/>
            <a:ext cx="6602400" cy="1140900"/>
          </a:xfrm>
          <a:prstGeom prst="rect">
            <a:avLst/>
          </a:prstGeom>
          <a:solidFill>
            <a:srgbClr val="0271B6"/>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4100">
              <a:solidFill>
                <a:schemeClr val="lt1"/>
              </a:solidFill>
              <a:latin typeface="Barlow SemiBold"/>
              <a:ea typeface="Barlow SemiBold"/>
              <a:cs typeface="Barlow SemiBold"/>
              <a:sym typeface="Barlow SemiBold"/>
            </a:endParaRPr>
          </a:p>
        </p:txBody>
      </p:sp>
      <p:sp>
        <p:nvSpPr>
          <p:cNvPr id="228" name="Google Shape;228;p26"/>
          <p:cNvSpPr/>
          <p:nvPr/>
        </p:nvSpPr>
        <p:spPr>
          <a:xfrm>
            <a:off x="4215425" y="629525"/>
            <a:ext cx="1140900" cy="1140900"/>
          </a:xfrm>
          <a:prstGeom prst="ellipse">
            <a:avLst/>
          </a:prstGeom>
          <a:solidFill>
            <a:srgbClr val="0271B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29" name="Google Shape;229;p26"/>
          <p:cNvSpPr txBox="1"/>
          <p:nvPr/>
        </p:nvSpPr>
        <p:spPr>
          <a:xfrm>
            <a:off x="251100" y="672700"/>
            <a:ext cx="4249200" cy="409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chemeClr val="lt1"/>
                </a:solidFill>
                <a:latin typeface="Barlow"/>
                <a:ea typeface="Barlow"/>
                <a:cs typeface="Barlow"/>
                <a:sym typeface="Barlow"/>
              </a:rPr>
              <a:t>Help shape the future of CEOS Analysis Ready Data</a:t>
            </a:r>
            <a:endParaRPr sz="2800">
              <a:solidFill>
                <a:schemeClr val="lt1"/>
              </a:solidFill>
              <a:latin typeface="Barlow"/>
              <a:ea typeface="Barlow"/>
              <a:cs typeface="Barlow"/>
              <a:sym typeface="Barlow"/>
            </a:endParaRPr>
          </a:p>
        </p:txBody>
      </p:sp>
      <p:pic>
        <p:nvPicPr>
          <p:cNvPr id="230" name="Google Shape;230;p26" title="CEOS_ARD_Logo_white.png"/>
          <p:cNvPicPr preferRelativeResize="0"/>
          <p:nvPr/>
        </p:nvPicPr>
        <p:blipFill>
          <a:blip r:embed="rId3">
            <a:alphaModFix/>
          </a:blip>
          <a:stretch>
            <a:fillRect/>
          </a:stretch>
        </p:blipFill>
        <p:spPr>
          <a:xfrm>
            <a:off x="5562600" y="33775"/>
            <a:ext cx="2671425" cy="2141001"/>
          </a:xfrm>
          <a:prstGeom prst="rect">
            <a:avLst/>
          </a:prstGeom>
          <a:noFill/>
          <a:ln>
            <a:noFill/>
          </a:ln>
        </p:spPr>
      </p:pic>
      <p:pic>
        <p:nvPicPr>
          <p:cNvPr id="231" name="Google Shape;231;p26" title="CEOS-ARD PFS cover pages.png"/>
          <p:cNvPicPr preferRelativeResize="0"/>
          <p:nvPr/>
        </p:nvPicPr>
        <p:blipFill>
          <a:blip r:embed="rId4">
            <a:alphaModFix/>
          </a:blip>
          <a:stretch>
            <a:fillRect/>
          </a:stretch>
        </p:blipFill>
        <p:spPr>
          <a:xfrm>
            <a:off x="800500" y="2528026"/>
            <a:ext cx="1294614" cy="1828799"/>
          </a:xfrm>
          <a:prstGeom prst="rect">
            <a:avLst/>
          </a:prstGeom>
          <a:noFill/>
          <a:ln cap="flat" cmpd="sng" w="9525">
            <a:solidFill>
              <a:schemeClr val="lt1"/>
            </a:solidFill>
            <a:prstDash val="solid"/>
            <a:round/>
            <a:headEnd len="sm" w="sm" type="none"/>
            <a:tailEnd len="sm" w="sm" type="none"/>
          </a:ln>
          <a:effectLst>
            <a:reflection blurRad="0" dir="5400000" dist="38100" endA="0" endPos="30000" fadeDir="5400012" kx="0" rotWithShape="0" algn="bl" stPos="0" sy="-100000" ky="0"/>
          </a:effectLst>
        </p:spPr>
      </p:pic>
      <p:pic>
        <p:nvPicPr>
          <p:cNvPr id="232" name="Google Shape;232;p26" title="CEOS-ARD PFS cover pages (1).png"/>
          <p:cNvPicPr preferRelativeResize="0"/>
          <p:nvPr/>
        </p:nvPicPr>
        <p:blipFill>
          <a:blip r:embed="rId5">
            <a:alphaModFix/>
          </a:blip>
          <a:stretch>
            <a:fillRect/>
          </a:stretch>
        </p:blipFill>
        <p:spPr>
          <a:xfrm>
            <a:off x="2297233" y="2528026"/>
            <a:ext cx="1294614" cy="1828799"/>
          </a:xfrm>
          <a:prstGeom prst="rect">
            <a:avLst/>
          </a:prstGeom>
          <a:noFill/>
          <a:ln>
            <a:noFill/>
          </a:ln>
          <a:effectLst>
            <a:reflection blurRad="0" dir="5400000" dist="38100" endA="0" endPos="30000" fadeDir="5400012" kx="0" rotWithShape="0" algn="bl" stPos="0" sy="-100000" ky="0"/>
          </a:effectLst>
        </p:spPr>
      </p:pic>
      <p:pic>
        <p:nvPicPr>
          <p:cNvPr id="233" name="Google Shape;233;p26" title="CEOS-ARD PFS cover pages (2).png"/>
          <p:cNvPicPr preferRelativeResize="0"/>
          <p:nvPr/>
        </p:nvPicPr>
        <p:blipFill>
          <a:blip r:embed="rId6">
            <a:alphaModFix/>
          </a:blip>
          <a:stretch>
            <a:fillRect/>
          </a:stretch>
        </p:blipFill>
        <p:spPr>
          <a:xfrm>
            <a:off x="3793965" y="2528026"/>
            <a:ext cx="1292828" cy="1828799"/>
          </a:xfrm>
          <a:prstGeom prst="rect">
            <a:avLst/>
          </a:prstGeom>
          <a:noFill/>
          <a:ln>
            <a:noFill/>
          </a:ln>
          <a:effectLst>
            <a:reflection blurRad="0" dir="5400000" dist="38100" endA="0" endPos="30000" fadeDir="5400012" kx="0" rotWithShape="0" algn="bl" stPos="0" sy="-100000" ky="0"/>
          </a:effectLst>
        </p:spPr>
      </p:pic>
      <p:pic>
        <p:nvPicPr>
          <p:cNvPr id="234" name="Google Shape;234;p26" title="CEOS-ARD PFS cover pages (3).png"/>
          <p:cNvPicPr preferRelativeResize="0"/>
          <p:nvPr/>
        </p:nvPicPr>
        <p:blipFill>
          <a:blip r:embed="rId7">
            <a:alphaModFix/>
          </a:blip>
          <a:stretch>
            <a:fillRect/>
          </a:stretch>
        </p:blipFill>
        <p:spPr>
          <a:xfrm>
            <a:off x="5288912" y="2528026"/>
            <a:ext cx="1292828" cy="1828799"/>
          </a:xfrm>
          <a:prstGeom prst="rect">
            <a:avLst/>
          </a:prstGeom>
          <a:noFill/>
          <a:ln>
            <a:noFill/>
          </a:ln>
          <a:effectLst>
            <a:reflection blurRad="0" dir="5400000" dist="38100" endA="0" endPos="30000" fadeDir="5400012" kx="0" rotWithShape="0" algn="bl" stPos="0" sy="-100000" ky="0"/>
          </a:effectLst>
        </p:spPr>
      </p:pic>
      <p:pic>
        <p:nvPicPr>
          <p:cNvPr id="235" name="Google Shape;235;p26" title="CEOS-ARD PFS cover pages (4).png"/>
          <p:cNvPicPr preferRelativeResize="0"/>
          <p:nvPr/>
        </p:nvPicPr>
        <p:blipFill>
          <a:blip r:embed="rId8">
            <a:alphaModFix/>
          </a:blip>
          <a:stretch>
            <a:fillRect/>
          </a:stretch>
        </p:blipFill>
        <p:spPr>
          <a:xfrm>
            <a:off x="6783858" y="2528026"/>
            <a:ext cx="1292828" cy="1828799"/>
          </a:xfrm>
          <a:prstGeom prst="rect">
            <a:avLst/>
          </a:prstGeom>
          <a:noFill/>
          <a:ln>
            <a:noFill/>
          </a:ln>
          <a:effectLst>
            <a:reflection blurRad="0" dir="5400000" dist="38100" endA="0" endPos="30000" fadeDir="5400012" kx="0" rotWithShape="0" algn="bl" stPos="0" sy="-100000" ky="0"/>
          </a:effectLst>
        </p:spPr>
      </p:pic>
      <p:sp>
        <p:nvSpPr>
          <p:cNvPr id="236" name="Google Shape;236;p26"/>
          <p:cNvSpPr txBox="1"/>
          <p:nvPr/>
        </p:nvSpPr>
        <p:spPr>
          <a:xfrm>
            <a:off x="2412050" y="1922819"/>
            <a:ext cx="4169700" cy="503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lt1"/>
                </a:solidFill>
                <a:latin typeface="Barlow"/>
                <a:ea typeface="Barlow"/>
                <a:cs typeface="Barlow"/>
                <a:sym typeface="Barlow"/>
              </a:rPr>
              <a:t>ceos.org/ard/survey</a:t>
            </a:r>
            <a:endParaRPr sz="1800">
              <a:solidFill>
                <a:schemeClr val="lt1"/>
              </a:solidFill>
              <a:latin typeface="Barlow"/>
              <a:ea typeface="Barlow"/>
              <a:cs typeface="Barlow"/>
              <a:sym typeface="Barlow"/>
            </a:endParaRPr>
          </a:p>
        </p:txBody>
      </p:sp>
      <p:pic>
        <p:nvPicPr>
          <p:cNvPr id="237" name="Google Shape;237;p26" title="adobe-express-qr-code.png"/>
          <p:cNvPicPr preferRelativeResize="0"/>
          <p:nvPr/>
        </p:nvPicPr>
        <p:blipFill>
          <a:blip r:embed="rId9">
            <a:alphaModFix/>
          </a:blip>
          <a:stretch>
            <a:fillRect/>
          </a:stretch>
        </p:blipFill>
        <p:spPr>
          <a:xfrm>
            <a:off x="7812601" y="987477"/>
            <a:ext cx="1080250" cy="10802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5" name="Shape 65"/>
        <p:cNvGrpSpPr/>
        <p:nvPr/>
      </p:nvGrpSpPr>
      <p:grpSpPr>
        <a:xfrm>
          <a:off x="0" y="0"/>
          <a:ext cx="0" cy="0"/>
          <a:chOff x="0" y="0"/>
          <a:chExt cx="0" cy="0"/>
        </a:xfrm>
      </p:grpSpPr>
      <p:cxnSp>
        <p:nvCxnSpPr>
          <p:cNvPr id="66" name="Google Shape;66;p14"/>
          <p:cNvCxnSpPr/>
          <p:nvPr/>
        </p:nvCxnSpPr>
        <p:spPr>
          <a:xfrm>
            <a:off x="172950" y="4757875"/>
            <a:ext cx="8798100" cy="0"/>
          </a:xfrm>
          <a:prstGeom prst="straightConnector1">
            <a:avLst/>
          </a:prstGeom>
          <a:noFill/>
          <a:ln cap="flat" cmpd="sng" w="9525">
            <a:solidFill>
              <a:srgbClr val="21455B"/>
            </a:solidFill>
            <a:prstDash val="dot"/>
            <a:round/>
            <a:headEnd len="med" w="med" type="none"/>
            <a:tailEnd len="med" w="med" type="none"/>
          </a:ln>
        </p:spPr>
      </p:cxnSp>
      <p:sp>
        <p:nvSpPr>
          <p:cNvPr id="67" name="Google Shape;67;p14"/>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21455B"/>
                </a:solidFill>
                <a:latin typeface="Barlow"/>
                <a:ea typeface="Barlow"/>
                <a:cs typeface="Barlow"/>
                <a:sym typeface="Barlow"/>
              </a:rPr>
              <a:t>WGCV-55, 10 July 2025</a:t>
            </a:r>
            <a:endParaRPr sz="900">
              <a:solidFill>
                <a:srgbClr val="21455B"/>
              </a:solidFill>
              <a:latin typeface="Barlow"/>
              <a:ea typeface="Barlow"/>
              <a:cs typeface="Barlow"/>
              <a:sym typeface="Barlow"/>
            </a:endParaRPr>
          </a:p>
        </p:txBody>
      </p:sp>
      <p:pic>
        <p:nvPicPr>
          <p:cNvPr id="68" name="Google Shape;68;p14" title="CEOS_logo_ard_blue.png"/>
          <p:cNvPicPr preferRelativeResize="0"/>
          <p:nvPr/>
        </p:nvPicPr>
        <p:blipFill rotWithShape="1">
          <a:blip r:embed="rId3">
            <a:alphaModFix/>
          </a:blip>
          <a:srcRect b="0" l="9" r="0" t="0"/>
          <a:stretch/>
        </p:blipFill>
        <p:spPr>
          <a:xfrm>
            <a:off x="963252" y="231433"/>
            <a:ext cx="2179997" cy="503475"/>
          </a:xfrm>
          <a:prstGeom prst="rect">
            <a:avLst/>
          </a:prstGeom>
          <a:noFill/>
          <a:ln>
            <a:noFill/>
          </a:ln>
        </p:spPr>
      </p:pic>
      <p:pic>
        <p:nvPicPr>
          <p:cNvPr id="69" name="Google Shape;69;p14" title="CEOS_ARD_Logo_blue_corrected.png"/>
          <p:cNvPicPr preferRelativeResize="0"/>
          <p:nvPr/>
        </p:nvPicPr>
        <p:blipFill rotWithShape="1">
          <a:blip r:embed="rId4">
            <a:alphaModFix/>
          </a:blip>
          <a:srcRect b="228" l="0" r="0" t="238"/>
          <a:stretch/>
        </p:blipFill>
        <p:spPr>
          <a:xfrm>
            <a:off x="96750" y="138054"/>
            <a:ext cx="861200" cy="690225"/>
          </a:xfrm>
          <a:prstGeom prst="rect">
            <a:avLst/>
          </a:prstGeom>
          <a:noFill/>
          <a:ln>
            <a:noFill/>
          </a:ln>
        </p:spPr>
      </p:pic>
      <p:pic>
        <p:nvPicPr>
          <p:cNvPr id="70" name="Google Shape;70;p14"/>
          <p:cNvPicPr preferRelativeResize="0"/>
          <p:nvPr/>
        </p:nvPicPr>
        <p:blipFill>
          <a:blip r:embed="rId5">
            <a:alphaModFix/>
          </a:blip>
          <a:stretch>
            <a:fillRect/>
          </a:stretch>
        </p:blipFill>
        <p:spPr>
          <a:xfrm>
            <a:off x="8258175" y="-45225"/>
            <a:ext cx="5222700" cy="5004600"/>
          </a:xfrm>
          <a:prstGeom prst="donut">
            <a:avLst>
              <a:gd fmla="val 10848" name="adj"/>
            </a:avLst>
          </a:prstGeom>
          <a:noFill/>
          <a:ln>
            <a:noFill/>
          </a:ln>
        </p:spPr>
      </p:pic>
      <p:sp>
        <p:nvSpPr>
          <p:cNvPr id="71" name="Google Shape;71;p14"/>
          <p:cNvSpPr txBox="1"/>
          <p:nvPr/>
        </p:nvSpPr>
        <p:spPr>
          <a:xfrm>
            <a:off x="3732300" y="155225"/>
            <a:ext cx="47031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100">
                <a:solidFill>
                  <a:srgbClr val="21455B"/>
                </a:solidFill>
                <a:latin typeface="Barlow"/>
                <a:ea typeface="Barlow"/>
                <a:cs typeface="Barlow"/>
                <a:sym typeface="Barlow"/>
              </a:rPr>
              <a:t>Presentation Overview</a:t>
            </a:r>
            <a:endParaRPr sz="3100">
              <a:solidFill>
                <a:srgbClr val="21455B"/>
              </a:solidFill>
              <a:latin typeface="Barlow"/>
              <a:ea typeface="Barlow"/>
              <a:cs typeface="Barlow"/>
              <a:sym typeface="Barlow"/>
            </a:endParaRPr>
          </a:p>
        </p:txBody>
      </p:sp>
      <p:sp>
        <p:nvSpPr>
          <p:cNvPr id="72" name="Google Shape;72;p14"/>
          <p:cNvSpPr txBox="1"/>
          <p:nvPr/>
        </p:nvSpPr>
        <p:spPr>
          <a:xfrm>
            <a:off x="389400" y="894450"/>
            <a:ext cx="7438200" cy="3695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500">
                <a:solidFill>
                  <a:srgbClr val="21455B"/>
                </a:solidFill>
                <a:latin typeface="Barlow"/>
                <a:ea typeface="Barlow"/>
                <a:cs typeface="Barlow"/>
                <a:sym typeface="Barlow"/>
              </a:rPr>
              <a:t>Goals for 2025:</a:t>
            </a:r>
            <a:endParaRPr sz="1500">
              <a:solidFill>
                <a:srgbClr val="21455B"/>
              </a:solidFill>
              <a:latin typeface="Barlow"/>
              <a:ea typeface="Barlow"/>
              <a:cs typeface="Barlow"/>
              <a:sym typeface="Barlow"/>
            </a:endParaRPr>
          </a:p>
          <a:p>
            <a:pPr indent="-323850" lvl="0" marL="457200" rtl="0" algn="l">
              <a:lnSpc>
                <a:spcPct val="115000"/>
              </a:lnSpc>
              <a:spcBef>
                <a:spcPts val="400"/>
              </a:spcBef>
              <a:spcAft>
                <a:spcPts val="0"/>
              </a:spcAft>
              <a:buClr>
                <a:srgbClr val="21455B"/>
              </a:buClr>
              <a:buSzPts val="1500"/>
              <a:buFont typeface="Barlow"/>
              <a:buChar char="●"/>
            </a:pPr>
            <a:r>
              <a:rPr lang="en" sz="1500">
                <a:solidFill>
                  <a:srgbClr val="21455B"/>
                </a:solidFill>
                <a:latin typeface="Barlow"/>
                <a:ea typeface="Barlow"/>
                <a:cs typeface="Barlow"/>
                <a:sym typeface="Barlow"/>
              </a:rPr>
              <a:t>Gathering community feedback on the current state of CEOS-ARD</a:t>
            </a:r>
            <a:endParaRPr sz="1500">
              <a:solidFill>
                <a:srgbClr val="21455B"/>
              </a:solidFill>
              <a:latin typeface="Barlow"/>
              <a:ea typeface="Barlow"/>
              <a:cs typeface="Barlow"/>
              <a:sym typeface="Barlow"/>
            </a:endParaRPr>
          </a:p>
          <a:p>
            <a:pPr indent="-323850" lvl="0" marL="457200" rtl="0" algn="l">
              <a:lnSpc>
                <a:spcPct val="115000"/>
              </a:lnSpc>
              <a:spcBef>
                <a:spcPts val="0"/>
              </a:spcBef>
              <a:spcAft>
                <a:spcPts val="0"/>
              </a:spcAft>
              <a:buClr>
                <a:srgbClr val="21455B"/>
              </a:buClr>
              <a:buSzPts val="1500"/>
              <a:buFont typeface="Barlow"/>
              <a:buChar char="●"/>
            </a:pPr>
            <a:r>
              <a:rPr lang="en" sz="1500">
                <a:solidFill>
                  <a:srgbClr val="21455B"/>
                </a:solidFill>
                <a:latin typeface="Barlow"/>
                <a:ea typeface="Barlow"/>
                <a:cs typeface="Barlow"/>
                <a:sym typeface="Barlow"/>
              </a:rPr>
              <a:t>Understanding priorities for future development</a:t>
            </a:r>
            <a:endParaRPr sz="1500">
              <a:solidFill>
                <a:srgbClr val="21455B"/>
              </a:solidFill>
              <a:latin typeface="Barlow"/>
              <a:ea typeface="Barlow"/>
              <a:cs typeface="Barlow"/>
              <a:sym typeface="Barlow"/>
            </a:endParaRPr>
          </a:p>
          <a:p>
            <a:pPr indent="-323850" lvl="0" marL="457200" rtl="0" algn="l">
              <a:lnSpc>
                <a:spcPct val="115000"/>
              </a:lnSpc>
              <a:spcBef>
                <a:spcPts val="0"/>
              </a:spcBef>
              <a:spcAft>
                <a:spcPts val="0"/>
              </a:spcAft>
              <a:buClr>
                <a:srgbClr val="21455B"/>
              </a:buClr>
              <a:buSzPts val="1500"/>
              <a:buFont typeface="Barlow"/>
              <a:buChar char="●"/>
            </a:pPr>
            <a:r>
              <a:rPr lang="en" sz="1500">
                <a:solidFill>
                  <a:srgbClr val="21455B"/>
                </a:solidFill>
                <a:latin typeface="Barlow"/>
                <a:ea typeface="Barlow"/>
                <a:cs typeface="Barlow"/>
                <a:sym typeface="Barlow"/>
              </a:rPr>
              <a:t>More engagement outside of CEOS</a:t>
            </a:r>
            <a:endParaRPr sz="1500">
              <a:solidFill>
                <a:srgbClr val="21455B"/>
              </a:solidFill>
              <a:latin typeface="Barlow"/>
              <a:ea typeface="Barlow"/>
              <a:cs typeface="Barlow"/>
              <a:sym typeface="Barlow"/>
            </a:endParaRPr>
          </a:p>
          <a:p>
            <a:pPr indent="-323850" lvl="0" marL="457200" rtl="0" algn="l">
              <a:lnSpc>
                <a:spcPct val="115000"/>
              </a:lnSpc>
              <a:spcBef>
                <a:spcPts val="0"/>
              </a:spcBef>
              <a:spcAft>
                <a:spcPts val="0"/>
              </a:spcAft>
              <a:buClr>
                <a:srgbClr val="21455B"/>
              </a:buClr>
              <a:buSzPts val="1500"/>
              <a:buFont typeface="Barlow"/>
              <a:buChar char="●"/>
            </a:pPr>
            <a:r>
              <a:rPr lang="en" sz="1500">
                <a:solidFill>
                  <a:srgbClr val="21455B"/>
                </a:solidFill>
                <a:latin typeface="Barlow"/>
                <a:ea typeface="Barlow"/>
                <a:cs typeface="Barlow"/>
                <a:sym typeface="Barlow"/>
              </a:rPr>
              <a:t>Feedback will contribute to a proposal to be presented to senior space agency and EO program leadership at the CEOS Plenary meeting later this year.</a:t>
            </a:r>
            <a:endParaRPr sz="1500">
              <a:solidFill>
                <a:srgbClr val="21455B"/>
              </a:solidFill>
              <a:latin typeface="Barlow"/>
              <a:ea typeface="Barlow"/>
              <a:cs typeface="Barlow"/>
              <a:sym typeface="Barlow"/>
            </a:endParaRPr>
          </a:p>
          <a:p>
            <a:pPr indent="0" lvl="0" marL="0" rtl="0" algn="l">
              <a:lnSpc>
                <a:spcPct val="115000"/>
              </a:lnSpc>
              <a:spcBef>
                <a:spcPts val="400"/>
              </a:spcBef>
              <a:spcAft>
                <a:spcPts val="0"/>
              </a:spcAft>
              <a:buNone/>
            </a:pPr>
            <a:r>
              <a:rPr lang="en" sz="1500">
                <a:solidFill>
                  <a:srgbClr val="21455B"/>
                </a:solidFill>
                <a:latin typeface="Barlow"/>
                <a:ea typeface="Barlow"/>
                <a:cs typeface="Barlow"/>
                <a:sym typeface="Barlow"/>
              </a:rPr>
              <a:t>Today we will cover:</a:t>
            </a:r>
            <a:endParaRPr sz="1500">
              <a:solidFill>
                <a:srgbClr val="21455B"/>
              </a:solidFill>
              <a:latin typeface="Barlow"/>
              <a:ea typeface="Barlow"/>
              <a:cs typeface="Barlow"/>
              <a:sym typeface="Barlow"/>
            </a:endParaRPr>
          </a:p>
          <a:p>
            <a:pPr indent="-323850" lvl="0" marL="457200" rtl="0" algn="l">
              <a:lnSpc>
                <a:spcPct val="115000"/>
              </a:lnSpc>
              <a:spcBef>
                <a:spcPts val="400"/>
              </a:spcBef>
              <a:spcAft>
                <a:spcPts val="0"/>
              </a:spcAft>
              <a:buClr>
                <a:srgbClr val="21455B"/>
              </a:buClr>
              <a:buSzPts val="1500"/>
              <a:buFont typeface="Barlow"/>
              <a:buAutoNum type="arabicPeriod"/>
            </a:pPr>
            <a:r>
              <a:rPr lang="en" sz="1500">
                <a:solidFill>
                  <a:srgbClr val="21455B"/>
                </a:solidFill>
                <a:latin typeface="Barlow"/>
                <a:ea typeface="Barlow"/>
                <a:cs typeface="Barlow"/>
                <a:sym typeface="Barlow"/>
              </a:rPr>
              <a:t>Background</a:t>
            </a:r>
            <a:endParaRPr sz="1500">
              <a:solidFill>
                <a:srgbClr val="21455B"/>
              </a:solidFill>
              <a:latin typeface="Barlow"/>
              <a:ea typeface="Barlow"/>
              <a:cs typeface="Barlow"/>
              <a:sym typeface="Barlow"/>
            </a:endParaRPr>
          </a:p>
          <a:p>
            <a:pPr indent="-323850" lvl="0" marL="457200" rtl="0" algn="l">
              <a:lnSpc>
                <a:spcPct val="115000"/>
              </a:lnSpc>
              <a:spcBef>
                <a:spcPts val="400"/>
              </a:spcBef>
              <a:spcAft>
                <a:spcPts val="0"/>
              </a:spcAft>
              <a:buClr>
                <a:srgbClr val="21455B"/>
              </a:buClr>
              <a:buSzPts val="1500"/>
              <a:buFont typeface="Barlow"/>
              <a:buAutoNum type="arabicPeriod"/>
            </a:pPr>
            <a:r>
              <a:rPr lang="en" sz="1500">
                <a:solidFill>
                  <a:srgbClr val="21455B"/>
                </a:solidFill>
                <a:latin typeface="Barlow"/>
                <a:ea typeface="Barlow"/>
                <a:cs typeface="Barlow"/>
                <a:sym typeface="Barlow"/>
              </a:rPr>
              <a:t>Current status</a:t>
            </a:r>
            <a:endParaRPr sz="1500">
              <a:solidFill>
                <a:srgbClr val="21455B"/>
              </a:solidFill>
              <a:latin typeface="Barlow"/>
              <a:ea typeface="Barlow"/>
              <a:cs typeface="Barlow"/>
              <a:sym typeface="Barlow"/>
            </a:endParaRPr>
          </a:p>
          <a:p>
            <a:pPr indent="-323850" lvl="0" marL="457200" rtl="0" algn="l">
              <a:lnSpc>
                <a:spcPct val="115000"/>
              </a:lnSpc>
              <a:spcBef>
                <a:spcPts val="400"/>
              </a:spcBef>
              <a:spcAft>
                <a:spcPts val="0"/>
              </a:spcAft>
              <a:buClr>
                <a:srgbClr val="21455B"/>
              </a:buClr>
              <a:buSzPts val="1500"/>
              <a:buFont typeface="Barlow"/>
              <a:buAutoNum type="arabicPeriod"/>
            </a:pPr>
            <a:r>
              <a:rPr lang="en" sz="1500">
                <a:solidFill>
                  <a:srgbClr val="21455B"/>
                </a:solidFill>
                <a:latin typeface="Barlow"/>
                <a:ea typeface="Barlow"/>
                <a:cs typeface="Barlow"/>
                <a:sym typeface="Barlow"/>
              </a:rPr>
              <a:t>Impact</a:t>
            </a:r>
            <a:endParaRPr sz="1500">
              <a:solidFill>
                <a:srgbClr val="21455B"/>
              </a:solidFill>
              <a:latin typeface="Barlow"/>
              <a:ea typeface="Barlow"/>
              <a:cs typeface="Barlow"/>
              <a:sym typeface="Barlow"/>
            </a:endParaRPr>
          </a:p>
          <a:p>
            <a:pPr indent="-323850" lvl="0" marL="457200" rtl="0" algn="l">
              <a:lnSpc>
                <a:spcPct val="115000"/>
              </a:lnSpc>
              <a:spcBef>
                <a:spcPts val="400"/>
              </a:spcBef>
              <a:spcAft>
                <a:spcPts val="0"/>
              </a:spcAft>
              <a:buClr>
                <a:srgbClr val="21455B"/>
              </a:buClr>
              <a:buSzPts val="1500"/>
              <a:buFont typeface="Barlow"/>
              <a:buAutoNum type="arabicPeriod"/>
            </a:pPr>
            <a:r>
              <a:rPr lang="en" sz="1500">
                <a:solidFill>
                  <a:srgbClr val="21455B"/>
                </a:solidFill>
                <a:latin typeface="Barlow"/>
                <a:ea typeface="Barlow"/>
                <a:cs typeface="Barlow"/>
                <a:sym typeface="Barlow"/>
              </a:rPr>
              <a:t>Future considerations and use cases such as AI/ML</a:t>
            </a:r>
            <a:endParaRPr sz="1500">
              <a:solidFill>
                <a:srgbClr val="21455B"/>
              </a:solidFill>
              <a:latin typeface="Barlow"/>
              <a:ea typeface="Barlow"/>
              <a:cs typeface="Barlow"/>
              <a:sym typeface="Barlow"/>
            </a:endParaRPr>
          </a:p>
          <a:p>
            <a:pPr indent="-323850" lvl="0" marL="457200" rtl="0" algn="l">
              <a:lnSpc>
                <a:spcPct val="115000"/>
              </a:lnSpc>
              <a:spcBef>
                <a:spcPts val="400"/>
              </a:spcBef>
              <a:spcAft>
                <a:spcPts val="400"/>
              </a:spcAft>
              <a:buClr>
                <a:srgbClr val="21455B"/>
              </a:buClr>
              <a:buSzPts val="1500"/>
              <a:buFont typeface="Barlow"/>
              <a:buAutoNum type="arabicPeriod"/>
            </a:pPr>
            <a:r>
              <a:rPr lang="en" sz="1500">
                <a:solidFill>
                  <a:srgbClr val="21455B"/>
                </a:solidFill>
                <a:latin typeface="Barlow"/>
                <a:ea typeface="Barlow"/>
                <a:cs typeface="Barlow"/>
                <a:sym typeface="Barlow"/>
              </a:rPr>
              <a:t>How to engage, questionnaire</a:t>
            </a:r>
            <a:endParaRPr sz="1500">
              <a:solidFill>
                <a:srgbClr val="21455B"/>
              </a:solidFill>
              <a:latin typeface="Barlow"/>
              <a:ea typeface="Barlow"/>
              <a:cs typeface="Barlow"/>
              <a:sym typeface="Barlow"/>
            </a:endParaRPr>
          </a:p>
        </p:txBody>
      </p:sp>
      <p:sp>
        <p:nvSpPr>
          <p:cNvPr id="73" name="Google Shape;73;p14"/>
          <p:cNvSpPr txBox="1"/>
          <p:nvPr/>
        </p:nvSpPr>
        <p:spPr>
          <a:xfrm>
            <a:off x="2907750" y="2848700"/>
            <a:ext cx="4860900" cy="731100"/>
          </a:xfrm>
          <a:prstGeom prst="rect">
            <a:avLst/>
          </a:prstGeom>
          <a:solidFill>
            <a:srgbClr val="0271B6"/>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600"/>
              </a:spcAft>
              <a:buClr>
                <a:schemeClr val="dk1"/>
              </a:buClr>
              <a:buSzPts val="1100"/>
              <a:buFont typeface="Arial"/>
              <a:buNone/>
            </a:pPr>
            <a:r>
              <a:rPr lang="en" sz="1500">
                <a:solidFill>
                  <a:schemeClr val="lt1"/>
                </a:solidFill>
                <a:latin typeface="Barlow SemiBold"/>
                <a:ea typeface="Barlow SemiBold"/>
                <a:cs typeface="Barlow SemiBold"/>
                <a:sym typeface="Barlow SemiBold"/>
              </a:rPr>
              <a:t>We want to e</a:t>
            </a:r>
            <a:r>
              <a:rPr lang="en" sz="1500">
                <a:solidFill>
                  <a:schemeClr val="lt1"/>
                </a:solidFill>
                <a:latin typeface="Barlow SemiBold"/>
                <a:ea typeface="Barlow SemiBold"/>
                <a:cs typeface="Barlow SemiBold"/>
                <a:sym typeface="Barlow SemiBold"/>
              </a:rPr>
              <a:t>nsure CEOS-ARD is working for the broadest group of stakeholders – your input matters!</a:t>
            </a:r>
            <a:endParaRPr sz="1800">
              <a:solidFill>
                <a:schemeClr val="lt1"/>
              </a:solidFill>
              <a:latin typeface="Barlow SemiBold"/>
              <a:ea typeface="Barlow SemiBold"/>
              <a:cs typeface="Barlow SemiBold"/>
              <a:sym typeface="Barlow SemiBo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455B"/>
        </a:solidFill>
      </p:bgPr>
    </p:bg>
    <p:spTree>
      <p:nvGrpSpPr>
        <p:cNvPr id="77" name="Shape 77"/>
        <p:cNvGrpSpPr/>
        <p:nvPr/>
      </p:nvGrpSpPr>
      <p:grpSpPr>
        <a:xfrm>
          <a:off x="0" y="0"/>
          <a:ext cx="0" cy="0"/>
          <a:chOff x="0" y="0"/>
          <a:chExt cx="0" cy="0"/>
        </a:xfrm>
      </p:grpSpPr>
      <p:cxnSp>
        <p:nvCxnSpPr>
          <p:cNvPr id="78" name="Google Shape;78;p15"/>
          <p:cNvCxnSpPr/>
          <p:nvPr/>
        </p:nvCxnSpPr>
        <p:spPr>
          <a:xfrm>
            <a:off x="172950" y="4757875"/>
            <a:ext cx="8798100" cy="0"/>
          </a:xfrm>
          <a:prstGeom prst="straightConnector1">
            <a:avLst/>
          </a:prstGeom>
          <a:noFill/>
          <a:ln cap="flat" cmpd="sng" w="9525">
            <a:solidFill>
              <a:schemeClr val="lt1"/>
            </a:solidFill>
            <a:prstDash val="dot"/>
            <a:round/>
            <a:headEnd len="med" w="med" type="none"/>
            <a:tailEnd len="med" w="med" type="none"/>
          </a:ln>
        </p:spPr>
      </p:cxnSp>
      <p:sp>
        <p:nvSpPr>
          <p:cNvPr id="79" name="Google Shape;79;p15"/>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lt1"/>
                </a:solidFill>
                <a:latin typeface="Barlow"/>
                <a:ea typeface="Barlow"/>
                <a:cs typeface="Barlow"/>
                <a:sym typeface="Barlow"/>
              </a:rPr>
              <a:t>WGCV-55, 10 July 2025</a:t>
            </a:r>
            <a:endParaRPr sz="900">
              <a:solidFill>
                <a:schemeClr val="lt1"/>
              </a:solidFill>
              <a:latin typeface="Barlow"/>
              <a:ea typeface="Barlow"/>
              <a:cs typeface="Barlow"/>
              <a:sym typeface="Barlow"/>
            </a:endParaRPr>
          </a:p>
        </p:txBody>
      </p:sp>
      <p:pic>
        <p:nvPicPr>
          <p:cNvPr id="80" name="Google Shape;80;p15" title="CEOS_logo_white_text_right.png"/>
          <p:cNvPicPr preferRelativeResize="0"/>
          <p:nvPr/>
        </p:nvPicPr>
        <p:blipFill rotWithShape="1">
          <a:blip r:embed="rId3">
            <a:alphaModFix/>
          </a:blip>
          <a:srcRect b="0" l="-420" r="419" t="0"/>
          <a:stretch/>
        </p:blipFill>
        <p:spPr>
          <a:xfrm>
            <a:off x="5897725" y="231425"/>
            <a:ext cx="2198523" cy="503475"/>
          </a:xfrm>
          <a:prstGeom prst="rect">
            <a:avLst/>
          </a:prstGeom>
          <a:noFill/>
          <a:ln>
            <a:noFill/>
          </a:ln>
        </p:spPr>
      </p:pic>
      <p:pic>
        <p:nvPicPr>
          <p:cNvPr id="81" name="Google Shape;81;p15" title="CEOS_ARD_Logo_white.png"/>
          <p:cNvPicPr preferRelativeResize="0"/>
          <p:nvPr/>
        </p:nvPicPr>
        <p:blipFill rotWithShape="1">
          <a:blip r:embed="rId4">
            <a:alphaModFix/>
          </a:blip>
          <a:srcRect b="0" l="0" r="0" t="0"/>
          <a:stretch/>
        </p:blipFill>
        <p:spPr>
          <a:xfrm>
            <a:off x="8173950" y="138054"/>
            <a:ext cx="861200" cy="690225"/>
          </a:xfrm>
          <a:prstGeom prst="rect">
            <a:avLst/>
          </a:prstGeom>
          <a:noFill/>
          <a:ln>
            <a:noFill/>
          </a:ln>
        </p:spPr>
      </p:pic>
      <p:pic>
        <p:nvPicPr>
          <p:cNvPr id="82" name="Google Shape;82;p15" title="slide6.jpg"/>
          <p:cNvPicPr preferRelativeResize="0"/>
          <p:nvPr/>
        </p:nvPicPr>
        <p:blipFill rotWithShape="1">
          <a:blip r:embed="rId5">
            <a:alphaModFix/>
          </a:blip>
          <a:srcRect b="0" l="56750" r="-25183" t="0"/>
          <a:stretch/>
        </p:blipFill>
        <p:spPr>
          <a:xfrm flipH="1">
            <a:off x="-4391025" y="-45225"/>
            <a:ext cx="5222700" cy="5004600"/>
          </a:xfrm>
          <a:prstGeom prst="donut">
            <a:avLst>
              <a:gd fmla="val 10848" name="adj"/>
            </a:avLst>
          </a:prstGeom>
          <a:noFill/>
          <a:ln>
            <a:noFill/>
          </a:ln>
        </p:spPr>
      </p:pic>
      <p:sp>
        <p:nvSpPr>
          <p:cNvPr id="83" name="Google Shape;83;p15"/>
          <p:cNvSpPr txBox="1"/>
          <p:nvPr/>
        </p:nvSpPr>
        <p:spPr>
          <a:xfrm>
            <a:off x="1013150" y="193363"/>
            <a:ext cx="47031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100">
                <a:solidFill>
                  <a:schemeClr val="lt1"/>
                </a:solidFill>
                <a:latin typeface="Barlow"/>
                <a:ea typeface="Barlow"/>
                <a:cs typeface="Barlow"/>
                <a:sym typeface="Barlow"/>
              </a:rPr>
              <a:t>Background</a:t>
            </a:r>
            <a:endParaRPr sz="3100">
              <a:solidFill>
                <a:schemeClr val="lt1"/>
              </a:solidFill>
              <a:latin typeface="Barlow"/>
              <a:ea typeface="Barlow"/>
              <a:cs typeface="Barlow"/>
              <a:sym typeface="Barlow"/>
            </a:endParaRPr>
          </a:p>
        </p:txBody>
      </p:sp>
      <p:sp>
        <p:nvSpPr>
          <p:cNvPr id="84" name="Google Shape;84;p15"/>
          <p:cNvSpPr txBox="1"/>
          <p:nvPr/>
        </p:nvSpPr>
        <p:spPr>
          <a:xfrm>
            <a:off x="1013150" y="739000"/>
            <a:ext cx="7525200" cy="331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chemeClr val="lt1"/>
                </a:solidFill>
                <a:latin typeface="Barlow SemiBold"/>
                <a:ea typeface="Barlow SemiBold"/>
                <a:cs typeface="Barlow SemiBold"/>
                <a:sym typeface="Barlow SemiBold"/>
              </a:rPr>
              <a:t>CEOS Analysis Ready Data (CEOS-ARD) are satellite data that have been processed to a minimum set of requirements and organized into a form that allows immediate analysis with a minimum of additional user effort and interoperability both through time and with other datasets.</a:t>
            </a:r>
            <a:endParaRPr sz="1300">
              <a:solidFill>
                <a:schemeClr val="lt1"/>
              </a:solidFill>
              <a:latin typeface="Barlow SemiBold"/>
              <a:ea typeface="Barlow SemiBold"/>
              <a:cs typeface="Barlow SemiBold"/>
              <a:sym typeface="Barlow SemiBold"/>
            </a:endParaRPr>
          </a:p>
          <a:p>
            <a:pPr indent="0" lvl="0" marL="0" rtl="0" algn="l">
              <a:spcBef>
                <a:spcPts val="400"/>
              </a:spcBef>
              <a:spcAft>
                <a:spcPts val="0"/>
              </a:spcAft>
              <a:buNone/>
            </a:pPr>
            <a:r>
              <a:t/>
            </a:r>
            <a:endParaRPr sz="1300">
              <a:solidFill>
                <a:schemeClr val="lt1"/>
              </a:solidFill>
              <a:latin typeface="Barlow SemiBold"/>
              <a:ea typeface="Barlow SemiBold"/>
              <a:cs typeface="Barlow SemiBold"/>
              <a:sym typeface="Barlow SemiBold"/>
            </a:endParaRPr>
          </a:p>
          <a:p>
            <a:pPr indent="-311150" lvl="0" marL="457200" rtl="0" algn="l">
              <a:spcBef>
                <a:spcPts val="400"/>
              </a:spcBef>
              <a:spcAft>
                <a:spcPts val="0"/>
              </a:spcAft>
              <a:buClr>
                <a:schemeClr val="lt1"/>
              </a:buClr>
              <a:buSzPts val="1300"/>
              <a:buFont typeface="Barlow"/>
              <a:buChar char="●"/>
            </a:pPr>
            <a:r>
              <a:rPr lang="en" sz="1300">
                <a:solidFill>
                  <a:schemeClr val="lt1"/>
                </a:solidFill>
                <a:latin typeface="Barlow"/>
                <a:ea typeface="Barlow"/>
                <a:cs typeface="Barlow"/>
                <a:sym typeface="Barlow"/>
              </a:rPr>
              <a:t>Established by the Committee on Earth Observation Satellites in 2016</a:t>
            </a:r>
            <a:endParaRPr sz="1300">
              <a:solidFill>
                <a:schemeClr val="lt1"/>
              </a:solidFill>
              <a:latin typeface="Barlow"/>
              <a:ea typeface="Barlow"/>
              <a:cs typeface="Barlow"/>
              <a:sym typeface="Barlow"/>
            </a:endParaRPr>
          </a:p>
          <a:p>
            <a:pPr indent="-311150" lvl="1" marL="914400" rtl="0" algn="l">
              <a:spcBef>
                <a:spcPts val="400"/>
              </a:spcBef>
              <a:spcAft>
                <a:spcPts val="0"/>
              </a:spcAft>
              <a:buClr>
                <a:schemeClr val="lt1"/>
              </a:buClr>
              <a:buSzPts val="1300"/>
              <a:buFont typeface="Barlow"/>
              <a:buChar char="○"/>
            </a:pPr>
            <a:r>
              <a:rPr lang="en" sz="1300">
                <a:solidFill>
                  <a:schemeClr val="lt1"/>
                </a:solidFill>
                <a:latin typeface="Barlow"/>
                <a:ea typeface="Barlow"/>
                <a:cs typeface="Barlow"/>
                <a:sym typeface="Barlow"/>
              </a:rPr>
              <a:t> CEOS membership </a:t>
            </a:r>
            <a:r>
              <a:rPr lang="en" sz="1300">
                <a:solidFill>
                  <a:schemeClr val="lt1"/>
                </a:solidFill>
                <a:latin typeface="Barlow"/>
                <a:ea typeface="Barlow"/>
                <a:cs typeface="Barlow"/>
                <a:sym typeface="Barlow"/>
              </a:rPr>
              <a:t>comprises</a:t>
            </a:r>
            <a:r>
              <a:rPr lang="en" sz="1300">
                <a:solidFill>
                  <a:schemeClr val="lt1"/>
                </a:solidFill>
                <a:latin typeface="Barlow"/>
                <a:ea typeface="Barlow"/>
                <a:cs typeface="Barlow"/>
                <a:sym typeface="Barlow"/>
              </a:rPr>
              <a:t> the world’s major space agencies</a:t>
            </a:r>
            <a:endParaRPr sz="1300">
              <a:solidFill>
                <a:schemeClr val="lt1"/>
              </a:solidFill>
              <a:latin typeface="Barlow"/>
              <a:ea typeface="Barlow"/>
              <a:cs typeface="Barlow"/>
              <a:sym typeface="Barlow"/>
            </a:endParaRPr>
          </a:p>
          <a:p>
            <a:pPr indent="-311150" lvl="0" marL="457200" rtl="0" algn="l">
              <a:spcBef>
                <a:spcPts val="400"/>
              </a:spcBef>
              <a:spcAft>
                <a:spcPts val="0"/>
              </a:spcAft>
              <a:buClr>
                <a:schemeClr val="lt1"/>
              </a:buClr>
              <a:buSzPts val="1300"/>
              <a:buFont typeface="Barlow"/>
              <a:buChar char="●"/>
            </a:pPr>
            <a:r>
              <a:rPr lang="en" sz="1300" u="sng">
                <a:solidFill>
                  <a:schemeClr val="lt1"/>
                </a:solidFill>
                <a:latin typeface="Barlow"/>
                <a:ea typeface="Barlow"/>
                <a:cs typeface="Barlow"/>
                <a:sym typeface="Barlow"/>
              </a:rPr>
              <a:t>Aims:</a:t>
            </a:r>
            <a:endParaRPr sz="1300">
              <a:solidFill>
                <a:schemeClr val="lt1"/>
              </a:solidFill>
              <a:latin typeface="Barlow"/>
              <a:ea typeface="Barlow"/>
              <a:cs typeface="Barlow"/>
              <a:sym typeface="Barlow"/>
            </a:endParaRPr>
          </a:p>
          <a:p>
            <a:pPr indent="-311150" lvl="1" marL="914400" rtl="0" algn="l">
              <a:spcBef>
                <a:spcPts val="400"/>
              </a:spcBef>
              <a:spcAft>
                <a:spcPts val="0"/>
              </a:spcAft>
              <a:buClr>
                <a:schemeClr val="lt1"/>
              </a:buClr>
              <a:buSzPts val="1300"/>
              <a:buFont typeface="Barlow"/>
              <a:buChar char="○"/>
            </a:pPr>
            <a:r>
              <a:rPr lang="en" sz="1300">
                <a:solidFill>
                  <a:schemeClr val="lt1"/>
                </a:solidFill>
                <a:latin typeface="Barlow"/>
                <a:ea typeface="Barlow"/>
                <a:cs typeface="Barlow"/>
                <a:sym typeface="Barlow"/>
              </a:rPr>
              <a:t>Reduce barriers to the uptake of EO</a:t>
            </a:r>
            <a:endParaRPr sz="1300">
              <a:solidFill>
                <a:schemeClr val="lt1"/>
              </a:solidFill>
              <a:latin typeface="Barlow"/>
              <a:ea typeface="Barlow"/>
              <a:cs typeface="Barlow"/>
              <a:sym typeface="Barlow"/>
            </a:endParaRPr>
          </a:p>
          <a:p>
            <a:pPr indent="-311150" lvl="1" marL="914400" rtl="0" algn="l">
              <a:spcBef>
                <a:spcPts val="400"/>
              </a:spcBef>
              <a:spcAft>
                <a:spcPts val="0"/>
              </a:spcAft>
              <a:buClr>
                <a:schemeClr val="lt1"/>
              </a:buClr>
              <a:buSzPts val="1300"/>
              <a:buFont typeface="Barlow"/>
              <a:buChar char="○"/>
            </a:pPr>
            <a:r>
              <a:rPr lang="en" sz="1300">
                <a:solidFill>
                  <a:schemeClr val="lt1"/>
                </a:solidFill>
                <a:latin typeface="Barlow"/>
                <a:ea typeface="Barlow"/>
                <a:cs typeface="Barlow"/>
                <a:sym typeface="Barlow"/>
              </a:rPr>
              <a:t>Enable new applications and users</a:t>
            </a:r>
            <a:endParaRPr sz="1300">
              <a:solidFill>
                <a:schemeClr val="lt1"/>
              </a:solidFill>
              <a:latin typeface="Barlow"/>
              <a:ea typeface="Barlow"/>
              <a:cs typeface="Barlow"/>
              <a:sym typeface="Barlow"/>
            </a:endParaRPr>
          </a:p>
          <a:p>
            <a:pPr indent="-311150" lvl="1" marL="914400" rtl="0" algn="l">
              <a:spcBef>
                <a:spcPts val="400"/>
              </a:spcBef>
              <a:spcAft>
                <a:spcPts val="0"/>
              </a:spcAft>
              <a:buClr>
                <a:schemeClr val="lt1"/>
              </a:buClr>
              <a:buSzPts val="1300"/>
              <a:buFont typeface="Barlow"/>
              <a:buChar char="○"/>
            </a:pPr>
            <a:r>
              <a:rPr lang="en" sz="1300">
                <a:solidFill>
                  <a:schemeClr val="lt1"/>
                </a:solidFill>
                <a:latin typeface="Barlow"/>
                <a:ea typeface="Barlow"/>
                <a:cs typeface="Barlow"/>
                <a:sym typeface="Barlow"/>
              </a:rPr>
              <a:t>Improve data interoperability across both the public and private sectors</a:t>
            </a:r>
            <a:endParaRPr sz="1300">
              <a:solidFill>
                <a:schemeClr val="lt1"/>
              </a:solidFill>
              <a:latin typeface="Barlow"/>
              <a:ea typeface="Barlow"/>
              <a:cs typeface="Barlow"/>
              <a:sym typeface="Barlow"/>
            </a:endParaRPr>
          </a:p>
          <a:p>
            <a:pPr indent="-311150" lvl="0" marL="457200" rtl="0" algn="l">
              <a:spcBef>
                <a:spcPts val="400"/>
              </a:spcBef>
              <a:spcAft>
                <a:spcPts val="0"/>
              </a:spcAft>
              <a:buClr>
                <a:schemeClr val="lt1"/>
              </a:buClr>
              <a:buSzPts val="1300"/>
              <a:buFont typeface="Barlow"/>
              <a:buChar char="●"/>
            </a:pPr>
            <a:r>
              <a:rPr lang="en" sz="1300" u="sng">
                <a:solidFill>
                  <a:schemeClr val="lt1"/>
                </a:solidFill>
                <a:latin typeface="Barlow"/>
                <a:ea typeface="Barlow"/>
                <a:cs typeface="Barlow"/>
                <a:sym typeface="Barlow"/>
              </a:rPr>
              <a:t>Approach:</a:t>
            </a:r>
            <a:endParaRPr sz="1300" u="sng">
              <a:solidFill>
                <a:schemeClr val="lt1"/>
              </a:solidFill>
              <a:latin typeface="Barlow"/>
              <a:ea typeface="Barlow"/>
              <a:cs typeface="Barlow"/>
              <a:sym typeface="Barlow"/>
            </a:endParaRPr>
          </a:p>
          <a:p>
            <a:pPr indent="-311150" lvl="1" marL="914400" rtl="0" algn="l">
              <a:spcBef>
                <a:spcPts val="400"/>
              </a:spcBef>
              <a:spcAft>
                <a:spcPts val="0"/>
              </a:spcAft>
              <a:buClr>
                <a:schemeClr val="lt1"/>
              </a:buClr>
              <a:buSzPts val="1300"/>
              <a:buFont typeface="Barlow"/>
              <a:buChar char="○"/>
            </a:pPr>
            <a:r>
              <a:rPr lang="en" sz="1300">
                <a:solidFill>
                  <a:schemeClr val="lt1"/>
                </a:solidFill>
                <a:latin typeface="Barlow"/>
                <a:ea typeface="Barlow"/>
                <a:cs typeface="Barlow"/>
                <a:sym typeface="Barlow"/>
              </a:rPr>
              <a:t>Require a suitable degree of pre-processing – exact methods are up to the data provider</a:t>
            </a:r>
            <a:endParaRPr sz="1300">
              <a:solidFill>
                <a:schemeClr val="lt1"/>
              </a:solidFill>
              <a:latin typeface="Barlow"/>
              <a:ea typeface="Barlow"/>
              <a:cs typeface="Barlow"/>
              <a:sym typeface="Barlow"/>
            </a:endParaRPr>
          </a:p>
          <a:p>
            <a:pPr indent="-311150" lvl="1" marL="914400" rtl="0" algn="l">
              <a:spcBef>
                <a:spcPts val="400"/>
              </a:spcBef>
              <a:spcAft>
                <a:spcPts val="0"/>
              </a:spcAft>
              <a:buClr>
                <a:schemeClr val="lt1"/>
              </a:buClr>
              <a:buSzPts val="1300"/>
              <a:buFont typeface="Barlow"/>
              <a:buChar char="○"/>
            </a:pPr>
            <a:r>
              <a:rPr lang="en" sz="1300">
                <a:solidFill>
                  <a:schemeClr val="lt1"/>
                </a:solidFill>
                <a:latin typeface="Barlow"/>
                <a:ea typeface="Barlow"/>
                <a:cs typeface="Barlow"/>
                <a:sym typeface="Barlow"/>
              </a:rPr>
              <a:t>Providing analysis-ready geophysical measurements (primarily L2)</a:t>
            </a:r>
            <a:endParaRPr sz="1300">
              <a:solidFill>
                <a:schemeClr val="lt1"/>
              </a:solidFill>
              <a:latin typeface="Barlow"/>
              <a:ea typeface="Barlow"/>
              <a:cs typeface="Barlow"/>
              <a:sym typeface="Barlow"/>
            </a:endParaRPr>
          </a:p>
          <a:p>
            <a:pPr indent="-311150" lvl="1" marL="914400" rtl="0" algn="l">
              <a:spcBef>
                <a:spcPts val="400"/>
              </a:spcBef>
              <a:spcAft>
                <a:spcPts val="0"/>
              </a:spcAft>
              <a:buClr>
                <a:schemeClr val="lt1"/>
              </a:buClr>
              <a:buSzPts val="1300"/>
              <a:buFont typeface="Barlow"/>
              <a:buChar char="○"/>
            </a:pPr>
            <a:r>
              <a:rPr lang="en" sz="1300">
                <a:solidFill>
                  <a:schemeClr val="lt1"/>
                </a:solidFill>
                <a:latin typeface="Barlow"/>
                <a:ea typeface="Barlow"/>
                <a:cs typeface="Barlow"/>
                <a:sym typeface="Barlow"/>
              </a:rPr>
              <a:t>Ensuring robust metadata and documentation</a:t>
            </a:r>
            <a:endParaRPr sz="1300">
              <a:solidFill>
                <a:schemeClr val="lt1"/>
              </a:solidFill>
              <a:latin typeface="Barlow"/>
              <a:ea typeface="Barlow"/>
              <a:cs typeface="Barlow"/>
              <a:sym typeface="Barlow"/>
            </a:endParaRPr>
          </a:p>
          <a:p>
            <a:pPr indent="-311150" lvl="1" marL="914400" rtl="0" algn="l">
              <a:spcBef>
                <a:spcPts val="400"/>
              </a:spcBef>
              <a:spcAft>
                <a:spcPts val="0"/>
              </a:spcAft>
              <a:buClr>
                <a:schemeClr val="lt1"/>
              </a:buClr>
              <a:buSzPts val="1300"/>
              <a:buFont typeface="Barlow"/>
              <a:buChar char="○"/>
            </a:pPr>
            <a:r>
              <a:rPr lang="en" sz="1300">
                <a:solidFill>
                  <a:schemeClr val="lt1"/>
                </a:solidFill>
                <a:latin typeface="Barlow"/>
                <a:ea typeface="Barlow"/>
                <a:cs typeface="Barlow"/>
                <a:sym typeface="Barlow"/>
              </a:rPr>
              <a:t>Providing an open and transparent first step for data interoperability</a:t>
            </a:r>
            <a:endParaRPr sz="1300">
              <a:solidFill>
                <a:schemeClr val="lt1"/>
              </a:solidFill>
              <a:latin typeface="Barlow"/>
              <a:ea typeface="Barlow"/>
              <a:cs typeface="Barlow"/>
              <a:sym typeface="Barlow"/>
            </a:endParaRPr>
          </a:p>
          <a:p>
            <a:pPr indent="0" lvl="0" marL="0" rtl="0" algn="l">
              <a:spcBef>
                <a:spcPts val="400"/>
              </a:spcBef>
              <a:spcAft>
                <a:spcPts val="400"/>
              </a:spcAft>
              <a:buNone/>
            </a:pPr>
            <a:r>
              <a:rPr lang="en" sz="1300">
                <a:solidFill>
                  <a:srgbClr val="E69138"/>
                </a:solidFill>
                <a:latin typeface="Barlow SemiBold"/>
                <a:ea typeface="Barlow SemiBold"/>
                <a:cs typeface="Barlow SemiBold"/>
                <a:sym typeface="Barlow SemiBold"/>
              </a:rPr>
              <a:t>Everyone is welcome to participate and benefit – across both the public and private sectors!</a:t>
            </a:r>
            <a:endParaRPr sz="1300">
              <a:solidFill>
                <a:srgbClr val="E69138"/>
              </a:solidFill>
              <a:latin typeface="Barlow SemiBold"/>
              <a:ea typeface="Barlow SemiBold"/>
              <a:cs typeface="Barlow SemiBold"/>
              <a:sym typeface="Barlow SemiBo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455B"/>
        </a:solidFill>
      </p:bgPr>
    </p:bg>
    <p:spTree>
      <p:nvGrpSpPr>
        <p:cNvPr id="88" name="Shape 88"/>
        <p:cNvGrpSpPr/>
        <p:nvPr/>
      </p:nvGrpSpPr>
      <p:grpSpPr>
        <a:xfrm>
          <a:off x="0" y="0"/>
          <a:ext cx="0" cy="0"/>
          <a:chOff x="0" y="0"/>
          <a:chExt cx="0" cy="0"/>
        </a:xfrm>
      </p:grpSpPr>
      <p:cxnSp>
        <p:nvCxnSpPr>
          <p:cNvPr id="89" name="Google Shape;89;p16"/>
          <p:cNvCxnSpPr/>
          <p:nvPr/>
        </p:nvCxnSpPr>
        <p:spPr>
          <a:xfrm>
            <a:off x="172950" y="4757875"/>
            <a:ext cx="8798100" cy="0"/>
          </a:xfrm>
          <a:prstGeom prst="straightConnector1">
            <a:avLst/>
          </a:prstGeom>
          <a:noFill/>
          <a:ln cap="flat" cmpd="sng" w="9525">
            <a:solidFill>
              <a:schemeClr val="lt1"/>
            </a:solidFill>
            <a:prstDash val="dot"/>
            <a:round/>
            <a:headEnd len="med" w="med" type="none"/>
            <a:tailEnd len="med" w="med" type="none"/>
          </a:ln>
        </p:spPr>
      </p:cxnSp>
      <p:sp>
        <p:nvSpPr>
          <p:cNvPr id="90" name="Google Shape;90;p16"/>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lt1"/>
                </a:solidFill>
                <a:latin typeface="Barlow"/>
                <a:ea typeface="Barlow"/>
                <a:cs typeface="Barlow"/>
                <a:sym typeface="Barlow"/>
              </a:rPr>
              <a:t>WGCV-55, 10 July 2025</a:t>
            </a:r>
            <a:endParaRPr sz="900">
              <a:solidFill>
                <a:schemeClr val="lt1"/>
              </a:solidFill>
              <a:latin typeface="Barlow"/>
              <a:ea typeface="Barlow"/>
              <a:cs typeface="Barlow"/>
              <a:sym typeface="Barlow"/>
            </a:endParaRPr>
          </a:p>
        </p:txBody>
      </p:sp>
      <p:pic>
        <p:nvPicPr>
          <p:cNvPr id="91" name="Google Shape;91;p16" title="CEOS_logo_white_text_right.png"/>
          <p:cNvPicPr preferRelativeResize="0"/>
          <p:nvPr/>
        </p:nvPicPr>
        <p:blipFill rotWithShape="1">
          <a:blip r:embed="rId3">
            <a:alphaModFix/>
          </a:blip>
          <a:srcRect b="0" l="-420" r="419" t="0"/>
          <a:stretch/>
        </p:blipFill>
        <p:spPr>
          <a:xfrm>
            <a:off x="944725" y="231425"/>
            <a:ext cx="2198523" cy="503475"/>
          </a:xfrm>
          <a:prstGeom prst="rect">
            <a:avLst/>
          </a:prstGeom>
          <a:noFill/>
          <a:ln>
            <a:noFill/>
          </a:ln>
        </p:spPr>
      </p:pic>
      <p:pic>
        <p:nvPicPr>
          <p:cNvPr id="92" name="Google Shape;92;p16" title="CEOS_ARD_Logo_white.png"/>
          <p:cNvPicPr preferRelativeResize="0"/>
          <p:nvPr/>
        </p:nvPicPr>
        <p:blipFill rotWithShape="1">
          <a:blip r:embed="rId4">
            <a:alphaModFix/>
          </a:blip>
          <a:srcRect b="0" l="0" r="0" t="0"/>
          <a:stretch/>
        </p:blipFill>
        <p:spPr>
          <a:xfrm>
            <a:off x="96750" y="138054"/>
            <a:ext cx="861200" cy="690225"/>
          </a:xfrm>
          <a:prstGeom prst="rect">
            <a:avLst/>
          </a:prstGeom>
          <a:noFill/>
          <a:ln>
            <a:noFill/>
          </a:ln>
        </p:spPr>
      </p:pic>
      <p:pic>
        <p:nvPicPr>
          <p:cNvPr id="93" name="Google Shape;93;p16" title="slide6.jpg"/>
          <p:cNvPicPr preferRelativeResize="0"/>
          <p:nvPr/>
        </p:nvPicPr>
        <p:blipFill rotWithShape="1">
          <a:blip r:embed="rId5">
            <a:alphaModFix/>
          </a:blip>
          <a:srcRect b="0" l="56750" r="-25183" t="0"/>
          <a:stretch/>
        </p:blipFill>
        <p:spPr>
          <a:xfrm>
            <a:off x="8258175" y="-45225"/>
            <a:ext cx="5222700" cy="5004600"/>
          </a:xfrm>
          <a:prstGeom prst="donut">
            <a:avLst>
              <a:gd fmla="val 10848" name="adj"/>
            </a:avLst>
          </a:prstGeom>
          <a:noFill/>
          <a:ln>
            <a:noFill/>
          </a:ln>
        </p:spPr>
      </p:pic>
      <p:sp>
        <p:nvSpPr>
          <p:cNvPr id="94" name="Google Shape;94;p16"/>
          <p:cNvSpPr txBox="1"/>
          <p:nvPr/>
        </p:nvSpPr>
        <p:spPr>
          <a:xfrm>
            <a:off x="4061150" y="193363"/>
            <a:ext cx="47031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100">
                <a:solidFill>
                  <a:schemeClr val="lt1"/>
                </a:solidFill>
                <a:latin typeface="Barlow"/>
                <a:ea typeface="Barlow"/>
                <a:cs typeface="Barlow"/>
                <a:sym typeface="Barlow"/>
              </a:rPr>
              <a:t>Why CEOS-ARD?</a:t>
            </a:r>
            <a:endParaRPr sz="3100">
              <a:solidFill>
                <a:schemeClr val="lt1"/>
              </a:solidFill>
              <a:latin typeface="Barlow"/>
              <a:ea typeface="Barlow"/>
              <a:cs typeface="Barlow"/>
              <a:sym typeface="Barlow"/>
            </a:endParaRPr>
          </a:p>
        </p:txBody>
      </p:sp>
      <p:graphicFrame>
        <p:nvGraphicFramePr>
          <p:cNvPr id="95" name="Google Shape;95;p16"/>
          <p:cNvGraphicFramePr/>
          <p:nvPr/>
        </p:nvGraphicFramePr>
        <p:xfrm>
          <a:off x="484525" y="1254925"/>
          <a:ext cx="3000000" cy="3000000"/>
        </p:xfrm>
        <a:graphic>
          <a:graphicData uri="http://schemas.openxmlformats.org/drawingml/2006/table">
            <a:tbl>
              <a:tblPr>
                <a:noFill/>
                <a:tableStyleId>{950A9432-DABC-4D3C-B10B-1BDC1563FF6F}</a:tableStyleId>
              </a:tblPr>
              <a:tblGrid>
                <a:gridCol w="3737925"/>
                <a:gridCol w="3737925"/>
              </a:tblGrid>
              <a:tr h="369550">
                <a:tc>
                  <a:txBody>
                    <a:bodyPr/>
                    <a:lstStyle/>
                    <a:p>
                      <a:pPr indent="0" lvl="0" marL="0" rtl="0" algn="ctr">
                        <a:spcBef>
                          <a:spcPts val="0"/>
                        </a:spcBef>
                        <a:spcAft>
                          <a:spcPts val="0"/>
                        </a:spcAft>
                        <a:buNone/>
                      </a:pPr>
                      <a:r>
                        <a:rPr b="1" lang="en" sz="1600">
                          <a:solidFill>
                            <a:srgbClr val="21455B"/>
                          </a:solidFill>
                          <a:latin typeface="Barlow"/>
                          <a:ea typeface="Barlow"/>
                          <a:cs typeface="Barlow"/>
                          <a:sym typeface="Barlow"/>
                        </a:rPr>
                        <a:t>Data Providers</a:t>
                      </a:r>
                      <a:endParaRPr b="1" sz="1600">
                        <a:solidFill>
                          <a:srgbClr val="21455B"/>
                        </a:solidFill>
                        <a:latin typeface="Barlow"/>
                        <a:ea typeface="Barlow"/>
                        <a:cs typeface="Barlow"/>
                        <a:sym typeface="Barlow"/>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c>
                  <a:txBody>
                    <a:bodyPr/>
                    <a:lstStyle/>
                    <a:p>
                      <a:pPr indent="0" lvl="0" marL="0" rtl="0" algn="ctr">
                        <a:spcBef>
                          <a:spcPts val="0"/>
                        </a:spcBef>
                        <a:spcAft>
                          <a:spcPts val="0"/>
                        </a:spcAft>
                        <a:buNone/>
                      </a:pPr>
                      <a:r>
                        <a:rPr b="1" lang="en" sz="1600">
                          <a:solidFill>
                            <a:srgbClr val="21455B"/>
                          </a:solidFill>
                          <a:latin typeface="Barlow"/>
                          <a:ea typeface="Barlow"/>
                          <a:cs typeface="Barlow"/>
                          <a:sym typeface="Barlow"/>
                        </a:rPr>
                        <a:t>Data Users</a:t>
                      </a:r>
                      <a:endParaRPr b="1" sz="1600">
                        <a:solidFill>
                          <a:srgbClr val="21455B"/>
                        </a:solidFill>
                        <a:latin typeface="Barlow"/>
                        <a:ea typeface="Barlow"/>
                        <a:cs typeface="Barlow"/>
                        <a:sym typeface="Barlow"/>
                      </a:endParaRPr>
                    </a:p>
                  </a:txBody>
                  <a:tcPr marT="91425" marB="91425" marR="91425" marL="91425" anchor="ctr">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solidFill>
                      <a:schemeClr val="lt1"/>
                    </a:solidFill>
                  </a:tcPr>
                </a:tc>
              </a:tr>
              <a:tr h="2590900">
                <a:tc>
                  <a:txBody>
                    <a:bodyPr/>
                    <a:lstStyle/>
                    <a:p>
                      <a:pPr indent="0" lvl="0" marL="0" rtl="0" algn="l">
                        <a:spcBef>
                          <a:spcPts val="0"/>
                        </a:spcBef>
                        <a:spcAft>
                          <a:spcPts val="0"/>
                        </a:spcAft>
                        <a:buNone/>
                      </a:pPr>
                      <a:r>
                        <a:rPr lang="en" sz="1600">
                          <a:solidFill>
                            <a:schemeClr val="lt1"/>
                          </a:solidFill>
                          <a:latin typeface="Barlow"/>
                          <a:ea typeface="Barlow"/>
                          <a:cs typeface="Barlow"/>
                          <a:sym typeface="Barlow"/>
                        </a:rPr>
                        <a:t>Lower barriers to data uptake</a:t>
                      </a:r>
                      <a:endParaRPr sz="1600">
                        <a:solidFill>
                          <a:schemeClr val="lt1"/>
                        </a:solidFill>
                        <a:latin typeface="Barlow"/>
                        <a:ea typeface="Barlow"/>
                        <a:cs typeface="Barlow"/>
                        <a:sym typeface="Barlow"/>
                      </a:endParaRPr>
                    </a:p>
                    <a:p>
                      <a:pPr indent="0" lvl="0" marL="0" rtl="0" algn="l">
                        <a:spcBef>
                          <a:spcPts val="0"/>
                        </a:spcBef>
                        <a:spcAft>
                          <a:spcPts val="0"/>
                        </a:spcAft>
                        <a:buNone/>
                      </a:pPr>
                      <a:r>
                        <a:t/>
                      </a:r>
                      <a:endParaRPr sz="1600">
                        <a:solidFill>
                          <a:schemeClr val="lt1"/>
                        </a:solidFill>
                        <a:latin typeface="Barlow"/>
                        <a:ea typeface="Barlow"/>
                        <a:cs typeface="Barlow"/>
                        <a:sym typeface="Barlow"/>
                      </a:endParaRPr>
                    </a:p>
                    <a:p>
                      <a:pPr indent="0" lvl="0" marL="0" rtl="0" algn="l">
                        <a:spcBef>
                          <a:spcPts val="0"/>
                        </a:spcBef>
                        <a:spcAft>
                          <a:spcPts val="0"/>
                        </a:spcAft>
                        <a:buNone/>
                      </a:pPr>
                      <a:r>
                        <a:rPr lang="en" sz="1600">
                          <a:solidFill>
                            <a:schemeClr val="lt1"/>
                          </a:solidFill>
                          <a:latin typeface="Barlow"/>
                          <a:ea typeface="Barlow"/>
                          <a:cs typeface="Barlow"/>
                          <a:sym typeface="Barlow"/>
                        </a:rPr>
                        <a:t>Open new user bases and markets</a:t>
                      </a:r>
                      <a:endParaRPr sz="1600">
                        <a:solidFill>
                          <a:schemeClr val="lt1"/>
                        </a:solidFill>
                        <a:latin typeface="Barlow"/>
                        <a:ea typeface="Barlow"/>
                        <a:cs typeface="Barlow"/>
                        <a:sym typeface="Barlow"/>
                      </a:endParaRPr>
                    </a:p>
                    <a:p>
                      <a:pPr indent="0" lvl="0" marL="0" rtl="0" algn="l">
                        <a:spcBef>
                          <a:spcPts val="0"/>
                        </a:spcBef>
                        <a:spcAft>
                          <a:spcPts val="0"/>
                        </a:spcAft>
                        <a:buNone/>
                      </a:pPr>
                      <a:r>
                        <a:t/>
                      </a:r>
                      <a:endParaRPr sz="1600">
                        <a:solidFill>
                          <a:schemeClr val="lt1"/>
                        </a:solidFill>
                        <a:latin typeface="Barlow"/>
                        <a:ea typeface="Barlow"/>
                        <a:cs typeface="Barlow"/>
                        <a:sym typeface="Barlow"/>
                      </a:endParaRPr>
                    </a:p>
                    <a:p>
                      <a:pPr indent="0" lvl="0" marL="0" rtl="0" algn="l">
                        <a:spcBef>
                          <a:spcPts val="0"/>
                        </a:spcBef>
                        <a:spcAft>
                          <a:spcPts val="0"/>
                        </a:spcAft>
                        <a:buNone/>
                      </a:pPr>
                      <a:r>
                        <a:rPr lang="en" sz="1600">
                          <a:solidFill>
                            <a:schemeClr val="lt1"/>
                          </a:solidFill>
                          <a:latin typeface="Barlow"/>
                          <a:ea typeface="Barlow"/>
                          <a:cs typeface="Barlow"/>
                          <a:sym typeface="Barlow"/>
                        </a:rPr>
                        <a:t>Streamlined data procurement</a:t>
                      </a:r>
                      <a:endParaRPr sz="1600">
                        <a:solidFill>
                          <a:schemeClr val="lt1"/>
                        </a:solidFill>
                        <a:latin typeface="Barlow"/>
                        <a:ea typeface="Barlow"/>
                        <a:cs typeface="Barlow"/>
                        <a:sym typeface="Barlow"/>
                      </a:endParaRPr>
                    </a:p>
                    <a:p>
                      <a:pPr indent="0" lvl="0" marL="0" rtl="0" algn="l">
                        <a:spcBef>
                          <a:spcPts val="0"/>
                        </a:spcBef>
                        <a:spcAft>
                          <a:spcPts val="0"/>
                        </a:spcAft>
                        <a:buNone/>
                      </a:pPr>
                      <a:r>
                        <a:t/>
                      </a:r>
                      <a:endParaRPr sz="1600">
                        <a:solidFill>
                          <a:schemeClr val="lt1"/>
                        </a:solidFill>
                        <a:latin typeface="Barlow"/>
                        <a:ea typeface="Barlow"/>
                        <a:cs typeface="Barlow"/>
                        <a:sym typeface="Barlow"/>
                      </a:endParaRPr>
                    </a:p>
                    <a:p>
                      <a:pPr indent="0" lvl="0" marL="0" rtl="0" algn="l">
                        <a:spcBef>
                          <a:spcPts val="0"/>
                        </a:spcBef>
                        <a:spcAft>
                          <a:spcPts val="0"/>
                        </a:spcAft>
                        <a:buNone/>
                      </a:pPr>
                      <a:r>
                        <a:rPr lang="en" sz="1600">
                          <a:solidFill>
                            <a:schemeClr val="lt1"/>
                          </a:solidFill>
                          <a:latin typeface="Barlow"/>
                          <a:ea typeface="Barlow"/>
                          <a:cs typeface="Barlow"/>
                          <a:sym typeface="Barlow"/>
                        </a:rPr>
                        <a:t>Increase user confidence</a:t>
                      </a:r>
                      <a:endParaRPr sz="1600">
                        <a:solidFill>
                          <a:schemeClr val="lt1"/>
                        </a:solidFill>
                        <a:latin typeface="Barlow"/>
                        <a:ea typeface="Barlow"/>
                        <a:cs typeface="Barlow"/>
                        <a:sym typeface="Barlow"/>
                      </a:endParaRPr>
                    </a:p>
                    <a:p>
                      <a:pPr indent="0" lvl="0" marL="0" rtl="0" algn="l">
                        <a:spcBef>
                          <a:spcPts val="0"/>
                        </a:spcBef>
                        <a:spcAft>
                          <a:spcPts val="0"/>
                        </a:spcAft>
                        <a:buNone/>
                      </a:pPr>
                      <a:r>
                        <a:t/>
                      </a:r>
                      <a:endParaRPr sz="1600">
                        <a:solidFill>
                          <a:schemeClr val="lt1"/>
                        </a:solidFill>
                        <a:latin typeface="Barlow"/>
                        <a:ea typeface="Barlow"/>
                        <a:cs typeface="Barlow"/>
                        <a:sym typeface="Barlow"/>
                      </a:endParaRPr>
                    </a:p>
                    <a:p>
                      <a:pPr indent="0" lvl="0" marL="0" rtl="0" algn="l">
                        <a:spcBef>
                          <a:spcPts val="0"/>
                        </a:spcBef>
                        <a:spcAft>
                          <a:spcPts val="0"/>
                        </a:spcAft>
                        <a:buNone/>
                      </a:pPr>
                      <a:r>
                        <a:rPr lang="en" sz="1600">
                          <a:solidFill>
                            <a:schemeClr val="lt1"/>
                          </a:solidFill>
                          <a:latin typeface="Barlow"/>
                          <a:ea typeface="Barlow"/>
                          <a:cs typeface="Barlow"/>
                          <a:sym typeface="Barlow"/>
                        </a:rPr>
                        <a:t>Encourage operational uptake</a:t>
                      </a:r>
                      <a:endParaRPr sz="1600">
                        <a:solidFill>
                          <a:schemeClr val="lt1"/>
                        </a:solidFill>
                        <a:latin typeface="Barlow"/>
                        <a:ea typeface="Barlow"/>
                        <a:cs typeface="Barlow"/>
                        <a:sym typeface="Barlow"/>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c>
                  <a:txBody>
                    <a:bodyPr/>
                    <a:lstStyle/>
                    <a:p>
                      <a:pPr indent="0" lvl="0" marL="0" rtl="0" algn="l">
                        <a:spcBef>
                          <a:spcPts val="0"/>
                        </a:spcBef>
                        <a:spcAft>
                          <a:spcPts val="0"/>
                        </a:spcAft>
                        <a:buNone/>
                      </a:pPr>
                      <a:r>
                        <a:rPr lang="en" sz="1600">
                          <a:solidFill>
                            <a:schemeClr val="lt1"/>
                          </a:solidFill>
                          <a:latin typeface="Barlow"/>
                          <a:ea typeface="Barlow"/>
                          <a:cs typeface="Barlow"/>
                          <a:sym typeface="Barlow"/>
                        </a:rPr>
                        <a:t>Minimise data preparation overhead</a:t>
                      </a:r>
                      <a:endParaRPr sz="1600">
                        <a:solidFill>
                          <a:schemeClr val="lt1"/>
                        </a:solidFill>
                        <a:latin typeface="Barlow"/>
                        <a:ea typeface="Barlow"/>
                        <a:cs typeface="Barlow"/>
                        <a:sym typeface="Barlow"/>
                      </a:endParaRPr>
                    </a:p>
                    <a:p>
                      <a:pPr indent="0" lvl="0" marL="0" rtl="0" algn="l">
                        <a:spcBef>
                          <a:spcPts val="0"/>
                        </a:spcBef>
                        <a:spcAft>
                          <a:spcPts val="0"/>
                        </a:spcAft>
                        <a:buNone/>
                      </a:pPr>
                      <a:r>
                        <a:t/>
                      </a:r>
                      <a:endParaRPr sz="1600">
                        <a:solidFill>
                          <a:schemeClr val="lt1"/>
                        </a:solidFill>
                        <a:latin typeface="Barlow"/>
                        <a:ea typeface="Barlow"/>
                        <a:cs typeface="Barlow"/>
                        <a:sym typeface="Barlow"/>
                      </a:endParaRPr>
                    </a:p>
                    <a:p>
                      <a:pPr indent="0" lvl="0" marL="0" rtl="0" algn="l">
                        <a:spcBef>
                          <a:spcPts val="0"/>
                        </a:spcBef>
                        <a:spcAft>
                          <a:spcPts val="0"/>
                        </a:spcAft>
                        <a:buNone/>
                      </a:pPr>
                      <a:r>
                        <a:rPr lang="en" sz="1600">
                          <a:solidFill>
                            <a:schemeClr val="lt1"/>
                          </a:solidFill>
                          <a:latin typeface="Barlow"/>
                          <a:ea typeface="Barlow"/>
                          <a:cs typeface="Barlow"/>
                          <a:sym typeface="Barlow"/>
                        </a:rPr>
                        <a:t>Improved </a:t>
                      </a:r>
                      <a:r>
                        <a:rPr lang="en" sz="1600">
                          <a:solidFill>
                            <a:schemeClr val="lt1"/>
                          </a:solidFill>
                          <a:latin typeface="Barlow"/>
                          <a:ea typeface="Barlow"/>
                          <a:cs typeface="Barlow"/>
                          <a:sym typeface="Barlow"/>
                        </a:rPr>
                        <a:t>documentation</a:t>
                      </a:r>
                      <a:r>
                        <a:rPr lang="en" sz="1600">
                          <a:solidFill>
                            <a:schemeClr val="lt1"/>
                          </a:solidFill>
                          <a:latin typeface="Barlow"/>
                          <a:ea typeface="Barlow"/>
                          <a:cs typeface="Barlow"/>
                          <a:sym typeface="Barlow"/>
                        </a:rPr>
                        <a:t> and metadata</a:t>
                      </a:r>
                      <a:endParaRPr sz="1600">
                        <a:solidFill>
                          <a:schemeClr val="lt1"/>
                        </a:solidFill>
                        <a:latin typeface="Barlow"/>
                        <a:ea typeface="Barlow"/>
                        <a:cs typeface="Barlow"/>
                        <a:sym typeface="Barlow"/>
                      </a:endParaRPr>
                    </a:p>
                    <a:p>
                      <a:pPr indent="0" lvl="0" marL="0" rtl="0" algn="l">
                        <a:spcBef>
                          <a:spcPts val="0"/>
                        </a:spcBef>
                        <a:spcAft>
                          <a:spcPts val="0"/>
                        </a:spcAft>
                        <a:buNone/>
                      </a:pPr>
                      <a:r>
                        <a:t/>
                      </a:r>
                      <a:endParaRPr sz="1600">
                        <a:solidFill>
                          <a:schemeClr val="lt1"/>
                        </a:solidFill>
                        <a:latin typeface="Barlow"/>
                        <a:ea typeface="Barlow"/>
                        <a:cs typeface="Barlow"/>
                        <a:sym typeface="Barlow"/>
                      </a:endParaRPr>
                    </a:p>
                    <a:p>
                      <a:pPr indent="0" lvl="0" marL="0" rtl="0" algn="l">
                        <a:spcBef>
                          <a:spcPts val="0"/>
                        </a:spcBef>
                        <a:spcAft>
                          <a:spcPts val="0"/>
                        </a:spcAft>
                        <a:buNone/>
                      </a:pPr>
                      <a:r>
                        <a:rPr lang="en" sz="1600">
                          <a:solidFill>
                            <a:schemeClr val="lt1"/>
                          </a:solidFill>
                          <a:latin typeface="Barlow"/>
                          <a:ea typeface="Barlow"/>
                          <a:cs typeface="Barlow"/>
                          <a:sym typeface="Barlow"/>
                        </a:rPr>
                        <a:t>Leverage data provider expertise</a:t>
                      </a:r>
                      <a:endParaRPr sz="1600">
                        <a:solidFill>
                          <a:schemeClr val="lt1"/>
                        </a:solidFill>
                        <a:latin typeface="Barlow"/>
                        <a:ea typeface="Barlow"/>
                        <a:cs typeface="Barlow"/>
                        <a:sym typeface="Barlow"/>
                      </a:endParaRPr>
                    </a:p>
                    <a:p>
                      <a:pPr indent="0" lvl="0" marL="0" rtl="0" algn="l">
                        <a:spcBef>
                          <a:spcPts val="0"/>
                        </a:spcBef>
                        <a:spcAft>
                          <a:spcPts val="0"/>
                        </a:spcAft>
                        <a:buNone/>
                      </a:pPr>
                      <a:r>
                        <a:t/>
                      </a:r>
                      <a:endParaRPr sz="1600">
                        <a:solidFill>
                          <a:schemeClr val="lt1"/>
                        </a:solidFill>
                        <a:latin typeface="Barlow"/>
                        <a:ea typeface="Barlow"/>
                        <a:cs typeface="Barlow"/>
                        <a:sym typeface="Barlow"/>
                      </a:endParaRPr>
                    </a:p>
                    <a:p>
                      <a:pPr indent="0" lvl="0" marL="0" rtl="0" algn="l">
                        <a:spcBef>
                          <a:spcPts val="0"/>
                        </a:spcBef>
                        <a:spcAft>
                          <a:spcPts val="0"/>
                        </a:spcAft>
                        <a:buNone/>
                      </a:pPr>
                      <a:r>
                        <a:rPr lang="en" sz="1600">
                          <a:solidFill>
                            <a:schemeClr val="lt1"/>
                          </a:solidFill>
                          <a:latin typeface="Barlow"/>
                          <a:ea typeface="Barlow"/>
                          <a:cs typeface="Barlow"/>
                          <a:sym typeface="Barlow"/>
                        </a:rPr>
                        <a:t>Increasing interoperability</a:t>
                      </a:r>
                      <a:endParaRPr sz="1600">
                        <a:solidFill>
                          <a:schemeClr val="lt1"/>
                        </a:solidFill>
                        <a:latin typeface="Barlow"/>
                        <a:ea typeface="Barlow"/>
                        <a:cs typeface="Barlow"/>
                        <a:sym typeface="Barlow"/>
                      </a:endParaRPr>
                    </a:p>
                    <a:p>
                      <a:pPr indent="0" lvl="0" marL="0" rtl="0" algn="l">
                        <a:spcBef>
                          <a:spcPts val="0"/>
                        </a:spcBef>
                        <a:spcAft>
                          <a:spcPts val="0"/>
                        </a:spcAft>
                        <a:buNone/>
                      </a:pPr>
                      <a:r>
                        <a:t/>
                      </a:r>
                      <a:endParaRPr sz="1600">
                        <a:solidFill>
                          <a:schemeClr val="lt1"/>
                        </a:solidFill>
                        <a:latin typeface="Barlow"/>
                        <a:ea typeface="Barlow"/>
                        <a:cs typeface="Barlow"/>
                        <a:sym typeface="Barlow"/>
                      </a:endParaRPr>
                    </a:p>
                    <a:p>
                      <a:pPr indent="0" lvl="0" marL="0" rtl="0" algn="l">
                        <a:spcBef>
                          <a:spcPts val="0"/>
                        </a:spcBef>
                        <a:spcAft>
                          <a:spcPts val="0"/>
                        </a:spcAft>
                        <a:buNone/>
                      </a:pPr>
                      <a:r>
                        <a:rPr lang="en" sz="1600">
                          <a:solidFill>
                            <a:schemeClr val="lt1"/>
                          </a:solidFill>
                          <a:latin typeface="Barlow"/>
                          <a:ea typeface="Barlow"/>
                          <a:cs typeface="Barlow"/>
                          <a:sym typeface="Barlow"/>
                        </a:rPr>
                        <a:t>Data supply resilience and scalability</a:t>
                      </a:r>
                      <a:endParaRPr sz="1600">
                        <a:solidFill>
                          <a:schemeClr val="lt1"/>
                        </a:solidFill>
                        <a:latin typeface="Barlow"/>
                        <a:ea typeface="Barlow"/>
                        <a:cs typeface="Barlow"/>
                        <a:sym typeface="Barlow"/>
                      </a:endParaRPr>
                    </a:p>
                  </a:txBody>
                  <a:tcPr marT="91425" marB="91425" marR="91425" marL="91425">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455B"/>
        </a:solidFill>
      </p:bgPr>
    </p:bg>
    <p:spTree>
      <p:nvGrpSpPr>
        <p:cNvPr id="99" name="Shape 99"/>
        <p:cNvGrpSpPr/>
        <p:nvPr/>
      </p:nvGrpSpPr>
      <p:grpSpPr>
        <a:xfrm>
          <a:off x="0" y="0"/>
          <a:ext cx="0" cy="0"/>
          <a:chOff x="0" y="0"/>
          <a:chExt cx="0" cy="0"/>
        </a:xfrm>
      </p:grpSpPr>
      <p:sp>
        <p:nvSpPr>
          <p:cNvPr id="100" name="Google Shape;100;p17"/>
          <p:cNvSpPr txBox="1"/>
          <p:nvPr/>
        </p:nvSpPr>
        <p:spPr>
          <a:xfrm>
            <a:off x="-1774150" y="629525"/>
            <a:ext cx="6602400" cy="1315800"/>
          </a:xfrm>
          <a:prstGeom prst="rect">
            <a:avLst/>
          </a:prstGeom>
          <a:solidFill>
            <a:srgbClr val="0271B6"/>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4100">
              <a:solidFill>
                <a:schemeClr val="lt1"/>
              </a:solidFill>
              <a:latin typeface="Barlow SemiBold"/>
              <a:ea typeface="Barlow SemiBold"/>
              <a:cs typeface="Barlow SemiBold"/>
              <a:sym typeface="Barlow SemiBold"/>
            </a:endParaRPr>
          </a:p>
        </p:txBody>
      </p:sp>
      <p:sp>
        <p:nvSpPr>
          <p:cNvPr id="101" name="Google Shape;101;p17"/>
          <p:cNvSpPr/>
          <p:nvPr/>
        </p:nvSpPr>
        <p:spPr>
          <a:xfrm>
            <a:off x="4159713" y="629526"/>
            <a:ext cx="1315800" cy="1315800"/>
          </a:xfrm>
          <a:prstGeom prst="ellipse">
            <a:avLst/>
          </a:prstGeom>
          <a:solidFill>
            <a:srgbClr val="0271B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2" name="Google Shape;102;p17"/>
          <p:cNvSpPr txBox="1"/>
          <p:nvPr/>
        </p:nvSpPr>
        <p:spPr>
          <a:xfrm>
            <a:off x="251100" y="748900"/>
            <a:ext cx="4320900" cy="409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300">
                <a:solidFill>
                  <a:schemeClr val="lt1"/>
                </a:solidFill>
                <a:latin typeface="Barlow"/>
                <a:ea typeface="Barlow"/>
                <a:cs typeface="Barlow"/>
                <a:sym typeface="Barlow"/>
              </a:rPr>
              <a:t>Since 2016, CEOS has developed nine CEOS-ARD Product Family Specifications (PFS)</a:t>
            </a:r>
            <a:endParaRPr sz="2300">
              <a:solidFill>
                <a:schemeClr val="lt1"/>
              </a:solidFill>
              <a:latin typeface="Barlow"/>
              <a:ea typeface="Barlow"/>
              <a:cs typeface="Barlow"/>
              <a:sym typeface="Barlow"/>
            </a:endParaRPr>
          </a:p>
        </p:txBody>
      </p:sp>
      <p:pic>
        <p:nvPicPr>
          <p:cNvPr id="103" name="Google Shape;103;p17" title="CEOS_ARD_Logo_white.png"/>
          <p:cNvPicPr preferRelativeResize="0"/>
          <p:nvPr/>
        </p:nvPicPr>
        <p:blipFill>
          <a:blip r:embed="rId3">
            <a:alphaModFix/>
          </a:blip>
          <a:stretch>
            <a:fillRect/>
          </a:stretch>
        </p:blipFill>
        <p:spPr>
          <a:xfrm>
            <a:off x="5562600" y="33775"/>
            <a:ext cx="2671425" cy="2141001"/>
          </a:xfrm>
          <a:prstGeom prst="rect">
            <a:avLst/>
          </a:prstGeom>
          <a:noFill/>
          <a:ln>
            <a:noFill/>
          </a:ln>
        </p:spPr>
      </p:pic>
      <p:pic>
        <p:nvPicPr>
          <p:cNvPr id="104" name="Google Shape;104;p17" title="CEOS-ARD PFS cover pages.png"/>
          <p:cNvPicPr preferRelativeResize="0"/>
          <p:nvPr/>
        </p:nvPicPr>
        <p:blipFill>
          <a:blip r:embed="rId4">
            <a:alphaModFix/>
          </a:blip>
          <a:stretch>
            <a:fillRect/>
          </a:stretch>
        </p:blipFill>
        <p:spPr>
          <a:xfrm>
            <a:off x="876700" y="2375626"/>
            <a:ext cx="1294614" cy="1828799"/>
          </a:xfrm>
          <a:prstGeom prst="rect">
            <a:avLst/>
          </a:prstGeom>
          <a:noFill/>
          <a:ln cap="flat" cmpd="sng" w="9525">
            <a:solidFill>
              <a:schemeClr val="lt1"/>
            </a:solidFill>
            <a:prstDash val="solid"/>
            <a:round/>
            <a:headEnd len="sm" w="sm" type="none"/>
            <a:tailEnd len="sm" w="sm" type="none"/>
          </a:ln>
          <a:effectLst>
            <a:reflection blurRad="0" dir="5400000" dist="38100" endA="0" endPos="30000" fadeDir="5400012" kx="0" rotWithShape="0" algn="bl" stPos="0" sy="-100000" ky="0"/>
          </a:effectLst>
        </p:spPr>
      </p:pic>
      <p:pic>
        <p:nvPicPr>
          <p:cNvPr id="105" name="Google Shape;105;p17" title="CEOS-ARD PFS cover pages (1).png"/>
          <p:cNvPicPr preferRelativeResize="0"/>
          <p:nvPr/>
        </p:nvPicPr>
        <p:blipFill>
          <a:blip r:embed="rId5">
            <a:alphaModFix/>
          </a:blip>
          <a:stretch>
            <a:fillRect/>
          </a:stretch>
        </p:blipFill>
        <p:spPr>
          <a:xfrm>
            <a:off x="2373433" y="2375626"/>
            <a:ext cx="1294614" cy="1828799"/>
          </a:xfrm>
          <a:prstGeom prst="rect">
            <a:avLst/>
          </a:prstGeom>
          <a:noFill/>
          <a:ln>
            <a:noFill/>
          </a:ln>
          <a:effectLst>
            <a:reflection blurRad="0" dir="5400000" dist="38100" endA="0" endPos="30000" fadeDir="5400012" kx="0" rotWithShape="0" algn="bl" stPos="0" sy="-100000" ky="0"/>
          </a:effectLst>
        </p:spPr>
      </p:pic>
      <p:pic>
        <p:nvPicPr>
          <p:cNvPr id="106" name="Google Shape;106;p17" title="CEOS-ARD PFS cover pages (2).png"/>
          <p:cNvPicPr preferRelativeResize="0"/>
          <p:nvPr/>
        </p:nvPicPr>
        <p:blipFill>
          <a:blip r:embed="rId6">
            <a:alphaModFix/>
          </a:blip>
          <a:stretch>
            <a:fillRect/>
          </a:stretch>
        </p:blipFill>
        <p:spPr>
          <a:xfrm>
            <a:off x="3870165" y="2375626"/>
            <a:ext cx="1292828" cy="1828799"/>
          </a:xfrm>
          <a:prstGeom prst="rect">
            <a:avLst/>
          </a:prstGeom>
          <a:noFill/>
          <a:ln>
            <a:noFill/>
          </a:ln>
          <a:effectLst>
            <a:reflection blurRad="0" dir="5400000" dist="38100" endA="0" endPos="30000" fadeDir="5400012" kx="0" rotWithShape="0" algn="bl" stPos="0" sy="-100000" ky="0"/>
          </a:effectLst>
        </p:spPr>
      </p:pic>
      <p:pic>
        <p:nvPicPr>
          <p:cNvPr id="107" name="Google Shape;107;p17" title="CEOS-ARD PFS cover pages (3).png"/>
          <p:cNvPicPr preferRelativeResize="0"/>
          <p:nvPr/>
        </p:nvPicPr>
        <p:blipFill>
          <a:blip r:embed="rId7">
            <a:alphaModFix/>
          </a:blip>
          <a:stretch>
            <a:fillRect/>
          </a:stretch>
        </p:blipFill>
        <p:spPr>
          <a:xfrm>
            <a:off x="5365112" y="2375626"/>
            <a:ext cx="1292828" cy="1828799"/>
          </a:xfrm>
          <a:prstGeom prst="rect">
            <a:avLst/>
          </a:prstGeom>
          <a:noFill/>
          <a:ln>
            <a:noFill/>
          </a:ln>
          <a:effectLst>
            <a:reflection blurRad="0" dir="5400000" dist="38100" endA="0" endPos="30000" fadeDir="5400012" kx="0" rotWithShape="0" algn="bl" stPos="0" sy="-100000" ky="0"/>
          </a:effectLst>
        </p:spPr>
      </p:pic>
      <p:pic>
        <p:nvPicPr>
          <p:cNvPr id="108" name="Google Shape;108;p17" title="CEOS-ARD PFS cover pages (4).png"/>
          <p:cNvPicPr preferRelativeResize="0"/>
          <p:nvPr/>
        </p:nvPicPr>
        <p:blipFill>
          <a:blip r:embed="rId8">
            <a:alphaModFix/>
          </a:blip>
          <a:stretch>
            <a:fillRect/>
          </a:stretch>
        </p:blipFill>
        <p:spPr>
          <a:xfrm>
            <a:off x="6860058" y="2375626"/>
            <a:ext cx="1292828" cy="1828799"/>
          </a:xfrm>
          <a:prstGeom prst="rect">
            <a:avLst/>
          </a:prstGeom>
          <a:noFill/>
          <a:ln>
            <a:noFill/>
          </a:ln>
          <a:effectLst>
            <a:reflection blurRad="0" dir="5400000" dist="38100" endA="0" endPos="30000" fadeDir="5400012" kx="0" rotWithShape="0" algn="bl" stPos="0" sy="-100000" ky="0"/>
          </a:effectLst>
        </p:spPr>
      </p:pic>
      <p:sp>
        <p:nvSpPr>
          <p:cNvPr id="109" name="Google Shape;109;p17"/>
          <p:cNvSpPr txBox="1"/>
          <p:nvPr/>
        </p:nvSpPr>
        <p:spPr>
          <a:xfrm>
            <a:off x="2724713" y="4851000"/>
            <a:ext cx="6975600" cy="2925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700">
                <a:solidFill>
                  <a:schemeClr val="lt1"/>
                </a:solidFill>
                <a:latin typeface="Barlow"/>
                <a:ea typeface="Barlow"/>
                <a:cs typeface="Barlow"/>
                <a:sym typeface="Barlow"/>
              </a:rPr>
              <a:t>* Combined SAR PFS includes: Normalised Radar Backscatter, Polarimetric Radar, Ocean Radar Backscatter, Geocoded Single-Look Complex, Interferometric Radar</a:t>
            </a:r>
            <a:endParaRPr sz="900">
              <a:solidFill>
                <a:schemeClr val="lt1"/>
              </a:solidFill>
              <a:latin typeface="Barlow"/>
              <a:ea typeface="Barlow"/>
              <a:cs typeface="Barlow"/>
              <a:sym typeface="Barlow"/>
            </a:endParaRPr>
          </a:p>
        </p:txBody>
      </p:sp>
      <p:cxnSp>
        <p:nvCxnSpPr>
          <p:cNvPr id="110" name="Google Shape;110;p17"/>
          <p:cNvCxnSpPr/>
          <p:nvPr/>
        </p:nvCxnSpPr>
        <p:spPr>
          <a:xfrm>
            <a:off x="172950" y="4757875"/>
            <a:ext cx="8798100" cy="0"/>
          </a:xfrm>
          <a:prstGeom prst="straightConnector1">
            <a:avLst/>
          </a:prstGeom>
          <a:noFill/>
          <a:ln cap="flat" cmpd="sng" w="9525">
            <a:solidFill>
              <a:schemeClr val="lt1"/>
            </a:solidFill>
            <a:prstDash val="dot"/>
            <a:round/>
            <a:headEnd len="sm" w="sm" type="none"/>
            <a:tailEnd len="sm" w="sm" type="none"/>
          </a:ln>
        </p:spPr>
      </p:cxnSp>
      <p:sp>
        <p:nvSpPr>
          <p:cNvPr id="111" name="Google Shape;111;p17"/>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900">
                <a:solidFill>
                  <a:schemeClr val="lt1"/>
                </a:solidFill>
                <a:latin typeface="Barlow"/>
                <a:ea typeface="Barlow"/>
                <a:cs typeface="Barlow"/>
                <a:sym typeface="Barlow"/>
              </a:rPr>
              <a:t>WGCV-55, 10 July 2025</a:t>
            </a:r>
            <a:endParaRPr sz="900">
              <a:solidFill>
                <a:schemeClr val="lt1"/>
              </a:solidFill>
              <a:latin typeface="Barlow"/>
              <a:ea typeface="Barlow"/>
              <a:cs typeface="Barlow"/>
              <a:sym typeface="Barlow"/>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455B"/>
        </a:solidFill>
      </p:bgPr>
    </p:bg>
    <p:spTree>
      <p:nvGrpSpPr>
        <p:cNvPr id="115" name="Shape 115"/>
        <p:cNvGrpSpPr/>
        <p:nvPr/>
      </p:nvGrpSpPr>
      <p:grpSpPr>
        <a:xfrm>
          <a:off x="0" y="0"/>
          <a:ext cx="0" cy="0"/>
          <a:chOff x="0" y="0"/>
          <a:chExt cx="0" cy="0"/>
        </a:xfrm>
      </p:grpSpPr>
      <p:cxnSp>
        <p:nvCxnSpPr>
          <p:cNvPr id="116" name="Google Shape;116;p18"/>
          <p:cNvCxnSpPr/>
          <p:nvPr/>
        </p:nvCxnSpPr>
        <p:spPr>
          <a:xfrm>
            <a:off x="172950" y="4757875"/>
            <a:ext cx="8798100" cy="0"/>
          </a:xfrm>
          <a:prstGeom prst="straightConnector1">
            <a:avLst/>
          </a:prstGeom>
          <a:noFill/>
          <a:ln cap="flat" cmpd="sng" w="9525">
            <a:solidFill>
              <a:schemeClr val="lt1"/>
            </a:solidFill>
            <a:prstDash val="dot"/>
            <a:round/>
            <a:headEnd len="sm" w="sm" type="none"/>
            <a:tailEnd len="sm" w="sm" type="none"/>
          </a:ln>
        </p:spPr>
      </p:cxnSp>
      <p:sp>
        <p:nvSpPr>
          <p:cNvPr id="117" name="Google Shape;117;p18"/>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900">
                <a:solidFill>
                  <a:schemeClr val="lt1"/>
                </a:solidFill>
                <a:latin typeface="Barlow"/>
                <a:ea typeface="Barlow"/>
                <a:cs typeface="Barlow"/>
                <a:sym typeface="Barlow"/>
              </a:rPr>
              <a:t>WGCV-55, 10 July 2025</a:t>
            </a:r>
            <a:endParaRPr sz="900">
              <a:solidFill>
                <a:schemeClr val="lt1"/>
              </a:solidFill>
              <a:latin typeface="Barlow"/>
              <a:ea typeface="Barlow"/>
              <a:cs typeface="Barlow"/>
              <a:sym typeface="Barlow"/>
            </a:endParaRPr>
          </a:p>
        </p:txBody>
      </p:sp>
      <p:pic>
        <p:nvPicPr>
          <p:cNvPr id="118" name="Google Shape;118;p18" title="CEOS_logo_white_text_right.png"/>
          <p:cNvPicPr preferRelativeResize="0"/>
          <p:nvPr/>
        </p:nvPicPr>
        <p:blipFill rotWithShape="1">
          <a:blip r:embed="rId3">
            <a:alphaModFix/>
          </a:blip>
          <a:srcRect b="0" l="-420" r="419" t="0"/>
          <a:stretch/>
        </p:blipFill>
        <p:spPr>
          <a:xfrm>
            <a:off x="5897725" y="231425"/>
            <a:ext cx="2198523" cy="503475"/>
          </a:xfrm>
          <a:prstGeom prst="rect">
            <a:avLst/>
          </a:prstGeom>
          <a:noFill/>
          <a:ln>
            <a:noFill/>
          </a:ln>
        </p:spPr>
      </p:pic>
      <p:pic>
        <p:nvPicPr>
          <p:cNvPr id="119" name="Google Shape;119;p18" title="CEOS_ARD_Logo_white.png"/>
          <p:cNvPicPr preferRelativeResize="0"/>
          <p:nvPr/>
        </p:nvPicPr>
        <p:blipFill rotWithShape="1">
          <a:blip r:embed="rId4">
            <a:alphaModFix/>
          </a:blip>
          <a:srcRect b="0" l="0" r="0" t="0"/>
          <a:stretch/>
        </p:blipFill>
        <p:spPr>
          <a:xfrm>
            <a:off x="8173950" y="138054"/>
            <a:ext cx="861200" cy="690225"/>
          </a:xfrm>
          <a:prstGeom prst="rect">
            <a:avLst/>
          </a:prstGeom>
          <a:noFill/>
          <a:ln>
            <a:noFill/>
          </a:ln>
        </p:spPr>
      </p:pic>
      <p:pic>
        <p:nvPicPr>
          <p:cNvPr id="120" name="Google Shape;120;p18" title="slide6.jpg"/>
          <p:cNvPicPr preferRelativeResize="0"/>
          <p:nvPr/>
        </p:nvPicPr>
        <p:blipFill rotWithShape="1">
          <a:blip r:embed="rId5">
            <a:alphaModFix/>
          </a:blip>
          <a:srcRect b="0" l="56750" r="-25183" t="0"/>
          <a:stretch/>
        </p:blipFill>
        <p:spPr>
          <a:xfrm flipH="1">
            <a:off x="-4391025" y="-45225"/>
            <a:ext cx="5222700" cy="5004600"/>
          </a:xfrm>
          <a:prstGeom prst="donut">
            <a:avLst>
              <a:gd fmla="val 10848" name="adj"/>
            </a:avLst>
          </a:prstGeom>
          <a:noFill/>
          <a:ln>
            <a:noFill/>
          </a:ln>
        </p:spPr>
      </p:pic>
      <p:sp>
        <p:nvSpPr>
          <p:cNvPr id="121" name="Google Shape;121;p18"/>
          <p:cNvSpPr txBox="1"/>
          <p:nvPr/>
        </p:nvSpPr>
        <p:spPr>
          <a:xfrm>
            <a:off x="831674" y="193363"/>
            <a:ext cx="4884600" cy="5796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100"/>
              <a:buFont typeface="Arial"/>
              <a:buNone/>
            </a:pPr>
            <a:r>
              <a:rPr lang="en" sz="3100">
                <a:solidFill>
                  <a:schemeClr val="lt1"/>
                </a:solidFill>
                <a:latin typeface="Barlow"/>
                <a:ea typeface="Barlow"/>
                <a:cs typeface="Barlow"/>
                <a:sym typeface="Barlow"/>
              </a:rPr>
              <a:t>Future</a:t>
            </a:r>
            <a:r>
              <a:rPr i="0" lang="en" sz="3100" u="none" cap="none" strike="noStrike">
                <a:solidFill>
                  <a:schemeClr val="lt1"/>
                </a:solidFill>
                <a:latin typeface="Barlow"/>
                <a:ea typeface="Barlow"/>
                <a:cs typeface="Barlow"/>
                <a:sym typeface="Barlow"/>
              </a:rPr>
              <a:t> PFS Vision</a:t>
            </a:r>
            <a:endParaRPr i="0" sz="3100" u="none" cap="none" strike="noStrike">
              <a:solidFill>
                <a:schemeClr val="lt1"/>
              </a:solidFill>
              <a:latin typeface="Barlow"/>
              <a:ea typeface="Barlow"/>
              <a:cs typeface="Barlow"/>
              <a:sym typeface="Barlow"/>
            </a:endParaRPr>
          </a:p>
        </p:txBody>
      </p:sp>
      <p:sp>
        <p:nvSpPr>
          <p:cNvPr id="122" name="Google Shape;122;p18"/>
          <p:cNvSpPr txBox="1"/>
          <p:nvPr>
            <p:ph idx="1" type="body"/>
          </p:nvPr>
        </p:nvSpPr>
        <p:spPr>
          <a:xfrm>
            <a:off x="831675" y="1000075"/>
            <a:ext cx="8203500" cy="3416400"/>
          </a:xfrm>
          <a:prstGeom prst="rect">
            <a:avLst/>
          </a:prstGeom>
          <a:noFill/>
          <a:ln>
            <a:noFill/>
          </a:ln>
        </p:spPr>
        <p:txBody>
          <a:bodyPr anchorCtr="0" anchor="t" bIns="91425" lIns="91425" spcFirstLastPara="1" rIns="91425" wrap="square" tIns="91425">
            <a:noAutofit/>
          </a:bodyPr>
          <a:lstStyle/>
          <a:p>
            <a:pPr indent="-323850" lvl="0" marL="457200" rtl="0" algn="l">
              <a:lnSpc>
                <a:spcPct val="115000"/>
              </a:lnSpc>
              <a:spcBef>
                <a:spcPts val="0"/>
              </a:spcBef>
              <a:spcAft>
                <a:spcPts val="0"/>
              </a:spcAft>
              <a:buClr>
                <a:schemeClr val="lt1"/>
              </a:buClr>
              <a:buSzPts val="1500"/>
              <a:buChar char="●"/>
            </a:pPr>
            <a:r>
              <a:rPr lang="en" sz="1500">
                <a:solidFill>
                  <a:schemeClr val="lt1"/>
                </a:solidFill>
                <a:latin typeface="Barlow"/>
                <a:ea typeface="Barlow"/>
                <a:cs typeface="Barlow"/>
                <a:sym typeface="Barlow"/>
              </a:rPr>
              <a:t>Recognized that CEOS-ARD PFS need modernization to </a:t>
            </a:r>
            <a:r>
              <a:rPr lang="en" sz="1500">
                <a:solidFill>
                  <a:srgbClr val="E69138"/>
                </a:solidFill>
                <a:latin typeface="Barlow"/>
                <a:ea typeface="Barlow"/>
                <a:cs typeface="Barlow"/>
                <a:sym typeface="Barlow"/>
              </a:rPr>
              <a:t>scale and ensure consistency</a:t>
            </a:r>
            <a:r>
              <a:rPr lang="en" sz="1500">
                <a:solidFill>
                  <a:schemeClr val="lt1"/>
                </a:solidFill>
                <a:latin typeface="Barlow"/>
                <a:ea typeface="Barlow"/>
                <a:cs typeface="Barlow"/>
                <a:sym typeface="Barlow"/>
              </a:rPr>
              <a:t> with an expanding number of specification types, products, and contributors. </a:t>
            </a:r>
            <a:endParaRPr sz="1500">
              <a:solidFill>
                <a:schemeClr val="lt1"/>
              </a:solidFill>
              <a:latin typeface="Barlow"/>
              <a:ea typeface="Barlow"/>
              <a:cs typeface="Barlow"/>
              <a:sym typeface="Barlow"/>
            </a:endParaRPr>
          </a:p>
          <a:p>
            <a:pPr indent="-323850" lvl="1" marL="914400" rtl="0" algn="l">
              <a:lnSpc>
                <a:spcPct val="115000"/>
              </a:lnSpc>
              <a:spcBef>
                <a:spcPts val="800"/>
              </a:spcBef>
              <a:spcAft>
                <a:spcPts val="0"/>
              </a:spcAft>
              <a:buClr>
                <a:schemeClr val="lt1"/>
              </a:buClr>
              <a:buSzPts val="1500"/>
              <a:buFont typeface="Barlow"/>
              <a:buChar char="○"/>
            </a:pPr>
            <a:r>
              <a:rPr lang="en" sz="1500">
                <a:solidFill>
                  <a:schemeClr val="lt1"/>
                </a:solidFill>
                <a:latin typeface="Barlow"/>
                <a:ea typeface="Barlow"/>
                <a:cs typeface="Barlow"/>
                <a:sym typeface="Barlow"/>
              </a:rPr>
              <a:t>Consistent requirements, terminology, definitions</a:t>
            </a:r>
            <a:endParaRPr sz="1500">
              <a:solidFill>
                <a:schemeClr val="lt1"/>
              </a:solidFill>
              <a:latin typeface="Barlow"/>
              <a:ea typeface="Barlow"/>
              <a:cs typeface="Barlow"/>
              <a:sym typeface="Barlow"/>
            </a:endParaRPr>
          </a:p>
          <a:p>
            <a:pPr indent="-323850" lvl="0" marL="457200" rtl="0" algn="l">
              <a:lnSpc>
                <a:spcPct val="115000"/>
              </a:lnSpc>
              <a:spcBef>
                <a:spcPts val="800"/>
              </a:spcBef>
              <a:spcAft>
                <a:spcPts val="0"/>
              </a:spcAft>
              <a:buClr>
                <a:schemeClr val="lt1"/>
              </a:buClr>
              <a:buSzPts val="1500"/>
              <a:buChar char="●"/>
            </a:pPr>
            <a:r>
              <a:rPr lang="en" sz="1500">
                <a:solidFill>
                  <a:schemeClr val="lt1"/>
                </a:solidFill>
                <a:latin typeface="Barlow"/>
                <a:ea typeface="Barlow"/>
                <a:cs typeface="Barlow"/>
                <a:sym typeface="Barlow"/>
              </a:rPr>
              <a:t>Also aim to </a:t>
            </a:r>
            <a:r>
              <a:rPr lang="en" sz="1500">
                <a:solidFill>
                  <a:srgbClr val="E69138"/>
                </a:solidFill>
                <a:latin typeface="Barlow"/>
                <a:ea typeface="Barlow"/>
                <a:cs typeface="Barlow"/>
                <a:sym typeface="Barlow"/>
              </a:rPr>
              <a:t>foster open collaboration, boost engagement</a:t>
            </a:r>
            <a:r>
              <a:rPr lang="en" sz="1500">
                <a:solidFill>
                  <a:schemeClr val="lt1"/>
                </a:solidFill>
                <a:latin typeface="Barlow"/>
                <a:ea typeface="Barlow"/>
                <a:cs typeface="Barlow"/>
                <a:sym typeface="Barlow"/>
              </a:rPr>
              <a:t> from data providers and users, and simplify the development of new PFS through automation. </a:t>
            </a:r>
            <a:endParaRPr sz="1500"/>
          </a:p>
          <a:p>
            <a:pPr indent="-323850" lvl="1" marL="914400" rtl="0" algn="l">
              <a:lnSpc>
                <a:spcPct val="115000"/>
              </a:lnSpc>
              <a:spcBef>
                <a:spcPts val="800"/>
              </a:spcBef>
              <a:spcAft>
                <a:spcPts val="0"/>
              </a:spcAft>
              <a:buClr>
                <a:schemeClr val="lt1"/>
              </a:buClr>
              <a:buSzPts val="1500"/>
              <a:buChar char="○"/>
            </a:pPr>
            <a:r>
              <a:rPr lang="en" sz="1500">
                <a:solidFill>
                  <a:schemeClr val="lt1"/>
                </a:solidFill>
                <a:latin typeface="Barlow"/>
                <a:ea typeface="Barlow"/>
                <a:cs typeface="Barlow"/>
                <a:sym typeface="Barlow"/>
              </a:rPr>
              <a:t>Document co-authoring and generation, self-assessments, compliance checks / peer reviews.</a:t>
            </a:r>
            <a:endParaRPr sz="1500">
              <a:solidFill>
                <a:schemeClr val="lt1"/>
              </a:solidFill>
              <a:latin typeface="Barlow"/>
              <a:ea typeface="Barlow"/>
              <a:cs typeface="Barlow"/>
              <a:sym typeface="Barlow"/>
            </a:endParaRPr>
          </a:p>
          <a:p>
            <a:pPr indent="-323850" lvl="0" marL="457200" rtl="0" algn="l">
              <a:lnSpc>
                <a:spcPct val="115000"/>
              </a:lnSpc>
              <a:spcBef>
                <a:spcPts val="800"/>
              </a:spcBef>
              <a:spcAft>
                <a:spcPts val="0"/>
              </a:spcAft>
              <a:buClr>
                <a:schemeClr val="lt1"/>
              </a:buClr>
              <a:buSzPts val="1500"/>
              <a:buChar char="●"/>
            </a:pPr>
            <a:r>
              <a:rPr lang="en" sz="1500">
                <a:solidFill>
                  <a:srgbClr val="E69138"/>
                </a:solidFill>
                <a:latin typeface="Barlow"/>
                <a:ea typeface="Barlow"/>
                <a:cs typeface="Barlow"/>
                <a:sym typeface="Barlow"/>
              </a:rPr>
              <a:t>Build in alignment with</a:t>
            </a:r>
            <a:r>
              <a:rPr lang="en" sz="1500">
                <a:solidFill>
                  <a:schemeClr val="lt1"/>
                </a:solidFill>
                <a:latin typeface="Barlow"/>
                <a:ea typeface="Barlow"/>
                <a:cs typeface="Barlow"/>
                <a:sym typeface="Barlow"/>
              </a:rPr>
              <a:t> existing metadata standards (e.g. </a:t>
            </a:r>
            <a:r>
              <a:rPr lang="en" sz="1500">
                <a:solidFill>
                  <a:srgbClr val="E69138"/>
                </a:solidFill>
                <a:latin typeface="Barlow"/>
                <a:ea typeface="Barlow"/>
                <a:cs typeface="Barlow"/>
                <a:sym typeface="Barlow"/>
              </a:rPr>
              <a:t>STAC</a:t>
            </a:r>
            <a:r>
              <a:rPr lang="en" sz="1500">
                <a:solidFill>
                  <a:schemeClr val="lt1"/>
                </a:solidFill>
                <a:latin typeface="Barlow"/>
                <a:ea typeface="Barlow"/>
                <a:cs typeface="Barlow"/>
                <a:sym typeface="Barlow"/>
              </a:rPr>
              <a:t>) and therefore with other </a:t>
            </a:r>
            <a:r>
              <a:rPr lang="en" sz="1500">
                <a:solidFill>
                  <a:srgbClr val="E69138"/>
                </a:solidFill>
                <a:latin typeface="Barlow"/>
                <a:ea typeface="Barlow"/>
                <a:cs typeface="Barlow"/>
                <a:sym typeface="Barlow"/>
              </a:rPr>
              <a:t>software/tools</a:t>
            </a:r>
            <a:r>
              <a:rPr lang="en" sz="1500">
                <a:solidFill>
                  <a:schemeClr val="lt1"/>
                </a:solidFill>
                <a:latin typeface="Barlow"/>
                <a:ea typeface="Barlow"/>
                <a:cs typeface="Barlow"/>
                <a:sym typeface="Barlow"/>
              </a:rPr>
              <a:t>.</a:t>
            </a:r>
            <a:endParaRPr sz="1500">
              <a:solidFill>
                <a:schemeClr val="lt1"/>
              </a:solidFill>
              <a:latin typeface="Barlow"/>
              <a:ea typeface="Barlow"/>
              <a:cs typeface="Barlow"/>
              <a:sym typeface="Barlow"/>
            </a:endParaRPr>
          </a:p>
          <a:p>
            <a:pPr indent="-323850" lvl="0" marL="457200" rtl="0" algn="l">
              <a:lnSpc>
                <a:spcPct val="115000"/>
              </a:lnSpc>
              <a:spcBef>
                <a:spcPts val="800"/>
              </a:spcBef>
              <a:spcAft>
                <a:spcPts val="800"/>
              </a:spcAft>
              <a:buClr>
                <a:schemeClr val="lt1"/>
              </a:buClr>
              <a:buSzPts val="1500"/>
              <a:buChar char="●"/>
            </a:pPr>
            <a:r>
              <a:rPr lang="en" sz="1500">
                <a:solidFill>
                  <a:schemeClr val="lt1"/>
                </a:solidFill>
                <a:latin typeface="Barlow"/>
                <a:ea typeface="Barlow"/>
                <a:cs typeface="Barlow"/>
                <a:sym typeface="Barlow"/>
              </a:rPr>
              <a:t>Embrace modern, transparent collaboration practices using </a:t>
            </a:r>
            <a:r>
              <a:rPr lang="en" sz="1500">
                <a:solidFill>
                  <a:srgbClr val="E69138"/>
                </a:solidFill>
                <a:latin typeface="Barlow"/>
                <a:ea typeface="Barlow"/>
                <a:cs typeface="Barlow"/>
                <a:sym typeface="Barlow"/>
              </a:rPr>
              <a:t>GitHub for discussions, issue tracking, change management, and version control.</a:t>
            </a:r>
            <a:br>
              <a:rPr lang="en" sz="1500">
                <a:solidFill>
                  <a:schemeClr val="lt1"/>
                </a:solidFill>
                <a:latin typeface="Barlow"/>
                <a:ea typeface="Barlow"/>
                <a:cs typeface="Barlow"/>
                <a:sym typeface="Barlow"/>
              </a:rPr>
            </a:br>
            <a:endParaRPr sz="1500">
              <a:solidFill>
                <a:schemeClr val="lt1"/>
              </a:solidFill>
              <a:latin typeface="Barlow"/>
              <a:ea typeface="Barlow"/>
              <a:cs typeface="Barlow"/>
              <a:sym typeface="Barlow"/>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26" name="Shape 126"/>
        <p:cNvGrpSpPr/>
        <p:nvPr/>
      </p:nvGrpSpPr>
      <p:grpSpPr>
        <a:xfrm>
          <a:off x="0" y="0"/>
          <a:ext cx="0" cy="0"/>
          <a:chOff x="0" y="0"/>
          <a:chExt cx="0" cy="0"/>
        </a:xfrm>
      </p:grpSpPr>
      <p:sp>
        <p:nvSpPr>
          <p:cNvPr id="127" name="Google Shape;127;p19"/>
          <p:cNvSpPr txBox="1"/>
          <p:nvPr/>
        </p:nvSpPr>
        <p:spPr>
          <a:xfrm>
            <a:off x="1013150" y="891400"/>
            <a:ext cx="7525200" cy="198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1455B"/>
                </a:solidFill>
                <a:latin typeface="Barlow"/>
                <a:ea typeface="Barlow"/>
                <a:cs typeface="Barlow"/>
                <a:sym typeface="Barlow"/>
              </a:rPr>
              <a:t>CEOS-ARD Specifications have been powerful catalysts for progress:</a:t>
            </a:r>
            <a:endParaRPr>
              <a:solidFill>
                <a:srgbClr val="21455B"/>
              </a:solidFill>
              <a:latin typeface="Barlow"/>
              <a:ea typeface="Barlow"/>
              <a:cs typeface="Barlow"/>
              <a:sym typeface="Barlow"/>
            </a:endParaRPr>
          </a:p>
          <a:p>
            <a:pPr indent="-317500" lvl="0" marL="457200" rtl="0" algn="l">
              <a:spcBef>
                <a:spcPts val="400"/>
              </a:spcBef>
              <a:spcAft>
                <a:spcPts val="0"/>
              </a:spcAft>
              <a:buClr>
                <a:srgbClr val="21455B"/>
              </a:buClr>
              <a:buSzPts val="1400"/>
              <a:buFont typeface="Barlow"/>
              <a:buChar char="●"/>
            </a:pPr>
            <a:r>
              <a:rPr lang="en">
                <a:solidFill>
                  <a:srgbClr val="21455B"/>
                </a:solidFill>
                <a:latin typeface="Barlow"/>
                <a:ea typeface="Barlow"/>
                <a:cs typeface="Barlow"/>
                <a:sym typeface="Barlow"/>
              </a:rPr>
              <a:t>USGS Landsat Collection 2</a:t>
            </a:r>
            <a:endParaRPr>
              <a:solidFill>
                <a:srgbClr val="21455B"/>
              </a:solidFill>
              <a:latin typeface="Barlow"/>
              <a:ea typeface="Barlow"/>
              <a:cs typeface="Barlow"/>
              <a:sym typeface="Barlow"/>
            </a:endParaRPr>
          </a:p>
          <a:p>
            <a:pPr indent="-317500" lvl="0" marL="457200" rtl="0" algn="l">
              <a:spcBef>
                <a:spcPts val="0"/>
              </a:spcBef>
              <a:spcAft>
                <a:spcPts val="0"/>
              </a:spcAft>
              <a:buClr>
                <a:srgbClr val="21455B"/>
              </a:buClr>
              <a:buSzPts val="1400"/>
              <a:buFont typeface="Barlow"/>
              <a:buChar char="●"/>
            </a:pPr>
            <a:r>
              <a:rPr lang="en">
                <a:solidFill>
                  <a:srgbClr val="21455B"/>
                </a:solidFill>
                <a:latin typeface="Barlow"/>
                <a:ea typeface="Barlow"/>
                <a:cs typeface="Barlow"/>
                <a:sym typeface="Barlow"/>
              </a:rPr>
              <a:t>Copernicus Sentinel-2 Collection 1</a:t>
            </a:r>
            <a:endParaRPr>
              <a:solidFill>
                <a:srgbClr val="21455B"/>
              </a:solidFill>
              <a:latin typeface="Barlow"/>
              <a:ea typeface="Barlow"/>
              <a:cs typeface="Barlow"/>
              <a:sym typeface="Barlow"/>
            </a:endParaRPr>
          </a:p>
          <a:p>
            <a:pPr indent="-317500" lvl="0" marL="457200" rtl="0" algn="l">
              <a:spcBef>
                <a:spcPts val="0"/>
              </a:spcBef>
              <a:spcAft>
                <a:spcPts val="0"/>
              </a:spcAft>
              <a:buClr>
                <a:srgbClr val="21455B"/>
              </a:buClr>
              <a:buSzPts val="1400"/>
              <a:buFont typeface="Barlow"/>
              <a:buChar char="●"/>
            </a:pPr>
            <a:r>
              <a:rPr lang="en">
                <a:solidFill>
                  <a:srgbClr val="21455B"/>
                </a:solidFill>
                <a:latin typeface="Barlow"/>
                <a:ea typeface="Barlow"/>
                <a:cs typeface="Barlow"/>
                <a:sym typeface="Barlow"/>
              </a:rPr>
              <a:t>ALOS-2 PALSAR-2 ScanSAR NRB and Global Mosaics</a:t>
            </a:r>
            <a:endParaRPr>
              <a:solidFill>
                <a:srgbClr val="21455B"/>
              </a:solidFill>
              <a:latin typeface="Barlow"/>
              <a:ea typeface="Barlow"/>
              <a:cs typeface="Barlow"/>
              <a:sym typeface="Barlow"/>
            </a:endParaRPr>
          </a:p>
          <a:p>
            <a:pPr indent="-317500" lvl="0" marL="457200" rtl="0" algn="l">
              <a:spcBef>
                <a:spcPts val="0"/>
              </a:spcBef>
              <a:spcAft>
                <a:spcPts val="0"/>
              </a:spcAft>
              <a:buClr>
                <a:srgbClr val="21455B"/>
              </a:buClr>
              <a:buSzPts val="1400"/>
              <a:buFont typeface="Barlow"/>
              <a:buChar char="●"/>
            </a:pPr>
            <a:r>
              <a:rPr lang="en">
                <a:solidFill>
                  <a:srgbClr val="21455B"/>
                </a:solidFill>
                <a:latin typeface="Barlow"/>
                <a:ea typeface="Barlow"/>
                <a:cs typeface="Barlow"/>
                <a:sym typeface="Barlow"/>
              </a:rPr>
              <a:t>DLR EnMAP</a:t>
            </a:r>
            <a:endParaRPr>
              <a:solidFill>
                <a:srgbClr val="21455B"/>
              </a:solidFill>
              <a:latin typeface="Barlow"/>
              <a:ea typeface="Barlow"/>
              <a:cs typeface="Barlow"/>
              <a:sym typeface="Barlow"/>
            </a:endParaRPr>
          </a:p>
          <a:p>
            <a:pPr indent="-317500" lvl="0" marL="457200" rtl="0" algn="l">
              <a:spcBef>
                <a:spcPts val="0"/>
              </a:spcBef>
              <a:spcAft>
                <a:spcPts val="0"/>
              </a:spcAft>
              <a:buClr>
                <a:srgbClr val="21455B"/>
              </a:buClr>
              <a:buSzPts val="1400"/>
              <a:buFont typeface="Barlow"/>
              <a:buChar char="●"/>
            </a:pPr>
            <a:r>
              <a:rPr lang="en">
                <a:solidFill>
                  <a:srgbClr val="21455B"/>
                </a:solidFill>
                <a:latin typeface="Barlow"/>
                <a:ea typeface="Barlow"/>
                <a:cs typeface="Barlow"/>
                <a:sym typeface="Barlow"/>
              </a:rPr>
              <a:t>ISRO RISAT-1A</a:t>
            </a:r>
            <a:endParaRPr>
              <a:solidFill>
                <a:srgbClr val="21455B"/>
              </a:solidFill>
              <a:latin typeface="Barlow"/>
              <a:ea typeface="Barlow"/>
              <a:cs typeface="Barlow"/>
              <a:sym typeface="Barlow"/>
            </a:endParaRPr>
          </a:p>
          <a:p>
            <a:pPr indent="-317500" lvl="0" marL="457200" rtl="0" algn="l">
              <a:spcBef>
                <a:spcPts val="0"/>
              </a:spcBef>
              <a:spcAft>
                <a:spcPts val="0"/>
              </a:spcAft>
              <a:buClr>
                <a:srgbClr val="21455B"/>
              </a:buClr>
              <a:buSzPts val="1400"/>
              <a:buFont typeface="Barlow"/>
              <a:buChar char="●"/>
            </a:pPr>
            <a:r>
              <a:rPr lang="en">
                <a:solidFill>
                  <a:srgbClr val="21455B"/>
                </a:solidFill>
                <a:latin typeface="Barlow"/>
                <a:ea typeface="Barlow"/>
                <a:cs typeface="Barlow"/>
                <a:sym typeface="Barlow"/>
              </a:rPr>
              <a:t>And many more…				See all datasets on </a:t>
            </a:r>
            <a:r>
              <a:rPr lang="en">
                <a:solidFill>
                  <a:srgbClr val="5BBFFD"/>
                </a:solidFill>
                <a:uFill>
                  <a:noFill/>
                </a:uFill>
                <a:latin typeface="Barlow"/>
                <a:ea typeface="Barlow"/>
                <a:cs typeface="Barlow"/>
                <a:sym typeface="Barlow"/>
                <a:hlinkClick r:id="rId3">
                  <a:extLst>
                    <a:ext uri="{A12FA001-AC4F-418D-AE19-62706E023703}">
                      <ahyp:hlinkClr val="tx"/>
                    </a:ext>
                  </a:extLst>
                </a:hlinkClick>
              </a:rPr>
              <a:t>ceos.org/ard</a:t>
            </a:r>
            <a:endParaRPr>
              <a:solidFill>
                <a:srgbClr val="5BBFFD"/>
              </a:solidFill>
              <a:latin typeface="Barlow"/>
              <a:ea typeface="Barlow"/>
              <a:cs typeface="Barlow"/>
              <a:sym typeface="Barlow"/>
            </a:endParaRPr>
          </a:p>
        </p:txBody>
      </p:sp>
      <p:cxnSp>
        <p:nvCxnSpPr>
          <p:cNvPr id="128" name="Google Shape;128;p19"/>
          <p:cNvCxnSpPr/>
          <p:nvPr/>
        </p:nvCxnSpPr>
        <p:spPr>
          <a:xfrm>
            <a:off x="172950" y="4757875"/>
            <a:ext cx="8798100" cy="0"/>
          </a:xfrm>
          <a:prstGeom prst="straightConnector1">
            <a:avLst/>
          </a:prstGeom>
          <a:noFill/>
          <a:ln cap="flat" cmpd="sng" w="9525">
            <a:solidFill>
              <a:srgbClr val="21455B"/>
            </a:solidFill>
            <a:prstDash val="dot"/>
            <a:round/>
            <a:headEnd len="med" w="med" type="none"/>
            <a:tailEnd len="med" w="med" type="none"/>
          </a:ln>
        </p:spPr>
      </p:cxnSp>
      <p:sp>
        <p:nvSpPr>
          <p:cNvPr id="129" name="Google Shape;129;p19"/>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21455B"/>
                </a:solidFill>
                <a:latin typeface="Barlow"/>
                <a:ea typeface="Barlow"/>
                <a:cs typeface="Barlow"/>
                <a:sym typeface="Barlow"/>
              </a:rPr>
              <a:t>WGCV-55, 10 July 2025</a:t>
            </a:r>
            <a:endParaRPr sz="900">
              <a:solidFill>
                <a:srgbClr val="21455B"/>
              </a:solidFill>
              <a:latin typeface="Barlow"/>
              <a:ea typeface="Barlow"/>
              <a:cs typeface="Barlow"/>
              <a:sym typeface="Barlow"/>
            </a:endParaRPr>
          </a:p>
        </p:txBody>
      </p:sp>
      <p:pic>
        <p:nvPicPr>
          <p:cNvPr id="130" name="Google Shape;130;p19" title="CEOS_ARD_Logo_blue_corrected.png"/>
          <p:cNvPicPr preferRelativeResize="0"/>
          <p:nvPr/>
        </p:nvPicPr>
        <p:blipFill rotWithShape="1">
          <a:blip r:embed="rId4">
            <a:alphaModFix/>
          </a:blip>
          <a:srcRect b="228" l="0" r="0" t="238"/>
          <a:stretch/>
        </p:blipFill>
        <p:spPr>
          <a:xfrm>
            <a:off x="8173950" y="138054"/>
            <a:ext cx="861200" cy="690225"/>
          </a:xfrm>
          <a:prstGeom prst="rect">
            <a:avLst/>
          </a:prstGeom>
          <a:noFill/>
          <a:ln>
            <a:noFill/>
          </a:ln>
        </p:spPr>
      </p:pic>
      <p:pic>
        <p:nvPicPr>
          <p:cNvPr id="131" name="Google Shape;131;p19" title="CARD4L-SAR_Background-ALOS2.jpg"/>
          <p:cNvPicPr preferRelativeResize="0"/>
          <p:nvPr/>
        </p:nvPicPr>
        <p:blipFill rotWithShape="1">
          <a:blip r:embed="rId5">
            <a:alphaModFix/>
          </a:blip>
          <a:srcRect b="2915" l="5346" r="517" t="865"/>
          <a:stretch/>
        </p:blipFill>
        <p:spPr>
          <a:xfrm flipH="1">
            <a:off x="-4391025" y="-45225"/>
            <a:ext cx="5222700" cy="5004600"/>
          </a:xfrm>
          <a:prstGeom prst="donut">
            <a:avLst>
              <a:gd fmla="val 10848" name="adj"/>
            </a:avLst>
          </a:prstGeom>
          <a:noFill/>
          <a:ln>
            <a:noFill/>
          </a:ln>
        </p:spPr>
      </p:pic>
      <p:sp>
        <p:nvSpPr>
          <p:cNvPr id="132" name="Google Shape;132;p19"/>
          <p:cNvSpPr txBox="1"/>
          <p:nvPr/>
        </p:nvSpPr>
        <p:spPr>
          <a:xfrm>
            <a:off x="1013150" y="193363"/>
            <a:ext cx="47031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100">
                <a:solidFill>
                  <a:srgbClr val="21455B"/>
                </a:solidFill>
                <a:latin typeface="Barlow"/>
                <a:ea typeface="Barlow"/>
                <a:cs typeface="Barlow"/>
                <a:sym typeface="Barlow"/>
              </a:rPr>
              <a:t>Where are we now?</a:t>
            </a:r>
            <a:endParaRPr sz="3100">
              <a:solidFill>
                <a:srgbClr val="21455B"/>
              </a:solidFill>
              <a:latin typeface="Barlow"/>
              <a:ea typeface="Barlow"/>
              <a:cs typeface="Barlow"/>
              <a:sym typeface="Barlow"/>
            </a:endParaRPr>
          </a:p>
        </p:txBody>
      </p:sp>
      <p:pic>
        <p:nvPicPr>
          <p:cNvPr id="133" name="Google Shape;133;p19" title="Screenshot 2025-05-16 at 2.23.54 PM.png"/>
          <p:cNvPicPr preferRelativeResize="0"/>
          <p:nvPr/>
        </p:nvPicPr>
        <p:blipFill rotWithShape="1">
          <a:blip r:embed="rId6">
            <a:alphaModFix/>
          </a:blip>
          <a:srcRect b="0" l="39097" r="11027" t="0"/>
          <a:stretch/>
        </p:blipFill>
        <p:spPr>
          <a:xfrm>
            <a:off x="7098875" y="1242550"/>
            <a:ext cx="1658400" cy="1587600"/>
          </a:xfrm>
          <a:prstGeom prst="ellipse">
            <a:avLst/>
          </a:prstGeom>
          <a:noFill/>
          <a:ln cap="flat" cmpd="sng" w="9525">
            <a:solidFill>
              <a:srgbClr val="21455B"/>
            </a:solidFill>
            <a:prstDash val="dot"/>
            <a:round/>
            <a:headEnd len="sm" w="sm" type="none"/>
            <a:tailEnd len="sm" w="sm" type="none"/>
          </a:ln>
        </p:spPr>
      </p:pic>
      <p:pic>
        <p:nvPicPr>
          <p:cNvPr id="134" name="Google Shape;134;p19"/>
          <p:cNvPicPr preferRelativeResize="0"/>
          <p:nvPr/>
        </p:nvPicPr>
        <p:blipFill rotWithShape="1">
          <a:blip r:embed="rId7">
            <a:alphaModFix/>
          </a:blip>
          <a:srcRect b="7372" l="14243" r="40134" t="1269"/>
          <a:stretch/>
        </p:blipFill>
        <p:spPr>
          <a:xfrm>
            <a:off x="1110245" y="3953787"/>
            <a:ext cx="657900" cy="658800"/>
          </a:xfrm>
          <a:prstGeom prst="donut">
            <a:avLst>
              <a:gd fmla="val 20705" name="adj"/>
            </a:avLst>
          </a:prstGeom>
          <a:noFill/>
          <a:ln>
            <a:noFill/>
          </a:ln>
        </p:spPr>
      </p:pic>
      <p:sp>
        <p:nvSpPr>
          <p:cNvPr id="135" name="Google Shape;135;p19"/>
          <p:cNvSpPr txBox="1"/>
          <p:nvPr/>
        </p:nvSpPr>
        <p:spPr>
          <a:xfrm>
            <a:off x="1802150" y="4085938"/>
            <a:ext cx="1852500" cy="39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400"/>
              </a:spcAft>
              <a:buNone/>
            </a:pPr>
            <a:r>
              <a:rPr lang="en">
                <a:solidFill>
                  <a:srgbClr val="21455B"/>
                </a:solidFill>
                <a:latin typeface="Barlow"/>
                <a:ea typeface="Barlow"/>
                <a:cs typeface="Barlow"/>
                <a:sym typeface="Barlow"/>
              </a:rPr>
              <a:t>Surface Temperature</a:t>
            </a:r>
            <a:endParaRPr>
              <a:solidFill>
                <a:srgbClr val="5BBFFD"/>
              </a:solidFill>
              <a:latin typeface="Barlow"/>
              <a:ea typeface="Barlow"/>
              <a:cs typeface="Barlow"/>
              <a:sym typeface="Barlow"/>
            </a:endParaRPr>
          </a:p>
        </p:txBody>
      </p:sp>
      <p:pic>
        <p:nvPicPr>
          <p:cNvPr id="136" name="Google Shape;136;p19" title="AdobeStock_84442037.jpeg"/>
          <p:cNvPicPr preferRelativeResize="0"/>
          <p:nvPr/>
        </p:nvPicPr>
        <p:blipFill rotWithShape="1">
          <a:blip r:embed="rId8">
            <a:alphaModFix/>
          </a:blip>
          <a:srcRect b="0" l="23108" r="23113" t="0"/>
          <a:stretch/>
        </p:blipFill>
        <p:spPr>
          <a:xfrm>
            <a:off x="1110245" y="3153087"/>
            <a:ext cx="657900" cy="658800"/>
          </a:xfrm>
          <a:prstGeom prst="donut">
            <a:avLst>
              <a:gd fmla="val 20705" name="adj"/>
            </a:avLst>
          </a:prstGeom>
          <a:noFill/>
          <a:ln>
            <a:noFill/>
          </a:ln>
        </p:spPr>
      </p:pic>
      <p:pic>
        <p:nvPicPr>
          <p:cNvPr id="137" name="Google Shape;137;p19" title="S1A_Amatrice_desc_phase_25.png"/>
          <p:cNvPicPr preferRelativeResize="0"/>
          <p:nvPr/>
        </p:nvPicPr>
        <p:blipFill rotWithShape="1">
          <a:blip r:embed="rId9">
            <a:alphaModFix/>
          </a:blip>
          <a:srcRect b="18623" l="27194" r="30353" t="21781"/>
          <a:stretch/>
        </p:blipFill>
        <p:spPr>
          <a:xfrm>
            <a:off x="3803054" y="3153087"/>
            <a:ext cx="657900" cy="658800"/>
          </a:xfrm>
          <a:prstGeom prst="donut">
            <a:avLst>
              <a:gd fmla="val 20705" name="adj"/>
            </a:avLst>
          </a:prstGeom>
          <a:noFill/>
          <a:ln>
            <a:noFill/>
          </a:ln>
        </p:spPr>
      </p:pic>
      <p:pic>
        <p:nvPicPr>
          <p:cNvPr id="138" name="Google Shape;138;p19" title="earth_vir_2016_lrg.jpg"/>
          <p:cNvPicPr preferRelativeResize="0"/>
          <p:nvPr/>
        </p:nvPicPr>
        <p:blipFill rotWithShape="1">
          <a:blip r:embed="rId10">
            <a:alphaModFix/>
          </a:blip>
          <a:srcRect b="46697" l="20903" r="65274" t="25617"/>
          <a:stretch/>
        </p:blipFill>
        <p:spPr>
          <a:xfrm>
            <a:off x="6427233" y="3953787"/>
            <a:ext cx="657900" cy="658800"/>
          </a:xfrm>
          <a:prstGeom prst="donut">
            <a:avLst>
              <a:gd fmla="val 20705" name="adj"/>
            </a:avLst>
          </a:prstGeom>
          <a:noFill/>
          <a:ln>
            <a:noFill/>
          </a:ln>
        </p:spPr>
      </p:pic>
      <p:sp>
        <p:nvSpPr>
          <p:cNvPr id="139" name="Google Shape;139;p19"/>
          <p:cNvSpPr txBox="1"/>
          <p:nvPr/>
        </p:nvSpPr>
        <p:spPr>
          <a:xfrm>
            <a:off x="1802150" y="3282863"/>
            <a:ext cx="1852500" cy="39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400"/>
              </a:spcAft>
              <a:buNone/>
            </a:pPr>
            <a:r>
              <a:rPr lang="en">
                <a:solidFill>
                  <a:srgbClr val="21455B"/>
                </a:solidFill>
                <a:latin typeface="Barlow"/>
                <a:ea typeface="Barlow"/>
                <a:cs typeface="Barlow"/>
                <a:sym typeface="Barlow"/>
              </a:rPr>
              <a:t>Surface Reflectance</a:t>
            </a:r>
            <a:endParaRPr>
              <a:solidFill>
                <a:srgbClr val="5BBFFD"/>
              </a:solidFill>
              <a:latin typeface="Barlow"/>
              <a:ea typeface="Barlow"/>
              <a:cs typeface="Barlow"/>
              <a:sym typeface="Barlow"/>
            </a:endParaRPr>
          </a:p>
        </p:txBody>
      </p:sp>
      <p:sp>
        <p:nvSpPr>
          <p:cNvPr id="140" name="Google Shape;140;p19"/>
          <p:cNvSpPr txBox="1"/>
          <p:nvPr/>
        </p:nvSpPr>
        <p:spPr>
          <a:xfrm>
            <a:off x="4504125" y="3132110"/>
            <a:ext cx="3447300" cy="690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21455B"/>
                </a:solidFill>
                <a:latin typeface="Barlow"/>
                <a:ea typeface="Barlow"/>
                <a:cs typeface="Barlow"/>
                <a:sym typeface="Barlow"/>
              </a:rPr>
              <a:t>Synthetic Aperture Radar</a:t>
            </a:r>
            <a:endParaRPr>
              <a:solidFill>
                <a:srgbClr val="21455B"/>
              </a:solidFill>
              <a:latin typeface="Barlow"/>
              <a:ea typeface="Barlow"/>
              <a:cs typeface="Barlow"/>
              <a:sym typeface="Barlow"/>
            </a:endParaRPr>
          </a:p>
          <a:p>
            <a:pPr indent="0" lvl="0" marL="0" rtl="0" algn="l">
              <a:spcBef>
                <a:spcPts val="400"/>
              </a:spcBef>
              <a:spcAft>
                <a:spcPts val="400"/>
              </a:spcAft>
              <a:buNone/>
            </a:pPr>
            <a:r>
              <a:rPr lang="en" sz="800">
                <a:solidFill>
                  <a:srgbClr val="21455B"/>
                </a:solidFill>
                <a:latin typeface="Barlow"/>
                <a:ea typeface="Barlow"/>
                <a:cs typeface="Barlow"/>
                <a:sym typeface="Barlow"/>
              </a:rPr>
              <a:t>Normalised Radar Backscatter, Polarimetric Radar, Ocean Radar Backscatter, Geocoded Single-Look Complex, Interferometric Radar</a:t>
            </a:r>
            <a:endParaRPr sz="800">
              <a:solidFill>
                <a:srgbClr val="21455B"/>
              </a:solidFill>
              <a:latin typeface="Barlow"/>
              <a:ea typeface="Barlow"/>
              <a:cs typeface="Barlow"/>
              <a:sym typeface="Barlow"/>
            </a:endParaRPr>
          </a:p>
        </p:txBody>
      </p:sp>
      <p:sp>
        <p:nvSpPr>
          <p:cNvPr id="141" name="Google Shape;141;p19"/>
          <p:cNvSpPr txBox="1"/>
          <p:nvPr/>
        </p:nvSpPr>
        <p:spPr>
          <a:xfrm>
            <a:off x="7079525" y="3970825"/>
            <a:ext cx="1852500" cy="39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400"/>
              </a:spcAft>
              <a:buNone/>
            </a:pPr>
            <a:r>
              <a:rPr lang="en">
                <a:solidFill>
                  <a:srgbClr val="21455B"/>
                </a:solidFill>
                <a:latin typeface="Barlow"/>
                <a:ea typeface="Barlow"/>
                <a:cs typeface="Barlow"/>
                <a:sym typeface="Barlow"/>
              </a:rPr>
              <a:t>Nighttime Lights Surface Radiance</a:t>
            </a:r>
            <a:endParaRPr>
              <a:solidFill>
                <a:srgbClr val="5BBFFD"/>
              </a:solidFill>
              <a:latin typeface="Barlow"/>
              <a:ea typeface="Barlow"/>
              <a:cs typeface="Barlow"/>
              <a:sym typeface="Barlow"/>
            </a:endParaRPr>
          </a:p>
        </p:txBody>
      </p:sp>
      <p:pic>
        <p:nvPicPr>
          <p:cNvPr id="142" name="Google Shape;142;p19" title="AdobeStock_273464066 (1).jpg"/>
          <p:cNvPicPr preferRelativeResize="0"/>
          <p:nvPr/>
        </p:nvPicPr>
        <p:blipFill rotWithShape="1">
          <a:blip r:embed="rId11">
            <a:alphaModFix/>
          </a:blip>
          <a:srcRect b="5921" l="60067" r="25570" t="68488"/>
          <a:stretch/>
        </p:blipFill>
        <p:spPr>
          <a:xfrm>
            <a:off x="3803054" y="3953787"/>
            <a:ext cx="657900" cy="658800"/>
          </a:xfrm>
          <a:prstGeom prst="donut">
            <a:avLst>
              <a:gd fmla="val 20705" name="adj"/>
            </a:avLst>
          </a:prstGeom>
          <a:noFill/>
          <a:ln>
            <a:noFill/>
          </a:ln>
        </p:spPr>
      </p:pic>
      <p:sp>
        <p:nvSpPr>
          <p:cNvPr id="143" name="Google Shape;143;p19"/>
          <p:cNvSpPr txBox="1"/>
          <p:nvPr/>
        </p:nvSpPr>
        <p:spPr>
          <a:xfrm>
            <a:off x="4504125" y="4085938"/>
            <a:ext cx="1852500" cy="394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400"/>
              </a:spcAft>
              <a:buNone/>
            </a:pPr>
            <a:r>
              <a:rPr lang="en">
                <a:solidFill>
                  <a:srgbClr val="21455B"/>
                </a:solidFill>
                <a:latin typeface="Barlow"/>
                <a:ea typeface="Barlow"/>
                <a:cs typeface="Barlow"/>
                <a:sym typeface="Barlow"/>
              </a:rPr>
              <a:t>Aquatic</a:t>
            </a:r>
            <a:r>
              <a:rPr lang="en">
                <a:solidFill>
                  <a:srgbClr val="21455B"/>
                </a:solidFill>
                <a:latin typeface="Barlow"/>
                <a:ea typeface="Barlow"/>
                <a:cs typeface="Barlow"/>
                <a:sym typeface="Barlow"/>
              </a:rPr>
              <a:t> Reflectance</a:t>
            </a:r>
            <a:endParaRPr>
              <a:solidFill>
                <a:srgbClr val="5BBFFD"/>
              </a:solidFill>
              <a:latin typeface="Barlow"/>
              <a:ea typeface="Barlow"/>
              <a:cs typeface="Barlow"/>
              <a:sym typeface="Barlow"/>
            </a:endParaRPr>
          </a:p>
        </p:txBody>
      </p:sp>
      <p:cxnSp>
        <p:nvCxnSpPr>
          <p:cNvPr id="144" name="Google Shape;144;p19"/>
          <p:cNvCxnSpPr/>
          <p:nvPr/>
        </p:nvCxnSpPr>
        <p:spPr>
          <a:xfrm>
            <a:off x="4232675" y="2572725"/>
            <a:ext cx="3063000" cy="0"/>
          </a:xfrm>
          <a:prstGeom prst="straightConnector1">
            <a:avLst/>
          </a:prstGeom>
          <a:noFill/>
          <a:ln cap="flat" cmpd="sng" w="9525">
            <a:solidFill>
              <a:srgbClr val="21455B"/>
            </a:solidFill>
            <a:prstDash val="dot"/>
            <a:round/>
            <a:headEnd len="med" w="med" type="none"/>
            <a:tailEnd len="med" w="med" type="none"/>
          </a:ln>
        </p:spPr>
      </p:cxnSp>
      <p:sp>
        <p:nvSpPr>
          <p:cNvPr id="145" name="Google Shape;145;p19"/>
          <p:cNvSpPr txBox="1"/>
          <p:nvPr/>
        </p:nvSpPr>
        <p:spPr>
          <a:xfrm>
            <a:off x="1026500" y="2727700"/>
            <a:ext cx="4676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400"/>
              </a:spcAft>
              <a:buNone/>
            </a:pPr>
            <a:r>
              <a:rPr lang="en">
                <a:solidFill>
                  <a:srgbClr val="21455B"/>
                </a:solidFill>
                <a:latin typeface="Barlow SemiBold"/>
                <a:ea typeface="Barlow SemiBold"/>
                <a:cs typeface="Barlow SemiBold"/>
                <a:sym typeface="Barlow SemiBold"/>
              </a:rPr>
              <a:t>CEOS-ARD Product Family Specifications</a:t>
            </a:r>
            <a:endParaRPr>
              <a:latin typeface="Barlow SemiBold"/>
              <a:ea typeface="Barlow SemiBold"/>
              <a:cs typeface="Barlow SemiBold"/>
              <a:sym typeface="Barlow SemiBold"/>
            </a:endParaRPr>
          </a:p>
        </p:txBody>
      </p:sp>
      <p:pic>
        <p:nvPicPr>
          <p:cNvPr id="146" name="Google Shape;146;p19" title="CEOS_logo_ard_blue.png"/>
          <p:cNvPicPr preferRelativeResize="0"/>
          <p:nvPr/>
        </p:nvPicPr>
        <p:blipFill rotWithShape="1">
          <a:blip r:embed="rId12">
            <a:alphaModFix/>
          </a:blip>
          <a:srcRect b="0" l="9" r="0" t="0"/>
          <a:stretch/>
        </p:blipFill>
        <p:spPr>
          <a:xfrm>
            <a:off x="5992452" y="231433"/>
            <a:ext cx="2179997" cy="5034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 name="Shape 150"/>
        <p:cNvGrpSpPr/>
        <p:nvPr/>
      </p:nvGrpSpPr>
      <p:grpSpPr>
        <a:xfrm>
          <a:off x="0" y="0"/>
          <a:ext cx="0" cy="0"/>
          <a:chOff x="0" y="0"/>
          <a:chExt cx="0" cy="0"/>
        </a:xfrm>
      </p:grpSpPr>
      <p:pic>
        <p:nvPicPr>
          <p:cNvPr id="151" name="Google Shape;151;p20"/>
          <p:cNvPicPr preferRelativeResize="0"/>
          <p:nvPr/>
        </p:nvPicPr>
        <p:blipFill>
          <a:blip r:embed="rId3">
            <a:alphaModFix/>
          </a:blip>
          <a:stretch>
            <a:fillRect/>
          </a:stretch>
        </p:blipFill>
        <p:spPr>
          <a:xfrm>
            <a:off x="152400" y="1113275"/>
            <a:ext cx="8839204" cy="2473078"/>
          </a:xfrm>
          <a:prstGeom prst="rect">
            <a:avLst/>
          </a:prstGeom>
          <a:noFill/>
          <a:ln>
            <a:noFill/>
          </a:ln>
        </p:spPr>
      </p:pic>
      <p:sp>
        <p:nvSpPr>
          <p:cNvPr id="152" name="Google Shape;152;p20"/>
          <p:cNvSpPr txBox="1"/>
          <p:nvPr/>
        </p:nvSpPr>
        <p:spPr>
          <a:xfrm>
            <a:off x="4756175" y="4175950"/>
            <a:ext cx="7525200" cy="198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400"/>
              </a:spcAft>
              <a:buNone/>
            </a:pPr>
            <a:r>
              <a:rPr lang="en" sz="1900">
                <a:solidFill>
                  <a:srgbClr val="21455B"/>
                </a:solidFill>
                <a:latin typeface="Barlow"/>
                <a:ea typeface="Barlow"/>
                <a:cs typeface="Barlow"/>
                <a:sym typeface="Barlow"/>
              </a:rPr>
              <a:t>See all datasets on </a:t>
            </a:r>
            <a:r>
              <a:rPr lang="en" sz="1900">
                <a:solidFill>
                  <a:srgbClr val="5BBFFD"/>
                </a:solidFill>
                <a:uFill>
                  <a:noFill/>
                </a:uFill>
                <a:latin typeface="Barlow"/>
                <a:ea typeface="Barlow"/>
                <a:cs typeface="Barlow"/>
                <a:sym typeface="Barlow"/>
                <a:hlinkClick r:id="rId4">
                  <a:extLst>
                    <a:ext uri="{A12FA001-AC4F-418D-AE19-62706E023703}">
                      <ahyp:hlinkClr val="tx"/>
                    </a:ext>
                  </a:extLst>
                </a:hlinkClick>
              </a:rPr>
              <a:t>ceos.org/ard</a:t>
            </a:r>
            <a:endParaRPr sz="1900">
              <a:solidFill>
                <a:srgbClr val="5BBFFD"/>
              </a:solidFill>
              <a:latin typeface="Barlow"/>
              <a:ea typeface="Barlow"/>
              <a:cs typeface="Barlow"/>
              <a:sym typeface="Barlow"/>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455B"/>
        </a:solidFill>
      </p:bgPr>
    </p:bg>
    <p:spTree>
      <p:nvGrpSpPr>
        <p:cNvPr id="156" name="Shape 156"/>
        <p:cNvGrpSpPr/>
        <p:nvPr/>
      </p:nvGrpSpPr>
      <p:grpSpPr>
        <a:xfrm>
          <a:off x="0" y="0"/>
          <a:ext cx="0" cy="0"/>
          <a:chOff x="0" y="0"/>
          <a:chExt cx="0" cy="0"/>
        </a:xfrm>
      </p:grpSpPr>
      <p:cxnSp>
        <p:nvCxnSpPr>
          <p:cNvPr id="157" name="Google Shape;157;p21"/>
          <p:cNvCxnSpPr/>
          <p:nvPr/>
        </p:nvCxnSpPr>
        <p:spPr>
          <a:xfrm>
            <a:off x="172950" y="4757875"/>
            <a:ext cx="8798100" cy="0"/>
          </a:xfrm>
          <a:prstGeom prst="straightConnector1">
            <a:avLst/>
          </a:prstGeom>
          <a:noFill/>
          <a:ln cap="flat" cmpd="sng" w="9525">
            <a:solidFill>
              <a:schemeClr val="lt1"/>
            </a:solidFill>
            <a:prstDash val="dot"/>
            <a:round/>
            <a:headEnd len="med" w="med" type="none"/>
            <a:tailEnd len="med" w="med" type="none"/>
          </a:ln>
        </p:spPr>
      </p:cxnSp>
      <p:sp>
        <p:nvSpPr>
          <p:cNvPr id="158" name="Google Shape;158;p21"/>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lt1"/>
                </a:solidFill>
                <a:latin typeface="Barlow"/>
                <a:ea typeface="Barlow"/>
                <a:cs typeface="Barlow"/>
                <a:sym typeface="Barlow"/>
              </a:rPr>
              <a:t>WGCV-55, 10 July 2025</a:t>
            </a:r>
            <a:endParaRPr sz="900">
              <a:solidFill>
                <a:schemeClr val="lt1"/>
              </a:solidFill>
              <a:latin typeface="Barlow"/>
              <a:ea typeface="Barlow"/>
              <a:cs typeface="Barlow"/>
              <a:sym typeface="Barlow"/>
            </a:endParaRPr>
          </a:p>
        </p:txBody>
      </p:sp>
      <p:pic>
        <p:nvPicPr>
          <p:cNvPr id="159" name="Google Shape;159;p21" title="CEOS_logo_white_text_right.png"/>
          <p:cNvPicPr preferRelativeResize="0"/>
          <p:nvPr/>
        </p:nvPicPr>
        <p:blipFill rotWithShape="1">
          <a:blip r:embed="rId3">
            <a:alphaModFix/>
          </a:blip>
          <a:srcRect b="0" l="-420" r="419" t="0"/>
          <a:stretch/>
        </p:blipFill>
        <p:spPr>
          <a:xfrm>
            <a:off x="944725" y="231425"/>
            <a:ext cx="2198523" cy="503475"/>
          </a:xfrm>
          <a:prstGeom prst="rect">
            <a:avLst/>
          </a:prstGeom>
          <a:noFill/>
          <a:ln>
            <a:noFill/>
          </a:ln>
        </p:spPr>
      </p:pic>
      <p:pic>
        <p:nvPicPr>
          <p:cNvPr id="160" name="Google Shape;160;p21" title="CEOS_ARD_Logo_white.png"/>
          <p:cNvPicPr preferRelativeResize="0"/>
          <p:nvPr/>
        </p:nvPicPr>
        <p:blipFill rotWithShape="1">
          <a:blip r:embed="rId4">
            <a:alphaModFix/>
          </a:blip>
          <a:srcRect b="0" l="0" r="0" t="0"/>
          <a:stretch/>
        </p:blipFill>
        <p:spPr>
          <a:xfrm>
            <a:off x="96750" y="138054"/>
            <a:ext cx="861200" cy="690225"/>
          </a:xfrm>
          <a:prstGeom prst="rect">
            <a:avLst/>
          </a:prstGeom>
          <a:noFill/>
          <a:ln>
            <a:noFill/>
          </a:ln>
        </p:spPr>
      </p:pic>
      <p:pic>
        <p:nvPicPr>
          <p:cNvPr id="161" name="Google Shape;161;p21" title="slide6.jpg"/>
          <p:cNvPicPr preferRelativeResize="0"/>
          <p:nvPr/>
        </p:nvPicPr>
        <p:blipFill rotWithShape="1">
          <a:blip r:embed="rId5">
            <a:alphaModFix/>
          </a:blip>
          <a:srcRect b="0" l="56750" r="-25183" t="0"/>
          <a:stretch/>
        </p:blipFill>
        <p:spPr>
          <a:xfrm>
            <a:off x="8258175" y="-45225"/>
            <a:ext cx="5222700" cy="5004600"/>
          </a:xfrm>
          <a:prstGeom prst="donut">
            <a:avLst>
              <a:gd fmla="val 10848" name="adj"/>
            </a:avLst>
          </a:prstGeom>
          <a:noFill/>
          <a:ln>
            <a:noFill/>
          </a:ln>
        </p:spPr>
      </p:pic>
      <p:sp>
        <p:nvSpPr>
          <p:cNvPr id="162" name="Google Shape;162;p21"/>
          <p:cNvSpPr txBox="1"/>
          <p:nvPr/>
        </p:nvSpPr>
        <p:spPr>
          <a:xfrm>
            <a:off x="4061150" y="193363"/>
            <a:ext cx="47031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100">
                <a:solidFill>
                  <a:schemeClr val="lt1"/>
                </a:solidFill>
                <a:latin typeface="Barlow"/>
                <a:ea typeface="Barlow"/>
                <a:cs typeface="Barlow"/>
                <a:sym typeface="Barlow"/>
              </a:rPr>
              <a:t>Great Impact</a:t>
            </a:r>
            <a:endParaRPr sz="3100">
              <a:solidFill>
                <a:schemeClr val="lt1"/>
              </a:solidFill>
              <a:latin typeface="Barlow"/>
              <a:ea typeface="Barlow"/>
              <a:cs typeface="Barlow"/>
              <a:sym typeface="Barlow"/>
            </a:endParaRPr>
          </a:p>
        </p:txBody>
      </p:sp>
      <p:sp>
        <p:nvSpPr>
          <p:cNvPr id="163" name="Google Shape;163;p21"/>
          <p:cNvSpPr/>
          <p:nvPr/>
        </p:nvSpPr>
        <p:spPr>
          <a:xfrm>
            <a:off x="1908292" y="3564549"/>
            <a:ext cx="1040700" cy="10407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64" name="Google Shape;164;p21" title="USGS_logo_green.png"/>
          <p:cNvPicPr preferRelativeResize="0"/>
          <p:nvPr/>
        </p:nvPicPr>
        <p:blipFill rotWithShape="1">
          <a:blip r:embed="rId6">
            <a:alphaModFix/>
          </a:blip>
          <a:srcRect b="-59890" l="-2638" r="-5481" t="-59890"/>
          <a:stretch/>
        </p:blipFill>
        <p:spPr>
          <a:xfrm>
            <a:off x="1935050" y="3672950"/>
            <a:ext cx="1013900" cy="823850"/>
          </a:xfrm>
          <a:prstGeom prst="rect">
            <a:avLst/>
          </a:prstGeom>
          <a:noFill/>
          <a:ln>
            <a:noFill/>
          </a:ln>
        </p:spPr>
      </p:pic>
      <p:sp>
        <p:nvSpPr>
          <p:cNvPr id="165" name="Google Shape;165;p21"/>
          <p:cNvSpPr txBox="1"/>
          <p:nvPr/>
        </p:nvSpPr>
        <p:spPr>
          <a:xfrm>
            <a:off x="3112125" y="3578675"/>
            <a:ext cx="5402700" cy="1154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Barlow"/>
                <a:ea typeface="Barlow"/>
                <a:cs typeface="Barlow"/>
                <a:sym typeface="Barlow"/>
              </a:rPr>
              <a:t>Landsat Collection 2’s compliance with CEOS-ARD standards has been a game changer for the global Earth observation community. Users gain faster, more dependable insights for diverse applications from land cover change and agricultural monitoring to natural resource management and disaster response. CEOS-ARD compliance has truly unlocked the analytical power of the 50+ year Landsat archive, significantly enhancing USGS's contribution to our understanding and stewardship of the planet.</a:t>
            </a:r>
            <a:endParaRPr sz="900">
              <a:solidFill>
                <a:schemeClr val="lt1"/>
              </a:solidFill>
              <a:latin typeface="Barlow"/>
              <a:ea typeface="Barlow"/>
              <a:cs typeface="Barlow"/>
              <a:sym typeface="Barlow"/>
            </a:endParaRPr>
          </a:p>
          <a:p>
            <a:pPr indent="0" lvl="0" marL="0" rtl="0" algn="l">
              <a:spcBef>
                <a:spcPts val="0"/>
              </a:spcBef>
              <a:spcAft>
                <a:spcPts val="0"/>
              </a:spcAft>
              <a:buNone/>
            </a:pPr>
            <a:r>
              <a:t/>
            </a:r>
            <a:endParaRPr sz="900">
              <a:solidFill>
                <a:schemeClr val="lt1"/>
              </a:solidFill>
              <a:latin typeface="Barlow"/>
              <a:ea typeface="Barlow"/>
              <a:cs typeface="Barlow"/>
              <a:sym typeface="Barlow"/>
            </a:endParaRPr>
          </a:p>
          <a:p>
            <a:pPr indent="0" lvl="0" marL="0" rtl="0" algn="r">
              <a:spcBef>
                <a:spcPts val="0"/>
              </a:spcBef>
              <a:spcAft>
                <a:spcPts val="0"/>
              </a:spcAft>
              <a:buClr>
                <a:schemeClr val="dk1"/>
              </a:buClr>
              <a:buSzPts val="1100"/>
              <a:buFont typeface="Arial"/>
              <a:buNone/>
            </a:pPr>
            <a:r>
              <a:rPr i="1" lang="en" sz="900">
                <a:solidFill>
                  <a:schemeClr val="lt1"/>
                </a:solidFill>
                <a:latin typeface="Barlow"/>
                <a:ea typeface="Barlow"/>
                <a:cs typeface="Barlow"/>
                <a:sym typeface="Barlow"/>
              </a:rPr>
              <a:t>Dr. Christopher Barnes (KBR), Sustainable Land Imaging Partnerships, USGS EROS Center, USA</a:t>
            </a:r>
            <a:endParaRPr i="1" sz="900">
              <a:solidFill>
                <a:schemeClr val="lt1"/>
              </a:solidFill>
              <a:latin typeface="Barlow"/>
              <a:ea typeface="Barlow"/>
              <a:cs typeface="Barlow"/>
              <a:sym typeface="Barlow"/>
            </a:endParaRPr>
          </a:p>
        </p:txBody>
      </p:sp>
      <p:sp>
        <p:nvSpPr>
          <p:cNvPr id="166" name="Google Shape;166;p21"/>
          <p:cNvSpPr/>
          <p:nvPr/>
        </p:nvSpPr>
        <p:spPr>
          <a:xfrm>
            <a:off x="1071747" y="2326781"/>
            <a:ext cx="1040673" cy="1040673"/>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67" name="Google Shape;167;p21"/>
          <p:cNvPicPr preferRelativeResize="0"/>
          <p:nvPr/>
        </p:nvPicPr>
        <p:blipFill rotWithShape="1">
          <a:blip r:embed="rId7">
            <a:alphaModFix/>
          </a:blip>
          <a:srcRect b="0" l="4589" r="-4589" t="0"/>
          <a:stretch/>
        </p:blipFill>
        <p:spPr>
          <a:xfrm>
            <a:off x="1246462" y="2449290"/>
            <a:ext cx="735265" cy="823850"/>
          </a:xfrm>
          <a:prstGeom prst="rect">
            <a:avLst/>
          </a:prstGeom>
          <a:noFill/>
          <a:ln>
            <a:noFill/>
          </a:ln>
        </p:spPr>
      </p:pic>
      <p:sp>
        <p:nvSpPr>
          <p:cNvPr id="168" name="Google Shape;168;p21"/>
          <p:cNvSpPr txBox="1"/>
          <p:nvPr/>
        </p:nvSpPr>
        <p:spPr>
          <a:xfrm>
            <a:off x="2261919" y="2300831"/>
            <a:ext cx="5626500" cy="1154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Barlow"/>
                <a:ea typeface="Barlow"/>
                <a:cs typeface="Barlow"/>
                <a:sym typeface="Barlow"/>
              </a:rPr>
              <a:t>By adopting CEOS Analysis Ready Data (CEOS-ARD) specifications, Digital Earth Africa is ensuring that satellite data is available, findable, accessible, and suitable for use by as many users as possible. Using CEOS-ARD, DE Africa is providing a rich source of information to better understand and address challenges of sustainable development in Africa. This information tells a story over time to support decision-making by governments, private sector and civil society.</a:t>
            </a:r>
            <a:endParaRPr sz="900">
              <a:solidFill>
                <a:schemeClr val="lt1"/>
              </a:solidFill>
              <a:latin typeface="Barlow"/>
              <a:ea typeface="Barlow"/>
              <a:cs typeface="Barlow"/>
              <a:sym typeface="Barlow"/>
            </a:endParaRPr>
          </a:p>
          <a:p>
            <a:pPr indent="0" lvl="0" marL="0" rtl="0" algn="r">
              <a:spcBef>
                <a:spcPts val="0"/>
              </a:spcBef>
              <a:spcAft>
                <a:spcPts val="0"/>
              </a:spcAft>
              <a:buClr>
                <a:schemeClr val="dk1"/>
              </a:buClr>
              <a:buSzPts val="1100"/>
              <a:buFont typeface="Arial"/>
              <a:buNone/>
            </a:pPr>
            <a:r>
              <a:t/>
            </a:r>
            <a:endParaRPr i="1" sz="900">
              <a:solidFill>
                <a:schemeClr val="lt1"/>
              </a:solidFill>
              <a:latin typeface="Barlow"/>
              <a:ea typeface="Barlow"/>
              <a:cs typeface="Barlow"/>
              <a:sym typeface="Barlow"/>
            </a:endParaRPr>
          </a:p>
          <a:p>
            <a:pPr indent="0" lvl="0" marL="0" rtl="0" algn="r">
              <a:spcBef>
                <a:spcPts val="0"/>
              </a:spcBef>
              <a:spcAft>
                <a:spcPts val="0"/>
              </a:spcAft>
              <a:buClr>
                <a:schemeClr val="dk1"/>
              </a:buClr>
              <a:buSzPts val="1100"/>
              <a:buFont typeface="Arial"/>
              <a:buNone/>
            </a:pPr>
            <a:r>
              <a:rPr i="1" lang="en" sz="900">
                <a:solidFill>
                  <a:schemeClr val="lt1"/>
                </a:solidFill>
                <a:latin typeface="Barlow"/>
                <a:ea typeface="Barlow"/>
                <a:cs typeface="Barlow"/>
                <a:sym typeface="Barlow"/>
              </a:rPr>
              <a:t>Dr Adam Lewis PSM, Senior Advisor on the Global Team for Digital Earth Africa</a:t>
            </a:r>
            <a:endParaRPr sz="900">
              <a:solidFill>
                <a:schemeClr val="lt1"/>
              </a:solidFill>
              <a:latin typeface="Barlow"/>
              <a:ea typeface="Barlow"/>
              <a:cs typeface="Barlow"/>
              <a:sym typeface="Barlow"/>
            </a:endParaRPr>
          </a:p>
        </p:txBody>
      </p:sp>
      <p:grpSp>
        <p:nvGrpSpPr>
          <p:cNvPr id="169" name="Google Shape;169;p21"/>
          <p:cNvGrpSpPr/>
          <p:nvPr/>
        </p:nvGrpSpPr>
        <p:grpSpPr>
          <a:xfrm>
            <a:off x="279279" y="1008861"/>
            <a:ext cx="1040619" cy="1040619"/>
            <a:chOff x="2818186" y="2662770"/>
            <a:chExt cx="1156500" cy="1156500"/>
          </a:xfrm>
        </p:grpSpPr>
        <p:sp>
          <p:nvSpPr>
            <p:cNvPr id="170" name="Google Shape;170;p21"/>
            <p:cNvSpPr/>
            <p:nvPr/>
          </p:nvSpPr>
          <p:spPr>
            <a:xfrm>
              <a:off x="2818186" y="2662770"/>
              <a:ext cx="1156500" cy="11565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71" name="Google Shape;171;p21" title="64529845.png"/>
            <p:cNvPicPr preferRelativeResize="0"/>
            <p:nvPr/>
          </p:nvPicPr>
          <p:blipFill rotWithShape="1">
            <a:blip r:embed="rId8">
              <a:alphaModFix/>
            </a:blip>
            <a:srcRect b="0" l="5372" r="5381" t="0"/>
            <a:stretch/>
          </p:blipFill>
          <p:spPr>
            <a:xfrm>
              <a:off x="2987892" y="2783252"/>
              <a:ext cx="817131" cy="915579"/>
            </a:xfrm>
            <a:prstGeom prst="rect">
              <a:avLst/>
            </a:prstGeom>
            <a:noFill/>
            <a:ln>
              <a:noFill/>
            </a:ln>
          </p:spPr>
        </p:pic>
      </p:grpSp>
      <p:sp>
        <p:nvSpPr>
          <p:cNvPr id="172" name="Google Shape;172;p21"/>
          <p:cNvSpPr txBox="1"/>
          <p:nvPr/>
        </p:nvSpPr>
        <p:spPr>
          <a:xfrm>
            <a:off x="1483113" y="1022988"/>
            <a:ext cx="5402700" cy="1154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solidFill>
                  <a:schemeClr val="lt1"/>
                </a:solidFill>
                <a:latin typeface="Barlow"/>
                <a:ea typeface="Barlow"/>
                <a:cs typeface="Barlow"/>
                <a:sym typeface="Barlow"/>
              </a:rPr>
              <a:t>For our Global Mangrove Watch (GMW) data workflow where we process thousands of images, the CEOS-ARD standard used for the JERS-1/ALOS/ALOS-2 SAR data from JAXA has simplified our processing chains with data now provided as GeoTIFFs and with standardised metadata. The specified pre-processing, including geometric rectification and radiometric terrain correction, has also been a significant help and reduced our internal data processing effort.</a:t>
            </a:r>
            <a:endParaRPr sz="900">
              <a:solidFill>
                <a:schemeClr val="lt1"/>
              </a:solidFill>
              <a:latin typeface="Barlow"/>
              <a:ea typeface="Barlow"/>
              <a:cs typeface="Barlow"/>
              <a:sym typeface="Barlow"/>
            </a:endParaRPr>
          </a:p>
          <a:p>
            <a:pPr indent="0" lvl="0" marL="0" rtl="0" algn="l">
              <a:spcBef>
                <a:spcPts val="0"/>
              </a:spcBef>
              <a:spcAft>
                <a:spcPts val="0"/>
              </a:spcAft>
              <a:buNone/>
            </a:pPr>
            <a:r>
              <a:t/>
            </a:r>
            <a:endParaRPr sz="900">
              <a:solidFill>
                <a:schemeClr val="lt1"/>
              </a:solidFill>
              <a:latin typeface="Barlow"/>
              <a:ea typeface="Barlow"/>
              <a:cs typeface="Barlow"/>
              <a:sym typeface="Barlow"/>
            </a:endParaRPr>
          </a:p>
          <a:p>
            <a:pPr indent="0" lvl="0" marL="0" rtl="0" algn="r">
              <a:spcBef>
                <a:spcPts val="0"/>
              </a:spcBef>
              <a:spcAft>
                <a:spcPts val="0"/>
              </a:spcAft>
              <a:buClr>
                <a:schemeClr val="dk1"/>
              </a:buClr>
              <a:buSzPts val="1100"/>
              <a:buFont typeface="Arial"/>
              <a:buNone/>
            </a:pPr>
            <a:r>
              <a:rPr i="1" lang="en" sz="900">
                <a:solidFill>
                  <a:schemeClr val="lt1"/>
                </a:solidFill>
                <a:latin typeface="Barlow"/>
                <a:ea typeface="Barlow"/>
                <a:cs typeface="Barlow"/>
                <a:sym typeface="Barlow"/>
              </a:rPr>
              <a:t>Dr Pete Bunting, Global Mangrove Watch Product Lead, Aberystwyth University, UK</a:t>
            </a:r>
            <a:endParaRPr sz="900">
              <a:solidFill>
                <a:schemeClr val="lt1"/>
              </a:solidFill>
              <a:latin typeface="Barlow"/>
              <a:ea typeface="Barlow"/>
              <a:cs typeface="Barlow"/>
              <a:sym typeface="Barlow"/>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