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73" r:id="rId2"/>
    <p:sldMasterId id="2147483660" r:id="rId3"/>
  </p:sldMasterIdLst>
  <p:notesMasterIdLst>
    <p:notesMasterId r:id="rId27"/>
  </p:notesMasterIdLst>
  <p:sldIdLst>
    <p:sldId id="3461" r:id="rId4"/>
    <p:sldId id="3462" r:id="rId5"/>
    <p:sldId id="3450" r:id="rId6"/>
    <p:sldId id="3451" r:id="rId7"/>
    <p:sldId id="3452" r:id="rId8"/>
    <p:sldId id="3453" r:id="rId9"/>
    <p:sldId id="3454" r:id="rId10"/>
    <p:sldId id="3455" r:id="rId11"/>
    <p:sldId id="3456" r:id="rId12"/>
    <p:sldId id="3457" r:id="rId13"/>
    <p:sldId id="3458" r:id="rId14"/>
    <p:sldId id="3459" r:id="rId15"/>
    <p:sldId id="3460" r:id="rId16"/>
    <p:sldId id="3473" r:id="rId17"/>
    <p:sldId id="3472" r:id="rId18"/>
    <p:sldId id="3464" r:id="rId19"/>
    <p:sldId id="3468" r:id="rId20"/>
    <p:sldId id="3466" r:id="rId21"/>
    <p:sldId id="3469" r:id="rId22"/>
    <p:sldId id="3470" r:id="rId23"/>
    <p:sldId id="3467" r:id="rId24"/>
    <p:sldId id="3463" r:id="rId25"/>
    <p:sldId id="3471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7" autoAdjust="0"/>
    <p:restoredTop sz="90566" autoAdjust="0"/>
  </p:normalViewPr>
  <p:slideViewPr>
    <p:cSldViewPr snapToGrid="0" showGuides="1">
      <p:cViewPr varScale="1">
        <p:scale>
          <a:sx n="61" d="100"/>
          <a:sy n="61" d="100"/>
        </p:scale>
        <p:origin x="844" y="44"/>
      </p:cViewPr>
      <p:guideLst>
        <p:guide orient="horz" pos="2183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1D16E-B32D-4882-BF87-9008B42739DE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EA35A-2442-489E-AD73-12B62FDD30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EA35A-2442-489E-AD73-12B62FDD30D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593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7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1" y="2265729"/>
            <a:ext cx="8288156" cy="2756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1" y="4824249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 flipH="1">
            <a:off x="5456395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-8799" y="-14541"/>
            <a:ext cx="12203179" cy="6881876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9"/>
            <a:ext cx="2738896" cy="15085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364" y="-1016161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93" y="4820009"/>
            <a:ext cx="1719600" cy="23668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176047" y="175937"/>
            <a:ext cx="6157200" cy="3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sz="80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661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10807872" y="6257041"/>
            <a:ext cx="1196563" cy="6010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900"/>
                </a:solidFill>
              </a:defRPr>
            </a:lvl1pPr>
          </a:lstStyle>
          <a:p>
            <a:fld id="{3EF48BEC-B547-4DEA-82B1-A345420866A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93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247" y="440691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25098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mtClean="0"/>
            </a:lvl1pPr>
          </a:lstStyle>
          <a:p>
            <a:pPr>
              <a:defRPr/>
            </a:pPr>
            <a:fld id="{E0C8F437-6AEF-E242-8BCB-8F25A2CEB6C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8576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42479" y="260350"/>
            <a:ext cx="8534400" cy="685800"/>
          </a:xfrm>
          <a:prstGeom prst="rect">
            <a:avLst/>
          </a:prstGeom>
        </p:spPr>
        <p:txBody>
          <a:bodyPr/>
          <a:lstStyle>
            <a:lvl1pPr>
              <a:defRPr sz="1939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79610" y="6162806"/>
            <a:ext cx="1067271" cy="58546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CFEC-65BA-4CC5-BDB1-9C2411248E9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7123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2E9A6C-CED8-4AA5-91AC-3638C0AFB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155" y="115888"/>
            <a:ext cx="8546123" cy="100965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DA2761F-F20B-40FA-ACE5-D81670E891A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62708" y="1600200"/>
            <a:ext cx="109728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1564921-E1B0-4B21-99F0-B99B75F11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708" y="3938589"/>
            <a:ext cx="109728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9054FFE-D9AE-4757-A94E-4BDB8EECC0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12416" y="6524626"/>
            <a:ext cx="685799" cy="333375"/>
          </a:xfrm>
        </p:spPr>
        <p:txBody>
          <a:bodyPr/>
          <a:lstStyle>
            <a:lvl1pPr>
              <a:defRPr/>
            </a:lvl1pPr>
          </a:lstStyle>
          <a:p>
            <a:fld id="{1AE3CFCE-EFC8-4EEC-BD7C-2BC0289BCA00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4E791CA-F564-4AA1-ABBD-D6ADD208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5231" y="6453189"/>
            <a:ext cx="10654324" cy="268287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81797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Arial Unicode MS" pitchFamily="50" charset="-128"/>
                <a:cs typeface="Arial Unicode MS" pitchFamily="50" charset="-128"/>
              </a:defRPr>
            </a:lvl1pPr>
          </a:lstStyle>
          <a:p>
            <a:pPr>
              <a:defRPr/>
            </a:pPr>
            <a:fld id="{16AE0F4B-B66A-4F95-AE98-84C0340F03F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682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A65BFF63-D65C-454B-A1A9-5F8AFA2053A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13380" y="6256983"/>
            <a:ext cx="1196563" cy="60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800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>
              <a:defRPr/>
            </a:pPr>
            <a:fld id="{3C0EE749-78E6-456F-9601-430E83FB75E6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453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514FD2-88C0-F0AC-E507-B651691A0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629BC4-8BB2-8BF3-E485-26CD4CEA2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05692E-A2D0-06AF-EE9B-CAEB6F3DD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218929-8586-3193-2A8C-4E6871C55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73EA2B-38EE-E49C-7631-2B1074A3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3198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3C5BEB-DDDC-06EF-89DF-82B440CC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6C59CA-48F1-AA5B-79CC-E03CFE6ED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1D5527-923E-174A-ABE2-5B68EA1E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1DD4B8E-BF17-23DA-E682-6B50FF9F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B35D2A-D3EE-0BBA-273E-995579F1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012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E46A2E-254B-A448-3B27-FCCAC16D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0ECF0C-A843-34D4-A4B3-D9FB07985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AE87C0-33CB-DC80-16CA-4C550E624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0D738F-986D-4049-E1BA-B7F1EC57B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474B84-9A35-9A7F-97D2-280A65438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283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0" y="1"/>
            <a:ext cx="12192000" cy="10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4" y="0"/>
            <a:ext cx="2887577" cy="103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7"/>
            <a:ext cx="2027901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" name="Google Shape;26;p3"/>
          <p:cNvSpPr/>
          <p:nvPr/>
        </p:nvSpPr>
        <p:spPr>
          <a:xfrm>
            <a:off x="-1777" y="6574604"/>
            <a:ext cx="12193600" cy="2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 rot="10800000" flipH="1">
            <a:off x="-4504" y="6540363"/>
            <a:ext cx="12196400" cy="5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8286161" y="6574605"/>
            <a:ext cx="3905103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GHG Cal/Val and Networks  –</a:t>
            </a:r>
            <a:r>
              <a:rPr lang="en" sz="1467" b="1" i="0" u="none" strike="noStrike" cap="none" baseline="0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" sz="1467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" sz="1467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67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326183"/>
            <a:ext cx="11495600" cy="495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82588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571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8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8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11657"/>
            <a:ext cx="9386800" cy="84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sz="44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 dirty="0"/>
          </a:p>
        </p:txBody>
      </p:sp>
      <p:sp>
        <p:nvSpPr>
          <p:cNvPr id="31" name="Google Shape;31;p3"/>
          <p:cNvSpPr txBox="1"/>
          <p:nvPr/>
        </p:nvSpPr>
        <p:spPr>
          <a:xfrm>
            <a:off x="-54300" y="6497000"/>
            <a:ext cx="6763600" cy="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WGCV-55, </a:t>
            </a:r>
            <a:r>
              <a:rPr lang="en" sz="1467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Hyderabad, 8-11 </a:t>
            </a:r>
            <a:r>
              <a:rPr lang="en" sz="1467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July 2025</a:t>
            </a:r>
            <a:endParaRPr sz="1467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7721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AB10CC-5A09-73D6-2D2C-D8026672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3F7910-5572-A1D8-441B-C6D808243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95CD6AA-715A-7937-D06A-AE8F8ACB1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1FB74D-815E-A607-B082-A8D89DF91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4C60D70-AA93-680E-58EE-3795D4E58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7B6307-4178-6DA4-B5DB-561E9287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632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077FE-690C-B400-2DB7-D34583973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56A2714-0E3C-D79C-8002-2AE955D4B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D4A8671-B6D4-A0A5-5A6D-EB4673E57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272FFB2-C3B2-C831-2CFC-AA48A9F0C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400639D-47DE-D4E8-5567-AEB659D3CA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F990D17-59A0-0C01-A7F6-89119F707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6D2EBA9-945D-0F1D-5EE9-BEC3F96C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74BC95E-B4F1-31F6-BDC1-1E1BA64D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418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CD42E0-E217-CDC3-9062-555F8D0B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36525"/>
            <a:ext cx="8006862" cy="81304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2C17F7F-B938-0017-9F40-9D4A2B6A3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1616EB2-2B42-9C19-4ED5-B703BE4ED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237BC68-23DE-CFEF-4893-8E1E828D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1372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A3D50CF-7444-5AFC-7545-117440AC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88D9E4C-F270-35F9-A823-3FB7FAB1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38F961-A807-9A19-E5A4-AB3B3FD3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42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8ACDFB-AC94-C649-98C5-5EE84AA5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410CCC-04D5-D269-6F2C-3038005D2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403DD5-AE85-BCA3-3482-8F654778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950D99-E942-A2E4-ED17-E679665D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E83E7CF-F438-6E7D-3598-0D604276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1B23833-C841-BF4C-11CC-33240703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96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32FBB4-C661-A809-5C01-8D1A05C9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21FCAAB-6505-31DB-1FEC-8015B07FE6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3EB544A-F0D2-6791-1C71-91F27E852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07AA422-FA7A-0B3C-6C7F-80884D50D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4BD8191-F412-CF2E-40F7-A6A3191B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DD6E7BF-499A-2895-5B51-3D643C1D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119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51DE03-953D-BF73-83AE-B9D9552F5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D8A400C-6BF4-3219-E8F0-A33866A58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51017D-329D-5344-C10F-9575BF8F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B60089-5952-9E15-485B-3930FCBA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1EEE5C-C0A9-DB16-8D11-BF408B8F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544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6259309-8840-707B-D6BF-8CAA40D11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534E0A2-D1A8-EB9F-FCCE-A427AE2C7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8C298E-BB68-C7BE-4F9E-3A8DA8B6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9BF71F-AC91-BDD5-EE3E-33895E7D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E8C69D-FD43-1B15-B593-570A83F4B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338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A65BFF63-D65C-454B-A1A9-5F8AFA2053A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13380" y="6256983"/>
            <a:ext cx="1196563" cy="60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800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>
              <a:defRPr/>
            </a:pPr>
            <a:fld id="{3C0EE749-78E6-456F-9601-430E83FB75E6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3" name="タイトル プレースホルダー 1">
            <a:extLst>
              <a:ext uri="{FF2B5EF4-FFF2-40B4-BE49-F238E27FC236}">
                <a16:creationId xmlns:a16="http://schemas.microsoft.com/office/drawing/2014/main" id="{6344B397-AE47-1F34-61E2-04A6E2ED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828" y="158804"/>
            <a:ext cx="7662172" cy="928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60870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1"/>
            <a:ext cx="12192000" cy="10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4" y="0"/>
            <a:ext cx="2887577" cy="103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7"/>
            <a:ext cx="2027901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" name="Google Shape;36;p4"/>
          <p:cNvSpPr/>
          <p:nvPr/>
        </p:nvSpPr>
        <p:spPr>
          <a:xfrm>
            <a:off x="-1777" y="6574604"/>
            <a:ext cx="12193600" cy="2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 rot="10800000" flipH="1">
            <a:off x="-4504" y="6540363"/>
            <a:ext cx="12196400" cy="5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200" cy="47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82588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571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8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8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200" cy="47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82588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571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8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8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sz="44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7513163" y="6574605"/>
            <a:ext cx="4678101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GHG Cal/Val and Networks  –</a:t>
            </a:r>
            <a:r>
              <a:rPr lang="en" sz="1467" b="1" i="0" u="none" strike="noStrike" cap="none" baseline="0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467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" sz="1467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67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42;p4"/>
          <p:cNvSpPr txBox="1"/>
          <p:nvPr/>
        </p:nvSpPr>
        <p:spPr>
          <a:xfrm>
            <a:off x="-54300" y="6497000"/>
            <a:ext cx="6763600" cy="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WGCV-55, 8-11 July 2025</a:t>
            </a:r>
            <a:endParaRPr sz="1467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31037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>
  <p:cSld name="タイトルとコンテンツ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4"/>
          <p:cNvSpPr txBox="1"/>
          <p:nvPr/>
        </p:nvSpPr>
        <p:spPr>
          <a:xfrm>
            <a:off x="8371002" y="6574604"/>
            <a:ext cx="382010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GHG Cal/Val and Networks  –</a:t>
            </a:r>
            <a:r>
              <a:rPr lang="en" sz="1400" b="1" i="0" u="none" strike="noStrike" cap="none" baseline="0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4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US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sz="14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;p1"/>
          <p:cNvSpPr txBox="1"/>
          <p:nvPr userDrawn="1"/>
        </p:nvSpPr>
        <p:spPr>
          <a:xfrm>
            <a:off x="-54300" y="6497000"/>
            <a:ext cx="6763600" cy="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WGCV-55, </a:t>
            </a:r>
            <a:r>
              <a:rPr lang="en" sz="1467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Hyderabad, 8-11 </a:t>
            </a:r>
            <a:r>
              <a:rPr lang="en" sz="1467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July 2025</a:t>
            </a:r>
            <a:endParaRPr sz="1467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17106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6;p1"/>
          <p:cNvSpPr/>
          <p:nvPr/>
        </p:nvSpPr>
        <p:spPr>
          <a:xfrm>
            <a:off x="0" y="0"/>
            <a:ext cx="12192000" cy="103749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44546A"/>
                </a:solidFill>
              </a:defRPr>
            </a:pPr>
            <a:endParaRPr/>
          </a:p>
        </p:txBody>
      </p:sp>
      <p:pic>
        <p:nvPicPr>
          <p:cNvPr id="33" name="Google Shape;7;p1" descr="Google Shape;7;p1"/>
          <p:cNvPicPr>
            <a:picLocks noChangeAspect="1"/>
          </p:cNvPicPr>
          <p:nvPr/>
        </p:nvPicPr>
        <p:blipFill>
          <a:blip r:embed="rId2"/>
          <a:srcRect l="51339" t="39269" b="35419"/>
          <a:stretch>
            <a:fillRect/>
          </a:stretch>
        </p:blipFill>
        <p:spPr>
          <a:xfrm flipH="1">
            <a:off x="9463603" y="0"/>
            <a:ext cx="2728397" cy="1037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Google Shape;8;p1" descr="Google Shape;8;p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111655"/>
            <a:ext cx="2027901" cy="80344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9;p1"/>
          <p:cNvSpPr/>
          <p:nvPr/>
        </p:nvSpPr>
        <p:spPr>
          <a:xfrm>
            <a:off x="-1779" y="6574604"/>
            <a:ext cx="12193779" cy="283397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44546A"/>
                </a:solidFill>
              </a:defRPr>
            </a:pPr>
            <a:endParaRPr/>
          </a:p>
        </p:txBody>
      </p:sp>
      <p:sp>
        <p:nvSpPr>
          <p:cNvPr id="36" name="Google Shape;10;p1"/>
          <p:cNvSpPr/>
          <p:nvPr/>
        </p:nvSpPr>
        <p:spPr>
          <a:xfrm rot="10800000" flipH="1">
            <a:off x="-4505" y="6540435"/>
            <a:ext cx="12196506" cy="595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44546A"/>
                </a:solidFill>
              </a:defRPr>
            </a:pPr>
            <a:endParaRPr/>
          </a:p>
        </p:txBody>
      </p:sp>
      <p:sp>
        <p:nvSpPr>
          <p:cNvPr id="37" name="Google Shape;22;p3"/>
          <p:cNvSpPr/>
          <p:nvPr/>
        </p:nvSpPr>
        <p:spPr>
          <a:xfrm>
            <a:off x="0" y="0"/>
            <a:ext cx="12192000" cy="103749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44546A"/>
                </a:solidFill>
              </a:defRPr>
            </a:pPr>
            <a:endParaRPr/>
          </a:p>
        </p:txBody>
      </p:sp>
      <p:pic>
        <p:nvPicPr>
          <p:cNvPr id="38" name="Google Shape;23;p3" descr="Google Shape;23;p3"/>
          <p:cNvPicPr>
            <a:picLocks noChangeAspect="1"/>
          </p:cNvPicPr>
          <p:nvPr/>
        </p:nvPicPr>
        <p:blipFill>
          <a:blip r:embed="rId2">
            <a:alphaModFix amt="34000"/>
          </a:blip>
          <a:srcRect l="51339" t="39269" b="35419"/>
          <a:stretch>
            <a:fillRect/>
          </a:stretch>
        </p:blipFill>
        <p:spPr>
          <a:xfrm flipH="1">
            <a:off x="9463603" y="0"/>
            <a:ext cx="2728397" cy="1037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24;p3" descr="Google Shape;24;p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111655"/>
            <a:ext cx="2027901" cy="80344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41" name="Google Shape;26;p3"/>
          <p:cNvSpPr/>
          <p:nvPr/>
        </p:nvSpPr>
        <p:spPr>
          <a:xfrm rot="10800000" flipH="1">
            <a:off x="-4505" y="6540435"/>
            <a:ext cx="12196506" cy="595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44546A"/>
                </a:solidFill>
              </a:defRPr>
            </a:pPr>
            <a:endParaRPr/>
          </a:p>
        </p:txBody>
      </p:sp>
      <p:sp>
        <p:nvSpPr>
          <p:cNvPr id="4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111068" y="6593654"/>
            <a:ext cx="2059176" cy="276956"/>
          </a:xfrm>
          <a:prstGeom prst="rect">
            <a:avLst/>
          </a:prstGeom>
        </p:spPr>
        <p:txBody>
          <a:bodyPr lIns="45699" tIns="45699" rIns="45699" bIns="45699" anchor="t"/>
          <a:lstStyle>
            <a:lvl1pPr algn="r"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dirty="0" smtClean="0"/>
              <a:t>GHG Cal/Val Networks - </a:t>
            </a:r>
            <a:fld id="{86CB4B4D-7CA3-9044-876B-883B54F8677D}" type="slidenum">
              <a:rPr smtClean="0"/>
              <a:pPr/>
              <a:t>‹#›</a:t>
            </a:fld>
            <a:endParaRPr dirty="0"/>
          </a:p>
        </p:txBody>
      </p:sp>
      <p:sp>
        <p:nvSpPr>
          <p:cNvPr id="43" name="Google Shape;28;p3"/>
          <p:cNvSpPr txBox="1"/>
          <p:nvPr userDrawn="1"/>
        </p:nvSpPr>
        <p:spPr>
          <a:xfrm>
            <a:off x="21339" y="6579274"/>
            <a:ext cx="5399157" cy="27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b="1">
                <a:solidFill>
                  <a:schemeClr val="accent1"/>
                </a:solidFill>
              </a:defRPr>
            </a:pPr>
            <a:r>
              <a:rPr lang="en-US" sz="1200" i="0" dirty="0" smtClean="0"/>
              <a:t>CEOS SIT</a:t>
            </a:r>
            <a:r>
              <a:rPr lang="en-US" sz="1200" i="0" baseline="0" dirty="0" smtClean="0"/>
              <a:t> TW /</a:t>
            </a:r>
            <a:r>
              <a:rPr lang="en-US" sz="1200" i="0" dirty="0" smtClean="0"/>
              <a:t> GHG</a:t>
            </a:r>
            <a:r>
              <a:rPr lang="en-US" sz="1200" i="0" baseline="0" dirty="0" smtClean="0"/>
              <a:t> Task Team </a:t>
            </a:r>
            <a:r>
              <a:rPr lang="en-US" sz="1200" i="0" dirty="0" smtClean="0"/>
              <a:t>3</a:t>
            </a:r>
            <a:r>
              <a:rPr lang="en-US" sz="1200" i="0" baseline="30000" dirty="0" smtClean="0"/>
              <a:t>rd</a:t>
            </a:r>
            <a:r>
              <a:rPr lang="en-US" sz="1200" i="0" dirty="0" smtClean="0"/>
              <a:t> Workshop, 17 October </a:t>
            </a:r>
            <a:r>
              <a:rPr sz="1200" i="0" dirty="0" smtClean="0"/>
              <a:t>2023</a:t>
            </a:r>
            <a:r>
              <a:rPr lang="en-US" sz="1200" i="0" dirty="0" smtClean="0"/>
              <a:t> </a:t>
            </a:r>
            <a:endParaRPr dirty="0"/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24232" y="1558532"/>
            <a:ext cx="11495401" cy="4662872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457200" indent="-4064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Helvetica"/>
              <a:buChar char="❖"/>
              <a:defRPr sz="2800"/>
            </a:lvl1pPr>
            <a:lvl2pPr marL="977900" indent="-4445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Helvetica"/>
              <a:buChar char="▪"/>
              <a:defRPr sz="2800"/>
            </a:lvl2pPr>
            <a:lvl3pPr marL="1513839" indent="-497839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Helvetica"/>
              <a:buChar char="o"/>
              <a:defRPr sz="2800"/>
            </a:lvl3pPr>
            <a:lvl4pPr marL="2019300" indent="-5334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Helvetica"/>
              <a:buChar char="•"/>
              <a:defRPr sz="2800"/>
            </a:lvl4pPr>
            <a:lvl5pPr marL="2476500" indent="-5334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Helvetica"/>
              <a:buChar char="•"/>
              <a:defRPr sz="2800"/>
            </a:lvl5pPr>
          </a:lstStyle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45" name="Titeltekst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9386866" cy="77900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Titeltekst</a:t>
            </a:r>
          </a:p>
        </p:txBody>
      </p:sp>
    </p:spTree>
    <p:extLst>
      <p:ext uri="{BB962C8B-B14F-4D97-AF65-F5344CB8AC3E}">
        <p14:creationId xmlns:p14="http://schemas.microsoft.com/office/powerpoint/2010/main" val="228126322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7F27F-EC6E-455D-BA06-F0DBA90C077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5130142" y="2873832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ja-JP" altLang="en-US" sz="2400" dirty="0">
                <a:solidFill>
                  <a:prstClr val="black"/>
                </a:solidFill>
                <a:latin typeface="Arial"/>
                <a:ea typeface="ＭＳ Ｐゴシック" charset="-128"/>
              </a:rPr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214309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  <a:prstGeom prst="rect">
            <a:avLst/>
          </a:prstGeom>
        </p:spPr>
        <p:txBody>
          <a:bodyPr/>
          <a:lstStyle>
            <a:lvl1pPr>
              <a:defRPr sz="1846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  <a:lvl2pPr>
              <a:defRPr sz="1846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2pPr>
            <a:lvl3pPr>
              <a:defRPr sz="1846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3pPr>
            <a:lvl4pPr>
              <a:defRPr sz="1846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4pPr>
            <a:lvl5pPr>
              <a:defRPr sz="1846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5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25896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9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914400" y="2484438"/>
            <a:ext cx="10363200" cy="76200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/>
          <a:lstStyle>
            <a:lvl1pPr algn="ctr">
              <a:defRPr kumimoji="0" sz="4400">
                <a:effectLst>
                  <a:outerShdw blurRad="38100" dist="38100" dir="2700000" algn="tl">
                    <a:srgbClr val="808080"/>
                  </a:outerShdw>
                </a:effectLst>
              </a:defRPr>
            </a:lvl1pPr>
          </a:lstStyle>
          <a:p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pic>
        <p:nvPicPr>
          <p:cNvPr id="8" name="Picture 2" descr="D:\Documents\外部発表\素材\GOSAT2_v40_image4a.bmp">
            <a:extLst>
              <a:ext uri="{FF2B5EF4-FFF2-40B4-BE49-F238E27FC236}">
                <a16:creationId xmlns:a16="http://schemas.microsoft.com/office/drawing/2014/main" id="{33588F7C-08E7-4280-8968-A9C20289A86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0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F10CEC70-4732-4295-94C4-789503E825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2464" y="-1847"/>
            <a:ext cx="1728192" cy="10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3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0"/>
          <p:cNvSpPr>
            <a:spLocks noChangeArrowheads="1"/>
          </p:cNvSpPr>
          <p:nvPr userDrawn="1"/>
        </p:nvSpPr>
        <p:spPr bwMode="auto">
          <a:xfrm>
            <a:off x="0" y="73969"/>
            <a:ext cx="413896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 typeface="Wingdings" pitchFamily="-109" charset="2"/>
              <a:buChar char="n"/>
              <a:defRPr/>
            </a:pPr>
            <a:endParaRPr lang="ja-JP" altLang="en-US" sz="2400">
              <a:solidFill>
                <a:srgbClr val="FFFF00"/>
              </a:solidFill>
              <a:latin typeface="Arial" pitchFamily="-109" charset="0"/>
              <a:ea typeface="ＭＳ Ｐゴシック" pitchFamily="-109" charset="-128"/>
            </a:endParaRPr>
          </a:p>
        </p:txBody>
      </p:sp>
      <p:pic>
        <p:nvPicPr>
          <p:cNvPr id="4" name="Picture 19" descr="leaflet-A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0502"/>
            <a:ext cx="12196001" cy="862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353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4" y="0"/>
            <a:ext cx="2887577" cy="103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7"/>
            <a:ext cx="2027901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7" y="6574604"/>
            <a:ext cx="12193600" cy="2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363"/>
            <a:ext cx="12196400" cy="5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-54300" y="6497000"/>
            <a:ext cx="6763600" cy="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WGCV-55, </a:t>
            </a:r>
            <a:r>
              <a:rPr lang="en" sz="1467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Hyderabad, 8-11 </a:t>
            </a:r>
            <a:r>
              <a:rPr lang="en" sz="1467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July 2025</a:t>
            </a:r>
            <a:endParaRPr sz="1467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032206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04927" y="143746"/>
            <a:ext cx="9588671" cy="685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08000" y="865920"/>
            <a:ext cx="11232000" cy="720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ja-JP" altLang="ja-JP" sz="2215" i="1" dirty="0">
              <a:solidFill>
                <a:prstClr val="black"/>
              </a:solidFill>
              <a:latin typeface="明朝" pitchFamily="17" charset="-128"/>
              <a:ea typeface="明朝" pitchFamily="17" charset="-128"/>
            </a:endParaRP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5972950" y="6026205"/>
            <a:ext cx="184731" cy="4331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ja-JP" altLang="ja-JP" sz="2215" dirty="0">
              <a:solidFill>
                <a:prstClr val="black"/>
              </a:solidFill>
              <a:latin typeface="明朝" pitchFamily="17" charset="-128"/>
              <a:ea typeface="明朝" pitchFamily="17" charset="-128"/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9630551" y="158804"/>
            <a:ext cx="184731" cy="4331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ja-JP" altLang="ja-JP" sz="2215" dirty="0">
              <a:solidFill>
                <a:prstClr val="black"/>
              </a:solidFill>
              <a:latin typeface="明朝" pitchFamily="17" charset="-128"/>
              <a:ea typeface="明朝" pitchFamily="17" charset="-128"/>
            </a:endParaRPr>
          </a:p>
        </p:txBody>
      </p:sp>
      <p:sp>
        <p:nvSpPr>
          <p:cNvPr id="1059" name="Text Box 35"/>
          <p:cNvSpPr txBox="1">
            <a:spLocks noChangeArrowheads="1"/>
          </p:cNvSpPr>
          <p:nvPr/>
        </p:nvSpPr>
        <p:spPr bwMode="auto">
          <a:xfrm>
            <a:off x="10376880" y="6521454"/>
            <a:ext cx="1815123" cy="319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sz="1477" i="1" dirty="0">
                <a:solidFill>
                  <a:srgbClr val="006600"/>
                </a:solidFill>
                <a:latin typeface="Arial" charset="0"/>
                <a:ea typeface="ＭＳ Ｐゴシック" pitchFamily="96" charset="-128"/>
              </a:rPr>
              <a:t> 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7872" y="6257041"/>
            <a:ext cx="1196563" cy="60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954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>
              <a:defRPr/>
            </a:pPr>
            <a:fld id="{3C0EE749-78E6-456F-9601-430E83FB75E6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4098" name="Picture 2" descr="ãã¶ã2å·(GOSAT-2)ã®ã­ã´">
            <a:extLst>
              <a:ext uri="{FF2B5EF4-FFF2-40B4-BE49-F238E27FC236}">
                <a16:creationId xmlns:a16="http://schemas.microsoft.com/office/drawing/2014/main" id="{9DCEA4DB-19CF-4476-8EAE-531ACA6F6E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3310" y="150442"/>
            <a:ext cx="945069" cy="67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osat（中）">
            <a:extLst>
              <a:ext uri="{FF2B5EF4-FFF2-40B4-BE49-F238E27FC236}">
                <a16:creationId xmlns:a16="http://schemas.microsoft.com/office/drawing/2014/main" id="{3827A7E7-19BF-4A5A-BFB9-DB99300D28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487" y="150442"/>
            <a:ext cx="856832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10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954">
          <a:solidFill>
            <a:schemeClr val="tx1"/>
          </a:solidFill>
          <a:latin typeface="+mn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ＭＳ Ｐゴシック" pitchFamily="96" charset="-128"/>
          <a:ea typeface="ＭＳ Ｐゴシック" pitchFamily="9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ＭＳ Ｐゴシック" pitchFamily="96" charset="-128"/>
          <a:ea typeface="ＭＳ Ｐゴシック" pitchFamily="9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ＭＳ Ｐゴシック" pitchFamily="96" charset="-128"/>
          <a:ea typeface="ＭＳ Ｐゴシック" pitchFamily="9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ＭＳ Ｐゴシック" pitchFamily="96" charset="-128"/>
          <a:ea typeface="ＭＳ Ｐゴシック" pitchFamily="96" charset="-128"/>
        </a:defRPr>
      </a:lvl5pPr>
      <a:lvl6pPr marL="422041" algn="ctr" rtl="0" eaLnBrk="0" fontAlgn="base" hangingPunct="0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ＭＳ Ｐゴシック" pitchFamily="96" charset="-128"/>
          <a:ea typeface="ＭＳ Ｐゴシック" pitchFamily="96" charset="-128"/>
        </a:defRPr>
      </a:lvl6pPr>
      <a:lvl7pPr marL="844083" algn="ctr" rtl="0" eaLnBrk="0" fontAlgn="base" hangingPunct="0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ＭＳ Ｐゴシック" pitchFamily="96" charset="-128"/>
          <a:ea typeface="ＭＳ Ｐゴシック" pitchFamily="96" charset="-128"/>
        </a:defRPr>
      </a:lvl7pPr>
      <a:lvl8pPr marL="1266124" algn="ctr" rtl="0" eaLnBrk="0" fontAlgn="base" hangingPunct="0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ＭＳ Ｐゴシック" pitchFamily="96" charset="-128"/>
          <a:ea typeface="ＭＳ Ｐゴシック" pitchFamily="96" charset="-128"/>
        </a:defRPr>
      </a:lvl8pPr>
      <a:lvl9pPr marL="1688165" algn="ctr" rtl="0" eaLnBrk="0" fontAlgn="base" hangingPunct="0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ＭＳ Ｐゴシック" pitchFamily="96" charset="-128"/>
          <a:ea typeface="ＭＳ Ｐゴシック" pitchFamily="96" charset="-128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kumimoji="1"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kumimoji="1" sz="2585">
          <a:solidFill>
            <a:schemeClr val="tx1"/>
          </a:solidFill>
          <a:latin typeface="+mn-lt"/>
          <a:ea typeface="+mn-ea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kumimoji="1" sz="2215">
          <a:solidFill>
            <a:schemeClr val="tx1"/>
          </a:solidFill>
          <a:latin typeface="+mn-lt"/>
          <a:ea typeface="+mn-ea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kumimoji="1" sz="1846">
          <a:solidFill>
            <a:schemeClr val="tx1"/>
          </a:solidFill>
          <a:latin typeface="+mn-lt"/>
          <a:ea typeface="+mn-ea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kumimoji="1" sz="1846">
          <a:solidFill>
            <a:schemeClr val="tx1"/>
          </a:solidFill>
          <a:latin typeface="+mn-lt"/>
          <a:ea typeface="+mn-ea"/>
        </a:defRPr>
      </a:lvl5pPr>
      <a:lvl6pPr marL="2321227" indent="-211021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kumimoji="1" sz="1846">
          <a:solidFill>
            <a:schemeClr val="tx1"/>
          </a:solidFill>
          <a:latin typeface="+mn-lt"/>
          <a:ea typeface="+mn-ea"/>
        </a:defRPr>
      </a:lvl6pPr>
      <a:lvl7pPr marL="2743269" indent="-211021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kumimoji="1" sz="1846">
          <a:solidFill>
            <a:schemeClr val="tx1"/>
          </a:solidFill>
          <a:latin typeface="+mn-lt"/>
          <a:ea typeface="+mn-ea"/>
        </a:defRPr>
      </a:lvl7pPr>
      <a:lvl8pPr marL="3165310" indent="-211021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kumimoji="1" sz="1846">
          <a:solidFill>
            <a:schemeClr val="tx1"/>
          </a:solidFill>
          <a:latin typeface="+mn-lt"/>
          <a:ea typeface="+mn-ea"/>
        </a:defRPr>
      </a:lvl8pPr>
      <a:lvl9pPr marL="3587351" indent="-211021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kumimoji="1" sz="184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4378CAD-2E3F-7242-5EE1-E39781531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7A4169-DF58-F413-90A0-E630D2E78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0F4E1A-E627-1B2F-47DB-FBB2F69AE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E95E9-BD2F-455D-B40B-FFC7E37E6089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9E534-0152-32A4-F2C1-E9D10A158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9E745E-0A5E-A7F9-CE1E-E3DF2ECB1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E055C-BA9A-4150-8F43-AA24C88C9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6B69020-1F09-9B53-53DF-49D2D6BF01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4230" y="1087370"/>
            <a:ext cx="11403539" cy="87475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ja-JP" sz="2215" i="1" dirty="0">
              <a:solidFill>
                <a:prstClr val="black"/>
              </a:solidFill>
              <a:latin typeface="明朝" pitchFamily="17" charset="-128"/>
              <a:ea typeface="明朝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B96A1DF-E404-D6FE-5ED0-53CBA2FF50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903618" y="311550"/>
            <a:ext cx="641230" cy="635150"/>
          </a:xfrm>
          <a:prstGeom prst="rect">
            <a:avLst/>
          </a:prstGeom>
        </p:spPr>
      </p:pic>
      <p:pic>
        <p:nvPicPr>
          <p:cNvPr id="16" name="Picture 8" descr="gosat（中）">
            <a:extLst>
              <a:ext uri="{FF2B5EF4-FFF2-40B4-BE49-F238E27FC236}">
                <a16:creationId xmlns:a16="http://schemas.microsoft.com/office/drawing/2014/main" id="{D3B4A5C7-C28E-1D67-B431-FBB5229915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43942" y="364129"/>
            <a:ext cx="674595" cy="48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D2E4867-AAAF-9085-1233-C1C5BDC28BA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097469" y="348907"/>
            <a:ext cx="773573" cy="486186"/>
          </a:xfrm>
          <a:prstGeom prst="rect">
            <a:avLst/>
          </a:prstGeom>
        </p:spPr>
      </p:pic>
      <p:pic>
        <p:nvPicPr>
          <p:cNvPr id="18" name="Picture 4" descr="Missions | Orbiting Carbon Observatory 3">
            <a:extLst>
              <a:ext uri="{FF2B5EF4-FFF2-40B4-BE49-F238E27FC236}">
                <a16:creationId xmlns:a16="http://schemas.microsoft.com/office/drawing/2014/main" id="{E6865774-BF3D-5BED-EFD4-EA862A864D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80" y="306585"/>
            <a:ext cx="641230" cy="57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SRON - TROPOMI SWIR monitoring">
            <a:extLst>
              <a:ext uri="{FF2B5EF4-FFF2-40B4-BE49-F238E27FC236}">
                <a16:creationId xmlns:a16="http://schemas.microsoft.com/office/drawing/2014/main" id="{75A7152A-4B95-2671-726C-334CD15FFE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8" y="352773"/>
            <a:ext cx="641230" cy="5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6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1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orc.jaxa.jp/GOSAT/Matchup_forCal/top_matchup_viewer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orc.jaxa.jp/GOSAT/Matchup_forCal/top_matchup_viewer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3.wdp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mk-asf.kit.edu/english/COCCON.php" TargetMode="External"/><Relationship Id="rId5" Type="http://schemas.openxmlformats.org/officeDocument/2006/relationships/hyperlink" Target="http://tccon.org/" TargetMode="External"/><Relationship Id="rId4" Type="http://schemas.openxmlformats.org/officeDocument/2006/relationships/hyperlink" Target="http://ndacc.org/" TargetMode="External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jpe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mpc-vdaf.tropomi.eu/" TargetMode="External"/><Relationship Id="rId11" Type="http://schemas.openxmlformats.org/officeDocument/2006/relationships/image" Target="../media/image74.png"/><Relationship Id="rId5" Type="http://schemas.openxmlformats.org/officeDocument/2006/relationships/hyperlink" Target="https://mpc-vdaf-server.tropomi.eu/" TargetMode="External"/><Relationship Id="rId15" Type="http://schemas.openxmlformats.org/officeDocument/2006/relationships/image" Target="../media/image91.png"/><Relationship Id="rId10" Type="http://schemas.openxmlformats.org/officeDocument/2006/relationships/image" Target="../media/image88.jpg"/><Relationship Id="rId4" Type="http://schemas.openxmlformats.org/officeDocument/2006/relationships/image" Target="../media/image84.png"/><Relationship Id="rId9" Type="http://schemas.openxmlformats.org/officeDocument/2006/relationships/image" Target="../media/image87.jpeg"/><Relationship Id="rId14" Type="http://schemas.openxmlformats.org/officeDocument/2006/relationships/image" Target="../media/image76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co2m.aeronomie.b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2.png"/><Relationship Id="rId3" Type="http://schemas.openxmlformats.org/officeDocument/2006/relationships/image" Target="../media/image18.jpeg"/><Relationship Id="rId21" Type="http://schemas.openxmlformats.org/officeDocument/2006/relationships/image" Target="../media/image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image" Target="../media/image17.jpeg"/><Relationship Id="rId16" Type="http://schemas.openxmlformats.org/officeDocument/2006/relationships/image" Target="../media/image30.jpe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12.jpe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microsoft.com/office/2007/relationships/hdphoto" Target="../media/hdphoto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;p6">
            <a:extLst>
              <a:ext uri="{FF2B5EF4-FFF2-40B4-BE49-F238E27FC236}">
                <a16:creationId xmlns:a16="http://schemas.microsoft.com/office/drawing/2014/main" id="{46E70121-90F0-BBB2-62FF-250941C748CB}"/>
              </a:ext>
            </a:extLst>
          </p:cNvPr>
          <p:cNvSpPr txBox="1"/>
          <p:nvPr/>
        </p:nvSpPr>
        <p:spPr>
          <a:xfrm>
            <a:off x="6648488" y="4969561"/>
            <a:ext cx="5503607" cy="184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Jean-Christopher Lambert, 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Mahesh Kumar Sha (BIRA-IASB) 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65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Hiroshi </a:t>
            </a:r>
            <a:r>
              <a:rPr lang="en-US" altLang="ja-JP" sz="1650" b="1" dirty="0" err="1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Suto</a:t>
            </a:r>
            <a:r>
              <a:rPr lang="en-US" altLang="ja-JP" sz="165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Kei </a:t>
            </a:r>
            <a:r>
              <a:rPr lang="en-US" altLang="ja-JP" sz="1650" b="1" dirty="0" err="1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Shiomi</a:t>
            </a:r>
            <a:r>
              <a:rPr lang="en-US" altLang="ja-JP" sz="165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65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Kazuhisa Tanada (JAXA)</a:t>
            </a:r>
          </a:p>
          <a:p>
            <a:pPr lvl="0" algn="r">
              <a:lnSpc>
                <a:spcPct val="115000"/>
              </a:lnSpc>
            </a:pPr>
            <a:r>
              <a:rPr lang="en" sz="165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WGCV-55 </a:t>
            </a:r>
            <a:r>
              <a:rPr lang="en-US" sz="165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3.12</a:t>
            </a:r>
            <a:endParaRPr lang="en" sz="1650" b="1" dirty="0" smtClean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ct val="115000"/>
              </a:lnSpc>
            </a:pPr>
            <a:r>
              <a:rPr lang="en-US" sz="165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Hyderabad</a:t>
            </a:r>
            <a:r>
              <a:rPr lang="en-US" sz="165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Telangana, India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8-11 </a:t>
            </a:r>
            <a:r>
              <a:rPr lang="en" sz="165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July </a:t>
            </a:r>
            <a:r>
              <a:rPr lang="en" sz="165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2025</a:t>
            </a:r>
            <a:endParaRPr sz="165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40;p1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8263760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 dirty="0" smtClean="0"/>
              <a:t>WGCV-55</a:t>
            </a:r>
            <a:br>
              <a:rPr lang="en-US" sz="7500" dirty="0" smtClean="0"/>
            </a:b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5400" i="1" dirty="0"/>
              <a:t>GHG Cal/Val and </a:t>
            </a:r>
            <a:r>
              <a:rPr lang="en-US" sz="5400" i="1" dirty="0" smtClean="0"/>
              <a:t/>
            </a:r>
            <a:br>
              <a:rPr lang="en-US" sz="5400" i="1" dirty="0" smtClean="0"/>
            </a:br>
            <a:r>
              <a:rPr lang="en-US" sz="5400" i="1" dirty="0" smtClean="0"/>
              <a:t>Network </a:t>
            </a:r>
            <a:r>
              <a:rPr lang="en-US" sz="5400" i="1" dirty="0"/>
              <a:t>Updates </a:t>
            </a:r>
            <a:endParaRPr sz="11500" dirty="0"/>
          </a:p>
        </p:txBody>
      </p:sp>
    </p:spTree>
    <p:extLst>
      <p:ext uri="{BB962C8B-B14F-4D97-AF65-F5344CB8AC3E}">
        <p14:creationId xmlns:p14="http://schemas.microsoft.com/office/powerpoint/2010/main" val="37509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58F3B75-2D48-40F9-8D87-80A619506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Intercomparison of GHG sensors simultaneous measurements at RRV</a:t>
            </a:r>
            <a:endParaRPr kumimoji="1" lang="ja-JP" altLang="en-US" sz="3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ADAF03-4F9F-E8A5-EDD5-5FA983503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0614" y="1057233"/>
            <a:ext cx="6389723" cy="547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6615419-4C46-6E0D-0EB1-C6249C09D0E0}"/>
              </a:ext>
            </a:extLst>
          </p:cNvPr>
          <p:cNvGrpSpPr/>
          <p:nvPr/>
        </p:nvGrpSpPr>
        <p:grpSpPr>
          <a:xfrm>
            <a:off x="7660743" y="1167883"/>
            <a:ext cx="3992034" cy="2031325"/>
            <a:chOff x="905824" y="1245774"/>
            <a:chExt cx="2860941" cy="2031325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811EBEE-A299-C787-8CA4-5CDF91ED1ECE}"/>
                </a:ext>
              </a:extLst>
            </p:cNvPr>
            <p:cNvSpPr/>
            <p:nvPr/>
          </p:nvSpPr>
          <p:spPr>
            <a:xfrm>
              <a:off x="1324212" y="1245774"/>
              <a:ext cx="2442553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altLang="ja-JP" dirty="0"/>
                <a:t>20</a:t>
              </a:r>
              <a:r>
                <a:rPr lang="en-US" altLang="ja-JP" dirty="0"/>
                <a:t>23</a:t>
              </a:r>
              <a:r>
                <a:rPr lang="pt-BR" altLang="ja-JP" dirty="0"/>
                <a:t>/06/28</a:t>
              </a:r>
            </a:p>
            <a:p>
              <a:r>
                <a:rPr lang="en-US" altLang="ja-JP" dirty="0"/>
                <a:t>GOSAT    (21:04) V300</a:t>
              </a:r>
            </a:p>
            <a:p>
              <a:r>
                <a:rPr lang="en-US" altLang="ja-JP" dirty="0"/>
                <a:t>GOSAT-2 (20:54) V200</a:t>
              </a:r>
            </a:p>
            <a:p>
              <a:r>
                <a:rPr lang="en-US" altLang="ja-JP" dirty="0"/>
                <a:t>OCO-2     (20:53) B11r</a:t>
              </a:r>
            </a:p>
            <a:p>
              <a:r>
                <a:rPr lang="en-US" altLang="ja-JP" dirty="0">
                  <a:solidFill>
                    <a:schemeClr val="bg1">
                      <a:lumMod val="85000"/>
                    </a:schemeClr>
                  </a:solidFill>
                </a:rPr>
                <a:t>OCO-3</a:t>
              </a:r>
            </a:p>
            <a:p>
              <a:r>
                <a:rPr lang="en-US" altLang="ja-JP" dirty="0"/>
                <a:t>TROPOMI(20:51)</a:t>
              </a:r>
            </a:p>
            <a:p>
              <a:r>
                <a:rPr lang="en-US" altLang="ja-JP" b="1" dirty="0"/>
                <a:t>All sensors </a:t>
              </a:r>
              <a:r>
                <a:rPr lang="en-US" altLang="ja-JP" b="1" dirty="0" err="1"/>
                <a:t>SatZA</a:t>
              </a:r>
              <a:r>
                <a:rPr lang="en-US" altLang="ja-JP" b="1" dirty="0"/>
                <a:t>=20-23deg</a:t>
              </a:r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6D6D4304-0632-5D67-2C3E-B749EE00B82E}"/>
                </a:ext>
              </a:extLst>
            </p:cNvPr>
            <p:cNvGrpSpPr/>
            <p:nvPr/>
          </p:nvGrpSpPr>
          <p:grpSpPr>
            <a:xfrm>
              <a:off x="905824" y="1662638"/>
              <a:ext cx="288032" cy="1107015"/>
              <a:chOff x="548729" y="1567100"/>
              <a:chExt cx="288032" cy="1107015"/>
            </a:xfrm>
          </p:grpSpPr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5A9DF449-910F-4F1E-3A82-7E7D1233511B}"/>
                  </a:ext>
                </a:extLst>
              </p:cNvPr>
              <p:cNvCxnSpPr/>
              <p:nvPr/>
            </p:nvCxnSpPr>
            <p:spPr>
              <a:xfrm>
                <a:off x="548729" y="1567100"/>
                <a:ext cx="28803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8B1765FF-6EF4-85B4-5DC2-FBA17C491BD2}"/>
                  </a:ext>
                </a:extLst>
              </p:cNvPr>
              <p:cNvCxnSpPr/>
              <p:nvPr/>
            </p:nvCxnSpPr>
            <p:spPr>
              <a:xfrm>
                <a:off x="548729" y="1843854"/>
                <a:ext cx="288032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>
                <a:extLst>
                  <a:ext uri="{FF2B5EF4-FFF2-40B4-BE49-F238E27FC236}">
                    <a16:creationId xmlns:a16="http://schemas.microsoft.com/office/drawing/2014/main" id="{D6B99502-D042-8155-71B0-0FC0AE9524AA}"/>
                  </a:ext>
                </a:extLst>
              </p:cNvPr>
              <p:cNvCxnSpPr/>
              <p:nvPr/>
            </p:nvCxnSpPr>
            <p:spPr>
              <a:xfrm>
                <a:off x="548729" y="2120608"/>
                <a:ext cx="288032" cy="0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6047FC48-1F16-2570-841A-C78BD1D13D95}"/>
                  </a:ext>
                </a:extLst>
              </p:cNvPr>
              <p:cNvCxnSpPr/>
              <p:nvPr/>
            </p:nvCxnSpPr>
            <p:spPr>
              <a:xfrm>
                <a:off x="548729" y="2397362"/>
                <a:ext cx="288032" cy="0"/>
              </a:xfrm>
              <a:prstGeom prst="line">
                <a:avLst/>
              </a:prstGeom>
              <a:ln w="38100">
                <a:solidFill>
                  <a:srgbClr val="FFB7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EE658809-3F78-8C71-ACB0-4A23AEA05710}"/>
                  </a:ext>
                </a:extLst>
              </p:cNvPr>
              <p:cNvCxnSpPr/>
              <p:nvPr/>
            </p:nvCxnSpPr>
            <p:spPr>
              <a:xfrm>
                <a:off x="548729" y="2674115"/>
                <a:ext cx="288032" cy="0"/>
              </a:xfrm>
              <a:prstGeom prst="line">
                <a:avLst/>
              </a:prstGeom>
              <a:ln w="38100">
                <a:solidFill>
                  <a:srgbClr val="A3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9B8455-FF0F-D96D-5DE1-32F56CBDDF1B}"/>
              </a:ext>
            </a:extLst>
          </p:cNvPr>
          <p:cNvSpPr txBox="1"/>
          <p:nvPr/>
        </p:nvSpPr>
        <p:spPr>
          <a:xfrm>
            <a:off x="5982876" y="1167883"/>
            <a:ext cx="132372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/>
              <a:t>BRDF applied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53DAA21-5D34-2AF0-0EF7-270826630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955" y="3606061"/>
            <a:ext cx="4428098" cy="229965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C4FCF72-9FE0-38A7-135A-4B843A2861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2035" y="5876615"/>
            <a:ext cx="641230" cy="635150"/>
          </a:xfrm>
          <a:prstGeom prst="rect">
            <a:avLst/>
          </a:prstGeom>
        </p:spPr>
      </p:pic>
      <p:pic>
        <p:nvPicPr>
          <p:cNvPr id="16" name="Picture 8" descr="gosat（中）">
            <a:extLst>
              <a:ext uri="{FF2B5EF4-FFF2-40B4-BE49-F238E27FC236}">
                <a16:creationId xmlns:a16="http://schemas.microsoft.com/office/drawing/2014/main" id="{63796E33-81B3-7C96-223C-445E357E8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14357" y="5954225"/>
            <a:ext cx="674595" cy="48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CBAB1AB-5FD7-BDA9-55BF-8019CA3DD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0044" y="5951097"/>
            <a:ext cx="773573" cy="486186"/>
          </a:xfrm>
          <a:prstGeom prst="rect">
            <a:avLst/>
          </a:prstGeom>
        </p:spPr>
      </p:pic>
      <p:pic>
        <p:nvPicPr>
          <p:cNvPr id="18" name="Picture 6" descr="SRON - TROPOMI SWIR monitoring">
            <a:extLst>
              <a:ext uri="{FF2B5EF4-FFF2-40B4-BE49-F238E27FC236}">
                <a16:creationId xmlns:a16="http://schemas.microsoft.com/office/drawing/2014/main" id="{A0212BCB-8529-85D6-1C2A-044B9F2A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709" y="5987122"/>
            <a:ext cx="641230" cy="5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C7A0FD4-73B9-6021-5502-144D31DB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Match-up data viewer of GHG sensors L1 and L2</a:t>
            </a:r>
            <a:endParaRPr kumimoji="1" lang="ja-JP" altLang="en-US" sz="32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859223-41D7-032F-EF79-3B63610BD7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43" b="39463"/>
          <a:stretch/>
        </p:blipFill>
        <p:spPr>
          <a:xfrm>
            <a:off x="8787" y="1134434"/>
            <a:ext cx="6872524" cy="3872288"/>
          </a:xfrm>
          <a:prstGeom prst="rect">
            <a:avLst/>
          </a:prstGeom>
        </p:spPr>
      </p:pic>
      <p:sp>
        <p:nvSpPr>
          <p:cNvPr id="5" name="矢印: 下 4">
            <a:extLst>
              <a:ext uri="{FF2B5EF4-FFF2-40B4-BE49-F238E27FC236}">
                <a16:creationId xmlns:a16="http://schemas.microsoft.com/office/drawing/2014/main" id="{CA44CFCB-A04B-7C8D-C462-F8D055E2AEFE}"/>
              </a:ext>
            </a:extLst>
          </p:cNvPr>
          <p:cNvSpPr/>
          <p:nvPr/>
        </p:nvSpPr>
        <p:spPr>
          <a:xfrm rot="12083753">
            <a:off x="2020581" y="3611950"/>
            <a:ext cx="247847" cy="7882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8356AC26-4E61-C530-379E-FEDA08847746}"/>
              </a:ext>
            </a:extLst>
          </p:cNvPr>
          <p:cNvSpPr/>
          <p:nvPr/>
        </p:nvSpPr>
        <p:spPr>
          <a:xfrm rot="1438616">
            <a:off x="1360124" y="2698407"/>
            <a:ext cx="202392" cy="77208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7309E75-BA88-64FD-BCB5-91294AAB8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676" y="1305909"/>
            <a:ext cx="4680267" cy="3157685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A19EA103-5DDA-477C-6323-8178CA8573C9}"/>
              </a:ext>
            </a:extLst>
          </p:cNvPr>
          <p:cNvSpPr/>
          <p:nvPr/>
        </p:nvSpPr>
        <p:spPr bwMode="auto">
          <a:xfrm>
            <a:off x="6884275" y="2602075"/>
            <a:ext cx="304800" cy="705197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3710294-3FA7-B19F-49EA-DCA87B79B10E}"/>
              </a:ext>
            </a:extLst>
          </p:cNvPr>
          <p:cNvSpPr txBox="1"/>
          <p:nvPr/>
        </p:nvSpPr>
        <p:spPr>
          <a:xfrm>
            <a:off x="18572" y="5015462"/>
            <a:ext cx="337616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SWIR</a:t>
            </a:r>
          </a:p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Calibrated radiance</a:t>
            </a:r>
          </a:p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XCO2, XCH4, SIF, AOT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503DF36-F749-5E7D-DB20-BBA7EFB6FAF5}"/>
              </a:ext>
            </a:extLst>
          </p:cNvPr>
          <p:cNvSpPr txBox="1"/>
          <p:nvPr/>
        </p:nvSpPr>
        <p:spPr>
          <a:xfrm>
            <a:off x="3660509" y="5015461"/>
            <a:ext cx="337616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TIR </a:t>
            </a:r>
          </a:p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Calibrated radiance</a:t>
            </a:r>
          </a:p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Brightness temperature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D8329E5-AC39-E418-21F6-A7EA4291D65C}"/>
              </a:ext>
            </a:extLst>
          </p:cNvPr>
          <p:cNvSpPr txBox="1"/>
          <p:nvPr/>
        </p:nvSpPr>
        <p:spPr>
          <a:xfrm>
            <a:off x="7189075" y="4622828"/>
            <a:ext cx="492086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GOSAT vs OCO-2 O2A radiance spectra </a:t>
            </a:r>
          </a:p>
          <a:p>
            <a:pPr algn="ctr"/>
            <a:r>
              <a:rPr lang="en-US" altLang="ja-JP" sz="1800" dirty="0">
                <a:solidFill>
                  <a:schemeClr val="tx1"/>
                </a:solidFill>
              </a:rPr>
              <a:t>Degradation corrected</a:t>
            </a:r>
          </a:p>
          <a:p>
            <a:pPr algn="ctr"/>
            <a:r>
              <a:rPr lang="en-US" altLang="ja-JP" sz="1800" dirty="0">
                <a:solidFill>
                  <a:schemeClr val="tx1"/>
                </a:solidFill>
              </a:rPr>
              <a:t>Cloud screened (successful L2) </a:t>
            </a:r>
          </a:p>
          <a:p>
            <a:pPr algn="ctr"/>
            <a:r>
              <a:rPr lang="en-US" altLang="ja-JP" sz="1800" dirty="0">
                <a:solidFill>
                  <a:schemeClr val="tx1"/>
                </a:solidFill>
              </a:rPr>
              <a:t>Most of the data agree within 10% for all three bands except for over forest.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8D51FC-6003-3958-B4DD-BE961F21B8E3}"/>
              </a:ext>
            </a:extLst>
          </p:cNvPr>
          <p:cNvSpPr txBox="1"/>
          <p:nvPr/>
        </p:nvSpPr>
        <p:spPr>
          <a:xfrm>
            <a:off x="2300592" y="95513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To harmonize the multiple GHG data, inter-comparisons of the sensor radiances or gas densities are important to confirm the biases in spatial and temporal variations. 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F0F144-B23D-C155-9213-F636272F6849}"/>
              </a:ext>
            </a:extLst>
          </p:cNvPr>
          <p:cNvSpPr txBox="1"/>
          <p:nvPr/>
        </p:nvSpPr>
        <p:spPr>
          <a:xfrm>
            <a:off x="2000907" y="6126470"/>
            <a:ext cx="81901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i="1" dirty="0">
                <a:hlinkClick r:id="rId4"/>
              </a:rPr>
              <a:t>https://www.eorc.jaxa.jp/GOSAT/Matchup_forCal/top_matchup_viewer.html</a:t>
            </a:r>
            <a:endParaRPr lang="en-US" altLang="ja-JP" i="1" dirty="0"/>
          </a:p>
          <a:p>
            <a:endParaRPr lang="en-US" altLang="ja-JP" i="1" dirty="0"/>
          </a:p>
        </p:txBody>
      </p:sp>
    </p:spTree>
    <p:extLst>
      <p:ext uri="{BB962C8B-B14F-4D97-AF65-F5344CB8AC3E}">
        <p14:creationId xmlns:p14="http://schemas.microsoft.com/office/powerpoint/2010/main" val="51574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C22659BE-B482-72CA-F302-597C7D84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L2 XCO2 inter-comparison (OCO2-GOSAT)</a:t>
            </a:r>
            <a:endParaRPr kumimoji="1" lang="ja-JP" altLang="en-US" sz="32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2315C2D-51AD-C62F-A1C6-47C19950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984" y="975113"/>
            <a:ext cx="8231050" cy="43635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F3430C2-522B-1B0F-5BDD-269091195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7" y="2468801"/>
            <a:ext cx="3275448" cy="1810448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872EB7B-5CA4-FED2-3176-F01876D2FB01}"/>
              </a:ext>
            </a:extLst>
          </p:cNvPr>
          <p:cNvSpPr/>
          <p:nvPr/>
        </p:nvSpPr>
        <p:spPr>
          <a:xfrm>
            <a:off x="505942" y="1409555"/>
            <a:ext cx="2736304" cy="718338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/>
              <a:t>OCO2-GOSAT XCO</a:t>
            </a:r>
            <a:r>
              <a:rPr kumimoji="1" lang="en-US" altLang="ja-JP" sz="2400" b="1" baseline="-25000" dirty="0"/>
              <a:t>2</a:t>
            </a:r>
            <a:endParaRPr kumimoji="1" lang="ja-JP" altLang="en-US" sz="2400" b="1" baseline="-25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1F1B41-B38F-0EC4-F5A0-133EE74283E4}"/>
              </a:ext>
            </a:extLst>
          </p:cNvPr>
          <p:cNvSpPr txBox="1"/>
          <p:nvPr/>
        </p:nvSpPr>
        <p:spPr>
          <a:xfrm>
            <a:off x="4362050" y="2452330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Land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2AD9D6A-5E3D-AB36-70ED-54995A6FE1C7}"/>
              </a:ext>
            </a:extLst>
          </p:cNvPr>
          <p:cNvSpPr txBox="1"/>
          <p:nvPr/>
        </p:nvSpPr>
        <p:spPr>
          <a:xfrm>
            <a:off x="4293470" y="3860189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Ocean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52DF30-9A01-BA83-8128-744F50A76D20}"/>
              </a:ext>
            </a:extLst>
          </p:cNvPr>
          <p:cNvSpPr txBox="1"/>
          <p:nvPr/>
        </p:nvSpPr>
        <p:spPr>
          <a:xfrm rot="16200000">
            <a:off x="2319983" y="3603937"/>
            <a:ext cx="267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XCO</a:t>
            </a:r>
            <a:r>
              <a:rPr lang="en-US" altLang="ja-JP" baseline="-25000" dirty="0"/>
              <a:t>2</a:t>
            </a:r>
            <a:r>
              <a:rPr lang="en-US" altLang="ja-JP" dirty="0"/>
              <a:t> (OCO2</a:t>
            </a:r>
            <a:r>
              <a:rPr kumimoji="1" lang="en-US" altLang="ja-JP" dirty="0"/>
              <a:t>-GOSAT)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6226EE-85BE-57D8-29AE-B35FF6EDF8C6}"/>
              </a:ext>
            </a:extLst>
          </p:cNvPr>
          <p:cNvSpPr txBox="1"/>
          <p:nvPr/>
        </p:nvSpPr>
        <p:spPr>
          <a:xfrm>
            <a:off x="9555841" y="2159495"/>
            <a:ext cx="97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-5ppm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4BDDB48-3B20-CF89-ED54-B592234440E5}"/>
              </a:ext>
            </a:extLst>
          </p:cNvPr>
          <p:cNvSpPr txBox="1"/>
          <p:nvPr/>
        </p:nvSpPr>
        <p:spPr>
          <a:xfrm>
            <a:off x="10668479" y="2167115"/>
            <a:ext cx="97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+5</a:t>
            </a:r>
            <a:r>
              <a:rPr kumimoji="1" lang="en-US" altLang="ja-JP" sz="1600" dirty="0">
                <a:solidFill>
                  <a:srgbClr val="FF0000"/>
                </a:solidFill>
              </a:rPr>
              <a:t>ppm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A29B8A-1EDD-B827-B218-C60B7CA07BCC}"/>
              </a:ext>
            </a:extLst>
          </p:cNvPr>
          <p:cNvSpPr txBox="1"/>
          <p:nvPr/>
        </p:nvSpPr>
        <p:spPr>
          <a:xfrm>
            <a:off x="10309069" y="2167115"/>
            <a:ext cx="97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FFFF00"/>
                </a:solidFill>
              </a:rPr>
              <a:t>0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D7A2701-AE5B-8C41-E727-A5681627F169}"/>
              </a:ext>
            </a:extLst>
          </p:cNvPr>
          <p:cNvSpPr txBox="1"/>
          <p:nvPr/>
        </p:nvSpPr>
        <p:spPr>
          <a:xfrm>
            <a:off x="9051427" y="3359265"/>
            <a:ext cx="29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</a:rPr>
              <a:t>Match up data</a:t>
            </a:r>
          </a:p>
          <a:p>
            <a:r>
              <a:rPr lang="en-US" altLang="ja-JP" dirty="0">
                <a:solidFill>
                  <a:srgbClr val="FFC000"/>
                </a:solidFill>
              </a:rPr>
              <a:t>+/-15days moving average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9901DD6-717A-8BA1-449A-0658A0AC4FCB}"/>
              </a:ext>
            </a:extLst>
          </p:cNvPr>
          <p:cNvSpPr txBox="1"/>
          <p:nvPr/>
        </p:nvSpPr>
        <p:spPr>
          <a:xfrm>
            <a:off x="68552" y="5438079"/>
            <a:ext cx="1190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ja-JP" dirty="0"/>
              <a:t>Retrieved</a:t>
            </a:r>
            <a:r>
              <a:rPr lang="en-US" altLang="ja-JP" dirty="0"/>
              <a:t> parameters are different between the L2 algorithms over Land and Ocean.  Ocean glint measurement methods are slightly different between GOSAT and OCO-2. Bias might be also different.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dirty="0"/>
              <a:t>OCO-2 and GOSAT XCO</a:t>
            </a:r>
            <a:r>
              <a:rPr lang="en-US" altLang="ja-JP" baseline="-25000" dirty="0"/>
              <a:t>2</a:t>
            </a:r>
            <a:r>
              <a:rPr lang="en-US" altLang="ja-JP" dirty="0"/>
              <a:t> are in good agreement &lt; 0.5ppm. OCO-2 has low bias than GOSAT over forest area of Amazon and Africa. 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BA7422-0217-BA03-3376-35128BA59AC2}"/>
              </a:ext>
            </a:extLst>
          </p:cNvPr>
          <p:cNvSpPr txBox="1"/>
          <p:nvPr/>
        </p:nvSpPr>
        <p:spPr>
          <a:xfrm>
            <a:off x="-39311" y="4378680"/>
            <a:ext cx="3697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kern="100" dirty="0">
                <a:solidFill>
                  <a:srgbClr val="000000"/>
                </a:solidFill>
                <a:effectLst/>
                <a:latin typeface="+mj-lt"/>
                <a:cs typeface="Times New Roman" panose="02020603050405020304" pitchFamily="18" charset="0"/>
              </a:rPr>
              <a:t>GOSAT: </a:t>
            </a:r>
            <a:r>
              <a:rPr lang="en-US" altLang="ja-JP" kern="1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JAXA GHG</a:t>
            </a:r>
            <a:r>
              <a:rPr lang="en-US" altLang="ja-JP" sz="1800" kern="100" dirty="0">
                <a:solidFill>
                  <a:srgbClr val="000000"/>
                </a:solidFill>
                <a:effectLst/>
                <a:latin typeface="+mj-lt"/>
                <a:cs typeface="Times New Roman" panose="02020603050405020304" pitchFamily="18" charset="0"/>
              </a:rPr>
              <a:t> product V3</a:t>
            </a:r>
          </a:p>
          <a:p>
            <a:r>
              <a:rPr lang="en-US" altLang="ja-JP" sz="1800" kern="100" dirty="0">
                <a:solidFill>
                  <a:srgbClr val="000000"/>
                </a:solidFill>
                <a:effectLst/>
                <a:latin typeface="+mj-lt"/>
                <a:cs typeface="Times New Roman" panose="02020603050405020304" pitchFamily="18" charset="0"/>
              </a:rPr>
              <a:t>OCO2: OCO2_L2_Lite_FP V11.1r</a:t>
            </a:r>
            <a:endParaRPr lang="ja-JP" alt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84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0817C3B-BDE1-F8C3-0A24-52083563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Summary</a:t>
            </a:r>
            <a:endParaRPr kumimoji="1" lang="ja-JP" altLang="en-US" sz="3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397B0F-1218-1477-AF9F-CD23EABB7678}"/>
              </a:ext>
            </a:extLst>
          </p:cNvPr>
          <p:cNvSpPr txBox="1"/>
          <p:nvPr/>
        </p:nvSpPr>
        <p:spPr>
          <a:xfrm>
            <a:off x="66982" y="1093410"/>
            <a:ext cx="120580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/>
              <a:t>VCAL campaign at </a:t>
            </a:r>
            <a:r>
              <a:rPr lang="en-US" altLang="ja-JP" sz="2400" dirty="0"/>
              <a:t>Railroad Valley has conducted since 2009 over 17 years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Target by 5 GHG sensors (GOSAT, OCO-2, TROPOMI, GOSAT-2, OCO-3) + AQ (TEMPO) + New space (</a:t>
            </a:r>
            <a:r>
              <a:rPr lang="en-US" altLang="ja-JP" sz="2400" dirty="0" err="1"/>
              <a:t>MethaneSAT</a:t>
            </a:r>
            <a:r>
              <a:rPr lang="en-US" altLang="ja-JP" sz="2400" dirty="0"/>
              <a:t>…) + future GOSAT-GW, CO2M, </a:t>
            </a:r>
            <a:r>
              <a:rPr lang="en-US" altLang="ja-JP" sz="2400" dirty="0" err="1"/>
              <a:t>MicroCarb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Validate multiple sensors radiometric accuracies by the common VCAL method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RRV2025 summer campaign was conducted successfully from May 30 to June 5.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VCAL portal site (</a:t>
            </a:r>
            <a:r>
              <a:rPr kumimoji="1" lang="en-US" altLang="ja-JP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  <a:sym typeface="Arial"/>
              </a:rPr>
              <a:t>https://www.eorc.jaxa.jp/GOSAT/GHGs_Vical/index.html</a:t>
            </a:r>
            <a:r>
              <a:rPr kumimoji="1" lang="en-US" altLang="ja-JP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/>
              <a:t>Inter-comparison between GHG sensors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L1 radiance in both SWIR and TIR and L2 XCO</a:t>
            </a:r>
            <a:r>
              <a:rPr kumimoji="1" lang="en-US" altLang="ja-JP" sz="2400" baseline="-25000" dirty="0"/>
              <a:t>2</a:t>
            </a:r>
            <a:r>
              <a:rPr kumimoji="1" lang="en-US" altLang="ja-JP" sz="2400" dirty="0"/>
              <a:t>, XCH</a:t>
            </a:r>
            <a:r>
              <a:rPr kumimoji="1" lang="en-US" altLang="ja-JP" sz="2400" baseline="-25000" dirty="0"/>
              <a:t>4</a:t>
            </a:r>
            <a:r>
              <a:rPr kumimoji="1" lang="en-US" altLang="ja-JP" sz="2400" dirty="0"/>
              <a:t>, AOD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Match-up data viewer site  (</a:t>
            </a:r>
            <a:r>
              <a:rPr lang="ja-JP" altLang="en-US" sz="2400" i="1" dirty="0">
                <a:hlinkClick r:id="rId2"/>
              </a:rPr>
              <a:t>https://www.eorc.jaxa.jp/GOSAT/Matchup_forCal/top_matchup_viewer.html</a:t>
            </a:r>
            <a:r>
              <a:rPr lang="en-US" altLang="ja-JP" sz="2400" dirty="0"/>
              <a:t>)</a:t>
            </a:r>
            <a:endParaRPr kumimoji="1" lang="en-US" altLang="ja-JP" sz="2400" dirty="0"/>
          </a:p>
          <a:p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98396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8" y="1161970"/>
            <a:ext cx="11733027" cy="520422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80708" y="1143690"/>
            <a:ext cx="3826597" cy="5240781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Font typeface="Noto Sans Symbols"/>
              <a:buNone/>
            </a:pPr>
            <a:r>
              <a:rPr lang="fr-BE" sz="2400" b="1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NDACC </a:t>
            </a:r>
            <a:r>
              <a:rPr lang="fr-BE" sz="2400" b="1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FTIR</a:t>
            </a:r>
            <a:endParaRPr lang="fr-BE" sz="2400" b="1" dirty="0">
              <a:solidFill>
                <a:schemeClr val="accent2">
                  <a:lumMod val="50000"/>
                </a:schemeClr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Font typeface="Noto Sans Symbols"/>
              <a:buNone/>
            </a:pPr>
            <a:r>
              <a:rPr lang="fr-BE" sz="1400" dirty="0" smtClean="0">
                <a:hlinkClick r:id="rId4"/>
              </a:rPr>
              <a:t>http://ndacc.org</a:t>
            </a:r>
            <a:r>
              <a:rPr lang="fr-BE" sz="1400" dirty="0" smtClean="0"/>
              <a:t> </a:t>
            </a:r>
          </a:p>
          <a:p>
            <a:pPr marL="144000" indent="-1440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r-BE" sz="1400" dirty="0" err="1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Bruker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 120HR/125HR</a:t>
            </a:r>
          </a:p>
          <a:p>
            <a:pPr marL="144000" indent="-1440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r-BE" sz="1400" dirty="0" err="1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Resolution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 0.0036 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cm</a:t>
            </a:r>
            <a:r>
              <a:rPr lang="fr-BE" sz="1400" baseline="30000" dirty="0" smtClean="0">
                <a:solidFill>
                  <a:schemeClr val="accent2">
                    <a:lumMod val="50000"/>
                  </a:schemeClr>
                </a:solidFill>
              </a:rPr>
              <a:t>-1</a:t>
            </a:r>
            <a:endParaRPr lang="fr-BE" sz="1400" baseline="-25000" dirty="0">
              <a:solidFill>
                <a:schemeClr val="accent2">
                  <a:lumMod val="50000"/>
                </a:schemeClr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144000" indent="-1440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Spectral range: SWIR, MIR and TIR</a:t>
            </a:r>
          </a:p>
          <a:p>
            <a:pPr marL="144000" indent="-1440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Measurements </a:t>
            </a:r>
            <a:r>
              <a:rPr lang="fr-BE" sz="1400" dirty="0" err="1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every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 ±10’</a:t>
            </a:r>
          </a:p>
          <a:p>
            <a:pPr marL="144000" indent="-1440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21 stations worldwide</a:t>
            </a:r>
          </a:p>
          <a:p>
            <a:pPr marL="144000" indent="-1440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endParaRPr lang="fr-BE" sz="2000" dirty="0">
              <a:solidFill>
                <a:schemeClr val="accent2">
                  <a:lumMod val="50000"/>
                </a:schemeClr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144000" indent="-1440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Targets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: O</a:t>
            </a:r>
            <a:r>
              <a:rPr lang="fr-BE" sz="1400" baseline="-250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3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, CH</a:t>
            </a:r>
            <a:r>
              <a:rPr lang="fr-BE" sz="1400" baseline="-250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4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, N</a:t>
            </a:r>
            <a:r>
              <a:rPr lang="fr-BE" sz="1400" baseline="-250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O, (CO</a:t>
            </a:r>
            <a:r>
              <a:rPr lang="fr-BE" sz="1400" baseline="-250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HCHO, 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SF</a:t>
            </a:r>
            <a:r>
              <a:rPr lang="fr-BE" sz="1400" baseline="-250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6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CFC, HCFC,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</a:rPr>
              <a:t>H</a:t>
            </a:r>
            <a:r>
              <a:rPr lang="fr-BE" sz="1400" baseline="-250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</a:rPr>
              <a:t>O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</a:rPr>
              <a:t>, HDO 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not 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official),                                               CO, HNO</a:t>
            </a:r>
            <a:r>
              <a:rPr lang="fr-BE" sz="1400" baseline="-250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3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fr-BE" sz="1400" dirty="0" err="1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HCl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, HF, HCN, C</a:t>
            </a:r>
            <a:r>
              <a:rPr lang="fr-BE" sz="1400" baseline="-250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H</a:t>
            </a:r>
            <a:r>
              <a:rPr lang="fr-BE" sz="1400" baseline="-250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6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, ClONO</a:t>
            </a:r>
            <a:r>
              <a:rPr lang="fr-BE" sz="1400" baseline="-250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, (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C</a:t>
            </a:r>
            <a:r>
              <a:rPr lang="fr-BE" sz="1400" baseline="-250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H</a:t>
            </a:r>
            <a:r>
              <a:rPr lang="fr-BE" sz="1400" baseline="-250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PAN, OCS, CH</a:t>
            </a:r>
            <a:r>
              <a:rPr lang="fr-BE" sz="1400" baseline="-250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3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OH, 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NH</a:t>
            </a:r>
            <a:r>
              <a:rPr lang="fr-BE" sz="1400" baseline="-250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3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HCOOH, 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NO</a:t>
            </a:r>
            <a:r>
              <a:rPr lang="fr-BE" sz="1400" baseline="-250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BE" sz="1400" dirty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not official</a:t>
            </a:r>
            <a:r>
              <a:rPr lang="fr-BE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)</a:t>
            </a:r>
          </a:p>
          <a:p>
            <a:pPr marL="144000" indent="-1440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endParaRPr lang="fr-BE" sz="800" dirty="0">
              <a:solidFill>
                <a:schemeClr val="accent2">
                  <a:lumMod val="50000"/>
                </a:schemeClr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144000" indent="-1440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Profile retrievals (low vertical resolution, typically tropo/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strato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 separation)</a:t>
            </a:r>
          </a:p>
          <a:p>
            <a:pPr marL="144000" indent="-1440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Retrieval software: SFIT or PROFFIT</a:t>
            </a:r>
          </a:p>
          <a:p>
            <a:pPr marL="144000" indent="-1440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Measurement protocol (SOP), no central processing, QA/QC for selected targets in CAMS operational validation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43860" y="1143691"/>
            <a:ext cx="3593432" cy="5240780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fr-BE" b="1" kern="0" dirty="0" smtClean="0">
                <a:solidFill>
                  <a:schemeClr val="accent3">
                    <a:lumMod val="50000"/>
                  </a:schemeClr>
                </a:solidFill>
              </a:rPr>
              <a:t>TCCON</a:t>
            </a:r>
          </a:p>
          <a:p>
            <a:pPr marL="0" indent="0" algn="ctr" fontAlgn="auto"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r>
              <a:rPr lang="fr-BE" sz="1400" kern="0" dirty="0" smtClean="0">
                <a:latin typeface="+mn-lt"/>
                <a:hlinkClick r:id="rId5"/>
              </a:rPr>
              <a:t>http://tccon.org</a:t>
            </a:r>
            <a:r>
              <a:rPr lang="fr-BE" sz="1400" kern="0" dirty="0" smtClean="0">
                <a:latin typeface="+mn-lt"/>
              </a:rPr>
              <a:t> </a:t>
            </a: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Bruker 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>125HR </a:t>
            </a: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Resolution 0.02 cm</a:t>
            </a:r>
            <a:r>
              <a:rPr lang="fr-BE" sz="1400" baseline="30000" dirty="0" smtClean="0">
                <a:solidFill>
                  <a:schemeClr val="accent3">
                    <a:lumMod val="50000"/>
                  </a:schemeClr>
                </a:solidFill>
              </a:rPr>
              <a:t>-1</a:t>
            </a:r>
            <a:endParaRPr lang="en-US" sz="1400" kern="0" dirty="0">
              <a:solidFill>
                <a:schemeClr val="accent3">
                  <a:lumMod val="50000"/>
                </a:schemeClr>
              </a:solidFill>
            </a:endParaRPr>
          </a:p>
          <a:p>
            <a:pPr marL="144000" indent="-144000" fontAlgn="auto">
              <a:spcAft>
                <a:spcPts val="0"/>
              </a:spcAft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Spectral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> range: SWIR</a:t>
            </a: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>Measurements every ~ 3’</a:t>
            </a: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>28 stations </a:t>
            </a: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worldwide</a:t>
            </a:r>
          </a:p>
          <a:p>
            <a:pPr marL="144000" indent="-144000" fontAlgn="auto">
              <a:spcAft>
                <a:spcPts val="0"/>
              </a:spcAft>
            </a:pPr>
            <a:endParaRPr lang="en-US" sz="2000" kern="0" dirty="0">
              <a:solidFill>
                <a:schemeClr val="accent3">
                  <a:lumMod val="50000"/>
                </a:schemeClr>
              </a:solidFill>
            </a:endParaRPr>
          </a:p>
          <a:p>
            <a:pPr marL="144000" indent="-144000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Targets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CO</a:t>
            </a:r>
            <a:r>
              <a:rPr lang="fr-BE" sz="1400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, CH</a:t>
            </a:r>
            <a:r>
              <a:rPr lang="fr-BE" sz="1400" baseline="-25000" dirty="0" smtClean="0">
                <a:solidFill>
                  <a:schemeClr val="accent3">
                    <a:lumMod val="50000"/>
                  </a:schemeClr>
                </a:solidFill>
              </a:rPr>
              <a:t>4</a:t>
            </a: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, N</a:t>
            </a:r>
            <a:r>
              <a:rPr lang="fr-BE" sz="1400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fr-BE" sz="1400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>, HDO, CO, HF</a:t>
            </a:r>
            <a:b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</a:br>
            <a:endParaRPr lang="en-US" sz="800" kern="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144000" indent="-144000" fontAlgn="auto">
              <a:spcAft>
                <a:spcPts val="0"/>
              </a:spcAft>
            </a:pPr>
            <a:endParaRPr lang="en-US" sz="1800" kern="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144000" indent="-144000" fontAlgn="auto">
              <a:spcAft>
                <a:spcPts val="0"/>
              </a:spcAft>
            </a:pPr>
            <a:endParaRPr lang="en-US" sz="600" kern="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Profile 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>scaling retrievals </a:t>
            </a:r>
            <a:b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>(profile retrievals in development</a:t>
            </a: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Retrieval 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>software GGG</a:t>
            </a: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 smtClean="0">
                <a:solidFill>
                  <a:schemeClr val="accent3">
                    <a:lumMod val="50000"/>
                  </a:schemeClr>
                </a:solidFill>
              </a:rPr>
              <a:t>Central 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</a:rPr>
              <a:t>QA/QC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39658" y="1143690"/>
            <a:ext cx="3874077" cy="5240781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fr-BE" b="1" kern="0" dirty="0" smtClean="0">
                <a:solidFill>
                  <a:schemeClr val="accent5">
                    <a:lumMod val="50000"/>
                  </a:schemeClr>
                </a:solidFill>
              </a:rPr>
              <a:t>COCCON</a:t>
            </a:r>
          </a:p>
          <a:p>
            <a:pPr marL="0" indent="0" algn="ctr" fontAlgn="auto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kern="0" dirty="0">
                <a:latin typeface="+mn-lt"/>
                <a:hlinkClick r:id="rId6"/>
              </a:rPr>
              <a:t>http://</a:t>
            </a:r>
            <a:r>
              <a:rPr lang="en-US" sz="1300" kern="0" dirty="0" smtClean="0">
                <a:latin typeface="+mn-lt"/>
                <a:hlinkClick r:id="rId6"/>
              </a:rPr>
              <a:t>www.imk-asf.kit.edu/english/COCCON.php</a:t>
            </a:r>
            <a:r>
              <a:rPr lang="en-US" sz="1400" kern="0" dirty="0" smtClean="0">
                <a:latin typeface="+mn-lt"/>
              </a:rPr>
              <a:t> </a:t>
            </a:r>
            <a:endParaRPr lang="en-US" sz="1400" kern="0" dirty="0">
              <a:latin typeface="+mn-lt"/>
            </a:endParaRP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</a:rPr>
              <a:t>Bruker </a:t>
            </a:r>
            <a:r>
              <a:rPr lang="en-US" sz="1400" kern="0" dirty="0">
                <a:solidFill>
                  <a:schemeClr val="accent5">
                    <a:lumMod val="50000"/>
                  </a:schemeClr>
                </a:solidFill>
              </a:rPr>
              <a:t>EM27/SUN </a:t>
            </a: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>
                <a:solidFill>
                  <a:schemeClr val="accent5">
                    <a:lumMod val="50000"/>
                  </a:schemeClr>
                </a:solidFill>
              </a:rPr>
              <a:t>Resolution 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</a:rPr>
              <a:t>0.5 cm</a:t>
            </a:r>
            <a:r>
              <a:rPr lang="fr-BE" sz="1400" baseline="30000" dirty="0">
                <a:solidFill>
                  <a:schemeClr val="accent5">
                    <a:lumMod val="50000"/>
                  </a:schemeClr>
                </a:solidFill>
              </a:rPr>
              <a:t> -</a:t>
            </a:r>
            <a:r>
              <a:rPr lang="fr-BE" sz="1400" baseline="30000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en-US" sz="1400" kern="0" dirty="0">
              <a:solidFill>
                <a:schemeClr val="accent5">
                  <a:lumMod val="50000"/>
                </a:schemeClr>
              </a:solidFill>
            </a:endParaRP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>
                <a:solidFill>
                  <a:schemeClr val="accent5">
                    <a:lumMod val="50000"/>
                  </a:schemeClr>
                </a:solidFill>
              </a:rPr>
              <a:t>Spectral range: SWIR</a:t>
            </a: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>
                <a:solidFill>
                  <a:schemeClr val="accent5">
                    <a:lumMod val="50000"/>
                  </a:schemeClr>
                </a:solidFill>
              </a:rPr>
              <a:t>Measurements every ~ 1’</a:t>
            </a: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>
                <a:solidFill>
                  <a:schemeClr val="accent5">
                    <a:lumMod val="50000"/>
                  </a:schemeClr>
                </a:solidFill>
              </a:rPr>
              <a:t>&gt; 60 instruments worldwide (some fixed sites but mostly for campaigns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144000" indent="-144000" fontAlgn="auto">
              <a:spcBef>
                <a:spcPts val="0"/>
              </a:spcBef>
              <a:spcAft>
                <a:spcPts val="0"/>
              </a:spcAft>
            </a:pPr>
            <a:endParaRPr lang="en-US" sz="600" kern="0" dirty="0">
              <a:solidFill>
                <a:schemeClr val="accent5">
                  <a:lumMod val="50000"/>
                </a:schemeClr>
              </a:solidFill>
            </a:endParaRP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</a:rPr>
              <a:t>Targets</a:t>
            </a:r>
            <a:r>
              <a:rPr lang="en-US" sz="1400" kern="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</a:rPr>
              <a:t>CO</a:t>
            </a:r>
            <a:r>
              <a:rPr lang="fr-BE" sz="1400" baseline="-250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</a:rPr>
              <a:t>, CH</a:t>
            </a:r>
            <a:r>
              <a:rPr lang="fr-BE" sz="1400" baseline="-25000" dirty="0" smtClean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1400" kern="0" dirty="0">
                <a:solidFill>
                  <a:schemeClr val="accent5">
                    <a:lumMod val="50000"/>
                  </a:schemeClr>
                </a:solidFill>
              </a:rPr>
              <a:t>CO </a:t>
            </a:r>
            <a:br>
              <a:rPr lang="en-US" sz="1400" kern="0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1400" kern="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kern="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600" kern="0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600" kern="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44000" indent="-144000" fontAlgn="auto">
              <a:spcAft>
                <a:spcPts val="0"/>
              </a:spcAft>
            </a:pPr>
            <a:endParaRPr lang="en-US" sz="700" kern="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44000" indent="-144000" fontAlgn="auto">
              <a:spcAft>
                <a:spcPts val="0"/>
              </a:spcAft>
            </a:pPr>
            <a:endParaRPr lang="en-US" sz="600" kern="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44000" indent="-144000" fontAlgn="auto">
              <a:spcAft>
                <a:spcPts val="0"/>
              </a:spcAft>
            </a:pPr>
            <a:endParaRPr lang="en-US" sz="1400" kern="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</a:rPr>
              <a:t>Profile </a:t>
            </a:r>
            <a:r>
              <a:rPr lang="en-US" sz="1400" kern="0" dirty="0">
                <a:solidFill>
                  <a:schemeClr val="accent5">
                    <a:lumMod val="50000"/>
                  </a:schemeClr>
                </a:solidFill>
              </a:rPr>
              <a:t>scaling 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</a:rPr>
              <a:t>retrievals</a:t>
            </a:r>
          </a:p>
          <a:p>
            <a:pPr marL="144000" indent="-144000" fontAlgn="auto">
              <a:spcAft>
                <a:spcPts val="0"/>
              </a:spcAft>
            </a:pPr>
            <a:endParaRPr lang="en-US" sz="1100" kern="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</a:rPr>
              <a:t>Retrieval </a:t>
            </a:r>
            <a:r>
              <a:rPr lang="en-US" sz="1400" kern="0" dirty="0">
                <a:solidFill>
                  <a:schemeClr val="accent5">
                    <a:lumMod val="50000"/>
                  </a:schemeClr>
                </a:solidFill>
              </a:rPr>
              <a:t>software PROFFAST</a:t>
            </a:r>
          </a:p>
          <a:p>
            <a:pPr marL="144000" indent="-144000" fontAlgn="auto">
              <a:spcAft>
                <a:spcPts val="0"/>
              </a:spcAft>
            </a:pPr>
            <a:r>
              <a:rPr lang="en-US" sz="1400" kern="0" spc="-30" dirty="0" smtClean="0">
                <a:solidFill>
                  <a:schemeClr val="accent5">
                    <a:lumMod val="50000"/>
                  </a:schemeClr>
                </a:solidFill>
              </a:rPr>
              <a:t>Central </a:t>
            </a:r>
            <a:r>
              <a:rPr lang="en-US" sz="1400" kern="0" spc="-30" dirty="0">
                <a:solidFill>
                  <a:schemeClr val="accent5">
                    <a:lumMod val="50000"/>
                  </a:schemeClr>
                </a:solidFill>
              </a:rPr>
              <a:t>calibration &amp; processing facility at KIT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48" y="1205431"/>
            <a:ext cx="415258" cy="230161"/>
          </a:xfrm>
          <a:prstGeom prst="rect">
            <a:avLst/>
          </a:prstGeom>
        </p:spPr>
      </p:pic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63" y="1232760"/>
            <a:ext cx="554029" cy="21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4420" y="1212974"/>
            <a:ext cx="797328" cy="222618"/>
          </a:xfrm>
          <a:prstGeom prst="rect">
            <a:avLst/>
          </a:prstGeom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 smtClean="0"/>
              <a:t>GHG Column Cal/Val Networks</a:t>
            </a:r>
            <a:endParaRPr lang="en-US" sz="3600" dirty="0"/>
          </a:p>
        </p:txBody>
      </p:sp>
      <p:sp>
        <p:nvSpPr>
          <p:cNvPr id="10" name="Dia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9269413" y="6583363"/>
            <a:ext cx="2922587" cy="277812"/>
          </a:xfrm>
          <a:prstGeom prst="rect">
            <a:avLst/>
          </a:prstGeom>
        </p:spPr>
        <p:txBody>
          <a:bodyPr lIns="45699" tIns="45699" rIns="45699" bIns="45699" anchor="t"/>
          <a:lstStyle>
            <a:lvl1pPr algn="r"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dirty="0" smtClean="0"/>
              <a:t>GHG Cal/Val Networks Sustainment - </a:t>
            </a:r>
            <a:fld id="{86CB4B4D-7CA3-9044-876B-883B54F8677D}" type="slidenum">
              <a:rPr smtClean="0"/>
              <a:pPr/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65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76048" y="124357"/>
            <a:ext cx="9386800" cy="843482"/>
          </a:xfrm>
        </p:spPr>
        <p:txBody>
          <a:bodyPr/>
          <a:lstStyle/>
          <a:p>
            <a:r>
              <a:rPr lang="en-US" sz="3600" dirty="0"/>
              <a:t>GHG </a:t>
            </a:r>
            <a:r>
              <a:rPr lang="en-US" sz="3600" dirty="0" smtClean="0"/>
              <a:t>Column Cal/Val </a:t>
            </a:r>
            <a:r>
              <a:rPr lang="en-US" sz="3600" dirty="0"/>
              <a:t>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87" y="1811321"/>
            <a:ext cx="8623890" cy="4555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64" y="1247374"/>
            <a:ext cx="696055" cy="513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15" y="1237261"/>
            <a:ext cx="890644" cy="533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225" y="1326370"/>
            <a:ext cx="1061244" cy="29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17987" y="1201994"/>
            <a:ext cx="6219751" cy="5080529"/>
          </a:xfrm>
        </p:spPr>
        <p:txBody>
          <a:bodyPr/>
          <a:lstStyle/>
          <a:p>
            <a:pPr marL="126997" indent="0">
              <a:buNone/>
            </a:pPr>
            <a:r>
              <a:rPr lang="en-US" dirty="0" smtClean="0"/>
              <a:t>CEOS-FRM self-assessments of GHG column monitoring networks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048" y="111657"/>
            <a:ext cx="9552152" cy="843482"/>
          </a:xfrm>
        </p:spPr>
        <p:txBody>
          <a:bodyPr/>
          <a:lstStyle/>
          <a:p>
            <a:r>
              <a:rPr lang="en-US" sz="3600" dirty="0" smtClean="0"/>
              <a:t>GHG Cal/Val Networks &amp; CEOS-FRM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0" y="5612922"/>
            <a:ext cx="4244708" cy="190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04" y="3226818"/>
            <a:ext cx="4813562" cy="3041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04" y="6306527"/>
            <a:ext cx="4038950" cy="198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3" y="3825220"/>
            <a:ext cx="4826467" cy="1712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30" y="1351452"/>
            <a:ext cx="3967782" cy="141420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79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745" y="2944438"/>
            <a:ext cx="3779565" cy="173465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9099" r="12291"/>
          <a:stretch/>
        </p:blipFill>
        <p:spPr>
          <a:xfrm>
            <a:off x="6819512" y="1063868"/>
            <a:ext cx="3851511" cy="17515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80210" y="1141413"/>
            <a:ext cx="6270236" cy="557371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0800" indent="0">
              <a:lnSpc>
                <a:spcPct val="110000"/>
              </a:lnSpc>
              <a:buNone/>
            </a:pPr>
            <a:endParaRPr lang="en-GB" sz="600" i="1" dirty="0">
              <a:solidFill>
                <a:srgbClr val="92D050"/>
              </a:solidFill>
            </a:endParaRPr>
          </a:p>
          <a:p>
            <a:pPr marL="50800" indent="0">
              <a:lnSpc>
                <a:spcPct val="110000"/>
              </a:lnSpc>
              <a:buNone/>
            </a:pPr>
            <a:r>
              <a:rPr lang="en-GB" sz="2200" dirty="0">
                <a:solidFill>
                  <a:srgbClr val="002060"/>
                </a:solidFill>
              </a:rPr>
              <a:t>ESA/Copernicus ATM-MPC Sentinel-5P TROPOMI: </a:t>
            </a:r>
            <a:r>
              <a:rPr lang="en-GB" sz="2200" dirty="0" smtClean="0">
                <a:solidFill>
                  <a:srgbClr val="002060"/>
                </a:solidFill>
              </a:rPr>
              <a:t>CH</a:t>
            </a:r>
            <a:r>
              <a:rPr lang="en-GB" sz="2200" baseline="-25000" dirty="0" smtClean="0">
                <a:solidFill>
                  <a:srgbClr val="002060"/>
                </a:solidFill>
              </a:rPr>
              <a:t>4</a:t>
            </a:r>
            <a:r>
              <a:rPr lang="en-GB" sz="2200" dirty="0" smtClean="0">
                <a:solidFill>
                  <a:srgbClr val="002060"/>
                </a:solidFill>
              </a:rPr>
              <a:t> </a:t>
            </a:r>
            <a:r>
              <a:rPr lang="en-GB" sz="2200" dirty="0">
                <a:solidFill>
                  <a:srgbClr val="002060"/>
                </a:solidFill>
              </a:rPr>
              <a:t>and CO operational validation fed by the 3 GHG column/profile monitoring networks </a:t>
            </a:r>
          </a:p>
          <a:p>
            <a:pPr marL="478800" lvl="2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sz="1500" dirty="0">
              <a:solidFill>
                <a:schemeClr val="accent2">
                  <a:lumMod val="50000"/>
                </a:schemeClr>
              </a:solidFill>
            </a:endParaRPr>
          </a:p>
          <a:p>
            <a:pPr marL="478800" lvl="2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sz="1500" b="1" dirty="0">
                <a:solidFill>
                  <a:schemeClr val="accent2">
                    <a:lumMod val="50000"/>
                  </a:schemeClr>
                </a:solidFill>
              </a:rPr>
              <a:t>NDACC FTIR </a:t>
            </a:r>
            <a:r>
              <a:rPr lang="en-GB" sz="1500" dirty="0" smtClean="0">
                <a:solidFill>
                  <a:schemeClr val="accent2">
                    <a:lumMod val="50000"/>
                  </a:schemeClr>
                </a:solidFill>
              </a:rPr>
              <a:t>: automated </a:t>
            </a:r>
            <a:r>
              <a:rPr lang="en-GB" sz="1500" dirty="0">
                <a:solidFill>
                  <a:schemeClr val="accent2">
                    <a:lumMod val="50000"/>
                  </a:schemeClr>
                </a:solidFill>
              </a:rPr>
              <a:t>validation channel in ATM-MPC          Automated Validation Server </a:t>
            </a:r>
            <a:r>
              <a:rPr lang="en-GB" sz="1200" dirty="0">
                <a:solidFill>
                  <a:srgbClr val="002060"/>
                </a:solidFill>
              </a:rPr>
              <a:t>(</a:t>
            </a:r>
            <a:r>
              <a:rPr lang="en-GB" sz="1200" dirty="0">
                <a:solidFill>
                  <a:srgbClr val="002060"/>
                </a:solidFill>
                <a:hlinkClick r:id="rId5"/>
              </a:rPr>
              <a:t>https://mpc-vdaf-server.tropomi.eu</a:t>
            </a:r>
            <a:r>
              <a:rPr lang="en-GB" sz="1200" dirty="0">
                <a:solidFill>
                  <a:srgbClr val="002060"/>
                </a:solidFill>
              </a:rPr>
              <a:t>). </a:t>
            </a:r>
          </a:p>
          <a:p>
            <a:pPr marL="650250" lvl="3" indent="0">
              <a:lnSpc>
                <a:spcPct val="100000"/>
              </a:lnSpc>
              <a:buNone/>
            </a:pPr>
            <a:r>
              <a:rPr lang="en-GB" sz="1300" dirty="0">
                <a:solidFill>
                  <a:schemeClr val="accent2">
                    <a:lumMod val="50000"/>
                  </a:schemeClr>
                </a:solidFill>
              </a:rPr>
              <a:t>Validation protocols based on published experience with HALOE, MOPITT, SCIAMACHY, MIPAS, ACE-FTS, IASI, GOSAT…</a:t>
            </a:r>
          </a:p>
          <a:p>
            <a:pPr marL="478800" lvl="2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sz="1500" dirty="0">
              <a:solidFill>
                <a:schemeClr val="accent3">
                  <a:lumMod val="75000"/>
                </a:schemeClr>
              </a:solidFill>
            </a:endParaRPr>
          </a:p>
          <a:p>
            <a:pPr marL="478800" lvl="2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sz="1500" b="1" dirty="0">
                <a:solidFill>
                  <a:srgbClr val="FFC000"/>
                </a:solidFill>
              </a:rPr>
              <a:t>TCCON FTIR </a:t>
            </a:r>
            <a:r>
              <a:rPr lang="en-GB" sz="1500" dirty="0">
                <a:solidFill>
                  <a:srgbClr val="FFC000"/>
                </a:solidFill>
              </a:rPr>
              <a:t>: manual validation channel in ATM-MPC</a:t>
            </a:r>
          </a:p>
          <a:p>
            <a:pPr marL="478800" lvl="2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sz="1500" dirty="0">
              <a:solidFill>
                <a:schemeClr val="bg2">
                  <a:lumMod val="75000"/>
                </a:schemeClr>
              </a:solidFill>
            </a:endParaRPr>
          </a:p>
          <a:p>
            <a:pPr marL="478800" lvl="2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COCCON FTIR </a:t>
            </a:r>
            <a:r>
              <a:rPr lang="en-GB" sz="1500" dirty="0">
                <a:solidFill>
                  <a:schemeClr val="accent5">
                    <a:lumMod val="50000"/>
                  </a:schemeClr>
                </a:solidFill>
              </a:rPr>
              <a:t>: manual validation channel in ATM-MPC, EVDC data collection and automation in progress (ESA contract 2023-2027)</a:t>
            </a:r>
          </a:p>
          <a:p>
            <a:pPr marL="50800" indent="0" algn="r">
              <a:buNone/>
            </a:pPr>
            <a:endParaRPr lang="en-GB" sz="1000" dirty="0"/>
          </a:p>
          <a:p>
            <a:pPr marL="50800" indent="0" algn="r">
              <a:buNone/>
            </a:pPr>
            <a:endParaRPr lang="en-GB" sz="1050" dirty="0"/>
          </a:p>
          <a:p>
            <a:pPr marL="50800" indent="0">
              <a:spcBef>
                <a:spcPts val="300"/>
              </a:spcBef>
              <a:buNone/>
            </a:pPr>
            <a:r>
              <a:rPr lang="en-GB" sz="1000" dirty="0">
                <a:solidFill>
                  <a:srgbClr val="002060"/>
                </a:solidFill>
              </a:rPr>
              <a:t>S5P TROPOMI CH</a:t>
            </a:r>
            <a:r>
              <a:rPr lang="en-GB" sz="700" dirty="0">
                <a:solidFill>
                  <a:srgbClr val="002060"/>
                </a:solidFill>
              </a:rPr>
              <a:t>4</a:t>
            </a:r>
            <a:r>
              <a:rPr lang="en-GB" sz="1000" dirty="0">
                <a:solidFill>
                  <a:srgbClr val="002060"/>
                </a:solidFill>
              </a:rPr>
              <a:t> &amp; CO validation updated permanently vs.</a:t>
            </a:r>
            <a:r>
              <a:rPr lang="en-GB" sz="1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1000" b="1" dirty="0">
                <a:solidFill>
                  <a:schemeClr val="accent2">
                    <a:lumMod val="50000"/>
                  </a:schemeClr>
                </a:solidFill>
              </a:rPr>
              <a:t>NDACC FTIRs</a:t>
            </a:r>
          </a:p>
          <a:p>
            <a:pPr marL="50800" indent="0">
              <a:spcBef>
                <a:spcPts val="300"/>
              </a:spcBef>
              <a:buNone/>
            </a:pPr>
            <a:r>
              <a:rPr lang="en-GB" sz="1000" dirty="0">
                <a:solidFill>
                  <a:srgbClr val="002060"/>
                </a:solidFill>
              </a:rPr>
              <a:t>and monthly – when and where data available – vs. </a:t>
            </a:r>
            <a:r>
              <a:rPr lang="en-GB" sz="1000" b="1" dirty="0">
                <a:solidFill>
                  <a:schemeClr val="accent3">
                    <a:lumMod val="75000"/>
                  </a:schemeClr>
                </a:solidFill>
              </a:rPr>
              <a:t>TCCON</a:t>
            </a:r>
            <a:r>
              <a:rPr lang="en-GB" sz="1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1000" dirty="0">
                <a:solidFill>
                  <a:srgbClr val="002060"/>
                </a:solidFill>
              </a:rPr>
              <a:t>&amp;</a:t>
            </a:r>
            <a:r>
              <a:rPr lang="en-GB" sz="1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1000" b="1" dirty="0">
                <a:solidFill>
                  <a:schemeClr val="accent5">
                    <a:lumMod val="50000"/>
                  </a:schemeClr>
                </a:solidFill>
              </a:rPr>
              <a:t>COCCON</a:t>
            </a:r>
            <a:r>
              <a:rPr lang="en-GB" sz="1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000" dirty="0">
                <a:solidFill>
                  <a:srgbClr val="002060"/>
                </a:solidFill>
              </a:rPr>
              <a:t>FTIRs</a:t>
            </a:r>
            <a:r>
              <a:rPr lang="en-GB" sz="1000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pPr marL="50800" indent="0">
              <a:spcBef>
                <a:spcPts val="300"/>
              </a:spcBef>
              <a:buNone/>
            </a:pPr>
            <a:r>
              <a:rPr lang="en-GB" sz="1000" dirty="0">
                <a:solidFill>
                  <a:srgbClr val="002060"/>
                </a:solidFill>
              </a:rPr>
              <a:t>Quarterly validation reports available on </a:t>
            </a:r>
            <a:r>
              <a:rPr lang="en-GB" sz="1000" dirty="0">
                <a:solidFill>
                  <a:srgbClr val="002060"/>
                </a:solidFill>
                <a:hlinkClick r:id="rId6"/>
              </a:rPr>
              <a:t>http://mpc-vdaf.tropomi.eu</a:t>
            </a:r>
            <a:r>
              <a:rPr lang="en-GB" sz="1000" dirty="0">
                <a:solidFill>
                  <a:srgbClr val="002060"/>
                </a:solidFill>
              </a:rPr>
              <a:t> </a:t>
            </a:r>
          </a:p>
          <a:p>
            <a:pPr marL="50800" indent="0">
              <a:spcBef>
                <a:spcPts val="300"/>
              </a:spcBef>
              <a:buNone/>
            </a:pPr>
            <a:endParaRPr lang="en-GB" sz="1400" b="1" dirty="0">
              <a:solidFill>
                <a:srgbClr val="002060"/>
              </a:solidFill>
            </a:endParaRPr>
          </a:p>
          <a:p>
            <a:pPr marL="50800" indent="0">
              <a:spcBef>
                <a:spcPts val="300"/>
              </a:spcBef>
              <a:buNone/>
            </a:pPr>
            <a:endParaRPr lang="en-GB" sz="1400" dirty="0">
              <a:solidFill>
                <a:srgbClr val="002060"/>
              </a:solidFill>
            </a:endParaRPr>
          </a:p>
          <a:p>
            <a:pPr marL="50800" indent="0">
              <a:spcBef>
                <a:spcPts val="300"/>
              </a:spcBef>
              <a:buNone/>
            </a:pPr>
            <a:endParaRPr lang="en-GB" sz="1400" dirty="0">
              <a:solidFill>
                <a:srgbClr val="002060"/>
              </a:solidFill>
            </a:endParaRPr>
          </a:p>
          <a:p>
            <a:pPr marL="50800" indent="0" algn="r">
              <a:spcBef>
                <a:spcPts val="300"/>
              </a:spcBef>
              <a:buNone/>
            </a:pPr>
            <a:r>
              <a:rPr lang="en-GB" sz="1000" dirty="0">
                <a:solidFill>
                  <a:srgbClr val="002060"/>
                </a:solidFill>
              </a:rPr>
              <a:t>CH</a:t>
            </a:r>
            <a:r>
              <a:rPr lang="en-GB" sz="1000" baseline="-25000" dirty="0">
                <a:solidFill>
                  <a:srgbClr val="002060"/>
                </a:solidFill>
              </a:rPr>
              <a:t>4</a:t>
            </a:r>
            <a:r>
              <a:rPr lang="en-GB" sz="1000" dirty="0">
                <a:solidFill>
                  <a:srgbClr val="002060"/>
                </a:solidFill>
              </a:rPr>
              <a:t> images courtesy M.K. Sha (BIRA-IASB)</a:t>
            </a:r>
          </a:p>
          <a:p>
            <a:pPr marL="50800" indent="0" algn="r">
              <a:spcBef>
                <a:spcPts val="300"/>
              </a:spcBef>
              <a:buNone/>
            </a:pPr>
            <a:r>
              <a:rPr lang="en-GB" sz="1000" dirty="0">
                <a:solidFill>
                  <a:srgbClr val="002060"/>
                </a:solidFill>
              </a:rPr>
              <a:t>ATM-MPC </a:t>
            </a:r>
            <a:r>
              <a:rPr lang="en-GB" sz="1000" dirty="0" smtClean="0">
                <a:solidFill>
                  <a:srgbClr val="002060"/>
                </a:solidFill>
              </a:rPr>
              <a:t>June 2025</a:t>
            </a:r>
            <a:endParaRPr lang="en-GB" sz="1100" dirty="0">
              <a:solidFill>
                <a:srgbClr val="002060"/>
              </a:solidFill>
            </a:endParaRPr>
          </a:p>
        </p:txBody>
      </p:sp>
      <p:pic>
        <p:nvPicPr>
          <p:cNvPr id="15" name="Picture 35" descr="Picture 35"/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1164925" y="5942236"/>
            <a:ext cx="960048" cy="352017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23963" r="15841" b="18526"/>
          <a:stretch/>
        </p:blipFill>
        <p:spPr>
          <a:xfrm>
            <a:off x="210590" y="5898276"/>
            <a:ext cx="946285" cy="516156"/>
          </a:xfrm>
          <a:prstGeom prst="rect">
            <a:avLst/>
          </a:prstGeom>
        </p:spPr>
      </p:pic>
      <p:pic>
        <p:nvPicPr>
          <p:cNvPr id="19" name="Picture 11" descr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9040" y="5890169"/>
            <a:ext cx="530850" cy="4607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 15"/>
          <p:cNvGrpSpPr/>
          <p:nvPr/>
        </p:nvGrpSpPr>
        <p:grpSpPr>
          <a:xfrm>
            <a:off x="5423711" y="4642294"/>
            <a:ext cx="6673882" cy="1885723"/>
            <a:chOff x="5423711" y="4642294"/>
            <a:chExt cx="6673882" cy="188572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0289" y="4790072"/>
              <a:ext cx="3944692" cy="1708439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423711" y="4642294"/>
              <a:ext cx="6673882" cy="1885723"/>
              <a:chOff x="5423711" y="4642294"/>
              <a:chExt cx="6673882" cy="1885723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0732695" y="5420023"/>
                <a:ext cx="1364898" cy="11079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800" dirty="0">
                    <a:solidFill>
                      <a:schemeClr val="accent5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Collection of permanent </a:t>
                </a:r>
              </a:p>
              <a:p>
                <a:pPr defTabSz="609585" latinLnBrk="1" hangingPunct="0"/>
                <a:r>
                  <a:rPr lang="en-US" sz="800" dirty="0">
                    <a:solidFill>
                      <a:schemeClr val="accent5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and campaign based </a:t>
                </a:r>
              </a:p>
              <a:p>
                <a:pPr defTabSz="609585" latinLnBrk="1" hangingPunct="0"/>
                <a:r>
                  <a:rPr lang="en-US" sz="800" dirty="0" smtClean="0">
                    <a:solidFill>
                      <a:schemeClr val="accent5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Observations</a:t>
                </a:r>
              </a:p>
              <a:p>
                <a:pPr defTabSz="609585" latinLnBrk="1" hangingPunct="0"/>
                <a:endParaRPr lang="en-US" sz="800" dirty="0" smtClean="0">
                  <a:solidFill>
                    <a:schemeClr val="accent5">
                      <a:lumMod val="50000"/>
                    </a:schemeClr>
                  </a:solidFill>
                  <a:latin typeface="Arial Bold" panose="020B0704020202020204" pitchFamily="34" charset="0"/>
                  <a:cs typeface="Arial Bold" panose="020B0704020202020204" pitchFamily="34" charset="0"/>
                </a:endParaRPr>
              </a:p>
              <a:p>
                <a:pPr defTabSz="609585" latinLnBrk="1" hangingPunct="0"/>
                <a:r>
                  <a:rPr lang="en-US" sz="800" dirty="0">
                    <a:solidFill>
                      <a:schemeClr val="accent5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Reprocessing </a:t>
                </a:r>
                <a:endParaRPr lang="en-US" sz="800" dirty="0" smtClean="0">
                  <a:solidFill>
                    <a:schemeClr val="accent5">
                      <a:lumMod val="50000"/>
                    </a:schemeClr>
                  </a:solidFill>
                  <a:latin typeface="Arial Bold" panose="020B0704020202020204" pitchFamily="34" charset="0"/>
                  <a:cs typeface="Arial Bold" panose="020B0704020202020204" pitchFamily="34" charset="0"/>
                </a:endParaRPr>
              </a:p>
              <a:p>
                <a:pPr defTabSz="609585" latinLnBrk="1" hangingPunct="0"/>
                <a:r>
                  <a:rPr lang="en-US" sz="800" dirty="0" smtClean="0">
                    <a:solidFill>
                      <a:schemeClr val="accent5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PROFFAST2.4 </a:t>
                </a:r>
              </a:p>
              <a:p>
                <a:pPr defTabSz="609585" latinLnBrk="1" hangingPunct="0"/>
                <a:r>
                  <a:rPr lang="en-US" sz="800" dirty="0" smtClean="0">
                    <a:solidFill>
                      <a:schemeClr val="accent5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in progress</a:t>
                </a:r>
                <a:endParaRPr lang="en-US" sz="800" dirty="0">
                  <a:solidFill>
                    <a:schemeClr val="accent5">
                      <a:lumMod val="50000"/>
                    </a:schemeClr>
                  </a:solidFill>
                  <a:latin typeface="Arial Bold" panose="020B0704020202020204" pitchFamily="34" charset="0"/>
                  <a:cs typeface="Arial Bold" panose="020B0704020202020204" pitchFamily="34" charset="0"/>
                </a:endParaRPr>
              </a:p>
              <a:p>
                <a:pPr defTabSz="609585" latinLnBrk="1" hangingPunct="0">
                  <a:buClrTx/>
                </a:pPr>
                <a:endParaRPr lang="en-US" sz="800" dirty="0">
                  <a:solidFill>
                    <a:schemeClr val="accent5">
                      <a:lumMod val="50000"/>
                    </a:schemeClr>
                  </a:solidFill>
                  <a:latin typeface="Arial Bold" panose="020B0704020202020204" pitchFamily="34" charset="0"/>
                  <a:cs typeface="Arial Bold" panose="020B0704020202020204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6311756" y="4771652"/>
                <a:ext cx="5738729" cy="1741413"/>
              </a:xfrm>
              <a:prstGeom prst="roundRect">
                <a:avLst/>
              </a:prstGeom>
              <a:noFill/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97922" y="4919198"/>
                <a:ext cx="1061244" cy="296305"/>
              </a:xfrm>
              <a:prstGeom prst="rect">
                <a:avLst/>
              </a:prstGeom>
            </p:spPr>
          </p:pic>
          <p:pic>
            <p:nvPicPr>
              <p:cNvPr id="32" name="Picture 11" descr="Picture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15415" y="4874625"/>
                <a:ext cx="362577" cy="31467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4" name="Right Arrow 33"/>
              <p:cNvSpPr/>
              <p:nvPr/>
            </p:nvSpPr>
            <p:spPr>
              <a:xfrm rot="1696198">
                <a:off x="5423711" y="4642294"/>
                <a:ext cx="862277" cy="130606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5" name="Picture 6" descr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4684" y="5915860"/>
            <a:ext cx="477053" cy="431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2" descr="Picture 2"/>
          <p:cNvPicPr>
            <a:picLocks noChangeAspect="1"/>
          </p:cNvPicPr>
          <p:nvPr/>
        </p:nvPicPr>
        <p:blipFill rotWithShape="1">
          <a:blip r:embed="rId13"/>
          <a:srcRect l="27878" t="24243" b="13549"/>
          <a:stretch/>
        </p:blipFill>
        <p:spPr>
          <a:xfrm>
            <a:off x="2512264" y="6139572"/>
            <a:ext cx="701802" cy="154681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42" name="Title 2"/>
          <p:cNvSpPr txBox="1">
            <a:spLocks/>
          </p:cNvSpPr>
          <p:nvPr/>
        </p:nvSpPr>
        <p:spPr>
          <a:xfrm>
            <a:off x="163348" y="111421"/>
            <a:ext cx="9386864" cy="779002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00" dirty="0" smtClean="0">
                <a:solidFill>
                  <a:schemeClr val="lt1"/>
                </a:solidFill>
              </a:rPr>
              <a:t>Operational Validation with GHG Networks</a:t>
            </a:r>
            <a:endParaRPr lang="en-US" sz="3700" dirty="0">
              <a:solidFill>
                <a:schemeClr val="lt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46910" y="1063869"/>
            <a:ext cx="6703575" cy="1780260"/>
            <a:chOff x="5346910" y="1063869"/>
            <a:chExt cx="6703575" cy="1780260"/>
          </a:xfrm>
        </p:grpSpPr>
        <p:grpSp>
          <p:nvGrpSpPr>
            <p:cNvPr id="10" name="Group 9"/>
            <p:cNvGrpSpPr/>
            <p:nvPr/>
          </p:nvGrpSpPr>
          <p:grpSpPr>
            <a:xfrm>
              <a:off x="5346910" y="1063869"/>
              <a:ext cx="6703575" cy="1780260"/>
              <a:chOff x="5346910" y="1063869"/>
              <a:chExt cx="6703575" cy="178026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6489" y="1237521"/>
                <a:ext cx="575252" cy="424248"/>
              </a:xfrm>
              <a:prstGeom prst="rect">
                <a:avLst/>
              </a:prstGeom>
            </p:spPr>
          </p:pic>
          <p:pic>
            <p:nvPicPr>
              <p:cNvPr id="29" name="Picture 11" descr="Picture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15415" y="1163668"/>
                <a:ext cx="362577" cy="31467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" name="Rounded Rectangle 3"/>
              <p:cNvSpPr/>
              <p:nvPr/>
            </p:nvSpPr>
            <p:spPr>
              <a:xfrm>
                <a:off x="6311756" y="1063869"/>
                <a:ext cx="5738729" cy="1780260"/>
              </a:xfrm>
              <a:prstGeom prst="roundRect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626529" y="1782933"/>
                <a:ext cx="1364898" cy="9848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800" dirty="0">
                    <a:solidFill>
                      <a:schemeClr val="accent2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Automated collection of observations from </a:t>
                </a:r>
                <a:r>
                  <a:rPr lang="en-US" sz="800" b="1" dirty="0" smtClean="0">
                    <a:solidFill>
                      <a:schemeClr val="accent2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24</a:t>
                </a:r>
                <a:r>
                  <a:rPr lang="en-US" sz="800" dirty="0" smtClean="0">
                    <a:solidFill>
                      <a:schemeClr val="accent2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 </a:t>
                </a:r>
                <a:endParaRPr lang="en-US" sz="800" dirty="0">
                  <a:solidFill>
                    <a:schemeClr val="accent2">
                      <a:lumMod val="50000"/>
                    </a:schemeClr>
                  </a:solidFill>
                  <a:latin typeface="Arial Bold" panose="020B0704020202020204" pitchFamily="34" charset="0"/>
                  <a:cs typeface="Arial Bold" panose="020B0704020202020204" pitchFamily="34" charset="0"/>
                </a:endParaRPr>
              </a:p>
              <a:p>
                <a:pPr defTabSz="609585" latinLnBrk="1" hangingPunct="0"/>
                <a:r>
                  <a:rPr lang="en-US" sz="800" dirty="0">
                    <a:solidFill>
                      <a:schemeClr val="accent2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NDACC FTIR stations </a:t>
                </a:r>
              </a:p>
              <a:p>
                <a:pPr defTabSz="609585" latinLnBrk="1" hangingPunct="0"/>
                <a:r>
                  <a:rPr lang="en-US" sz="800" dirty="0">
                    <a:solidFill>
                      <a:schemeClr val="accent2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through EVDC =&gt; </a:t>
                </a:r>
              </a:p>
              <a:p>
                <a:pPr defTabSz="609585" latinLnBrk="1" hangingPunct="0"/>
                <a:r>
                  <a:rPr lang="en-US" sz="800" u="sng" dirty="0">
                    <a:solidFill>
                      <a:schemeClr val="accent2">
                        <a:lumMod val="50000"/>
                      </a:schemeClr>
                    </a:solidFill>
                    <a:latin typeface="Arial Bold" panose="020B0704020202020204" pitchFamily="34" charset="0"/>
                    <a:cs typeface="Arial Bold" panose="020B0704020202020204" pitchFamily="34" charset="0"/>
                  </a:rPr>
                  <a:t>automated production of S5P Quality Indicators</a:t>
                </a:r>
              </a:p>
              <a:p>
                <a:pPr defTabSz="609585" latinLnBrk="1" hangingPunct="0">
                  <a:buClrTx/>
                </a:pPr>
                <a:endParaRPr lang="en-US" sz="800" dirty="0">
                  <a:solidFill>
                    <a:schemeClr val="accent2">
                      <a:lumMod val="50000"/>
                    </a:schemeClr>
                  </a:solidFill>
                  <a:latin typeface="Arial Bold" panose="020B0704020202020204" pitchFamily="34" charset="0"/>
                  <a:cs typeface="Arial Bold" panose="020B0704020202020204" pitchFamily="34" charset="0"/>
                </a:endParaRPr>
              </a:p>
            </p:txBody>
          </p:sp>
          <p:sp>
            <p:nvSpPr>
              <p:cNvPr id="9" name="Right Arrow 8"/>
              <p:cNvSpPr/>
              <p:nvPr/>
            </p:nvSpPr>
            <p:spPr>
              <a:xfrm rot="20683552">
                <a:off x="5346910" y="2337997"/>
                <a:ext cx="763796" cy="131885"/>
              </a:xfrm>
              <a:prstGeom prst="rightArrow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53261" y="1282537"/>
              <a:ext cx="708605" cy="33442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168014" y="2931409"/>
            <a:ext cx="6943508" cy="1763684"/>
            <a:chOff x="5168014" y="2931409"/>
            <a:chExt cx="6943508" cy="17636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019" y="3021299"/>
              <a:ext cx="890644" cy="53356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0620825" y="3604319"/>
              <a:ext cx="1490697" cy="97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t">
              <a:noAutofit/>
            </a:bodyPr>
            <a:lstStyle/>
            <a:p>
              <a:pPr defTabSz="609585" latinLnBrk="1" hangingPunct="0">
                <a:buClrTx/>
              </a:pPr>
              <a:r>
                <a:rPr lang="en-US" sz="800" dirty="0">
                  <a:solidFill>
                    <a:srgbClr val="FFC000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TCCON GGG2020 data </a:t>
              </a:r>
            </a:p>
            <a:p>
              <a:pPr defTabSz="609585" latinLnBrk="1" hangingPunct="0">
                <a:buClrTx/>
              </a:pPr>
              <a:r>
                <a:rPr lang="en-US" sz="800" dirty="0" smtClean="0">
                  <a:solidFill>
                    <a:srgbClr val="FFC000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latency</a:t>
              </a:r>
              <a:endParaRPr lang="en-US" sz="800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endParaRPr>
            </a:p>
            <a:p>
              <a:pPr defTabSz="609585" latinLnBrk="1" hangingPunct="0">
                <a:buClrTx/>
              </a:pPr>
              <a:endParaRPr lang="en-US" sz="800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endParaRPr>
            </a:p>
            <a:p>
              <a:pPr defTabSz="609585" latinLnBrk="1"/>
              <a:r>
                <a:rPr lang="en-US" sz="800" dirty="0">
                  <a:solidFill>
                    <a:srgbClr val="FFC000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No/limited data submitted </a:t>
              </a:r>
            </a:p>
            <a:p>
              <a:pPr defTabSz="609585" latinLnBrk="1"/>
              <a:r>
                <a:rPr lang="en-US" sz="800" dirty="0">
                  <a:solidFill>
                    <a:srgbClr val="FFC000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between early 2021 and the </a:t>
              </a:r>
            </a:p>
            <a:p>
              <a:pPr defTabSz="609585" latinLnBrk="1"/>
              <a:r>
                <a:rPr lang="en-US" sz="800" dirty="0">
                  <a:solidFill>
                    <a:srgbClr val="FFC000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release of new data version </a:t>
              </a:r>
            </a:p>
            <a:p>
              <a:pPr defTabSz="609585" latinLnBrk="1"/>
              <a:r>
                <a:rPr lang="en-US" sz="800" dirty="0" smtClean="0">
                  <a:solidFill>
                    <a:srgbClr val="FFC000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GGG2020 in April 2022</a:t>
              </a:r>
              <a:endParaRPr lang="en-US" sz="800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endParaRPr>
            </a:p>
            <a:p>
              <a:pPr defTabSz="609585" latinLnBrk="1" hangingPunct="0">
                <a:buClrTx/>
              </a:pPr>
              <a:endParaRPr lang="en-US" sz="800" dirty="0">
                <a:solidFill>
                  <a:schemeClr val="accent6">
                    <a:lumMod val="75000"/>
                  </a:schemeClr>
                </a:solidFill>
                <a:latin typeface="Arial Bold" panose="020B0704020202020204" pitchFamily="34" charset="0"/>
                <a:cs typeface="Arial Bold" panose="020B07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311756" y="2931409"/>
              <a:ext cx="5738730" cy="176368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11" descr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16694" y="3020394"/>
              <a:ext cx="362577" cy="31467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" name="Right Arrow 32"/>
            <p:cNvSpPr/>
            <p:nvPr/>
          </p:nvSpPr>
          <p:spPr>
            <a:xfrm>
              <a:off x="5168014" y="3581166"/>
              <a:ext cx="840170" cy="131885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3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48" y="111657"/>
            <a:ext cx="9634702" cy="843482"/>
          </a:xfrm>
        </p:spPr>
        <p:txBody>
          <a:bodyPr/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Tracking Gaps in GHG Cal/Val Networks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558" y="1413489"/>
            <a:ext cx="3082142" cy="43943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178" y="1210868"/>
            <a:ext cx="798531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GHG Constellation Roadmap Issue 2  </a:t>
            </a:r>
          </a:p>
          <a:p>
            <a:pPr marL="5080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US" sz="2200" dirty="0"/>
              <a:t>Cal/Val capabilities and challenges </a:t>
            </a:r>
            <a:r>
              <a:rPr lang="en-US" sz="2200" dirty="0" smtClean="0"/>
              <a:t>of TCCON, COCCON, NDACC &amp; </a:t>
            </a:r>
            <a:r>
              <a:rPr lang="en-US" sz="2200" dirty="0" err="1" smtClean="0"/>
              <a:t>AirCore</a:t>
            </a:r>
            <a:r>
              <a:rPr lang="en-US" sz="2200" dirty="0" smtClean="0"/>
              <a:t> </a:t>
            </a:r>
            <a:r>
              <a:rPr lang="en-US" sz="2200" dirty="0"/>
              <a:t>networks </a:t>
            </a:r>
            <a:r>
              <a:rPr lang="en-US" sz="2200" dirty="0" smtClean="0"/>
              <a:t>updated </a:t>
            </a:r>
            <a:r>
              <a:rPr lang="en-US" sz="2200" dirty="0"/>
              <a:t>in </a:t>
            </a:r>
            <a:r>
              <a:rPr lang="en-US" sz="2200" dirty="0" smtClean="0"/>
              <a:t>GHG roadmap Issue 2</a:t>
            </a:r>
          </a:p>
          <a:p>
            <a:pPr marL="5080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US" sz="900" dirty="0" smtClean="0"/>
              <a:t> </a:t>
            </a:r>
            <a:endParaRPr lang="en-US" sz="900" dirty="0"/>
          </a:p>
          <a:p>
            <a:pPr marL="5080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Annex C – Action L2VAL-03</a:t>
            </a:r>
          </a:p>
          <a:p>
            <a:pPr marL="457200" lvl="1" indent="-45720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To </a:t>
            </a:r>
            <a:r>
              <a:rPr lang="en-US" sz="2200" dirty="0"/>
              <a:t>track L2 validation </a:t>
            </a:r>
            <a:r>
              <a:rPr lang="en-US" sz="2200" u="sng" dirty="0"/>
              <a:t>Capabilities, Evolving Needs and Gaps</a:t>
            </a:r>
            <a:r>
              <a:rPr lang="en-US" sz="2200" dirty="0"/>
              <a:t> in the ground-based L2 validation </a:t>
            </a:r>
            <a:r>
              <a:rPr lang="en-US" sz="2200" dirty="0" smtClean="0"/>
              <a:t>system</a:t>
            </a:r>
            <a:endParaRPr lang="en-US" sz="2200" dirty="0"/>
          </a:p>
          <a:p>
            <a:pPr marL="457200" lvl="1" indent="-45720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To explore a more </a:t>
            </a:r>
            <a:r>
              <a:rPr lang="en-US" sz="2200" u="sng" dirty="0"/>
              <a:t>operational framework</a:t>
            </a:r>
            <a:r>
              <a:rPr lang="en-US" sz="2200" dirty="0"/>
              <a:t> for delivering its products to support evolving GHG mission </a:t>
            </a:r>
            <a:r>
              <a:rPr lang="en-US" sz="2200" dirty="0" smtClean="0"/>
              <a:t>needs</a:t>
            </a:r>
          </a:p>
          <a:p>
            <a:pPr marL="457200" lvl="1" indent="-45720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Action started at AC-VC-21 / ACSG joint meeting with dedicated discussion (2025/06)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18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5539" y="1150761"/>
            <a:ext cx="11482551" cy="4912994"/>
          </a:xfrm>
        </p:spPr>
        <p:txBody>
          <a:bodyPr/>
          <a:lstStyle/>
          <a:p>
            <a:r>
              <a:rPr lang="en-US" sz="2400" dirty="0"/>
              <a:t>IWGGMS-21 and AC-VC-21 / ACSG </a:t>
            </a:r>
            <a:r>
              <a:rPr lang="en-US" sz="2400" dirty="0" smtClean="0"/>
              <a:t>meetings 2025 in Takamatsu (2025/06</a:t>
            </a:r>
            <a:r>
              <a:rPr lang="en-US" sz="2400" dirty="0"/>
              <a:t>) 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Evolving validation needs, gaps and challenges</a:t>
            </a:r>
            <a:endParaRPr lang="en-US" sz="2000" dirty="0"/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GHG </a:t>
            </a:r>
            <a:r>
              <a:rPr lang="en-US" sz="2000" dirty="0"/>
              <a:t>monitoring networks and </a:t>
            </a:r>
            <a:r>
              <a:rPr lang="en-US" sz="2000" dirty="0" smtClean="0"/>
              <a:t>campaigns</a:t>
            </a:r>
          </a:p>
          <a:p>
            <a:pPr lvl="1">
              <a:lnSpc>
                <a:spcPct val="114000"/>
              </a:lnSpc>
            </a:pPr>
            <a:r>
              <a:rPr lang="en-US" sz="2000" dirty="0"/>
              <a:t>New Space / Facility Scale </a:t>
            </a:r>
            <a:r>
              <a:rPr lang="en-US" sz="2000" dirty="0" smtClean="0"/>
              <a:t>missions 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Validation of emissions and fluxes; </a:t>
            </a:r>
            <a:endParaRPr lang="en-US" sz="2000" dirty="0"/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Operational </a:t>
            </a:r>
            <a:r>
              <a:rPr lang="en-US" sz="2000" dirty="0"/>
              <a:t>validation </a:t>
            </a:r>
            <a:r>
              <a:rPr lang="en-US" sz="2000" dirty="0" smtClean="0"/>
              <a:t>capacity</a:t>
            </a:r>
            <a:endParaRPr lang="en-US" sz="2000" dirty="0"/>
          </a:p>
          <a:p>
            <a:r>
              <a:rPr lang="en-US" sz="2400" dirty="0" smtClean="0"/>
              <a:t>Harmonized data processing and infrastructures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New </a:t>
            </a:r>
            <a:r>
              <a:rPr lang="en-US" sz="2000" dirty="0"/>
              <a:t>version of COCCON software released (PROFFAST2.4), reprocessing </a:t>
            </a:r>
            <a:r>
              <a:rPr lang="en-US" sz="2000" dirty="0" smtClean="0"/>
              <a:t>in </a:t>
            </a:r>
            <a:r>
              <a:rPr lang="en-US" sz="2000" dirty="0"/>
              <a:t>progress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EUMETSAT </a:t>
            </a:r>
            <a:r>
              <a:rPr lang="en-US" sz="2000" dirty="0"/>
              <a:t>CO2M Cal/Val </a:t>
            </a:r>
            <a:r>
              <a:rPr lang="en-US" sz="2000" dirty="0" smtClean="0"/>
              <a:t>support activity </a:t>
            </a:r>
            <a:r>
              <a:rPr lang="en-US" sz="2000" dirty="0"/>
              <a:t>incl. COCCON, NDACC &amp; TCCON </a:t>
            </a:r>
            <a:r>
              <a:rPr lang="en-US" sz="2000" dirty="0" smtClean="0"/>
              <a:t>processing</a:t>
            </a:r>
          </a:p>
          <a:p>
            <a:r>
              <a:rPr lang="en-US" sz="2400" dirty="0" smtClean="0"/>
              <a:t>Cal/Val planning and ground-based network design tool </a:t>
            </a:r>
            <a:r>
              <a:rPr lang="en-US" sz="1400" dirty="0" smtClean="0">
                <a:hlinkClick r:id="rId2"/>
              </a:rPr>
              <a:t>https://co2m.aeronomie.be/</a:t>
            </a:r>
            <a:r>
              <a:rPr lang="en-US" sz="1400" dirty="0" smtClean="0"/>
              <a:t>   </a:t>
            </a:r>
          </a:p>
          <a:p>
            <a:pPr lvl="1"/>
            <a:r>
              <a:rPr lang="en-US" sz="2000" dirty="0" smtClean="0"/>
              <a:t>Developed in support to CO2M, extendable to related missions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048" y="124357"/>
            <a:ext cx="9386800" cy="843482"/>
          </a:xfrm>
        </p:spPr>
        <p:txBody>
          <a:bodyPr/>
          <a:lstStyle/>
          <a:p>
            <a:r>
              <a:rPr lang="en-US" dirty="0"/>
              <a:t>GHG </a:t>
            </a:r>
            <a:r>
              <a:rPr lang="en-US" dirty="0" smtClean="0"/>
              <a:t>Cal/Val Networks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33464" y="1326183"/>
            <a:ext cx="11699132" cy="4956340"/>
          </a:xfrm>
        </p:spPr>
        <p:txBody>
          <a:bodyPr/>
          <a:lstStyle/>
          <a:p>
            <a:pPr marL="126997" indent="0" algn="r">
              <a:buNone/>
            </a:pPr>
            <a:r>
              <a:rPr lang="en-US" sz="2000" b="1" u="sng" dirty="0" smtClean="0">
                <a:solidFill>
                  <a:schemeClr val="accent2"/>
                </a:solidFill>
              </a:rPr>
              <a:t>Roadmap Issue 2 – Annex C Action</a:t>
            </a:r>
          </a:p>
          <a:p>
            <a:r>
              <a:rPr lang="en-US" dirty="0" smtClean="0"/>
              <a:t>L1B </a:t>
            </a:r>
            <a:r>
              <a:rPr lang="en-US" dirty="0" err="1"/>
              <a:t>intercalibration</a:t>
            </a:r>
            <a:r>
              <a:rPr lang="en-US" dirty="0"/>
              <a:t> (VICAL, RRV</a:t>
            </a:r>
            <a:r>
              <a:rPr lang="en-US" dirty="0" smtClean="0"/>
              <a:t>…)                        	     </a:t>
            </a:r>
            <a:r>
              <a:rPr lang="en-US" sz="2000" dirty="0" smtClean="0">
                <a:solidFill>
                  <a:schemeClr val="accent2"/>
                </a:solidFill>
              </a:rPr>
              <a:t>L1CAL-01/02/03</a:t>
            </a:r>
          </a:p>
          <a:p>
            <a:r>
              <a:rPr lang="en-US" dirty="0" smtClean="0"/>
              <a:t>Match-up database</a:t>
            </a:r>
          </a:p>
          <a:p>
            <a:r>
              <a:rPr lang="en-US" dirty="0" smtClean="0"/>
              <a:t>GHG Cal/Val networks                                                    	   </a:t>
            </a:r>
            <a:r>
              <a:rPr lang="en-US" sz="2000" dirty="0" smtClean="0">
                <a:solidFill>
                  <a:schemeClr val="accent2"/>
                </a:solidFill>
              </a:rPr>
              <a:t>L2VAL-03</a:t>
            </a:r>
            <a:endParaRPr lang="en-US" sz="3200" dirty="0">
              <a:solidFill>
                <a:schemeClr val="accent2"/>
              </a:solidFill>
            </a:endParaRPr>
          </a:p>
          <a:p>
            <a:r>
              <a:rPr lang="en-US" dirty="0" smtClean="0"/>
              <a:t>Common practices for detecting methane emissions    	       </a:t>
            </a:r>
            <a:r>
              <a:rPr lang="en-US" sz="2000" dirty="0" smtClean="0">
                <a:solidFill>
                  <a:schemeClr val="accent2"/>
                </a:solidFill>
              </a:rPr>
              <a:t>BP-01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GHG Cal/Val and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4297" y="1137737"/>
            <a:ext cx="11711371" cy="4912994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dirty="0"/>
              <a:t>New stations / instrument deployments</a:t>
            </a:r>
          </a:p>
          <a:p>
            <a:pPr lvl="1">
              <a:lnSpc>
                <a:spcPct val="105000"/>
              </a:lnSpc>
              <a:spcBef>
                <a:spcPts val="900"/>
              </a:spcBef>
            </a:pPr>
            <a:r>
              <a:rPr lang="en-US" sz="2200" dirty="0" smtClean="0"/>
              <a:t>Number </a:t>
            </a:r>
            <a:r>
              <a:rPr lang="en-US" sz="2200" dirty="0"/>
              <a:t>of (</a:t>
            </a:r>
            <a:r>
              <a:rPr lang="en-US" sz="2200" dirty="0" smtClean="0"/>
              <a:t>Low-Resolution) </a:t>
            </a:r>
            <a:r>
              <a:rPr lang="en-US" sz="2200" dirty="0"/>
              <a:t>spectrometers growing every year. Until now, 163 EM27/SUN spectrometers checked at KIT</a:t>
            </a:r>
          </a:p>
          <a:p>
            <a:pPr lvl="1">
              <a:lnSpc>
                <a:spcPct val="105000"/>
              </a:lnSpc>
              <a:spcBef>
                <a:spcPts val="900"/>
              </a:spcBef>
            </a:pPr>
            <a:r>
              <a:rPr lang="en-US" sz="2200" dirty="0"/>
              <a:t>New LR stations encouraged to follow </a:t>
            </a:r>
            <a:r>
              <a:rPr lang="en-US" sz="2200" dirty="0" smtClean="0"/>
              <a:t>COCCON standard procedures</a:t>
            </a:r>
            <a:endParaRPr lang="en-US" sz="2200" dirty="0"/>
          </a:p>
          <a:p>
            <a:pPr lvl="1">
              <a:lnSpc>
                <a:spcPct val="105000"/>
              </a:lnSpc>
              <a:spcBef>
                <a:spcPts val="900"/>
              </a:spcBef>
            </a:pPr>
            <a:r>
              <a:rPr lang="en-US" sz="2200" dirty="0"/>
              <a:t>New instruments deployed and planned around city source regions, some in array – e.g., Tokyo, Madrid, Kolkata, Bhopal, Ahmedabad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Campaigns</a:t>
            </a:r>
            <a:endParaRPr lang="en-US" dirty="0"/>
          </a:p>
          <a:p>
            <a:pPr lvl="1">
              <a:lnSpc>
                <a:spcPct val="105000"/>
              </a:lnSpc>
              <a:spcBef>
                <a:spcPts val="900"/>
              </a:spcBef>
            </a:pPr>
            <a:r>
              <a:rPr lang="en-US" sz="2200" dirty="0"/>
              <a:t>Ship-based observations using EM27/SUN and mini-DOAS</a:t>
            </a:r>
          </a:p>
          <a:p>
            <a:pPr lvl="1">
              <a:lnSpc>
                <a:spcPct val="105000"/>
              </a:lnSpc>
              <a:spcBef>
                <a:spcPts val="900"/>
              </a:spcBef>
            </a:pPr>
            <a:r>
              <a:rPr lang="en-US" sz="2200" dirty="0"/>
              <a:t>ESA Sentinel 5p </a:t>
            </a:r>
            <a:r>
              <a:rPr lang="en-US" sz="2200" dirty="0" err="1"/>
              <a:t>VAlidatioN</a:t>
            </a:r>
            <a:r>
              <a:rPr lang="en-US" sz="2200" dirty="0"/>
              <a:t> and </a:t>
            </a:r>
            <a:r>
              <a:rPr lang="en-US" sz="2200" dirty="0" err="1"/>
              <a:t>calibraTion</a:t>
            </a:r>
            <a:r>
              <a:rPr lang="en-US" sz="2200" dirty="0"/>
              <a:t> Experiment (SVANTE): 4-year support for IR and UV-Vis airborne/ground-based campaigns dedicated to S5P validation</a:t>
            </a:r>
          </a:p>
          <a:p>
            <a:pPr lvl="1">
              <a:lnSpc>
                <a:spcPct val="114000"/>
              </a:lnSpc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GHG Cal/Val Networks Updates</a:t>
            </a:r>
          </a:p>
        </p:txBody>
      </p:sp>
    </p:spTree>
    <p:extLst>
      <p:ext uri="{BB962C8B-B14F-4D97-AF65-F5344CB8AC3E}">
        <p14:creationId xmlns:p14="http://schemas.microsoft.com/office/powerpoint/2010/main" val="30392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6047" y="1322962"/>
            <a:ext cx="11143593" cy="4996432"/>
          </a:xfrm>
        </p:spPr>
        <p:txBody>
          <a:bodyPr/>
          <a:lstStyle/>
          <a:p>
            <a:pPr marL="126997" indent="0"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dirty="0" smtClean="0"/>
              <a:t>NIES and BIRA-IASB </a:t>
            </a:r>
            <a:r>
              <a:rPr lang="en-US" sz="2600" dirty="0"/>
              <a:t>cooperation with IISER-Kolkata, IISER-Bhopal and </a:t>
            </a:r>
            <a:r>
              <a:rPr lang="en-US" sz="2600" dirty="0" smtClean="0"/>
              <a:t>PRL to </a:t>
            </a:r>
            <a:r>
              <a:rPr lang="en-US" sz="2600" dirty="0"/>
              <a:t>deploy </a:t>
            </a:r>
            <a:r>
              <a:rPr lang="en-US" sz="2600" dirty="0" smtClean="0"/>
              <a:t>GHG FTIRs in India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Plan: GHG </a:t>
            </a:r>
            <a:r>
              <a:rPr lang="en-US" sz="2200" dirty="0"/>
              <a:t>column measurements </a:t>
            </a:r>
            <a:r>
              <a:rPr lang="en-US" sz="2200" dirty="0" smtClean="0"/>
              <a:t>by </a:t>
            </a:r>
            <a:r>
              <a:rPr lang="en-US" sz="2200" dirty="0"/>
              <a:t>high- and low- spectral resolution FTIR </a:t>
            </a:r>
            <a:r>
              <a:rPr lang="en-US" sz="2200" dirty="0" smtClean="0"/>
              <a:t>spectrometers complemented </a:t>
            </a:r>
            <a:r>
              <a:rPr lang="en-US" sz="2200" dirty="0"/>
              <a:t>with air quality measurements </a:t>
            </a:r>
            <a:r>
              <a:rPr lang="en-US" sz="2200" dirty="0" smtClean="0"/>
              <a:t>by </a:t>
            </a:r>
            <a:r>
              <a:rPr lang="en-US" sz="2200" dirty="0"/>
              <a:t>Pandora spectrometers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200" dirty="0" smtClean="0"/>
              <a:t>Recently </a:t>
            </a:r>
            <a:r>
              <a:rPr lang="en-AU" sz="2200" dirty="0"/>
              <a:t>2 </a:t>
            </a:r>
            <a:r>
              <a:rPr lang="en-AU" sz="2200" dirty="0" smtClean="0"/>
              <a:t>Pandora’s in </a:t>
            </a:r>
            <a:r>
              <a:rPr lang="en-AU" sz="2200" dirty="0" err="1" smtClean="0"/>
              <a:t>Nainital</a:t>
            </a:r>
            <a:r>
              <a:rPr lang="en-AU" sz="2200" dirty="0" smtClean="0"/>
              <a:t> </a:t>
            </a:r>
            <a:r>
              <a:rPr lang="en-AU" sz="2200" dirty="0"/>
              <a:t>and </a:t>
            </a:r>
            <a:r>
              <a:rPr lang="en-AU" sz="2200" dirty="0" smtClean="0"/>
              <a:t>Haldwani</a:t>
            </a:r>
            <a:endParaRPr lang="en-US" sz="2200" dirty="0"/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200" dirty="0"/>
              <a:t>3 </a:t>
            </a:r>
            <a:r>
              <a:rPr lang="en-AU" sz="2200" dirty="0" smtClean="0"/>
              <a:t>FTIRs </a:t>
            </a:r>
            <a:r>
              <a:rPr lang="en-AU" sz="2200" dirty="0"/>
              <a:t>planned: IISER Kolkata (VERTEX, MAX-DOAS, AWS), IISER Bhopal, PRL </a:t>
            </a:r>
            <a:r>
              <a:rPr lang="en-AU" sz="2200" dirty="0" smtClean="0"/>
              <a:t>Ahmedabad</a:t>
            </a:r>
            <a:endParaRPr lang="en-AU" sz="2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GHG Cal/Val Networks Updates</a:t>
            </a:r>
          </a:p>
        </p:txBody>
      </p:sp>
    </p:spTree>
    <p:extLst>
      <p:ext uri="{BB962C8B-B14F-4D97-AF65-F5344CB8AC3E}">
        <p14:creationId xmlns:p14="http://schemas.microsoft.com/office/powerpoint/2010/main" val="2172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2478" y="1219202"/>
            <a:ext cx="7538543" cy="477954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600" dirty="0" smtClean="0"/>
              <a:t>Developed by GHG-TT, WGCV contributions</a:t>
            </a:r>
          </a:p>
          <a:p>
            <a:pPr>
              <a:lnSpc>
                <a:spcPct val="110000"/>
              </a:lnSpc>
            </a:pPr>
            <a:r>
              <a:rPr lang="en-US" sz="2600" dirty="0" smtClean="0"/>
              <a:t>CEOS-CGMS final review just closed</a:t>
            </a:r>
            <a:endParaRPr lang="en-US" sz="2600" dirty="0"/>
          </a:p>
          <a:p>
            <a:pPr>
              <a:lnSpc>
                <a:spcPct val="110000"/>
              </a:lnSpc>
            </a:pPr>
            <a:r>
              <a:rPr lang="en-US" sz="2600" dirty="0" smtClean="0"/>
              <a:t>Version 1.0 to be finalized </a:t>
            </a:r>
            <a:r>
              <a:rPr lang="en-US" sz="2600" dirty="0"/>
              <a:t>in July to </a:t>
            </a:r>
            <a:r>
              <a:rPr lang="en-US" sz="2600" dirty="0" smtClean="0"/>
              <a:t>get formal </a:t>
            </a:r>
            <a:r>
              <a:rPr lang="en-US" sz="2600" dirty="0"/>
              <a:t>CEOS sign off </a:t>
            </a:r>
            <a:r>
              <a:rPr lang="en-US" sz="2600" dirty="0" smtClean="0"/>
              <a:t>by Plenary</a:t>
            </a:r>
          </a:p>
          <a:p>
            <a:pPr>
              <a:lnSpc>
                <a:spcPct val="110000"/>
              </a:lnSpc>
            </a:pPr>
            <a:r>
              <a:rPr lang="en-US" sz="2600" dirty="0" smtClean="0"/>
              <a:t>SIT working with GHG-TT on engagement with UNEP </a:t>
            </a:r>
            <a:r>
              <a:rPr lang="en-US" sz="2600" dirty="0"/>
              <a:t>International Methane Emissions </a:t>
            </a:r>
            <a:r>
              <a:rPr lang="en-US" sz="2600" dirty="0" smtClean="0"/>
              <a:t>Observatory (IMEO) via Use Case WG, establishment of database of controlled release experiments data, and ensuring access to CEOS agencies data</a:t>
            </a:r>
            <a:endParaRPr 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Common Practices for Methane Emissions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52" y="1512236"/>
            <a:ext cx="3575221" cy="45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7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4233" y="2458720"/>
            <a:ext cx="11495400" cy="3762684"/>
          </a:xfrm>
        </p:spPr>
        <p:txBody>
          <a:bodyPr/>
          <a:lstStyle/>
          <a:p>
            <a:pPr marL="50800" indent="0">
              <a:buNone/>
            </a:pPr>
            <a:r>
              <a:rPr lang="en-US" sz="5400" dirty="0" smtClean="0">
                <a:solidFill>
                  <a:srgbClr val="002060"/>
                </a:solidFill>
              </a:rPr>
              <a:t>Thank you for your attention !</a:t>
            </a:r>
          </a:p>
          <a:p>
            <a:pPr marL="5080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4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DB0F01F-3BDA-5FE7-CF36-F95B14677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International collaboration for GHG sensors calibration </a:t>
            </a:r>
            <a:endParaRPr lang="ja-JP" altLang="en-US" sz="32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96D899B-7C5F-B6A4-341F-8E47D756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96" y="2113031"/>
            <a:ext cx="592168" cy="786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27986DB-9F03-8A12-4916-403AFDCE1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0275" y="1693500"/>
            <a:ext cx="992689" cy="132139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29515EB-3F9C-03B9-50CD-0C61D3929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072" y="3539060"/>
            <a:ext cx="1190073" cy="883428"/>
          </a:xfrm>
          <a:prstGeom prst="rect">
            <a:avLst/>
          </a:prstGeom>
        </p:spPr>
      </p:pic>
      <p:pic>
        <p:nvPicPr>
          <p:cNvPr id="11" name="図 1" descr="6.jpg">
            <a:extLst>
              <a:ext uri="{FF2B5EF4-FFF2-40B4-BE49-F238E27FC236}">
                <a16:creationId xmlns:a16="http://schemas.microsoft.com/office/drawing/2014/main" id="{90DB54A1-018F-CB3C-1D89-048F9450CF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172" y="2920157"/>
            <a:ext cx="1125580" cy="74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右矢印 7">
            <a:extLst>
              <a:ext uri="{FF2B5EF4-FFF2-40B4-BE49-F238E27FC236}">
                <a16:creationId xmlns:a16="http://schemas.microsoft.com/office/drawing/2014/main" id="{E9F9B715-D0D1-06CA-7150-8088E1DDF6EB}"/>
              </a:ext>
            </a:extLst>
          </p:cNvPr>
          <p:cNvSpPr/>
          <p:nvPr/>
        </p:nvSpPr>
        <p:spPr bwMode="auto">
          <a:xfrm>
            <a:off x="186053" y="948926"/>
            <a:ext cx="11974414" cy="589480"/>
          </a:xfrm>
          <a:prstGeom prst="rightArrow">
            <a:avLst>
              <a:gd name="adj1" fmla="val 50000"/>
              <a:gd name="adj2" fmla="val 5263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ja-JP" sz="1846" dirty="0">
                <a:solidFill>
                  <a:srgbClr val="000000"/>
                </a:solidFill>
                <a:latin typeface="Arial" charset="0"/>
                <a:ea typeface="ＭＳ Ｐゴシック" pitchFamily="96" charset="-128"/>
              </a:rPr>
              <a:t>2008    09     10      11      12       13       14      15       16      17      18      19      20      21</a:t>
            </a:r>
            <a:r>
              <a:rPr lang="ja-JP" altLang="en-US" sz="1846" dirty="0">
                <a:solidFill>
                  <a:srgbClr val="000000"/>
                </a:solidFill>
                <a:latin typeface="Arial" charset="0"/>
                <a:ea typeface="ＭＳ Ｐゴシック" pitchFamily="96" charset="-128"/>
              </a:rPr>
              <a:t>　　</a:t>
            </a:r>
            <a:r>
              <a:rPr lang="en-US" altLang="ja-JP" sz="1846" dirty="0">
                <a:solidFill>
                  <a:srgbClr val="000000"/>
                </a:solidFill>
                <a:latin typeface="Arial" charset="0"/>
                <a:ea typeface="ＭＳ Ｐゴシック" pitchFamily="96" charset="-128"/>
              </a:rPr>
              <a:t>22     23</a:t>
            </a:r>
            <a:r>
              <a:rPr lang="en-US" altLang="ja-JP" sz="1846" dirty="0">
                <a:solidFill>
                  <a:srgbClr val="000000"/>
                </a:solidFill>
                <a:ea typeface="ＭＳ Ｐゴシック" pitchFamily="96" charset="-128"/>
              </a:rPr>
              <a:t>     24</a:t>
            </a:r>
            <a:r>
              <a:rPr lang="ja-JP" altLang="en-US" sz="1846" dirty="0">
                <a:solidFill>
                  <a:srgbClr val="000000"/>
                </a:solidFill>
                <a:ea typeface="ＭＳ Ｐゴシック" pitchFamily="96" charset="-128"/>
              </a:rPr>
              <a:t>     </a:t>
            </a:r>
            <a:r>
              <a:rPr lang="en-US" altLang="ja-JP" sz="1846" dirty="0">
                <a:solidFill>
                  <a:srgbClr val="000000"/>
                </a:solidFill>
                <a:ea typeface="ＭＳ Ｐゴシック" pitchFamily="96" charset="-128"/>
              </a:rPr>
              <a:t>25</a:t>
            </a:r>
            <a:endParaRPr lang="ja-JP" altLang="en-US" sz="1846" dirty="0">
              <a:solidFill>
                <a:srgbClr val="000000"/>
              </a:solidFill>
              <a:latin typeface="Arial" charset="0"/>
              <a:ea typeface="ＭＳ Ｐゴシック" pitchFamily="96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679056F-EF9C-815C-B7CE-B22EF06D5BC1}"/>
              </a:ext>
            </a:extLst>
          </p:cNvPr>
          <p:cNvCxnSpPr>
            <a:cxnSpLocks/>
          </p:cNvCxnSpPr>
          <p:nvPr/>
        </p:nvCxnSpPr>
        <p:spPr bwMode="auto">
          <a:xfrm>
            <a:off x="627734" y="1539069"/>
            <a:ext cx="10800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03B67EE-3A6A-0214-EE6F-A5493EDA7C09}"/>
              </a:ext>
            </a:extLst>
          </p:cNvPr>
          <p:cNvSpPr txBox="1"/>
          <p:nvPr/>
        </p:nvSpPr>
        <p:spPr>
          <a:xfrm>
            <a:off x="3118311" y="1413934"/>
            <a:ext cx="2592376" cy="3763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4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Radiometric calibration</a:t>
            </a:r>
            <a:endParaRPr kumimoji="1" lang="ja-JP" altLang="en-US" sz="1846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81A6535-8BD1-FEEF-5CC7-8D033B12B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9484" y="2510589"/>
            <a:ext cx="1732405" cy="90581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5A9DB09-3E14-0CC9-DB6B-C59D9FE1063C}"/>
              </a:ext>
            </a:extLst>
          </p:cNvPr>
          <p:cNvSpPr txBox="1"/>
          <p:nvPr/>
        </p:nvSpPr>
        <p:spPr>
          <a:xfrm>
            <a:off x="382429" y="1654428"/>
            <a:ext cx="1039067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Prelaunch</a:t>
            </a:r>
          </a:p>
          <a:p>
            <a:pPr algn="ctr"/>
            <a:r>
              <a:rPr kumimoji="1" lang="en-US" altLang="ja-JP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X-CAL</a:t>
            </a:r>
            <a:endParaRPr kumimoji="1" lang="ja-JP" altLang="en-US" sz="147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C0E5626-E646-1F22-5EE5-D4CAD9FF70D9}"/>
              </a:ext>
            </a:extLst>
          </p:cNvPr>
          <p:cNvCxnSpPr>
            <a:cxnSpLocks/>
          </p:cNvCxnSpPr>
          <p:nvPr/>
        </p:nvCxnSpPr>
        <p:spPr bwMode="auto">
          <a:xfrm>
            <a:off x="4012230" y="2254218"/>
            <a:ext cx="367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946B06BF-054B-44A4-7B99-F82C030B1A9C}"/>
              </a:ext>
            </a:extLst>
          </p:cNvPr>
          <p:cNvCxnSpPr>
            <a:cxnSpLocks/>
          </p:cNvCxnSpPr>
          <p:nvPr/>
        </p:nvCxnSpPr>
        <p:spPr bwMode="auto">
          <a:xfrm>
            <a:off x="5187817" y="3356303"/>
            <a:ext cx="6336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C3C53C02-518D-2748-E324-53C1D46F1607}"/>
              </a:ext>
            </a:extLst>
          </p:cNvPr>
          <p:cNvCxnSpPr>
            <a:cxnSpLocks/>
          </p:cNvCxnSpPr>
          <p:nvPr/>
        </p:nvCxnSpPr>
        <p:spPr bwMode="auto">
          <a:xfrm>
            <a:off x="6092452" y="4621816"/>
            <a:ext cx="5328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BA28B6F-F359-C473-EBA0-19EB7B23EF8E}"/>
              </a:ext>
            </a:extLst>
          </p:cNvPr>
          <p:cNvSpPr txBox="1"/>
          <p:nvPr/>
        </p:nvSpPr>
        <p:spPr>
          <a:xfrm>
            <a:off x="5123387" y="2031613"/>
            <a:ext cx="2060179" cy="3763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4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kumimoji="1" lang="en-US" altLang="ja-JP" sz="1846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84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CH</a:t>
            </a:r>
            <a:r>
              <a:rPr kumimoji="1" lang="en-US" altLang="ja-JP" sz="1846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1" lang="en-US" altLang="ja-JP" sz="184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profile</a:t>
            </a:r>
            <a:endParaRPr kumimoji="1" lang="ja-JP" altLang="en-US" sz="1846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66FA020-D531-FCC3-BCE1-1B855BFDC73F}"/>
              </a:ext>
            </a:extLst>
          </p:cNvPr>
          <p:cNvSpPr txBox="1"/>
          <p:nvPr/>
        </p:nvSpPr>
        <p:spPr>
          <a:xfrm>
            <a:off x="6222910" y="3141344"/>
            <a:ext cx="1667444" cy="3763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4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XCO</a:t>
            </a:r>
            <a:r>
              <a:rPr kumimoji="1" lang="en-US" altLang="ja-JP" sz="1846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84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XCH</a:t>
            </a:r>
            <a:r>
              <a:rPr kumimoji="1" lang="en-US" altLang="ja-JP" sz="1846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1" lang="ja-JP" altLang="en-US" sz="1846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DDBED82-1A5B-2327-9F3B-1767D26617BE}"/>
              </a:ext>
            </a:extLst>
          </p:cNvPr>
          <p:cNvSpPr txBox="1"/>
          <p:nvPr/>
        </p:nvSpPr>
        <p:spPr>
          <a:xfrm>
            <a:off x="7286973" y="4439554"/>
            <a:ext cx="20883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Coincident Target</a:t>
            </a:r>
            <a:endParaRPr kumimoji="1" lang="ja-JP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B5E7F6A-A59F-D910-87A2-F5F72FA7EC14}"/>
              </a:ext>
            </a:extLst>
          </p:cNvPr>
          <p:cNvSpPr txBox="1"/>
          <p:nvPr/>
        </p:nvSpPr>
        <p:spPr>
          <a:xfrm>
            <a:off x="1819362" y="1755496"/>
            <a:ext cx="6120455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Vicarious Calibration at the desert playa in Nevada </a:t>
            </a:r>
            <a:endParaRPr kumimoji="1" lang="ja-JP" altLang="en-US" sz="147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17405D8E-3964-AA8E-FB8E-1CE9BFB96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23" y="1998803"/>
            <a:ext cx="599594" cy="16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A086AA-28B4-F4EF-C468-BCE04C084273}"/>
              </a:ext>
            </a:extLst>
          </p:cNvPr>
          <p:cNvSpPr txBox="1"/>
          <p:nvPr/>
        </p:nvSpPr>
        <p:spPr>
          <a:xfrm>
            <a:off x="4422099" y="2346315"/>
            <a:ext cx="334070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CO</a:t>
            </a:r>
            <a:r>
              <a:rPr lang="en-US" altLang="ja-JP" sz="1477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CH</a:t>
            </a:r>
            <a:r>
              <a:rPr lang="en-US" altLang="ja-JP" sz="1477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AJAX </a:t>
            </a:r>
            <a:endParaRPr kumimoji="1" lang="ja-JP" altLang="en-US" sz="147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1CB11F1-56D1-7CA3-41CE-5BCDD4A07B1C}"/>
              </a:ext>
            </a:extLst>
          </p:cNvPr>
          <p:cNvSpPr txBox="1"/>
          <p:nvPr/>
        </p:nvSpPr>
        <p:spPr>
          <a:xfrm>
            <a:off x="5813610" y="3578682"/>
            <a:ext cx="334070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 with EM-27 FTS</a:t>
            </a:r>
            <a:endParaRPr kumimoji="1" lang="ja-JP" altLang="en-US" sz="147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E94DA76E-9903-031E-3716-F6B271A13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8644" y="4505466"/>
            <a:ext cx="1266917" cy="550833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AE2DEE2-B528-5F3C-2CBC-53F5256BFBA9}"/>
              </a:ext>
            </a:extLst>
          </p:cNvPr>
          <p:cNvSpPr/>
          <p:nvPr/>
        </p:nvSpPr>
        <p:spPr>
          <a:xfrm>
            <a:off x="4012966" y="6087279"/>
            <a:ext cx="317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ja-JP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Calibrated GOSAT and OCO-2 radiance spectra agrees within 5% for all bands.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2F24A29-3C55-E247-AFA2-98EF972772F4}"/>
              </a:ext>
            </a:extLst>
          </p:cNvPr>
          <p:cNvGrpSpPr/>
          <p:nvPr/>
        </p:nvGrpSpPr>
        <p:grpSpPr>
          <a:xfrm>
            <a:off x="1706585" y="3853614"/>
            <a:ext cx="2322651" cy="2434799"/>
            <a:chOff x="2653357" y="3482326"/>
            <a:chExt cx="2907524" cy="3002731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85CCA287-E9AE-DA71-EF9D-2B0FF658B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53357" y="3556541"/>
              <a:ext cx="2907524" cy="2928516"/>
            </a:xfrm>
            <a:prstGeom prst="rect">
              <a:avLst/>
            </a:prstGeom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E932C205-CCB6-4281-91FB-B25C032A8C12}"/>
                </a:ext>
              </a:extLst>
            </p:cNvPr>
            <p:cNvSpPr/>
            <p:nvPr/>
          </p:nvSpPr>
          <p:spPr>
            <a:xfrm>
              <a:off x="3866085" y="3482326"/>
              <a:ext cx="1108598" cy="2549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92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GOSAT</a:t>
              </a:r>
              <a:r>
                <a:rPr lang="en-US" altLang="ja-JP" sz="9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923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OCO-2</a:t>
              </a:r>
              <a:endParaRPr lang="ja-JP" altLang="en-US" sz="92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図 31">
            <a:extLst>
              <a:ext uri="{FF2B5EF4-FFF2-40B4-BE49-F238E27FC236}">
                <a16:creationId xmlns:a16="http://schemas.microsoft.com/office/drawing/2014/main" id="{C7DAE0D0-828E-69EC-A536-B0861DE1FC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077" t="22347" r="41804" b="10585"/>
          <a:stretch/>
        </p:blipFill>
        <p:spPr>
          <a:xfrm>
            <a:off x="3927994" y="2355661"/>
            <a:ext cx="790561" cy="121567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0C1B06E0-7B6F-2F07-4426-70AF80914A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5415" y="5250185"/>
            <a:ext cx="884938" cy="795323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EBB1A9C0-B8C4-0BCC-BFE3-FEA73AE90D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4683" y="3267881"/>
            <a:ext cx="992211" cy="8097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2" descr="TropOmi logo">
            <a:extLst>
              <a:ext uri="{FF2B5EF4-FFF2-40B4-BE49-F238E27FC236}">
                <a16:creationId xmlns:a16="http://schemas.microsoft.com/office/drawing/2014/main" id="{7C4BEABD-B332-CB89-FCA5-CAF60F80D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60" y="5269411"/>
            <a:ext cx="1192511" cy="72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2F1A65EE-53E5-0519-64EC-464CDF81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31" y="1243808"/>
            <a:ext cx="1028144" cy="74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図 12">
            <a:extLst>
              <a:ext uri="{FF2B5EF4-FFF2-40B4-BE49-F238E27FC236}">
                <a16:creationId xmlns:a16="http://schemas.microsoft.com/office/drawing/2014/main" id="{18159B05-3E56-2265-DDA1-ADAAEB9969C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395580" y="5170142"/>
            <a:ext cx="911045" cy="91104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B6163B5-60BF-A4BD-036F-D883F320E0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92799" y="1998803"/>
            <a:ext cx="2085430" cy="108498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112500"/>
          </a:effectLst>
        </p:spPr>
      </p:pic>
      <p:pic>
        <p:nvPicPr>
          <p:cNvPr id="39" name="Picture 2" descr="tempo logo">
            <a:extLst>
              <a:ext uri="{FF2B5EF4-FFF2-40B4-BE49-F238E27FC236}">
                <a16:creationId xmlns:a16="http://schemas.microsoft.com/office/drawing/2014/main" id="{6279983F-22C4-B7D3-F396-14064CB7B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045" y="5243882"/>
            <a:ext cx="711589" cy="67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028176B5-4E5C-E4F1-3080-BA34AE25A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43839" y="5982592"/>
            <a:ext cx="1194362" cy="164225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9FA92BC5-C73E-1A02-B22F-01982A815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89554" y="5197520"/>
            <a:ext cx="866803" cy="7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E9235A0-3EC3-968A-6D03-EC90D480AEAF}"/>
              </a:ext>
            </a:extLst>
          </p:cNvPr>
          <p:cNvSpPr txBox="1"/>
          <p:nvPr/>
        </p:nvSpPr>
        <p:spPr>
          <a:xfrm>
            <a:off x="5813610" y="4751375"/>
            <a:ext cx="485774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77" dirty="0">
                <a:latin typeface="Arial" panose="020B0604020202020204" pitchFamily="34" charset="0"/>
                <a:cs typeface="Arial" panose="020B0604020202020204" pitchFamily="34" charset="0"/>
              </a:rPr>
              <a:t>Among GHG sensors and also AQ sensors</a:t>
            </a:r>
            <a:endParaRPr kumimoji="1" lang="ja-JP" altLang="en-US" sz="147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2" descr="ãã¶ã2å·(GOSAT-2)ã®ã­ã´">
            <a:extLst>
              <a:ext uri="{FF2B5EF4-FFF2-40B4-BE49-F238E27FC236}">
                <a16:creationId xmlns:a16="http://schemas.microsoft.com/office/drawing/2014/main" id="{02B9B448-F106-259D-9456-1A846C7CA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4046" y="5258042"/>
            <a:ext cx="945069" cy="67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gosat（中）">
            <a:extLst>
              <a:ext uri="{FF2B5EF4-FFF2-40B4-BE49-F238E27FC236}">
                <a16:creationId xmlns:a16="http://schemas.microsoft.com/office/drawing/2014/main" id="{C1BB34B3-A489-99ED-6831-D8F39E3CB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71" y="5304945"/>
            <a:ext cx="856832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950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6268F86-03D6-373E-34BA-C9FF2D41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Railroad Valley vicarious calibration for GHG and AQ sensors</a:t>
            </a:r>
            <a:endParaRPr kumimoji="1" lang="ja-JP" altLang="en-US" sz="32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6989B5-BDE6-7C24-7288-D203DBBF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1" y="1468405"/>
            <a:ext cx="7309286" cy="4257597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D52197E-C8CD-A0B2-AE8C-A5418492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40" y="1279819"/>
            <a:ext cx="4730322" cy="246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BA7EF51-54AA-F2AE-B4AA-2A97C6FC58D4}"/>
              </a:ext>
            </a:extLst>
          </p:cNvPr>
          <p:cNvSpPr txBox="1"/>
          <p:nvPr/>
        </p:nvSpPr>
        <p:spPr>
          <a:xfrm>
            <a:off x="7403097" y="3918946"/>
            <a:ext cx="47438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u="sng" dirty="0">
                <a:latin typeface="Arial" panose="020B0604020202020204" pitchFamily="34" charset="0"/>
                <a:cs typeface="Arial" panose="020B0604020202020204" pitchFamily="34" charset="0"/>
              </a:rPr>
              <a:t>Key parameters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(1) Surface reflectance inhomogeneity correction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(2) Surface BRF correction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(3) Solar database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(4) Atmospheric parameter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5C63CF-E449-94F4-BFF5-29C6A65045A9}"/>
              </a:ext>
            </a:extLst>
          </p:cNvPr>
          <p:cNvSpPr txBox="1"/>
          <p:nvPr/>
        </p:nvSpPr>
        <p:spPr>
          <a:xfrm>
            <a:off x="878288" y="6067210"/>
            <a:ext cx="1032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We will calculate all sensors for validating radiometric calibration accuracy by the same target. 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6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5A1C885-0B47-89C8-77C4-E0CF57CCE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/>
              <a:t>Railroad Valley target by multiple GHG and AQ sensors</a:t>
            </a:r>
            <a:endParaRPr kumimoji="1" lang="ja-JP" alt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63084A-2861-5F65-9807-ED4E3C7D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3952"/>
            <a:ext cx="7397946" cy="45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D1B0D15-E871-5E50-AA1C-382523DF2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221521"/>
              </p:ext>
            </p:extLst>
          </p:nvPr>
        </p:nvGraphicFramePr>
        <p:xfrm>
          <a:off x="6929392" y="3902358"/>
          <a:ext cx="5104889" cy="22555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43803">
                  <a:extLst>
                    <a:ext uri="{9D8B030D-6E8A-4147-A177-3AD203B41FA5}">
                      <a16:colId xmlns:a16="http://schemas.microsoft.com/office/drawing/2014/main" val="2260850850"/>
                    </a:ext>
                  </a:extLst>
                </a:gridCol>
                <a:gridCol w="3761086">
                  <a:extLst>
                    <a:ext uri="{9D8B030D-6E8A-4147-A177-3AD203B41FA5}">
                      <a16:colId xmlns:a16="http://schemas.microsoft.com/office/drawing/2014/main" val="2429096280"/>
                    </a:ext>
                  </a:extLst>
                </a:gridCol>
              </a:tblGrid>
              <a:tr h="301997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Nadir footprint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975948"/>
                  </a:ext>
                </a:extLst>
              </a:tr>
              <a:tr h="15134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GOSAT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Circle of 10.5km diameter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353486"/>
                  </a:ext>
                </a:extLst>
              </a:tr>
              <a:tr h="243099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GOSAT-2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Circle of 9.6km diameter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671723"/>
                  </a:ext>
                </a:extLst>
              </a:tr>
              <a:tr h="243099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OCO-2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Rectangle of 1.3 km * 2.3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711949"/>
                  </a:ext>
                </a:extLst>
              </a:tr>
              <a:tr h="243099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OCO-3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Rectangle of 1.6 km * 2.2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1049736"/>
                  </a:ext>
                </a:extLst>
              </a:tr>
              <a:tr h="28756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TROPOMI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Rectangle of 3.5 km * 5.5 km (B6)</a:t>
                      </a:r>
                      <a:b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km * 5.5 km (B7, B8)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5223200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6F2194EE-A9EE-6937-C98D-7D3557B2BE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834457"/>
              </p:ext>
            </p:extLst>
          </p:nvPr>
        </p:nvGraphicFramePr>
        <p:xfrm>
          <a:off x="7157894" y="1515428"/>
          <a:ext cx="4288837" cy="161163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24991">
                  <a:extLst>
                    <a:ext uri="{9D8B030D-6E8A-4147-A177-3AD203B41FA5}">
                      <a16:colId xmlns:a16="http://schemas.microsoft.com/office/drawing/2014/main" val="2913956697"/>
                    </a:ext>
                  </a:extLst>
                </a:gridCol>
                <a:gridCol w="447399">
                  <a:extLst>
                    <a:ext uri="{9D8B030D-6E8A-4147-A177-3AD203B41FA5}">
                      <a16:colId xmlns:a16="http://schemas.microsoft.com/office/drawing/2014/main" val="720570948"/>
                    </a:ext>
                  </a:extLst>
                </a:gridCol>
                <a:gridCol w="469610">
                  <a:extLst>
                    <a:ext uri="{9D8B030D-6E8A-4147-A177-3AD203B41FA5}">
                      <a16:colId xmlns:a16="http://schemas.microsoft.com/office/drawing/2014/main" val="1612665727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105684018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463019084"/>
                    </a:ext>
                  </a:extLst>
                </a:gridCol>
                <a:gridCol w="808037">
                  <a:extLst>
                    <a:ext uri="{9D8B030D-6E8A-4147-A177-3AD203B41FA5}">
                      <a16:colId xmlns:a16="http://schemas.microsoft.com/office/drawing/2014/main" val="378043057"/>
                    </a:ext>
                  </a:extLst>
                </a:gridCol>
                <a:gridCol w="522775">
                  <a:extLst>
                    <a:ext uri="{9D8B030D-6E8A-4147-A177-3AD203B41FA5}">
                      <a16:colId xmlns:a16="http://schemas.microsoft.com/office/drawing/2014/main" val="815782404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OCO-2</a:t>
                      </a:r>
                    </a:p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GOSAT path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GOSAT-2 path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TROPOMI</a:t>
                      </a:r>
                      <a:b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InstZA</a:t>
                      </a:r>
                      <a:r>
                        <a:rPr lang="ja-JP" alt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[deg]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243141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8-Jun-22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ja-JP" alt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921032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9-Jun-22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8316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10-Jun-22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ja-JP" alt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253315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11-Jun-22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003305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12-Jun-22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ja-JP" alt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86864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13-Jun-22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ja-JP" alt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46.6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3540039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67DA43-CFC4-6B97-61A2-0428080F5A54}"/>
              </a:ext>
            </a:extLst>
          </p:cNvPr>
          <p:cNvSpPr txBox="1"/>
          <p:nvPr/>
        </p:nvSpPr>
        <p:spPr>
          <a:xfrm>
            <a:off x="7157894" y="1046562"/>
            <a:ext cx="437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RRV 2022 Summer </a:t>
            </a:r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1"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ampaign schedule</a:t>
            </a:r>
            <a:endParaRPr kumimoji="1" lang="ja-JP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88CAC8-8A06-CA88-A613-B59DD05485AC}"/>
              </a:ext>
            </a:extLst>
          </p:cNvPr>
          <p:cNvSpPr txBox="1"/>
          <p:nvPr/>
        </p:nvSpPr>
        <p:spPr>
          <a:xfrm>
            <a:off x="7087111" y="3202593"/>
            <a:ext cx="5104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conditions for all sensors come every 48 days.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OCO-3 - Earth Missions - NASA Jet Propulsion Laboratory">
            <a:extLst>
              <a:ext uri="{FF2B5EF4-FFF2-40B4-BE49-F238E27FC236}">
                <a16:creationId xmlns:a16="http://schemas.microsoft.com/office/drawing/2014/main" id="{2E94BB50-D2CE-3F73-9146-34F099DDC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166" y="5551231"/>
            <a:ext cx="1687761" cy="96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11A1DF-1F30-AF29-DE32-E1B43F39D7AC}"/>
              </a:ext>
            </a:extLst>
          </p:cNvPr>
          <p:cNvSpPr txBox="1"/>
          <p:nvPr/>
        </p:nvSpPr>
        <p:spPr>
          <a:xfrm>
            <a:off x="4748250" y="5440993"/>
            <a:ext cx="102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OCO-3</a:t>
            </a:r>
            <a:endParaRPr kumimoji="1" lang="ja-JP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4546C92-BF3D-C927-6A85-9404E960E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13053" y="1364357"/>
            <a:ext cx="1196056" cy="80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6617AD9-407B-2C90-F7FE-699C12FF1BA9}"/>
              </a:ext>
            </a:extLst>
          </p:cNvPr>
          <p:cNvSpPr txBox="1"/>
          <p:nvPr/>
        </p:nvSpPr>
        <p:spPr>
          <a:xfrm>
            <a:off x="1672707" y="995025"/>
            <a:ext cx="148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GOSAT-2</a:t>
            </a:r>
            <a:endParaRPr kumimoji="1" lang="ja-JP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F6B918C-400E-3020-04DC-64751CD6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Multiple sensors VCAL results for RRV2024 and averaged all RRV campaigns </a:t>
            </a:r>
            <a:endParaRPr kumimoji="1" lang="ja-JP" altLang="en-US" sz="32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84FD4F9-D7E0-95D9-0EA8-3CB76D526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427"/>
            <a:ext cx="6040272" cy="402219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E6750C-D505-D4A5-20C0-5A4015304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728" y="1132427"/>
            <a:ext cx="6040272" cy="402219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EBCBCB-F59E-2BD2-2716-DBD3CC5FEE69}"/>
              </a:ext>
            </a:extLst>
          </p:cNvPr>
          <p:cNvSpPr txBox="1"/>
          <p:nvPr/>
        </p:nvSpPr>
        <p:spPr>
          <a:xfrm>
            <a:off x="7089278" y="4842782"/>
            <a:ext cx="442238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Times New Roman" panose="02020603050405020304" pitchFamily="18" charset="0"/>
              </a:rPr>
              <a:t>Evaluation periods: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Times New Roman" panose="02020603050405020304" pitchFamily="18" charset="0"/>
              </a:rPr>
              <a:t>GOSAT: 2019 – 2024 (except.2020)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Times New Roman" panose="02020603050405020304" pitchFamily="18" charset="0"/>
              </a:rPr>
              <a:t>OCO-2: 2019 – 2024 (except.2020)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Times New Roman" panose="02020603050405020304" pitchFamily="18" charset="0"/>
              </a:rPr>
              <a:t>GOSAT-2: 2019 - 2024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Times New Roman" panose="02020603050405020304" pitchFamily="18" charset="0"/>
              </a:rPr>
              <a:t>TROPOMI: 2021 -2024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Times New Roman" panose="02020603050405020304" pitchFamily="18" charset="0"/>
              </a:rPr>
              <a:t>OCO-3: 2021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Times New Roman" panose="02020603050405020304" pitchFamily="18" charset="0"/>
              </a:rPr>
              <a:t>TEMPO: 2024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EEF789-9FA9-ABAA-8B80-DB8004444D23}"/>
              </a:ext>
            </a:extLst>
          </p:cNvPr>
          <p:cNvSpPr txBox="1"/>
          <p:nvPr/>
        </p:nvSpPr>
        <p:spPr>
          <a:xfrm>
            <a:off x="533062" y="5000730"/>
            <a:ext cx="33146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Times New Roman" panose="02020603050405020304" pitchFamily="18" charset="0"/>
              </a:rPr>
              <a:t>Evaluation periods: Only use 2024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50B1CDE-F9CB-8805-A2FF-27413D76DA7B}"/>
              </a:ext>
            </a:extLst>
          </p:cNvPr>
          <p:cNvSpPr/>
          <p:nvPr/>
        </p:nvSpPr>
        <p:spPr>
          <a:xfrm>
            <a:off x="439867" y="2563218"/>
            <a:ext cx="5508260" cy="393996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7D4FB9D-9589-0AF6-BE8C-34AE19380F67}"/>
              </a:ext>
            </a:extLst>
          </p:cNvPr>
          <p:cNvSpPr/>
          <p:nvPr/>
        </p:nvSpPr>
        <p:spPr>
          <a:xfrm>
            <a:off x="6601683" y="2563218"/>
            <a:ext cx="5508260" cy="393996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F8006DE-2020-DE20-234C-7C71E1D3D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6" y="3269297"/>
            <a:ext cx="646603" cy="52182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6E9A03B-8C0C-1C20-4219-0C0996167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151" y="3268133"/>
            <a:ext cx="752354" cy="5314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4F10F73-2023-531D-C64C-A71E8BB58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398" y="3195326"/>
            <a:ext cx="744510" cy="7445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E9E9323-09A1-B1AD-A729-66ACA92F0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537" y="3165981"/>
            <a:ext cx="592908" cy="66963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7E74FA9-4D93-8D77-6B62-33EA76CF6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5679" y="3273874"/>
            <a:ext cx="624593" cy="58741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C3F9757-615B-CF3B-F747-1F9EBD882E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2064" y="3483594"/>
            <a:ext cx="682450" cy="61504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181649D-965F-6F61-67ED-C4DC7ECCB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566" y="3510255"/>
            <a:ext cx="646603" cy="52182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F1B5E9F-04B1-CF2B-620D-4016B4220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116" y="3499020"/>
            <a:ext cx="752354" cy="53142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52EBB8C-9F41-C8B3-588A-B7A484F7D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1379" y="3294763"/>
            <a:ext cx="744510" cy="74451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F05278F-6656-9251-1850-E03EBE3AA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5465" y="3389517"/>
            <a:ext cx="592908" cy="66963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13F3CA2-8009-FC9C-E541-39B2519783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2607" y="3497410"/>
            <a:ext cx="624593" cy="58741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7DB752A-41E0-95D7-00C9-83DC5532C459}"/>
              </a:ext>
            </a:extLst>
          </p:cNvPr>
          <p:cNvSpPr txBox="1"/>
          <p:nvPr/>
        </p:nvSpPr>
        <p:spPr>
          <a:xfrm>
            <a:off x="8638965" y="6068655"/>
            <a:ext cx="2362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Times New Roman" panose="02020603050405020304" pitchFamily="18" charset="0"/>
              </a:rPr>
              <a:t>Ishida et al., AGU24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EB8EA41-E494-FD4E-1625-8C19FEE5291D}"/>
              </a:ext>
            </a:extLst>
          </p:cNvPr>
          <p:cNvSpPr txBox="1"/>
          <p:nvPr/>
        </p:nvSpPr>
        <p:spPr>
          <a:xfrm>
            <a:off x="4573327" y="2784598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+/-5% variation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1D3CFFF-50C0-D832-A2F4-1FCA7C4DE1E4}"/>
              </a:ext>
            </a:extLst>
          </p:cNvPr>
          <p:cNvSpPr txBox="1"/>
          <p:nvPr/>
        </p:nvSpPr>
        <p:spPr>
          <a:xfrm>
            <a:off x="162624" y="5423456"/>
            <a:ext cx="6328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Large off-nadir conditions TROPOMI, TEMPO are challenging.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To reduce errors, good data qualifications are needed.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8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C4164D7-C84D-96B1-6351-886F1C33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Summary of RRV2025 summer campaign</a:t>
            </a:r>
            <a:br>
              <a:rPr kumimoji="1" lang="en-US" altLang="ja-JP" sz="3200" dirty="0"/>
            </a:br>
            <a:r>
              <a:rPr kumimoji="1" lang="en-US" altLang="ja-JP" sz="2000" dirty="0"/>
              <a:t>Surface data collected by OCO and GOSAT teams</a:t>
            </a:r>
            <a:endParaRPr kumimoji="1" lang="ja-JP" altLang="en-US" sz="2000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D410A324-542F-8C66-1654-3611B8928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857488"/>
              </p:ext>
            </p:extLst>
          </p:nvPr>
        </p:nvGraphicFramePr>
        <p:xfrm>
          <a:off x="108284" y="962978"/>
          <a:ext cx="12026102" cy="4226638"/>
        </p:xfrm>
        <a:graphic>
          <a:graphicData uri="http://schemas.openxmlformats.org/drawingml/2006/table">
            <a:tbl>
              <a:tblPr/>
              <a:tblGrid>
                <a:gridCol w="1190102">
                  <a:extLst>
                    <a:ext uri="{9D8B030D-6E8A-4147-A177-3AD203B41FA5}">
                      <a16:colId xmlns:a16="http://schemas.microsoft.com/office/drawing/2014/main" val="330968556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3883414319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1012062539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4191740969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1784099158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3529173155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3105733598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55819005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30-May-25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31-May-25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1-Jun-25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2-Jun-25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3-Jun-25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4-Jun-25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5-Jun-25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82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OCO-2 path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138 (20:53UTC)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dbl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136 (20:40UTC</a:t>
                      </a:r>
                      <a:r>
                        <a:rPr lang="en-US" altLang="ja-JP" sz="1400" b="0" i="0" u="none" strike="sng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9724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GOSAT path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 (20:52UTC)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 (21:24UTC)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 (20:52UTC)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 (21:24UTC)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 (20:52UTC)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20494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GOSAT-2 path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 (20:54UTC)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 (21:10UTC)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 (21:26UTC)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 (20:54UTC)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392512"/>
                  </a:ext>
                </a:extLst>
              </a:tr>
              <a:tr h="2720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TROPOMI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VZA[deg]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28deg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53.6deg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8.1deg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6.9deg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46.3deg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31.7deg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46.6deg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3282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OCO-3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19:07UTC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17:35UTC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4435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TEMPO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SPECICAL(21UTC)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440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SPECICAL(21UTC)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440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SPECICAL(21UTC)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440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SPECICAL(21UTC)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440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SPECICAL(21UTC)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21551"/>
                  </a:ext>
                </a:extLst>
              </a:tr>
              <a:tr h="111790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GOSAT-1/-2</a:t>
                      </a:r>
                      <a:b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FOV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</a:t>
                      </a:r>
                    </a:p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10km-FOV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295533"/>
                  </a:ext>
                </a:extLst>
              </a:tr>
              <a:tr h="3740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Weather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Clear sky (21UTC)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Clear sky (21UTC)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Clear-up just noon</a:t>
                      </a:r>
                    </a:p>
                    <a:p>
                      <a:pPr algn="l" rtl="0" fontAlgn="b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Partly cloudy (21UTC)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Clear sky (21UTC)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Clear sky (21UTC)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Cloudy (17:35UTC)</a:t>
                      </a:r>
                    </a:p>
                    <a:p>
                      <a:pPr algn="l" rtl="0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Cloudy (21UTC)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603988"/>
                  </a:ext>
                </a:extLst>
              </a:tr>
            </a:tbl>
          </a:graphicData>
        </a:graphic>
      </p:graphicFrame>
      <p:pic>
        <p:nvPicPr>
          <p:cNvPr id="5" name="図 4">
            <a:extLst>
              <a:ext uri="{FF2B5EF4-FFF2-40B4-BE49-F238E27FC236}">
                <a16:creationId xmlns:a16="http://schemas.microsoft.com/office/drawing/2014/main" id="{B2CFE5D6-4608-9B4D-BDD2-EF8A5B017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22" y="3645642"/>
            <a:ext cx="822960" cy="10960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A19450-993A-6DFD-6B23-0359888EC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15" y="3645642"/>
            <a:ext cx="822960" cy="10960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64E7295-E148-EA3E-E381-388AABA621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25" y="3649115"/>
            <a:ext cx="822960" cy="10960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5888272-887D-3423-0C22-6896E411C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69" y="3649115"/>
            <a:ext cx="822960" cy="10960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6A14D8D-4849-9CFD-1D62-FA794A988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71" y="3657038"/>
            <a:ext cx="822960" cy="1096034"/>
          </a:xfrm>
          <a:prstGeom prst="rect">
            <a:avLst/>
          </a:prstGeom>
        </p:spPr>
      </p:pic>
      <p:pic>
        <p:nvPicPr>
          <p:cNvPr id="10" name="図 9" descr="屋外, 人, 草, 民衆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0CF46AF-C2BA-E7D8-F242-9A2A91865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9" y="5221520"/>
            <a:ext cx="1722639" cy="1292271"/>
          </a:xfrm>
          <a:prstGeom prst="rect">
            <a:avLst/>
          </a:prstGeom>
        </p:spPr>
      </p:pic>
      <p:pic>
        <p:nvPicPr>
          <p:cNvPr id="11" name="図 10" descr="屋外, 草, 男, 乗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443E7A1-2C94-0439-F982-69A2BCECFC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204" y="5221864"/>
            <a:ext cx="1722569" cy="129192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9C79FB0-E58F-9EBF-D356-B4487E324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5263" y="5136518"/>
            <a:ext cx="2890227" cy="1716252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1783CC2-328C-7EC9-8725-8B3F6713A81C}"/>
              </a:ext>
            </a:extLst>
          </p:cNvPr>
          <p:cNvGrpSpPr/>
          <p:nvPr/>
        </p:nvGrpSpPr>
        <p:grpSpPr>
          <a:xfrm>
            <a:off x="8357896" y="5208952"/>
            <a:ext cx="2295686" cy="1716252"/>
            <a:chOff x="6330047" y="1332677"/>
            <a:chExt cx="5725553" cy="4280418"/>
          </a:xfrm>
        </p:grpSpPr>
        <p:pic>
          <p:nvPicPr>
            <p:cNvPr id="14" name="図 13" descr="グラフ, ヒストグラム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309E8306-BBBC-44C4-2CAC-AD0840763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047" y="1332677"/>
              <a:ext cx="5332441" cy="4280418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0E93D61-DE46-A7C5-B36B-89AE86597635}"/>
                </a:ext>
              </a:extLst>
            </p:cNvPr>
            <p:cNvSpPr txBox="1"/>
            <p:nvPr/>
          </p:nvSpPr>
          <p:spPr>
            <a:xfrm>
              <a:off x="10723476" y="2439452"/>
              <a:ext cx="1332124" cy="767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/>
                <a:t>B1P</a:t>
              </a:r>
              <a:endParaRPr kumimoji="1" lang="ja-JP" altLang="en-US" sz="1400" b="1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E34114DA-8AB9-319C-C701-52DC1CAB1A71}"/>
                </a:ext>
              </a:extLst>
            </p:cNvPr>
            <p:cNvSpPr txBox="1"/>
            <p:nvPr/>
          </p:nvSpPr>
          <p:spPr>
            <a:xfrm>
              <a:off x="10712278" y="4505098"/>
              <a:ext cx="1332124" cy="767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/>
                <a:t>B1S</a:t>
              </a:r>
              <a:endParaRPr kumimoji="1" lang="ja-JP" altLang="en-US" sz="1400" b="1" dirty="0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515DF8A-BD26-B586-13D9-187BE959E94B}"/>
              </a:ext>
            </a:extLst>
          </p:cNvPr>
          <p:cNvSpPr txBox="1"/>
          <p:nvPr/>
        </p:nvSpPr>
        <p:spPr>
          <a:xfrm>
            <a:off x="10670632" y="5154472"/>
            <a:ext cx="1387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June3-2025</a:t>
            </a:r>
            <a:endParaRPr kumimoji="1" lang="en-US" altLang="ja-JP" sz="1600" dirty="0">
              <a:solidFill>
                <a:srgbClr val="002060"/>
              </a:solidFill>
            </a:endParaRPr>
          </a:p>
          <a:p>
            <a:r>
              <a:rPr kumimoji="1" lang="en-US" altLang="ja-JP" sz="1600" dirty="0">
                <a:solidFill>
                  <a:srgbClr val="002060"/>
                </a:solidFill>
              </a:rPr>
              <a:t>June14-2024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7865899-AEF8-8CCB-2D12-2B1020B2DEE4}"/>
              </a:ext>
            </a:extLst>
          </p:cNvPr>
          <p:cNvSpPr txBox="1"/>
          <p:nvPr/>
        </p:nvSpPr>
        <p:spPr>
          <a:xfrm>
            <a:off x="5315579" y="5230760"/>
            <a:ext cx="2025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Surface reflectance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F7F3DB-14B7-5AC3-2EA2-E2376363E32C}"/>
              </a:ext>
            </a:extLst>
          </p:cNvPr>
          <p:cNvSpPr txBox="1"/>
          <p:nvPr/>
        </p:nvSpPr>
        <p:spPr>
          <a:xfrm>
            <a:off x="8446303" y="5019030"/>
            <a:ext cx="2025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GOSAT Path37</a:t>
            </a:r>
            <a:endParaRPr kumimoji="1" lang="en-US" altLang="ja-JP" sz="16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B55CE72-A4E7-8F58-13A1-A49F891366A4}"/>
              </a:ext>
            </a:extLst>
          </p:cNvPr>
          <p:cNvSpPr txBox="1"/>
          <p:nvPr/>
        </p:nvSpPr>
        <p:spPr>
          <a:xfrm>
            <a:off x="4313885" y="5460946"/>
            <a:ext cx="101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Up 4.3% i</a:t>
            </a:r>
            <a:r>
              <a:rPr kumimoji="1" lang="en-US" altLang="ja-JP" sz="1600" dirty="0"/>
              <a:t>n ratio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03FA05A-1DAC-AF0B-5C7A-1DDB4E97358F}"/>
              </a:ext>
            </a:extLst>
          </p:cNvPr>
          <p:cNvSpPr txBox="1"/>
          <p:nvPr/>
        </p:nvSpPr>
        <p:spPr>
          <a:xfrm>
            <a:off x="7611190" y="5124511"/>
            <a:ext cx="101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Up 3.9% i</a:t>
            </a:r>
            <a:r>
              <a:rPr kumimoji="1" lang="en-US" altLang="ja-JP" sz="1600" dirty="0"/>
              <a:t>n ratio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939A3E0-B993-0F23-3602-BA48DCF4A4A9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777" y="3798707"/>
            <a:ext cx="1341138" cy="7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442DDFA-DAA0-31FB-A0D0-66BB5A5D7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Nadir and off-nadir adjusted to the TEMPO view angle</a:t>
            </a:r>
            <a:endParaRPr kumimoji="1" lang="ja-JP" altLang="en-US" sz="3200" dirty="0"/>
          </a:p>
        </p:txBody>
      </p:sp>
      <p:pic>
        <p:nvPicPr>
          <p:cNvPr id="4" name="図 3" descr="グラフ&#10;&#10;自動的に生成された説明">
            <a:extLst>
              <a:ext uri="{FF2B5EF4-FFF2-40B4-BE49-F238E27FC236}">
                <a16:creationId xmlns:a16="http://schemas.microsoft.com/office/drawing/2014/main" id="{621CB3B5-07C4-069C-B35C-25A86C8E0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8047" r="14912" b="22939"/>
          <a:stretch/>
        </p:blipFill>
        <p:spPr>
          <a:xfrm>
            <a:off x="839225" y="1304994"/>
            <a:ext cx="4486920" cy="279858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CB8D4A2-A1A5-5D72-A5C9-EE4D0F8D0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56" y="1243051"/>
            <a:ext cx="4569337" cy="298794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75649AC-17B9-5EA8-D68D-52E76FFFF250}"/>
              </a:ext>
            </a:extLst>
          </p:cNvPr>
          <p:cNvSpPr txBox="1"/>
          <p:nvPr/>
        </p:nvSpPr>
        <p:spPr>
          <a:xfrm>
            <a:off x="996255" y="944173"/>
            <a:ext cx="479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RRV2024 TEMPO off-nadir / Nadir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7189B6-9726-057D-8F05-E31D72EF4FE5}"/>
              </a:ext>
            </a:extLst>
          </p:cNvPr>
          <p:cNvSpPr txBox="1"/>
          <p:nvPr/>
        </p:nvSpPr>
        <p:spPr>
          <a:xfrm>
            <a:off x="6585430" y="964100"/>
            <a:ext cx="416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RRV2025 TEMPO off-nadir / Nadir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81E48B-BC99-3AB5-CEFC-9EAA45E1AD8F}"/>
              </a:ext>
            </a:extLst>
          </p:cNvPr>
          <p:cNvSpPr txBox="1"/>
          <p:nvPr/>
        </p:nvSpPr>
        <p:spPr>
          <a:xfrm>
            <a:off x="8059537" y="2673308"/>
            <a:ext cx="189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June3 after rain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5E4CEEA-DC33-FBC5-5D6C-0DCAA7E0B5D1}"/>
                  </a:ext>
                </a:extLst>
              </p:cNvPr>
              <p:cNvSpPr txBox="1"/>
              <p:nvPr/>
            </p:nvSpPr>
            <p:spPr>
              <a:xfrm>
                <a:off x="1845657" y="1313505"/>
                <a:ext cx="3414258" cy="7848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500" dirty="0">
                    <a:solidFill>
                      <a:schemeClr val="tx1"/>
                    </a:solidFill>
                  </a:rPr>
                  <a:t>BRDF for TEMPO measurement time: </a:t>
                </a:r>
              </a:p>
              <a:p>
                <a:r>
                  <a:rPr lang="ja-JP" altLang="en-US" sz="1500" dirty="0">
                    <a:solidFill>
                      <a:schemeClr val="tx1"/>
                    </a:solidFill>
                  </a:rPr>
                  <a:t>2024/06/18 20:52 - 21:25 (UTC)</a:t>
                </a:r>
                <a:endParaRPr lang="en-US" altLang="ja-JP" sz="15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5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ja-JP" sz="1500" dirty="0">
                    <a:solidFill>
                      <a:schemeClr val="tx1"/>
                    </a:solidFill>
                  </a:rPr>
                  <a:t> TEMPO observation time at RRV</a:t>
                </a:r>
                <a:endParaRPr lang="ja-JP" altLang="en-US" sz="1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5E4CEEA-DC33-FBC5-5D6C-0DCAA7E0B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657" y="1313505"/>
                <a:ext cx="3414258" cy="784830"/>
              </a:xfrm>
              <a:prstGeom prst="rect">
                <a:avLst/>
              </a:prstGeom>
              <a:blipFill>
                <a:blip r:embed="rId4"/>
                <a:stretch>
                  <a:fillRect l="-534" t="-763" r="-1246" b="-687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 descr="屋外, 草, 農機具, フィール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39C4006-0168-9E4E-969D-EC5BD454E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093" y="4197674"/>
            <a:ext cx="3093375" cy="23200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0FE06D3-FD0C-7D93-0CDA-7316DE0CA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847" y="4112089"/>
            <a:ext cx="2839033" cy="232985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5D7CF01-1169-0523-C2FB-6FD40D5AEC8D}"/>
              </a:ext>
            </a:extLst>
          </p:cNvPr>
          <p:cNvSpPr txBox="1"/>
          <p:nvPr/>
        </p:nvSpPr>
        <p:spPr>
          <a:xfrm>
            <a:off x="2359879" y="3136612"/>
            <a:ext cx="265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/>
              <a:t>〇 </a:t>
            </a:r>
            <a:r>
              <a:rPr lang="en-US" altLang="ja-JP" sz="1600" dirty="0"/>
              <a:t>MODIS BRDF product</a:t>
            </a:r>
            <a:endParaRPr kumimoji="1" lang="en-US" altLang="ja-JP" sz="1600" dirty="0"/>
          </a:p>
          <a:p>
            <a:r>
              <a:rPr kumimoji="1" lang="ja-JP" altLang="en-US" sz="1600" dirty="0"/>
              <a:t>☆ </a:t>
            </a:r>
            <a:r>
              <a:rPr kumimoji="1" lang="en-US" altLang="ja-JP" sz="1600" dirty="0"/>
              <a:t>VIIRS BRDF product</a:t>
            </a:r>
            <a:endParaRPr kumimoji="1" lang="ja-JP" altLang="en-US" sz="16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49AFA5-48A7-C1BE-C5D8-3DD635AEAF84}"/>
              </a:ext>
            </a:extLst>
          </p:cNvPr>
          <p:cNvSpPr txBox="1"/>
          <p:nvPr/>
        </p:nvSpPr>
        <p:spPr>
          <a:xfrm>
            <a:off x="7023951" y="1467986"/>
            <a:ext cx="329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May31, June1 before rain</a:t>
            </a:r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7387012-3106-FB22-363B-2448C3F658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505" y="4230996"/>
            <a:ext cx="2581373" cy="2286709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A7AA45A7-08D3-F0D5-139F-6BFF20A6E5A1}"/>
              </a:ext>
            </a:extLst>
          </p:cNvPr>
          <p:cNvCxnSpPr/>
          <p:nvPr/>
        </p:nvCxnSpPr>
        <p:spPr bwMode="auto">
          <a:xfrm>
            <a:off x="9259380" y="6209329"/>
            <a:ext cx="0" cy="29313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AE31BF7-2E95-94C5-1DA3-F3DCD01C19D0}"/>
              </a:ext>
            </a:extLst>
          </p:cNvPr>
          <p:cNvSpPr txBox="1"/>
          <p:nvPr/>
        </p:nvSpPr>
        <p:spPr>
          <a:xfrm>
            <a:off x="9364155" y="6174393"/>
            <a:ext cx="685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South</a:t>
            </a:r>
            <a:endParaRPr kumimoji="1" lang="ja-JP" altLang="en-US" sz="1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A760308-33A2-D8BD-A68D-FA01461527B6}"/>
              </a:ext>
            </a:extLst>
          </p:cNvPr>
          <p:cNvSpPr txBox="1"/>
          <p:nvPr/>
        </p:nvSpPr>
        <p:spPr>
          <a:xfrm rot="16200000">
            <a:off x="-611938" y="2623754"/>
            <a:ext cx="245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Off-nadir/ Nadir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16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9D56EC3-642F-88A0-D45C-12A36124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VCAL Portal site for field data access</a:t>
            </a:r>
            <a:endParaRPr kumimoji="1" lang="ja-JP" altLang="en-US" sz="3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B471E4-4313-5A5E-BCA6-9674CD64AFBB}"/>
              </a:ext>
            </a:extLst>
          </p:cNvPr>
          <p:cNvSpPr txBox="1"/>
          <p:nvPr/>
        </p:nvSpPr>
        <p:spPr>
          <a:xfrm>
            <a:off x="29100" y="5261754"/>
            <a:ext cx="11944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Railroad Valley field data are available from VCAL portal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Next Updating the re-analysis of the surface reflectance by careful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Adding the weather station data collected by JPL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43D064-A5B0-9EDD-C7F1-5F74D80A05AC}"/>
              </a:ext>
            </a:extLst>
          </p:cNvPr>
          <p:cNvSpPr txBox="1"/>
          <p:nvPr/>
        </p:nvSpPr>
        <p:spPr>
          <a:xfrm>
            <a:off x="221589" y="4679077"/>
            <a:ext cx="5384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ja-JP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  <a:sym typeface="Arial"/>
              </a:rPr>
              <a:t>https://www.eorc.jaxa.jp/GOSAT/GHGs_Vical/index.html</a:t>
            </a:r>
            <a:endParaRPr kumimoji="1" lang="ja-JP" altLang="en-US" sz="16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 charset="-128"/>
              <a:cs typeface="Arial"/>
              <a:sym typeface="Arial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A5F89E4-3D64-CA71-1DF7-991909103F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7" y="1298656"/>
            <a:ext cx="5912499" cy="3411057"/>
          </a:xfrm>
          <a:prstGeom prst="rect">
            <a:avLst/>
          </a:prstGeom>
        </p:spPr>
      </p:pic>
      <p:sp>
        <p:nvSpPr>
          <p:cNvPr id="7" name="矢印: 左 6">
            <a:extLst>
              <a:ext uri="{FF2B5EF4-FFF2-40B4-BE49-F238E27FC236}">
                <a16:creationId xmlns:a16="http://schemas.microsoft.com/office/drawing/2014/main" id="{4F3584FA-C201-B448-D709-E1611C75D956}"/>
              </a:ext>
            </a:extLst>
          </p:cNvPr>
          <p:cNvSpPr/>
          <p:nvPr/>
        </p:nvSpPr>
        <p:spPr>
          <a:xfrm>
            <a:off x="1570094" y="2120684"/>
            <a:ext cx="600075" cy="181414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1ED755-1162-E025-0721-B76CEB80C821}"/>
              </a:ext>
            </a:extLst>
          </p:cNvPr>
          <p:cNvSpPr txBox="1"/>
          <p:nvPr/>
        </p:nvSpPr>
        <p:spPr>
          <a:xfrm>
            <a:off x="2225913" y="2049995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Update soon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矢印: 左 8">
            <a:extLst>
              <a:ext uri="{FF2B5EF4-FFF2-40B4-BE49-F238E27FC236}">
                <a16:creationId xmlns:a16="http://schemas.microsoft.com/office/drawing/2014/main" id="{D2691834-F413-55EF-FCE1-F5A9E91B27E4}"/>
              </a:ext>
            </a:extLst>
          </p:cNvPr>
          <p:cNvSpPr/>
          <p:nvPr/>
        </p:nvSpPr>
        <p:spPr>
          <a:xfrm>
            <a:off x="1474844" y="4233179"/>
            <a:ext cx="600075" cy="181414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EC3BF85-2533-EB1C-0E02-FADA9D68CA9E}"/>
              </a:ext>
            </a:extLst>
          </p:cNvPr>
          <p:cNvSpPr txBox="1"/>
          <p:nvPr/>
        </p:nvSpPr>
        <p:spPr>
          <a:xfrm>
            <a:off x="2170169" y="4139220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06B0371-BD2C-0ACD-1B68-DAB3CD3DEC98}"/>
              </a:ext>
            </a:extLst>
          </p:cNvPr>
          <p:cNvSpPr txBox="1"/>
          <p:nvPr/>
        </p:nvSpPr>
        <p:spPr>
          <a:xfrm>
            <a:off x="43287" y="935572"/>
            <a:ext cx="323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VCAL portal site update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11" descr="テーブ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97FCE0A-B830-A707-98A9-B8F2C4CFE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78" y="2168564"/>
            <a:ext cx="3403760" cy="26260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 descr="グラフィカル ユーザー インターフェイス, テキスト, アプリケーション, メー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4B4C33-4795-DF26-862C-0C17375D3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184" y="2168564"/>
            <a:ext cx="2755783" cy="2626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1EA834-68C6-ADFF-63B7-9CDE93D80AE3}"/>
              </a:ext>
            </a:extLst>
          </p:cNvPr>
          <p:cNvSpPr txBox="1"/>
          <p:nvPr/>
        </p:nvSpPr>
        <p:spPr>
          <a:xfrm>
            <a:off x="6096000" y="1699454"/>
            <a:ext cx="564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Weather station data at RRV collected by JPL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5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標準デザイ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11901</TotalTime>
  <Words>2030</Words>
  <Application>Microsoft Office PowerPoint</Application>
  <PresentationFormat>Widescreen</PresentationFormat>
  <Paragraphs>380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ＭＳ Ｐゴシック</vt:lpstr>
      <vt:lpstr>游ゴシック</vt:lpstr>
      <vt:lpstr>游ゴシック Light</vt:lpstr>
      <vt:lpstr>Arial</vt:lpstr>
      <vt:lpstr>Arial Bold</vt:lpstr>
      <vt:lpstr>Arial Unicode MS</vt:lpstr>
      <vt:lpstr>Cambria Math</vt:lpstr>
      <vt:lpstr>Helvetica</vt:lpstr>
      <vt:lpstr>明朝</vt:lpstr>
      <vt:lpstr>Montserrat</vt:lpstr>
      <vt:lpstr>Montserrat Medium</vt:lpstr>
      <vt:lpstr>Noto Sans Symbols</vt:lpstr>
      <vt:lpstr>Symbol</vt:lpstr>
      <vt:lpstr>Times New Roman</vt:lpstr>
      <vt:lpstr>Wingdings</vt:lpstr>
      <vt:lpstr>ceos</vt:lpstr>
      <vt:lpstr>2_標準デザイン</vt:lpstr>
      <vt:lpstr>デザインの設定</vt:lpstr>
      <vt:lpstr>WGCV-55  GHG Cal/Val and  Network Updates </vt:lpstr>
      <vt:lpstr>GHG Cal/Val and Networks</vt:lpstr>
      <vt:lpstr>International collaboration for GHG sensors calibration </vt:lpstr>
      <vt:lpstr>Railroad Valley vicarious calibration for GHG and AQ sensors</vt:lpstr>
      <vt:lpstr>Railroad Valley target by multiple GHG and AQ sensors</vt:lpstr>
      <vt:lpstr>Multiple sensors VCAL results for RRV2024 and averaged all RRV campaigns </vt:lpstr>
      <vt:lpstr>Summary of RRV2025 summer campaign Surface data collected by OCO and GOSAT teams</vt:lpstr>
      <vt:lpstr>Nadir and off-nadir adjusted to the TEMPO view angle</vt:lpstr>
      <vt:lpstr>VCAL Portal site for field data access</vt:lpstr>
      <vt:lpstr>Intercomparison of GHG sensors simultaneous measurements at RRV</vt:lpstr>
      <vt:lpstr>Match-up data viewer of GHG sensors L1 and L2</vt:lpstr>
      <vt:lpstr>L2 XCO2 inter-comparison (OCO2-GOSAT)</vt:lpstr>
      <vt:lpstr>Summary</vt:lpstr>
      <vt:lpstr>GHG Column Cal/Val Networks</vt:lpstr>
      <vt:lpstr>GHG Column Cal/Val Networks</vt:lpstr>
      <vt:lpstr>GHG Cal/Val Networks &amp; CEOS-FRM</vt:lpstr>
      <vt:lpstr>PowerPoint Presentation</vt:lpstr>
      <vt:lpstr>Tracking Gaps in GHG Cal/Val Networks</vt:lpstr>
      <vt:lpstr>GHG Cal/Val Networks Updates</vt:lpstr>
      <vt:lpstr>GHG Cal/Val Networks Updates</vt:lpstr>
      <vt:lpstr>GHG Cal/Val Networks Updates</vt:lpstr>
      <vt:lpstr>Common Practices for Methane Emissions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塩見　慶</dc:creator>
  <cp:lastModifiedBy>Jean-Christopher Lambert</cp:lastModifiedBy>
  <cp:revision>269</cp:revision>
  <dcterms:created xsi:type="dcterms:W3CDTF">2021-06-03T07:23:24Z</dcterms:created>
  <dcterms:modified xsi:type="dcterms:W3CDTF">2025-07-10T07:04:59Z</dcterms:modified>
</cp:coreProperties>
</file>