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2"/>
  </p:notesMasterIdLst>
  <p:sldIdLst>
    <p:sldId id="256" r:id="rId2"/>
    <p:sldId id="257" r:id="rId3"/>
    <p:sldId id="259" r:id="rId4"/>
    <p:sldId id="258" r:id="rId5"/>
    <p:sldId id="260" r:id="rId6"/>
    <p:sldId id="265" r:id="rId7"/>
    <p:sldId id="266" r:id="rId8"/>
    <p:sldId id="267" r:id="rId9"/>
    <p:sldId id="264" r:id="rId10"/>
    <p:sldId id="262" r:id="rId11"/>
  </p:sldIdLst>
  <p:sldSz cx="12192000" cy="6858000"/>
  <p:notesSz cx="6858000" cy="9144000"/>
  <p:embeddedFontLst>
    <p:embeddedFont>
      <p:font typeface="Aptos" panose="020B0004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Montserrat"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67"/>
    <p:restoredTop sz="94720"/>
  </p:normalViewPr>
  <p:slideViewPr>
    <p:cSldViewPr snapToGrid="0">
      <p:cViewPr varScale="1">
        <p:scale>
          <a:sx n="207" d="100"/>
          <a:sy n="207" d="100"/>
        </p:scale>
        <p:origin x="12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Castracane" userId="79409e68-a20d-42e3-af0c-ad1c5702f6f2" providerId="ADAL" clId="{A8F8FE41-BF4E-D846-8927-F05BF55E0ECA}"/>
    <pc:docChg chg="modSld">
      <pc:chgData name="Paolo Castracane" userId="79409e68-a20d-42e3-af0c-ad1c5702f6f2" providerId="ADAL" clId="{A8F8FE41-BF4E-D846-8927-F05BF55E0ECA}" dt="2025-07-04T07:38:17.200" v="172" actId="20577"/>
      <pc:docMkLst>
        <pc:docMk/>
      </pc:docMkLst>
      <pc:sldChg chg="modSp mod">
        <pc:chgData name="Paolo Castracane" userId="79409e68-a20d-42e3-af0c-ad1c5702f6f2" providerId="ADAL" clId="{A8F8FE41-BF4E-D846-8927-F05BF55E0ECA}" dt="2025-07-04T07:38:17.200" v="172" actId="20577"/>
        <pc:sldMkLst>
          <pc:docMk/>
          <pc:sldMk cId="0" sldId="256"/>
        </pc:sldMkLst>
        <pc:spChg chg="mod">
          <ac:chgData name="Paolo Castracane" userId="79409e68-a20d-42e3-af0c-ad1c5702f6f2" providerId="ADAL" clId="{A8F8FE41-BF4E-D846-8927-F05BF55E0ECA}" dt="2025-07-04T07:38:17.200" v="172" actId="20577"/>
          <ac:spMkLst>
            <pc:docMk/>
            <pc:sldMk cId="0" sldId="256"/>
            <ac:spMk id="67" creationId="{00000000-0000-0000-0000-000000000000}"/>
          </ac:spMkLst>
        </pc:spChg>
      </pc:sldChg>
      <pc:sldChg chg="modSp mod">
        <pc:chgData name="Paolo Castracane" userId="79409e68-a20d-42e3-af0c-ad1c5702f6f2" providerId="ADAL" clId="{A8F8FE41-BF4E-D846-8927-F05BF55E0ECA}" dt="2025-07-01T14:52:02.670" v="163" actId="20577"/>
        <pc:sldMkLst>
          <pc:docMk/>
          <pc:sldMk cId="1204242877" sldId="265"/>
        </pc:sldMkLst>
        <pc:spChg chg="mod">
          <ac:chgData name="Paolo Castracane" userId="79409e68-a20d-42e3-af0c-ad1c5702f6f2" providerId="ADAL" clId="{A8F8FE41-BF4E-D846-8927-F05BF55E0ECA}" dt="2025-07-01T14:52:02.670" v="163" actId="20577"/>
          <ac:spMkLst>
            <pc:docMk/>
            <pc:sldMk cId="1204242877" sldId="265"/>
            <ac:spMk id="2" creationId="{7CD1D32E-52CF-DE18-AB82-61C17EEF6D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sics.atmos.umd.edu/bin/view/Development/AnnualEP20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dirty="0"/>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272034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a:t>
            </a:r>
            <a:r>
              <a:rPr lang="en-GB"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GSICS 2025 Annual meeting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17-21 March 2025, held in Changchun, Jilin Province, China and involved all the GSICS subgroups (namely: </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SWs Space Weather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VIS/NIR + Lunar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IR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nfrared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MW Microwave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UVN-S: UV/Vis/NIR Spectrometer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GDWG: GSICS Group Data Working Group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en-IT" sz="1800" kern="100" dirty="0">
                <a:effectLst/>
                <a:latin typeface="Aptos" panose="020B0004020202020204" pitchFamily="34" charset="0"/>
                <a:ea typeface="Aptos" panose="020B0004020202020204" pitchFamily="34" charset="0"/>
                <a:cs typeface="Times New Roman" panose="02020603050405020304" pitchFamily="18" charset="0"/>
              </a:rPr>
              <a:t>GRWG: GSICS Research Working Group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along the following 5 days Agenda.</a:t>
            </a:r>
            <a:endParaRPr lang="en-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8114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421020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780855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accent1"/>
                </a:solidFill>
                <a:latin typeface="Montserrat"/>
                <a:ea typeface="Montserrat"/>
                <a:cs typeface="Montserrat"/>
                <a:sym typeface="Montserrat"/>
              </a:rPr>
              <a:t>WGCV-55, 8-11 July 2025</a:t>
            </a:r>
            <a:endParaRPr b="1" dirty="0">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accent1"/>
                </a:solidFill>
                <a:latin typeface="Montserrat"/>
                <a:ea typeface="Montserrat"/>
                <a:cs typeface="Montserrat"/>
                <a:sym typeface="Montserrat"/>
              </a:rPr>
              <a:t>WGCV-55, 8-11 July 2025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accent1"/>
                </a:solidFill>
                <a:latin typeface="Montserrat"/>
                <a:ea typeface="Montserrat"/>
                <a:cs typeface="Montserrat"/>
                <a:sym typeface="Montserrat"/>
              </a:rPr>
              <a:t>WGCV-55, 8-11 July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accent1"/>
                </a:solidFill>
                <a:latin typeface="Montserrat"/>
                <a:ea typeface="Montserrat"/>
                <a:cs typeface="Montserrat"/>
                <a:sym typeface="Montserrat"/>
              </a:rPr>
              <a:t>WGCV-55, 8-11 July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 name="Picture 2" descr="cgmsletter">
            <a:extLst>
              <a:ext uri="{FF2B5EF4-FFF2-40B4-BE49-F238E27FC236}">
                <a16:creationId xmlns:a16="http://schemas.microsoft.com/office/drawing/2014/main" id="{32FFC4C3-E8E2-BE47-16AA-D755A707B1EC}"/>
              </a:ext>
            </a:extLst>
          </p:cNvPr>
          <p:cNvPicPr>
            <a:picLocks noChangeAspect="1" noChangeArrowheads="1"/>
          </p:cNvPicPr>
          <p:nvPr userDrawn="1"/>
        </p:nvPicPr>
        <p:blipFill>
          <a:blip r:embed="rId9" cstate="print"/>
          <a:srcRect/>
          <a:stretch>
            <a:fillRect/>
          </a:stretch>
        </p:blipFill>
        <p:spPr bwMode="auto">
          <a:xfrm>
            <a:off x="253364" y="5334718"/>
            <a:ext cx="11606617" cy="1281982"/>
          </a:xfrm>
          <a:prstGeom prst="rect">
            <a:avLst/>
          </a:prstGeom>
          <a:noFill/>
          <a:ln w="9525">
            <a:noFill/>
            <a:miter lim="800000"/>
            <a:headEnd/>
            <a:tailEnd/>
          </a:ln>
        </p:spPr>
      </p:pic>
      <p:pic>
        <p:nvPicPr>
          <p:cNvPr id="3" name="Picture 2">
            <a:extLst>
              <a:ext uri="{FF2B5EF4-FFF2-40B4-BE49-F238E27FC236}">
                <a16:creationId xmlns:a16="http://schemas.microsoft.com/office/drawing/2014/main" id="{3888783A-3BDA-5838-67AE-E39E9AEE7A86}"/>
              </a:ext>
            </a:extLst>
          </p:cNvPr>
          <p:cNvPicPr>
            <a:picLocks noChangeAspect="1"/>
          </p:cNvPicPr>
          <p:nvPr userDrawn="1"/>
        </p:nvPicPr>
        <p:blipFill>
          <a:blip r:embed="rId10"/>
          <a:stretch>
            <a:fillRect/>
          </a:stretch>
        </p:blipFill>
        <p:spPr>
          <a:xfrm>
            <a:off x="9192344" y="5877272"/>
            <a:ext cx="1485268" cy="656114"/>
          </a:xfrm>
          <a:prstGeom prst="rect">
            <a:avLst/>
          </a:prstGeom>
        </p:spPr>
      </p:pic>
      <p:sp>
        <p:nvSpPr>
          <p:cNvPr id="4" name="Rectangle 3">
            <a:extLst>
              <a:ext uri="{FF2B5EF4-FFF2-40B4-BE49-F238E27FC236}">
                <a16:creationId xmlns:a16="http://schemas.microsoft.com/office/drawing/2014/main" id="{C6B205F8-DEC2-A6D2-1C06-A71E8C04BB62}"/>
              </a:ext>
            </a:extLst>
          </p:cNvPr>
          <p:cNvSpPr/>
          <p:nvPr userDrawn="1"/>
        </p:nvSpPr>
        <p:spPr>
          <a:xfrm>
            <a:off x="-162560" y="6360160"/>
            <a:ext cx="415924" cy="4978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18A04D8-8F6F-A38D-ADB6-F3DC22091871}"/>
              </a:ext>
            </a:extLst>
          </p:cNvPr>
          <p:cNvSpPr/>
          <p:nvPr userDrawn="1"/>
        </p:nvSpPr>
        <p:spPr>
          <a:xfrm>
            <a:off x="11859981" y="6370827"/>
            <a:ext cx="415924" cy="4978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sics.atmos.umd.edu/bin/view/Development/AnnualEP2025"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tar.nesdis.noaa.gov/smcd/GCC/MeetingActions.php" TargetMode="External"/><Relationship Id="rId5" Type="http://schemas.openxmlformats.org/officeDocument/2006/relationships/hyperlink" Target="https://umd0-my.sharepoint.com/:w:/g/personal/mbali_umd_edu/Eb5j7P0xqWZHthAWMTMvgZYBMX_CMBF4JaZHYeo10fXSXg?e=Rm3Ld2" TargetMode="External"/><Relationship Id="rId4" Type="http://schemas.openxmlformats.org/officeDocument/2006/relationships/hyperlink" Target="https://umd0-my.sharepoint.com/:x:/g/personal/mbali_umd_edu/EY411PIaGrZGicbQOt1J1GAB0_EUhLBOY9LufPwWcesXDg?e=tcleL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80358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dirty="0"/>
              <a:t>CEOS WGCV-55</a:t>
            </a:r>
            <a:endParaRPr sz="7500" dirty="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r>
              <a:rPr lang="en-GB" sz="4000" i="1" dirty="0">
                <a:latin typeface="Montserrat"/>
                <a:ea typeface="Montserrat"/>
                <a:cs typeface="Montserrat"/>
                <a:sym typeface="Montserrat"/>
              </a:rPr>
              <a:t>CGMS-GSICS and CEOS-WGCV</a:t>
            </a:r>
            <a:endParaRPr sz="4000" i="1" dirty="0">
              <a:latin typeface="Montserrat"/>
              <a:ea typeface="Montserrat"/>
              <a:cs typeface="Montserrat"/>
              <a:sym typeface="Montserrat"/>
            </a:endParaRPr>
          </a:p>
        </p:txBody>
      </p:sp>
      <p:sp>
        <p:nvSpPr>
          <p:cNvPr id="67" name="Google Shape;67;p7"/>
          <p:cNvSpPr/>
          <p:nvPr/>
        </p:nvSpPr>
        <p:spPr>
          <a:xfrm>
            <a:off x="6264875" y="3770890"/>
            <a:ext cx="5927125" cy="3087110"/>
          </a:xfrm>
          <a:prstGeom prst="rect">
            <a:avLst/>
          </a:prstGeom>
          <a:solidFill>
            <a:schemeClr val="lt1">
              <a:alpha val="60000"/>
            </a:schemeClr>
          </a:solidFill>
          <a:ln>
            <a:noFill/>
          </a:ln>
        </p:spPr>
        <p:txBody>
          <a:bodyPr spcFirstLastPara="1" wrap="square" lIns="0" tIns="0" rIns="108000" bIns="0" anchor="t" anchorCtr="0">
            <a:noAutofit/>
          </a:bodyPr>
          <a:lstStyle/>
          <a:p>
            <a:pPr marL="11113" algn="r">
              <a:lnSpc>
                <a:spcPct val="130000"/>
              </a:lnSpc>
            </a:pPr>
            <a:r>
              <a:rPr lang="en-GB" sz="2000" b="1" i="0" u="none" strike="noStrike" cap="none" dirty="0">
                <a:solidFill>
                  <a:schemeClr val="tx1"/>
                </a:solidFill>
                <a:latin typeface="Montserrat"/>
                <a:ea typeface="Montserrat"/>
                <a:cs typeface="Montserrat"/>
                <a:sym typeface="Montserrat"/>
              </a:rPr>
              <a:t>Paolo Castracane, </a:t>
            </a:r>
          </a:p>
          <a:p>
            <a:pPr marL="11113" algn="r">
              <a:lnSpc>
                <a:spcPct val="130000"/>
              </a:lnSpc>
            </a:pPr>
            <a:r>
              <a:rPr lang="en-US" sz="2000" b="1" i="0" u="none" strike="noStrike" cap="none" dirty="0">
                <a:solidFill>
                  <a:schemeClr val="tx1"/>
                </a:solidFill>
                <a:latin typeface="Montserrat"/>
                <a:ea typeface="Montserrat"/>
                <a:cs typeface="Montserrat"/>
                <a:sym typeface="Montserrat"/>
              </a:rPr>
              <a:t>Starion for ESA/ESRIN on behalf of </a:t>
            </a:r>
          </a:p>
          <a:p>
            <a:pPr marL="11113" algn="r">
              <a:lnSpc>
                <a:spcPct val="130000"/>
              </a:lnSpc>
            </a:pPr>
            <a:r>
              <a:rPr lang="en-US" sz="2000" b="1" i="0" u="none" strike="noStrike" cap="none" dirty="0">
                <a:solidFill>
                  <a:schemeClr val="tx1"/>
                </a:solidFill>
                <a:latin typeface="Montserrat"/>
                <a:ea typeface="Montserrat"/>
                <a:cs typeface="Montserrat"/>
                <a:sym typeface="Montserrat"/>
              </a:rPr>
              <a:t>Bojan Bojkov EUMETSAT/GSICS EP Chair</a:t>
            </a:r>
            <a:endParaRPr sz="1200" dirty="0">
              <a:solidFill>
                <a:schemeClr val="tx1"/>
              </a:solidFill>
              <a:latin typeface="Montserrat"/>
              <a:ea typeface="Montserrat"/>
              <a:cs typeface="Montserrat"/>
              <a:sym typeface="Montserrat"/>
            </a:endParaRPr>
          </a:p>
          <a:p>
            <a:pPr marL="11113" algn="r">
              <a:lnSpc>
                <a:spcPct val="130000"/>
              </a:lnSpc>
            </a:pPr>
            <a:r>
              <a:rPr lang="en-GB" sz="2000" b="1" i="0" u="none" strike="noStrike" cap="none" dirty="0">
                <a:solidFill>
                  <a:schemeClr val="tx1"/>
                </a:solidFill>
                <a:latin typeface="Montserrat"/>
                <a:ea typeface="Montserrat"/>
                <a:cs typeface="Montserrat"/>
                <a:sym typeface="Montserrat"/>
              </a:rPr>
              <a:t>Agenda Item 3.12</a:t>
            </a:r>
            <a:endParaRPr sz="1200" dirty="0">
              <a:solidFill>
                <a:schemeClr val="tx1"/>
              </a:solidFill>
              <a:latin typeface="Montserrat"/>
              <a:ea typeface="Montserrat"/>
              <a:cs typeface="Montserrat"/>
              <a:sym typeface="Montserrat"/>
            </a:endParaRPr>
          </a:p>
          <a:p>
            <a:pPr marL="11113" algn="r">
              <a:lnSpc>
                <a:spcPct val="130000"/>
              </a:lnSpc>
            </a:pPr>
            <a:r>
              <a:rPr lang="en-GB" sz="2000" b="1" dirty="0">
                <a:solidFill>
                  <a:schemeClr val="tx1"/>
                </a:solidFill>
                <a:latin typeface="Montserrat"/>
                <a:ea typeface="Montserrat"/>
                <a:cs typeface="Montserrat"/>
                <a:sym typeface="Montserrat"/>
              </a:rPr>
              <a:t>WGCV-55</a:t>
            </a:r>
            <a:endParaRPr sz="2000" b="1" dirty="0">
              <a:solidFill>
                <a:schemeClr val="tx1"/>
              </a:solidFill>
              <a:latin typeface="Montserrat"/>
              <a:ea typeface="Montserrat"/>
              <a:cs typeface="Montserrat"/>
              <a:sym typeface="Montserrat"/>
            </a:endParaRPr>
          </a:p>
          <a:p>
            <a:pPr marL="11113" algn="r">
              <a:lnSpc>
                <a:spcPct val="130000"/>
              </a:lnSpc>
            </a:pPr>
            <a:r>
              <a:rPr lang="en-GB" sz="2000" b="1" dirty="0">
                <a:solidFill>
                  <a:schemeClr val="tx1"/>
                </a:solidFill>
                <a:latin typeface="Montserrat"/>
                <a:ea typeface="Montserrat"/>
                <a:cs typeface="Montserrat"/>
                <a:sym typeface="Montserrat"/>
              </a:rPr>
              <a:t>Hyderabad, India</a:t>
            </a:r>
            <a:endParaRPr sz="2000" b="1" dirty="0">
              <a:solidFill>
                <a:schemeClr val="tx1"/>
              </a:solidFill>
              <a:latin typeface="Montserrat"/>
              <a:ea typeface="Montserrat"/>
              <a:cs typeface="Montserrat"/>
              <a:sym typeface="Montserrat"/>
            </a:endParaRPr>
          </a:p>
          <a:p>
            <a:pPr marL="11113" algn="r">
              <a:lnSpc>
                <a:spcPct val="130000"/>
              </a:lnSpc>
            </a:pPr>
            <a:r>
              <a:rPr lang="en-GB" sz="2000" b="1" dirty="0">
                <a:solidFill>
                  <a:schemeClr val="tx1"/>
                </a:solidFill>
                <a:latin typeface="Montserrat"/>
                <a:ea typeface="Montserrat"/>
                <a:cs typeface="Montserrat"/>
                <a:sym typeface="Montserrat"/>
              </a:rPr>
              <a:t>8-10 July, 2025</a:t>
            </a:r>
            <a:endParaRPr sz="2000" b="1" i="0" u="none" strike="noStrike" cap="none" dirty="0">
              <a:solidFill>
                <a:schemeClr val="tx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773BB8-3C62-C945-B2D8-194517A9A2A8}"/>
              </a:ext>
            </a:extLst>
          </p:cNvPr>
          <p:cNvSpPr>
            <a:spLocks noGrp="1"/>
          </p:cNvSpPr>
          <p:nvPr>
            <p:ph type="body" idx="1"/>
          </p:nvPr>
        </p:nvSpPr>
        <p:spPr>
          <a:xfrm>
            <a:off x="324233" y="1286681"/>
            <a:ext cx="11495400" cy="4662900"/>
          </a:xfrm>
        </p:spPr>
        <p:txBody>
          <a:bodyPr/>
          <a:lstStyle/>
          <a:p>
            <a:r>
              <a:rPr lang="en-GB" sz="1800" dirty="0"/>
              <a:t>The collaboration between CEOS WGCV and GSICS is ever evolving. This collaboration occurs at multiple levels: the CEOS and CGMS Working group levels and GSICS Executive Panel Level.</a:t>
            </a:r>
          </a:p>
          <a:p>
            <a:pPr lvl="1"/>
            <a:endParaRPr lang="en-GB" sz="1600" dirty="0"/>
          </a:p>
          <a:p>
            <a:r>
              <a:rPr lang="en-GB" sz="1800" dirty="0"/>
              <a:t>Several areas of work between GSICS and WGCV are being actively pursued. These include methods, protocols, and organization of joint workshops (e.g. Pre-flight Calibration and Characterization Workshop).</a:t>
            </a:r>
          </a:p>
          <a:p>
            <a:pPr lvl="1"/>
            <a:endParaRPr lang="en-GB" sz="1600" dirty="0"/>
          </a:p>
          <a:p>
            <a:r>
              <a:rPr lang="en-GB" sz="1800" dirty="0"/>
              <a:t>New Space topics: WGCV and GSICS participation at initiatives and workshops as VH-RODA 2024 and JACIE 2025.</a:t>
            </a:r>
          </a:p>
          <a:p>
            <a:pPr lvl="1"/>
            <a:endParaRPr lang="en-GB" sz="1400" dirty="0"/>
          </a:p>
          <a:p>
            <a:r>
              <a:rPr lang="en-GB" sz="1800" dirty="0"/>
              <a:t>Outreach: CEOS Cal/Va Portal shares GSICS Tools (</a:t>
            </a:r>
            <a:r>
              <a:rPr lang="en-GB" sz="1800" dirty="0" err="1"/>
              <a:t>colab</a:t>
            </a:r>
            <a:r>
              <a:rPr lang="en-GB" sz="1800" dirty="0"/>
              <a:t> notebooks), Conferences, Workshops and Projects. GSICS Newsletter (Via X @CEOS_WGCV). </a:t>
            </a:r>
          </a:p>
        </p:txBody>
      </p:sp>
      <p:sp>
        <p:nvSpPr>
          <p:cNvPr id="3" name="Title 2">
            <a:extLst>
              <a:ext uri="{FF2B5EF4-FFF2-40B4-BE49-F238E27FC236}">
                <a16:creationId xmlns:a16="http://schemas.microsoft.com/office/drawing/2014/main" id="{4FC14D52-205C-28C5-3778-8952B9E816B1}"/>
              </a:ext>
            </a:extLst>
          </p:cNvPr>
          <p:cNvSpPr>
            <a:spLocks noGrp="1"/>
          </p:cNvSpPr>
          <p:nvPr>
            <p:ph type="title"/>
          </p:nvPr>
        </p:nvSpPr>
        <p:spPr>
          <a:xfrm>
            <a:off x="176048" y="175939"/>
            <a:ext cx="9386864" cy="779002"/>
          </a:xfrm>
        </p:spPr>
        <p:txBody>
          <a:bodyPr/>
          <a:lstStyle/>
          <a:p>
            <a:r>
              <a:rPr lang="en-US" sz="3600" dirty="0"/>
              <a:t>WGCV and GSICS area of cooperation</a:t>
            </a:r>
            <a:br>
              <a:rPr lang="en-US" sz="3600" dirty="0"/>
            </a:br>
            <a:endParaRPr lang="en-IT" sz="3600"/>
          </a:p>
        </p:txBody>
      </p:sp>
    </p:spTree>
    <p:extLst>
      <p:ext uri="{BB962C8B-B14F-4D97-AF65-F5344CB8AC3E}">
        <p14:creationId xmlns:p14="http://schemas.microsoft.com/office/powerpoint/2010/main" val="187991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8"/>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Table of Contents</a:t>
            </a:r>
            <a:endParaRPr dirty="0">
              <a:latin typeface="Montserrat"/>
              <a:ea typeface="Montserrat"/>
              <a:cs typeface="Montserrat"/>
              <a:sym typeface="Montserrat"/>
            </a:endParaRPr>
          </a:p>
        </p:txBody>
      </p:sp>
      <p:sp>
        <p:nvSpPr>
          <p:cNvPr id="4" name="Text Placeholder 3">
            <a:extLst>
              <a:ext uri="{FF2B5EF4-FFF2-40B4-BE49-F238E27FC236}">
                <a16:creationId xmlns:a16="http://schemas.microsoft.com/office/drawing/2014/main" id="{F7C981EF-B532-427F-3DBF-5833E757FC4E}"/>
              </a:ext>
            </a:extLst>
          </p:cNvPr>
          <p:cNvSpPr>
            <a:spLocks noGrp="1"/>
          </p:cNvSpPr>
          <p:nvPr>
            <p:ph type="body" idx="1"/>
          </p:nvPr>
        </p:nvSpPr>
        <p:spPr/>
        <p:txBody>
          <a:bodyPr/>
          <a:lstStyle/>
          <a:p>
            <a:r>
              <a:rPr lang="en-GB" dirty="0"/>
              <a:t>Overview from the CGMS-GSICS Annual Meeting 2025</a:t>
            </a:r>
          </a:p>
          <a:p>
            <a:pPr lvl="1"/>
            <a:endParaRPr lang="en-GB" dirty="0"/>
          </a:p>
          <a:p>
            <a:r>
              <a:rPr lang="en-GB" dirty="0"/>
              <a:t>Main outcomes and next Annual Meeting </a:t>
            </a:r>
          </a:p>
          <a:p>
            <a:pPr lvl="1"/>
            <a:endParaRPr lang="en-GB" dirty="0"/>
          </a:p>
          <a:p>
            <a:r>
              <a:rPr lang="en-GB" dirty="0"/>
              <a:t>WGCV and GSICS area of cooperation</a:t>
            </a:r>
          </a:p>
          <a:p>
            <a:pPr marL="50800" indent="0">
              <a:buNone/>
            </a:pPr>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5A302FB4-F0DF-6786-9BB0-AB19E31B28F8}"/>
              </a:ext>
            </a:extLst>
          </p:cNvPr>
          <p:cNvSpPr>
            <a:spLocks noGrp="1"/>
          </p:cNvSpPr>
          <p:nvPr>
            <p:ph type="title"/>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5C525-E1F5-27EE-94AA-39A07884CF06}"/>
              </a:ext>
            </a:extLst>
          </p:cNvPr>
          <p:cNvSpPr>
            <a:spLocks noGrp="1"/>
          </p:cNvSpPr>
          <p:nvPr>
            <p:ph type="body" idx="1"/>
          </p:nvPr>
        </p:nvSpPr>
        <p:spPr>
          <a:xfrm>
            <a:off x="223125" y="1188420"/>
            <a:ext cx="4450391" cy="4662800"/>
          </a:xfrm>
        </p:spPr>
        <p:txBody>
          <a:bodyPr/>
          <a:lstStyle/>
          <a:p>
            <a:pPr marL="126997" indent="0">
              <a:lnSpc>
                <a:spcPct val="100000"/>
              </a:lnSpc>
              <a:buNone/>
            </a:pPr>
            <a:r>
              <a:rPr lang="en-GB" b="0" i="0" dirty="0">
                <a:solidFill>
                  <a:schemeClr val="tx1"/>
                </a:solidFill>
                <a:effectLst/>
                <a:latin typeface="arial" panose="020B0604020202020204" pitchFamily="34" charset="0"/>
              </a:rPr>
              <a:t>GSICS Annual Meeting </a:t>
            </a:r>
          </a:p>
          <a:p>
            <a:pPr marL="126997" indent="0">
              <a:lnSpc>
                <a:spcPct val="100000"/>
              </a:lnSpc>
              <a:buNone/>
            </a:pPr>
            <a:r>
              <a:rPr lang="en-GB" dirty="0">
                <a:solidFill>
                  <a:schemeClr val="tx1"/>
                </a:solidFill>
                <a:latin typeface="arial" panose="020B0604020202020204" pitchFamily="34" charset="0"/>
              </a:rPr>
              <a:t>17-23 March 2025, </a:t>
            </a:r>
            <a:r>
              <a:rPr lang="en-GB" b="0" i="0" dirty="0">
                <a:solidFill>
                  <a:schemeClr val="tx1"/>
                </a:solidFill>
                <a:effectLst/>
                <a:latin typeface="arial" panose="020B0604020202020204" pitchFamily="34" charset="0"/>
              </a:rPr>
              <a:t>Changchun, Jilin Province, China</a:t>
            </a:r>
          </a:p>
          <a:p>
            <a:pPr marL="126997" indent="0">
              <a:lnSpc>
                <a:spcPct val="100000"/>
              </a:lnSpc>
              <a:buNone/>
            </a:pPr>
            <a:r>
              <a:rPr lang="en-GB" b="0" i="0" u="sng" dirty="0">
                <a:solidFill>
                  <a:srgbClr val="4571D0"/>
                </a:solidFill>
                <a:effectLst/>
                <a:latin typeface="arial" panose="020B0604020202020204" pitchFamily="34" charset="0"/>
                <a:hlinkClick r:id="rId3"/>
              </a:rPr>
              <a:t>meeting page</a:t>
            </a:r>
            <a:endParaRPr lang="en-GB" b="0" i="0" dirty="0">
              <a:solidFill>
                <a:srgbClr val="000000"/>
              </a:solidFill>
              <a:effectLst/>
              <a:latin typeface="arial" panose="020B0604020202020204" pitchFamily="34" charset="0"/>
            </a:endParaRPr>
          </a:p>
          <a:p>
            <a:pPr marL="126997" indent="0">
              <a:lnSpc>
                <a:spcPct val="100000"/>
              </a:lnSpc>
              <a:buNone/>
            </a:pPr>
            <a:r>
              <a:rPr lang="en-GB" b="0" i="0" dirty="0">
                <a:solidFill>
                  <a:srgbClr val="000000"/>
                </a:solidFill>
                <a:effectLst/>
                <a:latin typeface="arial" panose="020B0604020202020204" pitchFamily="34" charset="0"/>
              </a:rPr>
              <a:t>Agenda: </a:t>
            </a:r>
            <a:r>
              <a:rPr lang="en-GB" b="0" i="0" u="sng" dirty="0">
                <a:solidFill>
                  <a:srgbClr val="4571D0"/>
                </a:solidFill>
                <a:effectLst/>
                <a:latin typeface="arial" panose="020B0604020202020204" pitchFamily="34" charset="0"/>
                <a:hlinkClick r:id="rId4"/>
              </a:rPr>
              <a:t>here</a:t>
            </a:r>
            <a:endParaRPr lang="en-GB" b="0" i="0" dirty="0">
              <a:solidFill>
                <a:srgbClr val="000000"/>
              </a:solidFill>
              <a:effectLst/>
              <a:latin typeface="arial" panose="020B0604020202020204" pitchFamily="34" charset="0"/>
            </a:endParaRPr>
          </a:p>
          <a:p>
            <a:pPr marL="126997" indent="0">
              <a:lnSpc>
                <a:spcPct val="100000"/>
              </a:lnSpc>
              <a:buNone/>
            </a:pPr>
            <a:r>
              <a:rPr lang="en-GB" b="0" i="0" dirty="0">
                <a:solidFill>
                  <a:srgbClr val="000000"/>
                </a:solidFill>
                <a:effectLst/>
                <a:latin typeface="arial" panose="020B0604020202020204" pitchFamily="34" charset="0"/>
              </a:rPr>
              <a:t>Meeting Minutes: </a:t>
            </a:r>
            <a:r>
              <a:rPr lang="en-GB" b="0" i="0" u="sng" dirty="0">
                <a:solidFill>
                  <a:srgbClr val="4571D0"/>
                </a:solidFill>
                <a:effectLst/>
                <a:latin typeface="arial" panose="020B0604020202020204" pitchFamily="34" charset="0"/>
                <a:hlinkClick r:id="rId5"/>
              </a:rPr>
              <a:t>here</a:t>
            </a:r>
            <a:endParaRPr lang="en-GB" b="0" i="0" dirty="0">
              <a:solidFill>
                <a:srgbClr val="000000"/>
              </a:solidFill>
              <a:effectLst/>
              <a:latin typeface="arial" panose="020B0604020202020204" pitchFamily="34" charset="0"/>
            </a:endParaRPr>
          </a:p>
          <a:p>
            <a:pPr marL="126997" indent="0">
              <a:lnSpc>
                <a:spcPct val="100000"/>
              </a:lnSpc>
              <a:buNone/>
            </a:pPr>
            <a:r>
              <a:rPr lang="en-GB" b="0" i="0" dirty="0">
                <a:solidFill>
                  <a:srgbClr val="000000"/>
                </a:solidFill>
                <a:effectLst/>
                <a:latin typeface="arial" panose="020B0604020202020204" pitchFamily="34" charset="0"/>
              </a:rPr>
              <a:t>Access to the actions: </a:t>
            </a:r>
            <a:r>
              <a:rPr lang="en-GB" b="0" i="0" u="sng" dirty="0">
                <a:solidFill>
                  <a:srgbClr val="4571D0"/>
                </a:solidFill>
                <a:effectLst/>
                <a:latin typeface="arial" panose="020B0604020202020204" pitchFamily="34" charset="0"/>
                <a:hlinkClick r:id="rId6"/>
              </a:rPr>
              <a:t>here</a:t>
            </a:r>
            <a:r>
              <a:rPr lang="en-GB" b="0" i="0" dirty="0">
                <a:solidFill>
                  <a:srgbClr val="000000"/>
                </a:solidFill>
                <a:effectLst/>
                <a:latin typeface="arial" panose="020B0604020202020204" pitchFamily="34" charset="0"/>
              </a:rPr>
              <a:t> </a:t>
            </a:r>
            <a:endParaRPr lang="en-IT" dirty="0"/>
          </a:p>
        </p:txBody>
      </p:sp>
      <p:sp>
        <p:nvSpPr>
          <p:cNvPr id="3" name="Title 2">
            <a:extLst>
              <a:ext uri="{FF2B5EF4-FFF2-40B4-BE49-F238E27FC236}">
                <a16:creationId xmlns:a16="http://schemas.microsoft.com/office/drawing/2014/main" id="{D1F32D48-C6B0-8EA5-D9FE-94F4BCC0B118}"/>
              </a:ext>
            </a:extLst>
          </p:cNvPr>
          <p:cNvSpPr>
            <a:spLocks noGrp="1"/>
          </p:cNvSpPr>
          <p:nvPr>
            <p:ph type="title"/>
          </p:nvPr>
        </p:nvSpPr>
        <p:spPr/>
        <p:txBody>
          <a:bodyPr/>
          <a:lstStyle/>
          <a:p>
            <a:r>
              <a:rPr lang="en-IT" dirty="0"/>
              <a:t>GSICS Annual meeting 2025</a:t>
            </a:r>
          </a:p>
        </p:txBody>
      </p:sp>
      <p:pic>
        <p:nvPicPr>
          <p:cNvPr id="6" name="Picture 5" descr="A screenshot of a web page&#10;&#10;Description automatically generated">
            <a:extLst>
              <a:ext uri="{FF2B5EF4-FFF2-40B4-BE49-F238E27FC236}">
                <a16:creationId xmlns:a16="http://schemas.microsoft.com/office/drawing/2014/main" id="{F0C2D19D-6D86-FFB9-63E3-B65F66BAFEF8}"/>
              </a:ext>
            </a:extLst>
          </p:cNvPr>
          <p:cNvPicPr>
            <a:picLocks noChangeAspect="1"/>
          </p:cNvPicPr>
          <p:nvPr/>
        </p:nvPicPr>
        <p:blipFill>
          <a:blip r:embed="rId7"/>
          <a:stretch>
            <a:fillRect/>
          </a:stretch>
        </p:blipFill>
        <p:spPr>
          <a:xfrm>
            <a:off x="4869449" y="1366305"/>
            <a:ext cx="7240633" cy="4484916"/>
          </a:xfrm>
          <a:prstGeom prst="rect">
            <a:avLst/>
          </a:prstGeom>
          <a:ln>
            <a:solidFill>
              <a:schemeClr val="accent1"/>
            </a:solidFill>
          </a:ln>
        </p:spPr>
      </p:pic>
    </p:spTree>
    <p:extLst>
      <p:ext uri="{BB962C8B-B14F-4D97-AF65-F5344CB8AC3E}">
        <p14:creationId xmlns:p14="http://schemas.microsoft.com/office/powerpoint/2010/main" val="194054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9DBD8E-B611-6551-2653-833DFDF68754}"/>
              </a:ext>
            </a:extLst>
          </p:cNvPr>
          <p:cNvSpPr>
            <a:spLocks noGrp="1"/>
          </p:cNvSpPr>
          <p:nvPr>
            <p:ph type="title"/>
          </p:nvPr>
        </p:nvSpPr>
        <p:spPr/>
        <p:txBody>
          <a:bodyPr/>
          <a:lstStyle/>
          <a:p>
            <a:r>
              <a:rPr lang="en-GB" dirty="0"/>
              <a:t>P</a:t>
            </a:r>
            <a:r>
              <a:rPr lang="en-IT" dirty="0"/>
              <a:t>lenary and group meetings</a:t>
            </a:r>
          </a:p>
        </p:txBody>
      </p:sp>
      <p:pic>
        <p:nvPicPr>
          <p:cNvPr id="1026" name="Picture 2" descr="Immagine">
            <a:extLst>
              <a:ext uri="{FF2B5EF4-FFF2-40B4-BE49-F238E27FC236}">
                <a16:creationId xmlns:a16="http://schemas.microsoft.com/office/drawing/2014/main" id="{92882377-612E-2386-584B-D1A67989D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48" y="1900111"/>
            <a:ext cx="7857414" cy="30744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A group of people standing in front of a large metal object&#10;&#10;Description automatically generated">
            <a:extLst>
              <a:ext uri="{FF2B5EF4-FFF2-40B4-BE49-F238E27FC236}">
                <a16:creationId xmlns:a16="http://schemas.microsoft.com/office/drawing/2014/main" id="{DA163D18-C7C7-A6A2-7C16-ED0AAE541512}"/>
              </a:ext>
            </a:extLst>
          </p:cNvPr>
          <p:cNvPicPr>
            <a:picLocks noChangeAspect="1"/>
          </p:cNvPicPr>
          <p:nvPr/>
        </p:nvPicPr>
        <p:blipFill>
          <a:blip r:embed="rId3"/>
          <a:stretch>
            <a:fillRect/>
          </a:stretch>
        </p:blipFill>
        <p:spPr>
          <a:xfrm>
            <a:off x="8138160" y="1257515"/>
            <a:ext cx="3877791" cy="2908343"/>
          </a:xfrm>
          <a:prstGeom prst="rect">
            <a:avLst/>
          </a:prstGeom>
          <a:ln>
            <a:solidFill>
              <a:schemeClr val="accent1"/>
            </a:solidFill>
          </a:ln>
        </p:spPr>
      </p:pic>
      <p:pic>
        <p:nvPicPr>
          <p:cNvPr id="6" name="Picture 5" descr="A group of men standing in front of a projection screen&#10;&#10;Description automatically generated">
            <a:extLst>
              <a:ext uri="{FF2B5EF4-FFF2-40B4-BE49-F238E27FC236}">
                <a16:creationId xmlns:a16="http://schemas.microsoft.com/office/drawing/2014/main" id="{736EB27C-B825-DFBE-38E6-6ED1781D478F}"/>
              </a:ext>
            </a:extLst>
          </p:cNvPr>
          <p:cNvPicPr>
            <a:picLocks noChangeAspect="1"/>
          </p:cNvPicPr>
          <p:nvPr/>
        </p:nvPicPr>
        <p:blipFill>
          <a:blip r:embed="rId4"/>
          <a:stretch>
            <a:fillRect/>
          </a:stretch>
        </p:blipFill>
        <p:spPr>
          <a:xfrm>
            <a:off x="8313073" y="4648105"/>
            <a:ext cx="3702878" cy="1666295"/>
          </a:xfrm>
          <a:prstGeom prst="rect">
            <a:avLst/>
          </a:prstGeom>
          <a:ln>
            <a:solidFill>
              <a:schemeClr val="accent1"/>
            </a:solidFill>
          </a:ln>
        </p:spPr>
      </p:pic>
      <p:sp>
        <p:nvSpPr>
          <p:cNvPr id="7" name="TextBox 6">
            <a:extLst>
              <a:ext uri="{FF2B5EF4-FFF2-40B4-BE49-F238E27FC236}">
                <a16:creationId xmlns:a16="http://schemas.microsoft.com/office/drawing/2014/main" id="{1904229D-E366-A43B-3EBE-3594225DE314}"/>
              </a:ext>
            </a:extLst>
          </p:cNvPr>
          <p:cNvSpPr txBox="1"/>
          <p:nvPr/>
        </p:nvSpPr>
        <p:spPr>
          <a:xfrm>
            <a:off x="981530" y="5209387"/>
            <a:ext cx="5994036" cy="646331"/>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it-IT" sz="1800" b="0" dirty="0">
                <a:solidFill>
                  <a:schemeClr val="tx1"/>
                </a:solidFill>
                <a:latin typeface="Arial" panose="020B0604020202020204" pitchFamily="34" charset="0"/>
                <a:cs typeface="Arial" panose="020B0604020202020204" pitchFamily="34" charset="0"/>
              </a:rPr>
              <a:t>pictures from GSICS </a:t>
            </a:r>
            <a:r>
              <a:rPr lang="it-IT" sz="1800" b="0" dirty="0" err="1">
                <a:solidFill>
                  <a:schemeClr val="tx1"/>
                </a:solidFill>
                <a:latin typeface="Arial" panose="020B0604020202020204" pitchFamily="34" charset="0"/>
                <a:cs typeface="Arial" panose="020B0604020202020204" pitchFamily="34" charset="0"/>
              </a:rPr>
              <a:t>Annual</a:t>
            </a:r>
            <a:r>
              <a:rPr lang="it-IT" sz="1800" b="0" dirty="0">
                <a:solidFill>
                  <a:schemeClr val="tx1"/>
                </a:solidFill>
                <a:latin typeface="Arial" panose="020B0604020202020204" pitchFamily="34" charset="0"/>
                <a:cs typeface="Arial" panose="020B0604020202020204" pitchFamily="34" charset="0"/>
              </a:rPr>
              <a:t> Meeting,</a:t>
            </a:r>
            <a:r>
              <a:rPr lang="en-US" sz="1800" b="0" i="0" dirty="0">
                <a:solidFill>
                  <a:schemeClr val="tx1"/>
                </a:solidFill>
                <a:effectLst/>
                <a:latin typeface="Arial" panose="020B0604020202020204" pitchFamily="34" charset="0"/>
                <a:cs typeface="Arial" panose="020B0604020202020204" pitchFamily="34" charset="0"/>
              </a:rPr>
              <a:t>  Changchun, Jilin Province, China</a:t>
            </a:r>
            <a:r>
              <a:rPr lang="it-IT" sz="1800" b="0" i="0" dirty="0">
                <a:solidFill>
                  <a:schemeClr val="tx1"/>
                </a:solidFill>
                <a:effectLst/>
                <a:latin typeface="Arial" panose="020B0604020202020204" pitchFamily="34" charset="0"/>
                <a:cs typeface="Arial" panose="020B0604020202020204" pitchFamily="34" charset="0"/>
              </a:rPr>
              <a:t>.</a:t>
            </a:r>
            <a:endParaRPr lang="en-US" sz="1800" b="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862CE7-3EEF-714A-9C02-D3F1D3FE2303}"/>
              </a:ext>
            </a:extLst>
          </p:cNvPr>
          <p:cNvSpPr txBox="1"/>
          <p:nvPr/>
        </p:nvSpPr>
        <p:spPr>
          <a:xfrm>
            <a:off x="2994660" y="3353935"/>
            <a:ext cx="6146074" cy="215444"/>
          </a:xfrm>
          <a:prstGeom prst="rect">
            <a:avLst/>
          </a:prstGeom>
          <a:noFill/>
        </p:spPr>
        <p:txBody>
          <a:bodyPr wrap="square">
            <a:spAutoFit/>
          </a:bodyPr>
          <a:lstStyle/>
          <a:p>
            <a:r>
              <a:rPr lang="en-US" sz="800" b="0" dirty="0">
                <a:solidFill>
                  <a:schemeClr val="tx1"/>
                </a:solidFill>
                <a:latin typeface="Arial" panose="020B0604020202020204" pitchFamily="34" charset="0"/>
                <a:cs typeface="Arial" panose="020B0604020202020204" pitchFamily="34" charset="0"/>
              </a:rPr>
              <a:t>17</a:t>
            </a:r>
            <a:endParaRPr lang="en-IT" dirty="0"/>
          </a:p>
        </p:txBody>
      </p:sp>
    </p:spTree>
    <p:extLst>
      <p:ext uri="{BB962C8B-B14F-4D97-AF65-F5344CB8AC3E}">
        <p14:creationId xmlns:p14="http://schemas.microsoft.com/office/powerpoint/2010/main" val="414011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FC32CA-DEB2-F482-69E4-FB6209CEDE6D}"/>
              </a:ext>
            </a:extLst>
          </p:cNvPr>
          <p:cNvSpPr>
            <a:spLocks noGrp="1"/>
          </p:cNvSpPr>
          <p:nvPr>
            <p:ph type="title"/>
          </p:nvPr>
        </p:nvSpPr>
        <p:spPr/>
        <p:txBody>
          <a:bodyPr/>
          <a:lstStyle/>
          <a:p>
            <a:r>
              <a:rPr lang="en-IT" dirty="0"/>
              <a:t>Agenda Overview</a:t>
            </a:r>
          </a:p>
        </p:txBody>
      </p:sp>
      <p:graphicFrame>
        <p:nvGraphicFramePr>
          <p:cNvPr id="4" name="Table 3">
            <a:extLst>
              <a:ext uri="{FF2B5EF4-FFF2-40B4-BE49-F238E27FC236}">
                <a16:creationId xmlns:a16="http://schemas.microsoft.com/office/drawing/2014/main" id="{87AB73C4-6913-E680-E604-EF68E873A999}"/>
              </a:ext>
            </a:extLst>
          </p:cNvPr>
          <p:cNvGraphicFramePr>
            <a:graphicFrameLocks noGrp="1"/>
          </p:cNvGraphicFramePr>
          <p:nvPr>
            <p:extLst>
              <p:ext uri="{D42A27DB-BD31-4B8C-83A1-F6EECF244321}">
                <p14:modId xmlns:p14="http://schemas.microsoft.com/office/powerpoint/2010/main" val="1644395777"/>
              </p:ext>
            </p:extLst>
          </p:nvPr>
        </p:nvGraphicFramePr>
        <p:xfrm>
          <a:off x="1350908" y="1270697"/>
          <a:ext cx="6439702" cy="4453189"/>
        </p:xfrm>
        <a:graphic>
          <a:graphicData uri="http://schemas.openxmlformats.org/drawingml/2006/table">
            <a:tbl>
              <a:tblPr/>
              <a:tblGrid>
                <a:gridCol w="776303">
                  <a:extLst>
                    <a:ext uri="{9D8B030D-6E8A-4147-A177-3AD203B41FA5}">
                      <a16:colId xmlns:a16="http://schemas.microsoft.com/office/drawing/2014/main" val="1028335622"/>
                    </a:ext>
                  </a:extLst>
                </a:gridCol>
                <a:gridCol w="1926015">
                  <a:extLst>
                    <a:ext uri="{9D8B030D-6E8A-4147-A177-3AD203B41FA5}">
                      <a16:colId xmlns:a16="http://schemas.microsoft.com/office/drawing/2014/main" val="194809552"/>
                    </a:ext>
                  </a:extLst>
                </a:gridCol>
                <a:gridCol w="2191332">
                  <a:extLst>
                    <a:ext uri="{9D8B030D-6E8A-4147-A177-3AD203B41FA5}">
                      <a16:colId xmlns:a16="http://schemas.microsoft.com/office/drawing/2014/main" val="3515093395"/>
                    </a:ext>
                  </a:extLst>
                </a:gridCol>
                <a:gridCol w="1546052">
                  <a:extLst>
                    <a:ext uri="{9D8B030D-6E8A-4147-A177-3AD203B41FA5}">
                      <a16:colId xmlns:a16="http://schemas.microsoft.com/office/drawing/2014/main" val="590505497"/>
                    </a:ext>
                  </a:extLst>
                </a:gridCol>
              </a:tblGrid>
              <a:tr h="280572">
                <a:tc>
                  <a:txBody>
                    <a:bodyPr/>
                    <a:lstStyle/>
                    <a:p>
                      <a:pPr algn="ctr" fontAlgn="ctr"/>
                      <a:r>
                        <a:rPr lang="en-GB" sz="1500" b="1" i="0" u="none" strike="noStrike">
                          <a:solidFill>
                            <a:srgbClr val="FFFFFF"/>
                          </a:solidFill>
                          <a:effectLst/>
                          <a:latin typeface="Calibri" panose="020F0502020204030204" pitchFamily="34" charset="0"/>
                        </a:rPr>
                        <a:t>Time</a:t>
                      </a: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IT" sz="1500" b="1" i="0" u="none" strike="noStrike">
                        <a:solidFill>
                          <a:srgbClr val="FFFFFF"/>
                        </a:solidFill>
                        <a:effectLst/>
                        <a:latin typeface="Calibri" panose="020F0502020204030204" pitchFamily="34" charset="0"/>
                      </a:endParaRPr>
                    </a:p>
                  </a:txBody>
                  <a:tcPr marL="9836" marR="9836" marT="9836" marB="4721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1500" b="1" i="0" u="none" strike="noStrike" dirty="0">
                          <a:solidFill>
                            <a:srgbClr val="FFFFFF"/>
                          </a:solidFill>
                          <a:effectLst/>
                          <a:latin typeface="Calibri" panose="020F0502020204030204" pitchFamily="34" charset="0"/>
                        </a:rPr>
                        <a:t>Sections</a:t>
                      </a: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endParaRPr lang="en-IT" sz="1500" b="1" i="0" u="none" strike="noStrike">
                        <a:solidFill>
                          <a:srgbClr val="FFFFFF"/>
                        </a:solidFill>
                        <a:effectLst/>
                        <a:latin typeface="Calibri" panose="020F0502020204030204" pitchFamily="34" charset="0"/>
                      </a:endParaRPr>
                    </a:p>
                  </a:txBody>
                  <a:tcPr marL="9836" marR="9836" marT="9836" marB="4721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417053522"/>
                  </a:ext>
                </a:extLst>
              </a:tr>
              <a:tr h="280572">
                <a:tc>
                  <a:txBody>
                    <a:bodyPr/>
                    <a:lstStyle/>
                    <a:p>
                      <a:pPr algn="ctr" fontAlgn="ctr"/>
                      <a:r>
                        <a:rPr lang="en-GB" sz="1500" b="1" i="0" u="none" strike="noStrike">
                          <a:solidFill>
                            <a:srgbClr val="000000"/>
                          </a:solidFill>
                          <a:effectLst/>
                          <a:latin typeface="Calibri" panose="020F0502020204030204" pitchFamily="34" charset="0"/>
                        </a:rPr>
                        <a:t>Day 1</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1" i="0" u="none" strike="noStrike">
                          <a:solidFill>
                            <a:srgbClr val="000000"/>
                          </a:solidFill>
                          <a:effectLst/>
                          <a:latin typeface="Calibri" panose="020F0502020204030204" pitchFamily="34" charset="0"/>
                        </a:rPr>
                        <a:t>Morning (8:00 Start)</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Mini conference</a:t>
                      </a: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073323"/>
                  </a:ext>
                </a:extLst>
              </a:tr>
              <a:tr h="280572">
                <a:tc>
                  <a:txBody>
                    <a:bodyPr/>
                    <a:lstStyle/>
                    <a:p>
                      <a:pPr algn="ctr" fontAlgn="ctr"/>
                      <a:r>
                        <a:rPr lang="en-IT" sz="1500" b="1" i="0" u="none" strike="noStrike">
                          <a:solidFill>
                            <a:srgbClr val="000000"/>
                          </a:solidFill>
                          <a:effectLst/>
                          <a:latin typeface="Calibri" panose="020F0502020204030204" pitchFamily="34" charset="0"/>
                        </a:rPr>
                        <a:t>17</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Afternoon (18:00 End)</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SWx</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VISNIR + Lunar PM</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593519"/>
                  </a:ext>
                </a:extLst>
              </a:tr>
              <a:tr h="280572">
                <a:tc>
                  <a:txBody>
                    <a:bodyPr/>
                    <a:lstStyle/>
                    <a:p>
                      <a:pPr algn="ctr" fontAlgn="ctr"/>
                      <a:r>
                        <a:rPr lang="en-GB" sz="1500" b="1" i="0" u="none" strike="noStrike">
                          <a:solidFill>
                            <a:srgbClr val="000000"/>
                          </a:solidFill>
                          <a:effectLst/>
                          <a:latin typeface="Calibri" panose="020F0502020204030204" pitchFamily="34" charset="0"/>
                        </a:rPr>
                        <a:t>Day 2</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1" i="0" u="none" strike="noStrike">
                          <a:solidFill>
                            <a:srgbClr val="000000"/>
                          </a:solidFill>
                          <a:effectLst/>
                          <a:latin typeface="Calibri" panose="020F0502020204030204" pitchFamily="34" charset="0"/>
                        </a:rPr>
                        <a:t>Morning</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VisNIR + Lunar AM</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936432"/>
                  </a:ext>
                </a:extLst>
              </a:tr>
              <a:tr h="280572">
                <a:tc>
                  <a:txBody>
                    <a:bodyPr/>
                    <a:lstStyle/>
                    <a:p>
                      <a:pPr algn="ctr" fontAlgn="ctr"/>
                      <a:r>
                        <a:rPr lang="en-IT" sz="1500" b="1" i="0" u="none" strike="noStrike">
                          <a:solidFill>
                            <a:srgbClr val="000000"/>
                          </a:solidFill>
                          <a:effectLst/>
                          <a:latin typeface="Calibri" panose="020F0502020204030204" pitchFamily="34" charset="0"/>
                        </a:rPr>
                        <a:t>18</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Afternoon</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IR PM</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591823"/>
                  </a:ext>
                </a:extLst>
              </a:tr>
              <a:tr h="280572">
                <a:tc>
                  <a:txBody>
                    <a:bodyPr/>
                    <a:lstStyle/>
                    <a:p>
                      <a:pPr algn="ctr" fontAlgn="ctr"/>
                      <a:r>
                        <a:rPr lang="en-GB" sz="1500" b="1" i="0" u="none" strike="noStrike">
                          <a:solidFill>
                            <a:srgbClr val="000000"/>
                          </a:solidFill>
                          <a:effectLst/>
                          <a:latin typeface="Calibri" panose="020F0502020204030204" pitchFamily="34" charset="0"/>
                        </a:rPr>
                        <a:t>Day 3</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1" i="0" u="none" strike="noStrike">
                          <a:solidFill>
                            <a:srgbClr val="000000"/>
                          </a:solidFill>
                          <a:effectLst/>
                          <a:latin typeface="Calibri" panose="020F0502020204030204" pitchFamily="34" charset="0"/>
                        </a:rPr>
                        <a:t>Early Morning</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UVN-S AM (w US remote)</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MW AM</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693290"/>
                  </a:ext>
                </a:extLst>
              </a:tr>
              <a:tr h="280572">
                <a:tc>
                  <a:txBody>
                    <a:bodyPr/>
                    <a:lstStyle/>
                    <a:p>
                      <a:pPr algn="ctr" fontAlgn="ctr"/>
                      <a:r>
                        <a:rPr lang="en-IT" sz="1500" b="1" i="0" u="none" strike="noStrike">
                          <a:solidFill>
                            <a:srgbClr val="000000"/>
                          </a:solidFill>
                          <a:effectLst/>
                          <a:latin typeface="Calibri" panose="020F0502020204030204" pitchFamily="34" charset="0"/>
                        </a:rPr>
                        <a:t>19</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500" b="1" i="0" u="none" strike="noStrike">
                          <a:solidFill>
                            <a:srgbClr val="000000"/>
                          </a:solidFill>
                          <a:effectLst/>
                          <a:latin typeface="Calibri" panose="020F0502020204030204" pitchFamily="34" charset="0"/>
                        </a:rPr>
                        <a:t>Long Lunch</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FF0000"/>
                          </a:solidFill>
                          <a:effectLst/>
                          <a:latin typeface="Calibri" panose="020F0502020204030204" pitchFamily="34" charset="0"/>
                        </a:rPr>
                        <a:t>CIOMP Site Visit</a:t>
                      </a: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142684"/>
                  </a:ext>
                </a:extLst>
              </a:tr>
              <a:tr h="280572">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Late Afternoon</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UVN-S PM (w EU remote)</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MW PM</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032582"/>
                  </a:ext>
                </a:extLst>
              </a:tr>
              <a:tr h="280572">
                <a:tc>
                  <a:txBody>
                    <a:bodyPr/>
                    <a:lstStyle/>
                    <a:p>
                      <a:pPr algn="ctr" fontAlgn="ctr"/>
                      <a:r>
                        <a:rPr lang="en-GB" sz="1500" b="1" i="0" u="none" strike="noStrike">
                          <a:solidFill>
                            <a:srgbClr val="000000"/>
                          </a:solidFill>
                          <a:effectLst/>
                          <a:latin typeface="Calibri" panose="020F0502020204030204" pitchFamily="34" charset="0"/>
                        </a:rPr>
                        <a:t>Day 4</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1" i="0" u="none" strike="noStrike">
                          <a:solidFill>
                            <a:srgbClr val="000000"/>
                          </a:solidFill>
                          <a:effectLst/>
                          <a:latin typeface="Calibri" panose="020F0502020204030204" pitchFamily="34" charset="0"/>
                        </a:rPr>
                        <a:t>Morning</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IR AM</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GDWG</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480027"/>
                  </a:ext>
                </a:extLst>
              </a:tr>
              <a:tr h="796765">
                <a:tc>
                  <a:txBody>
                    <a:bodyPr/>
                    <a:lstStyle/>
                    <a:p>
                      <a:pPr algn="ctr" fontAlgn="ctr"/>
                      <a:r>
                        <a:rPr lang="en-IT" sz="1500" b="1" i="0" u="none" strike="noStrike">
                          <a:solidFill>
                            <a:srgbClr val="000000"/>
                          </a:solidFill>
                          <a:effectLst/>
                          <a:latin typeface="Calibri" panose="020F0502020204030204" pitchFamily="34" charset="0"/>
                        </a:rPr>
                        <a:t>20</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Afternoon</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1500" b="1" i="0" u="none" strike="noStrike">
                          <a:solidFill>
                            <a:srgbClr val="000000"/>
                          </a:solidFill>
                          <a:effectLst/>
                          <a:latin typeface="Calibri" panose="020F0502020204030204" pitchFamily="34" charset="0"/>
                        </a:rPr>
                        <a:t>Agency reports 10-minute pre-recorded using template in 12 minute slots</a:t>
                      </a: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T"/>
                    </a:p>
                  </a:txBody>
                  <a:tcPr/>
                </a:tc>
                <a:extLst>
                  <a:ext uri="{0D108BD9-81ED-4DB2-BD59-A6C34878D82A}">
                    <a16:rowId xmlns:a16="http://schemas.microsoft.com/office/drawing/2014/main" val="3525124927"/>
                  </a:ext>
                </a:extLst>
              </a:tr>
              <a:tr h="504092">
                <a:tc>
                  <a:txBody>
                    <a:bodyPr/>
                    <a:lstStyle/>
                    <a:p>
                      <a:pPr algn="ctr" fontAlgn="ctr"/>
                      <a:r>
                        <a:rPr lang="en-GB" sz="1500" b="1" i="0" u="none" strike="noStrike">
                          <a:solidFill>
                            <a:srgbClr val="000000"/>
                          </a:solidFill>
                          <a:effectLst/>
                          <a:latin typeface="Calibri" panose="020F0502020204030204" pitchFamily="34" charset="0"/>
                        </a:rPr>
                        <a:t>Day 5</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500" b="1" i="0" u="none" strike="noStrike">
                          <a:solidFill>
                            <a:srgbClr val="000000"/>
                          </a:solidFill>
                          <a:effectLst/>
                          <a:latin typeface="Calibri" panose="020F0502020204030204" pitchFamily="34" charset="0"/>
                        </a:rPr>
                        <a:t>Morning</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Cross-Cutting (WG Briefings)</a:t>
                      </a: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426138"/>
                  </a:ext>
                </a:extLst>
              </a:tr>
              <a:tr h="280572">
                <a:tc>
                  <a:txBody>
                    <a:bodyPr/>
                    <a:lstStyle/>
                    <a:p>
                      <a:pPr algn="ctr" fontAlgn="ctr"/>
                      <a:r>
                        <a:rPr lang="en-IT" sz="1500" b="1" i="0" u="none" strike="noStrike">
                          <a:solidFill>
                            <a:srgbClr val="000000"/>
                          </a:solidFill>
                          <a:effectLst/>
                          <a:latin typeface="Calibri" panose="020F0502020204030204" pitchFamily="34" charset="0"/>
                        </a:rPr>
                        <a:t>21</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Afternoon</a:t>
                      </a: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500" b="1" i="0" u="none" strike="noStrike">
                          <a:solidFill>
                            <a:srgbClr val="000000"/>
                          </a:solidFill>
                          <a:effectLst/>
                          <a:latin typeface="Calibri" panose="020F0502020204030204" pitchFamily="34" charset="0"/>
                        </a:rPr>
                        <a:t>EP meeting</a:t>
                      </a: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473435"/>
                  </a:ext>
                </a:extLst>
              </a:tr>
              <a:tr h="280572">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a:solidFill>
                          <a:srgbClr val="000000"/>
                        </a:solidFill>
                        <a:effectLst/>
                        <a:latin typeface="Calibri" panose="020F0502020204030204" pitchFamily="34" charset="0"/>
                      </a:endParaRPr>
                    </a:p>
                  </a:txBody>
                  <a:tcPr marL="9836" marR="9836" marT="9836" marB="47216"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IT" sz="1500" b="1" i="0" u="none" strike="noStrike" dirty="0">
                        <a:solidFill>
                          <a:srgbClr val="000000"/>
                        </a:solidFill>
                        <a:effectLst/>
                        <a:latin typeface="Calibri" panose="020F0502020204030204" pitchFamily="34" charset="0"/>
                      </a:endParaRPr>
                    </a:p>
                  </a:txBody>
                  <a:tcPr marL="9836" marR="9836" marT="9836" marB="47216"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703220"/>
                  </a:ext>
                </a:extLst>
              </a:tr>
            </a:tbl>
          </a:graphicData>
        </a:graphic>
      </p:graphicFrame>
      <p:sp>
        <p:nvSpPr>
          <p:cNvPr id="5" name="TextBox 4">
            <a:extLst>
              <a:ext uri="{FF2B5EF4-FFF2-40B4-BE49-F238E27FC236}">
                <a16:creationId xmlns:a16="http://schemas.microsoft.com/office/drawing/2014/main" id="{4C502EE1-F695-7516-375D-116BDF1E81AB}"/>
              </a:ext>
            </a:extLst>
          </p:cNvPr>
          <p:cNvSpPr txBox="1"/>
          <p:nvPr/>
        </p:nvSpPr>
        <p:spPr>
          <a:xfrm>
            <a:off x="8142360" y="1083416"/>
            <a:ext cx="3733015" cy="4976812"/>
          </a:xfrm>
          <a:prstGeom prst="rect">
            <a:avLst/>
          </a:prstGeom>
          <a:noFill/>
        </p:spPr>
        <p:txBody>
          <a:bodyPr wrap="square" rtlCol="0">
            <a:spAutoFit/>
          </a:bodyPr>
          <a:lstStyle/>
          <a:p>
            <a:r>
              <a:rPr lang="en-IT" sz="1867" b="1" dirty="0"/>
              <a:t>SWs</a:t>
            </a:r>
            <a:r>
              <a:rPr lang="en-IT" sz="1867" dirty="0"/>
              <a:t> Space Weather</a:t>
            </a:r>
          </a:p>
          <a:p>
            <a:r>
              <a:rPr lang="en-IT" sz="1867" b="1" dirty="0"/>
              <a:t>VIS/NIR </a:t>
            </a:r>
            <a:r>
              <a:rPr lang="en-IT" sz="1867" dirty="0"/>
              <a:t>+ </a:t>
            </a:r>
            <a:r>
              <a:rPr lang="en-IT" sz="1867" b="1" dirty="0"/>
              <a:t>Lunar</a:t>
            </a:r>
          </a:p>
          <a:p>
            <a:r>
              <a:rPr lang="en-IT" sz="1867" b="1" dirty="0"/>
              <a:t>IR</a:t>
            </a:r>
            <a:r>
              <a:rPr lang="en-IT" sz="1867" dirty="0"/>
              <a:t> infrared</a:t>
            </a:r>
          </a:p>
          <a:p>
            <a:r>
              <a:rPr lang="en-IT" sz="1867" b="1" dirty="0"/>
              <a:t>MW</a:t>
            </a:r>
            <a:r>
              <a:rPr lang="en-IT" sz="1867" dirty="0"/>
              <a:t> Microwave</a:t>
            </a:r>
          </a:p>
          <a:p>
            <a:r>
              <a:rPr lang="en-IT" sz="1867" b="1" dirty="0"/>
              <a:t>UVN-S: UV/Vis/NIR Spectrometer</a:t>
            </a:r>
          </a:p>
          <a:p>
            <a:r>
              <a:rPr lang="en-IT" sz="1867" b="1" dirty="0"/>
              <a:t>GDWG</a:t>
            </a:r>
            <a:r>
              <a:rPr lang="en-IT" sz="1867" dirty="0"/>
              <a:t>: GSICS Group Data Working Group</a:t>
            </a:r>
          </a:p>
          <a:p>
            <a:r>
              <a:rPr lang="en-IT" sz="1867" b="1" dirty="0"/>
              <a:t>GRWG</a:t>
            </a:r>
            <a:r>
              <a:rPr lang="en-IT" sz="1867" dirty="0"/>
              <a:t>: GSICS Research Working Group </a:t>
            </a:r>
          </a:p>
          <a:p>
            <a:endParaRPr lang="en-IT" sz="1867" dirty="0"/>
          </a:p>
          <a:p>
            <a:r>
              <a:rPr lang="en-GB" sz="1867" dirty="0"/>
              <a:t>I</a:t>
            </a:r>
            <a:r>
              <a:rPr lang="en-IT" sz="1867" dirty="0"/>
              <a:t>n additions:</a:t>
            </a:r>
          </a:p>
          <a:p>
            <a:r>
              <a:rPr lang="en-IT" sz="1867" dirty="0"/>
              <a:t>- </a:t>
            </a:r>
            <a:r>
              <a:rPr lang="en-IT" sz="1867" b="1" dirty="0"/>
              <a:t>CEOS WGCV Report</a:t>
            </a:r>
          </a:p>
          <a:p>
            <a:r>
              <a:rPr lang="en-IT" sz="1867" dirty="0"/>
              <a:t>Outcames from the </a:t>
            </a:r>
          </a:p>
          <a:p>
            <a:r>
              <a:rPr lang="en-IT" sz="1867" dirty="0"/>
              <a:t>- </a:t>
            </a:r>
            <a:r>
              <a:rPr lang="en-IT" sz="1867" b="1" dirty="0"/>
              <a:t>Pre-flight Calibration and Characterization Workshop </a:t>
            </a:r>
            <a:r>
              <a:rPr lang="en-IT" sz="1867" dirty="0"/>
              <a:t>and</a:t>
            </a:r>
          </a:p>
          <a:p>
            <a:r>
              <a:rPr lang="en-IT" sz="1867" dirty="0"/>
              <a:t>- </a:t>
            </a:r>
            <a:r>
              <a:rPr lang="en-IT" sz="1867" b="1" dirty="0"/>
              <a:t>SITSat</a:t>
            </a:r>
            <a:r>
              <a:rPr lang="en-IT" sz="1867" dirty="0"/>
              <a:t> activities</a:t>
            </a:r>
          </a:p>
        </p:txBody>
      </p:sp>
    </p:spTree>
    <p:extLst>
      <p:ext uri="{BB962C8B-B14F-4D97-AF65-F5344CB8AC3E}">
        <p14:creationId xmlns:p14="http://schemas.microsoft.com/office/powerpoint/2010/main" val="145774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D1D32E-52CF-DE18-AB82-61C17EEF6D0F}"/>
              </a:ext>
            </a:extLst>
          </p:cNvPr>
          <p:cNvSpPr>
            <a:spLocks noGrp="1"/>
          </p:cNvSpPr>
          <p:nvPr>
            <p:ph type="body" idx="1"/>
          </p:nvPr>
        </p:nvSpPr>
        <p:spPr/>
        <p:txBody>
          <a:bodyPr/>
          <a:lstStyle/>
          <a:p>
            <a:r>
              <a:rPr lang="en-GB" sz="1600" dirty="0"/>
              <a:t>As evidenced over the last year, GSICS provides a critical framework for satellite agencies to collaborate to develop community-agreed best practices, standard procedures and tools. </a:t>
            </a:r>
          </a:p>
          <a:p>
            <a:pPr marL="508000" lvl="1" indent="0">
              <a:buNone/>
            </a:pPr>
            <a:endParaRPr lang="en-GB" sz="1200" dirty="0"/>
          </a:p>
          <a:p>
            <a:r>
              <a:rPr lang="en-GB" sz="1600" dirty="0"/>
              <a:t>The effort has been distributed across agencies to refine the calibration and inter-calibration methods of interest (e.g. desert calibration/inter-calibration, imager-hyperspectral inter-calibration) and to establish the uncertainties. It was agreed that the agencies will further seek to share relevant code and satellite data (e.g. lunar acquisitions) in support of the data quality monitoring.</a:t>
            </a:r>
          </a:p>
          <a:p>
            <a:pPr marL="508000" lvl="1" indent="0">
              <a:buNone/>
            </a:pPr>
            <a:endParaRPr lang="en-GB" sz="1200" dirty="0"/>
          </a:p>
          <a:p>
            <a:r>
              <a:rPr lang="en-GB" sz="1600" dirty="0"/>
              <a:t>26 quarterly GSICS sub-group web meetings were held in the last year, as well as the annual and Executive Panel (EP) meetings in Changchun (China) in March 2025.</a:t>
            </a:r>
          </a:p>
          <a:p>
            <a:pPr marL="508000" lvl="1" indent="0">
              <a:buNone/>
            </a:pPr>
            <a:endParaRPr lang="en-GB" sz="1200" dirty="0"/>
          </a:p>
          <a:p>
            <a:r>
              <a:rPr lang="en-GB" sz="1600" dirty="0"/>
              <a:t>Joint CEOS WGCV – CGMS GSICS pre-flight calibration WS took place in ESA/ESTEC (NL) on 19-22 November 2024.</a:t>
            </a:r>
          </a:p>
        </p:txBody>
      </p:sp>
      <p:sp>
        <p:nvSpPr>
          <p:cNvPr id="3" name="Title 2">
            <a:extLst>
              <a:ext uri="{FF2B5EF4-FFF2-40B4-BE49-F238E27FC236}">
                <a16:creationId xmlns:a16="http://schemas.microsoft.com/office/drawing/2014/main" id="{8FA356CF-B679-9804-9058-2E35D302ACE0}"/>
              </a:ext>
            </a:extLst>
          </p:cNvPr>
          <p:cNvSpPr>
            <a:spLocks noGrp="1"/>
          </p:cNvSpPr>
          <p:nvPr>
            <p:ph type="title"/>
          </p:nvPr>
        </p:nvSpPr>
        <p:spPr/>
        <p:txBody>
          <a:bodyPr/>
          <a:lstStyle/>
          <a:p>
            <a:r>
              <a:rPr lang="en-GB" sz="2800" dirty="0"/>
              <a:t>GSICS Cooperative Developments this last year</a:t>
            </a:r>
          </a:p>
        </p:txBody>
      </p:sp>
    </p:spTree>
    <p:extLst>
      <p:ext uri="{BB962C8B-B14F-4D97-AF65-F5344CB8AC3E}">
        <p14:creationId xmlns:p14="http://schemas.microsoft.com/office/powerpoint/2010/main" val="120424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3BAB03-E0E5-9B27-89BE-D645A376E6A8}"/>
              </a:ext>
            </a:extLst>
          </p:cNvPr>
          <p:cNvSpPr>
            <a:spLocks noGrp="1"/>
          </p:cNvSpPr>
          <p:nvPr>
            <p:ph type="body" idx="1"/>
          </p:nvPr>
        </p:nvSpPr>
        <p:spPr>
          <a:xfrm>
            <a:off x="324233" y="1397892"/>
            <a:ext cx="5502610" cy="4662900"/>
          </a:xfrm>
        </p:spPr>
        <p:txBody>
          <a:bodyPr/>
          <a:lstStyle/>
          <a:p>
            <a:r>
              <a:rPr lang="en-GB" sz="1600" dirty="0"/>
              <a:t>Following a HW failure on the EUMETSAT MTG-I1 (Metop-12) FCI detected in January 2024, the instrument resumed observation mode in May 2024 without the on-board calibration acquisitions.</a:t>
            </a:r>
          </a:p>
          <a:p>
            <a:pPr marL="508000" lvl="1" indent="0">
              <a:buNone/>
            </a:pPr>
            <a:endParaRPr lang="en-GB" sz="1200" dirty="0"/>
          </a:p>
          <a:p>
            <a:r>
              <a:rPr lang="en-GB" sz="1600" dirty="0"/>
              <a:t>Since then, the anomaly is well mitigated by the use of the MICMICS implementation of the GSICS GEO-LEO (inter-calibration with Metop-B/C IASI) to estimate the FCI IR gains.</a:t>
            </a:r>
          </a:p>
          <a:p>
            <a:pPr marL="508000" lvl="1" indent="0">
              <a:buNone/>
            </a:pPr>
            <a:endParaRPr lang="en-GB" sz="1200" dirty="0"/>
          </a:p>
          <a:p>
            <a:r>
              <a:rPr lang="en-GB" sz="1600" dirty="0"/>
              <a:t>This is a clear example of the GSICS cooperation benefiting the quality and lifetime of a key operational mission.</a:t>
            </a:r>
          </a:p>
        </p:txBody>
      </p:sp>
      <p:sp>
        <p:nvSpPr>
          <p:cNvPr id="3" name="Title 2">
            <a:extLst>
              <a:ext uri="{FF2B5EF4-FFF2-40B4-BE49-F238E27FC236}">
                <a16:creationId xmlns:a16="http://schemas.microsoft.com/office/drawing/2014/main" id="{1D07D53C-C2D9-67A3-7A0D-0EB9E1D69687}"/>
              </a:ext>
            </a:extLst>
          </p:cNvPr>
          <p:cNvSpPr>
            <a:spLocks noGrp="1"/>
          </p:cNvSpPr>
          <p:nvPr>
            <p:ph type="title"/>
          </p:nvPr>
        </p:nvSpPr>
        <p:spPr/>
        <p:txBody>
          <a:bodyPr/>
          <a:lstStyle/>
          <a:p>
            <a:r>
              <a:rPr lang="en-GB" sz="4000" dirty="0"/>
              <a:t>GSICS Benefits – some examples</a:t>
            </a:r>
          </a:p>
        </p:txBody>
      </p:sp>
      <p:pic>
        <p:nvPicPr>
          <p:cNvPr id="4" name="Picture 3">
            <a:extLst>
              <a:ext uri="{FF2B5EF4-FFF2-40B4-BE49-F238E27FC236}">
                <a16:creationId xmlns:a16="http://schemas.microsoft.com/office/drawing/2014/main" id="{F0751A35-8514-9E1B-0F08-CB8925C9DF49}"/>
              </a:ext>
            </a:extLst>
          </p:cNvPr>
          <p:cNvPicPr>
            <a:picLocks noChangeAspect="1"/>
          </p:cNvPicPr>
          <p:nvPr/>
        </p:nvPicPr>
        <p:blipFill>
          <a:blip r:embed="rId2"/>
          <a:stretch>
            <a:fillRect/>
          </a:stretch>
        </p:blipFill>
        <p:spPr>
          <a:xfrm>
            <a:off x="5826843" y="1067227"/>
            <a:ext cx="6191232" cy="2736304"/>
          </a:xfrm>
          <a:prstGeom prst="rect">
            <a:avLst/>
          </a:prstGeom>
        </p:spPr>
      </p:pic>
      <p:pic>
        <p:nvPicPr>
          <p:cNvPr id="5" name="Picture 4">
            <a:extLst>
              <a:ext uri="{FF2B5EF4-FFF2-40B4-BE49-F238E27FC236}">
                <a16:creationId xmlns:a16="http://schemas.microsoft.com/office/drawing/2014/main" id="{11CF02BD-FA9A-1E4E-7FFC-4435A31FAC52}"/>
              </a:ext>
            </a:extLst>
          </p:cNvPr>
          <p:cNvPicPr>
            <a:picLocks noChangeAspect="1"/>
          </p:cNvPicPr>
          <p:nvPr/>
        </p:nvPicPr>
        <p:blipFill>
          <a:blip r:embed="rId3"/>
          <a:stretch>
            <a:fillRect/>
          </a:stretch>
        </p:blipFill>
        <p:spPr>
          <a:xfrm>
            <a:off x="5852117" y="3791174"/>
            <a:ext cx="6184232" cy="2736304"/>
          </a:xfrm>
          <a:prstGeom prst="rect">
            <a:avLst/>
          </a:prstGeom>
        </p:spPr>
      </p:pic>
    </p:spTree>
    <p:extLst>
      <p:ext uri="{BB962C8B-B14F-4D97-AF65-F5344CB8AC3E}">
        <p14:creationId xmlns:p14="http://schemas.microsoft.com/office/powerpoint/2010/main" val="252254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D64B39-7146-C6B5-4AA8-9D8DAAF50612}"/>
              </a:ext>
            </a:extLst>
          </p:cNvPr>
          <p:cNvSpPr>
            <a:spLocks noGrp="1"/>
          </p:cNvSpPr>
          <p:nvPr>
            <p:ph type="body" idx="1"/>
          </p:nvPr>
        </p:nvSpPr>
        <p:spPr>
          <a:xfrm>
            <a:off x="323850" y="1077009"/>
            <a:ext cx="7003707" cy="4662488"/>
          </a:xfrm>
        </p:spPr>
        <p:txBody>
          <a:bodyPr/>
          <a:lstStyle/>
          <a:p>
            <a:r>
              <a:rPr lang="en-US" sz="1400" dirty="0"/>
              <a:t>Examples right of KMA inter-calibration monitoring of GK2A AMI with IASI/</a:t>
            </a:r>
            <a:r>
              <a:rPr lang="en-US" sz="1400" dirty="0" err="1"/>
              <a:t>CrIS</a:t>
            </a:r>
            <a:r>
              <a:rPr lang="en-US" sz="1400" dirty="0"/>
              <a:t> for IR and VIIRS for VIS-NIR.</a:t>
            </a:r>
          </a:p>
          <a:p>
            <a:pPr lvl="2"/>
            <a:endParaRPr lang="en-US" sz="800" dirty="0"/>
          </a:p>
          <a:p>
            <a:r>
              <a:rPr lang="en-US" sz="1400" dirty="0"/>
              <a:t>All agencies are doing the same analyses and GSICS is working on the standardization of the reporting (e.g. http://</a:t>
            </a:r>
            <a:r>
              <a:rPr lang="en-US" sz="1400" dirty="0" err="1"/>
              <a:t>matrics.eumetsat.int</a:t>
            </a:r>
            <a:r>
              <a:rPr lang="en-US" sz="1400" dirty="0"/>
              <a:t> (below)</a:t>
            </a:r>
          </a:p>
        </p:txBody>
      </p:sp>
      <p:sp>
        <p:nvSpPr>
          <p:cNvPr id="3" name="Title 2">
            <a:extLst>
              <a:ext uri="{FF2B5EF4-FFF2-40B4-BE49-F238E27FC236}">
                <a16:creationId xmlns:a16="http://schemas.microsoft.com/office/drawing/2014/main" id="{B611FC95-F042-2657-1A64-A125E4224B52}"/>
              </a:ext>
            </a:extLst>
          </p:cNvPr>
          <p:cNvSpPr>
            <a:spLocks noGrp="1"/>
          </p:cNvSpPr>
          <p:nvPr>
            <p:ph type="title"/>
          </p:nvPr>
        </p:nvSpPr>
        <p:spPr>
          <a:xfrm>
            <a:off x="176048" y="175939"/>
            <a:ext cx="9386864" cy="779002"/>
          </a:xfrm>
        </p:spPr>
        <p:txBody>
          <a:bodyPr/>
          <a:lstStyle/>
          <a:p>
            <a:r>
              <a:rPr lang="en-GB" sz="4000" dirty="0"/>
              <a:t>GSICS Benefits – some examples (ii)</a:t>
            </a:r>
          </a:p>
        </p:txBody>
      </p:sp>
      <p:pic>
        <p:nvPicPr>
          <p:cNvPr id="4" name="Picture 0">
            <a:extLst>
              <a:ext uri="{FF2B5EF4-FFF2-40B4-BE49-F238E27FC236}">
                <a16:creationId xmlns:a16="http://schemas.microsoft.com/office/drawing/2014/main" id="{ACD22FB3-45A3-4BED-3D29-C96109D33105}"/>
              </a:ext>
            </a:extLst>
          </p:cNvPr>
          <p:cNvPicPr preferRelativeResize="0">
            <a:picLocks noChangeAspect="1"/>
          </p:cNvPicPr>
          <p:nvPr/>
        </p:nvPicPr>
        <p:blipFill>
          <a:blip r:embed="rId2"/>
          <a:stretch>
            <a:fillRect/>
          </a:stretch>
        </p:blipFill>
        <p:spPr>
          <a:xfrm>
            <a:off x="8029994" y="1145718"/>
            <a:ext cx="3325868" cy="2666143"/>
          </a:xfrm>
          <a:prstGeom prst="rect">
            <a:avLst/>
          </a:prstGeom>
          <a:noFill/>
          <a:ln>
            <a:noFill/>
          </a:ln>
          <a:effectLst/>
        </p:spPr>
      </p:pic>
      <p:pic>
        <p:nvPicPr>
          <p:cNvPr id="5" name="그림 16">
            <a:extLst>
              <a:ext uri="{FF2B5EF4-FFF2-40B4-BE49-F238E27FC236}">
                <a16:creationId xmlns:a16="http://schemas.microsoft.com/office/drawing/2014/main" id="{D7572EA5-0820-0AC2-D9D6-56104A73F995}"/>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rcRect r="11614"/>
          <a:stretch>
            <a:fillRect/>
          </a:stretch>
        </p:blipFill>
        <p:spPr>
          <a:xfrm>
            <a:off x="7560389" y="4031072"/>
            <a:ext cx="4302099" cy="2425592"/>
          </a:xfrm>
          <a:prstGeom prst="rect">
            <a:avLst/>
          </a:prstGeom>
        </p:spPr>
      </p:pic>
      <p:pic>
        <p:nvPicPr>
          <p:cNvPr id="6" name="Picture 5" descr="A screen shot of a graph&#10;&#10;AI-generated content may be incorrect.">
            <a:extLst>
              <a:ext uri="{FF2B5EF4-FFF2-40B4-BE49-F238E27FC236}">
                <a16:creationId xmlns:a16="http://schemas.microsoft.com/office/drawing/2014/main" id="{DA3AA5C0-6064-3D6A-C559-69401A514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019" y="2723411"/>
            <a:ext cx="4608512" cy="3138138"/>
          </a:xfrm>
          <a:prstGeom prst="rect">
            <a:avLst/>
          </a:prstGeom>
          <a:ln>
            <a:solidFill>
              <a:schemeClr val="accent1"/>
            </a:solidFill>
          </a:ln>
        </p:spPr>
      </p:pic>
    </p:spTree>
    <p:extLst>
      <p:ext uri="{BB962C8B-B14F-4D97-AF65-F5344CB8AC3E}">
        <p14:creationId xmlns:p14="http://schemas.microsoft.com/office/powerpoint/2010/main" val="92456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FC789C0-D9BF-C62D-458C-C44600C0EB76}"/>
              </a:ext>
            </a:extLst>
          </p:cNvPr>
          <p:cNvSpPr>
            <a:spLocks noGrp="1"/>
          </p:cNvSpPr>
          <p:nvPr>
            <p:ph type="body" idx="1"/>
          </p:nvPr>
        </p:nvSpPr>
        <p:spPr>
          <a:xfrm>
            <a:off x="324233" y="1088974"/>
            <a:ext cx="11495400" cy="4662900"/>
          </a:xfrm>
        </p:spPr>
        <p:txBody>
          <a:bodyPr/>
          <a:lstStyle/>
          <a:p>
            <a:r>
              <a:rPr lang="en-GB" sz="1800" dirty="0"/>
              <a:t>Next annual meeting will be hosted by the National Research Council of Canada, 23-27 March 2026, in Ottawa. </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For the next annual meeting, invitations will be sent out to commercial satellite providers and to other potential users (e.g., CEOS-CGMS WG climate, CGMS WG II subgroups, CEOS VCs, etc.)</a:t>
            </a:r>
          </a:p>
        </p:txBody>
      </p:sp>
      <p:sp>
        <p:nvSpPr>
          <p:cNvPr id="3" name="Title 2">
            <a:extLst>
              <a:ext uri="{FF2B5EF4-FFF2-40B4-BE49-F238E27FC236}">
                <a16:creationId xmlns:a16="http://schemas.microsoft.com/office/drawing/2014/main" id="{497D2211-AB8B-565D-1F30-FCB610DFDA3F}"/>
              </a:ext>
            </a:extLst>
          </p:cNvPr>
          <p:cNvSpPr>
            <a:spLocks noGrp="1"/>
          </p:cNvSpPr>
          <p:nvPr>
            <p:ph type="title"/>
          </p:nvPr>
        </p:nvSpPr>
        <p:spPr>
          <a:xfrm>
            <a:off x="176048" y="175939"/>
            <a:ext cx="9386864" cy="779002"/>
          </a:xfrm>
        </p:spPr>
        <p:txBody>
          <a:bodyPr/>
          <a:lstStyle/>
          <a:p>
            <a:r>
              <a:rPr lang="en-US" dirty="0"/>
              <a:t>Next </a:t>
            </a:r>
            <a:r>
              <a:rPr lang="en-IT"/>
              <a:t>GSICS </a:t>
            </a:r>
            <a:r>
              <a:rPr lang="en-IT" dirty="0"/>
              <a:t>Annual Meeting </a:t>
            </a:r>
          </a:p>
        </p:txBody>
      </p:sp>
      <p:pic>
        <p:nvPicPr>
          <p:cNvPr id="2" name="Picture 2">
            <a:extLst>
              <a:ext uri="{FF2B5EF4-FFF2-40B4-BE49-F238E27FC236}">
                <a16:creationId xmlns:a16="http://schemas.microsoft.com/office/drawing/2014/main" id="{F2475ED8-7C21-D62F-D1FD-BC547DD92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97" y="1782459"/>
            <a:ext cx="5214558" cy="325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5891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119</TotalTime>
  <Words>824</Words>
  <Application>Microsoft Macintosh PowerPoint</Application>
  <PresentationFormat>Widescreen</PresentationFormat>
  <Paragraphs>117</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Montserrat</vt:lpstr>
      <vt:lpstr>Calibri</vt:lpstr>
      <vt:lpstr>Arial</vt:lpstr>
      <vt:lpstr>ceos</vt:lpstr>
      <vt:lpstr>CEOS WGCV-55 CGMS-GSICS and CEOS-WGCV</vt:lpstr>
      <vt:lpstr>PowerPoint Presentation</vt:lpstr>
      <vt:lpstr>GSICS Annual meeting 2025</vt:lpstr>
      <vt:lpstr>Plenary and group meetings</vt:lpstr>
      <vt:lpstr>Agenda Overview</vt:lpstr>
      <vt:lpstr>GSICS Cooperative Developments this last year</vt:lpstr>
      <vt:lpstr>GSICS Benefits – some examples</vt:lpstr>
      <vt:lpstr>GSICS Benefits – some examples (ii)</vt:lpstr>
      <vt:lpstr>Next GSICS Annual Meeting </vt:lpstr>
      <vt:lpstr>WGCV and GSICS area of cooperation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WGCV-55 GSICS and CEOS-WGCV</dc:title>
  <cp:lastModifiedBy>Paolo Castracane</cp:lastModifiedBy>
  <cp:revision>3</cp:revision>
  <dcterms:modified xsi:type="dcterms:W3CDTF">2025-07-04T07:38:25Z</dcterms:modified>
</cp:coreProperties>
</file>