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notesMasterIdLst>
    <p:notesMasterId r:id="rId19"/>
  </p:notesMasterIdLst>
  <p:sldIdLst>
    <p:sldId id="261" r:id="rId2"/>
    <p:sldId id="1485" r:id="rId3"/>
    <p:sldId id="1465" r:id="rId4"/>
    <p:sldId id="262" r:id="rId5"/>
    <p:sldId id="1464" r:id="rId6"/>
    <p:sldId id="275" r:id="rId7"/>
    <p:sldId id="269" r:id="rId8"/>
    <p:sldId id="1490" r:id="rId9"/>
    <p:sldId id="1501" r:id="rId10"/>
    <p:sldId id="1491" r:id="rId11"/>
    <p:sldId id="1496" r:id="rId12"/>
    <p:sldId id="1497" r:id="rId13"/>
    <p:sldId id="1499" r:id="rId14"/>
    <p:sldId id="1492" r:id="rId15"/>
    <p:sldId id="1484" r:id="rId16"/>
    <p:sldId id="1489" r:id="rId17"/>
    <p:sldId id="276" r:id="rId18"/>
  </p:sldIdLst>
  <p:sldSz cx="12192000" cy="6858000"/>
  <p:notesSz cx="6797675" cy="9928225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rasimhamurthy, Vinod" initials="NV" lastIdx="1" clrIdx="0">
    <p:extLst>
      <p:ext uri="{19B8F6BF-5375-455C-9EA6-DF929625EA0E}">
        <p15:presenceInfo xmlns:p15="http://schemas.microsoft.com/office/powerpoint/2012/main" userId="Narasimhamurthy, Vinod" providerId="None"/>
      </p:ext>
    </p:extLst>
  </p:cmAuthor>
  <p:cmAuthor id="2" name="Menon,  Harish" initials="MH" lastIdx="16" clrIdx="1">
    <p:extLst>
      <p:ext uri="{19B8F6BF-5375-455C-9EA6-DF929625EA0E}">
        <p15:presenceInfo xmlns:p15="http://schemas.microsoft.com/office/powerpoint/2012/main" userId="S::harishmenon@kpmg.com::8eb50321-7cbb-4112-9f39-6306a79e12bd" providerId="AD"/>
      </p:ext>
    </p:extLst>
  </p:cmAuthor>
  <p:cmAuthor id="3" name="Parchure, Varun" initials="PV" lastIdx="1" clrIdx="2">
    <p:extLst>
      <p:ext uri="{19B8F6BF-5375-455C-9EA6-DF929625EA0E}">
        <p15:presenceInfo xmlns:p15="http://schemas.microsoft.com/office/powerpoint/2012/main" userId="S::varunparchure@kpmg.com::9e24ebf7-966b-4051-a7b4-201207c37b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8D"/>
    <a:srgbClr val="BEDFFF"/>
    <a:srgbClr val="CCECFF"/>
    <a:srgbClr val="C5EBFF"/>
    <a:srgbClr val="FF7E79"/>
    <a:srgbClr val="FF82D2"/>
    <a:srgbClr val="8AD8FF"/>
    <a:srgbClr val="4F70B9"/>
    <a:srgbClr val="C36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68" autoAdjust="0"/>
    <p:restoredTop sz="94249" autoAdjust="0"/>
  </p:normalViewPr>
  <p:slideViewPr>
    <p:cSldViewPr snapToGrid="0" showGuides="1">
      <p:cViewPr varScale="1">
        <p:scale>
          <a:sx n="111" d="100"/>
          <a:sy n="111" d="100"/>
        </p:scale>
        <p:origin x="9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74BCE-6D3A-4AEB-BBBD-6E0C0B0DE821}" type="datetimeFigureOut">
              <a:rPr lang="en-IN" smtClean="0"/>
              <a:t>18-08-2025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3F19E-D0F0-437D-96A1-BFEEE9EAD26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866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FA8B2-2595-716E-6378-87FBE34E4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2DE65-EDB4-51E2-20C6-0FF32FDDE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606E10-EFAD-71AC-0015-5B584AD78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7CF8D-9D09-0047-C320-97EE45DF4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439B-1006-4E28-9619-A8CE943C43C4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2852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B8EA9-F484-F85E-357F-ABC10AE4D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A2C8B2-D129-D232-7DDB-EF67576A3F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3FECA8-F31C-CD27-491B-3AE150D3E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59EEF-D9FA-79FA-D473-C39EC2138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439B-1006-4E28-9619-A8CE943C43C4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81052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CAB3D-10EF-1269-97B0-3DA022C53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AC0039-D460-8354-451A-E8797220C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6FB924-545B-4BB1-852E-594D70962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3C5ED-918F-05ED-CF21-AAAA8A95F9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439B-1006-4E28-9619-A8CE943C43C4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80288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0667E-3D37-30E9-035A-363E361B9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BFC64F-EDD9-B79E-CC53-E0ED3613C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F67EF-FE29-9DAC-6103-D1F8D20C3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8CA4C-201E-6510-869B-309A82F20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2439B-1006-4E28-9619-A8CE943C43C4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9995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9100" y="0"/>
            <a:ext cx="9232900" cy="6853686"/>
          </a:xfrm>
          <a:prstGeom prst="rect">
            <a:avLst/>
          </a:prstGeom>
          <a:effectLst>
            <a:softEdge rad="9906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0620C5-36D7-DAE6-8E42-3F1646A488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164" y="-12526"/>
            <a:ext cx="1043835" cy="74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5106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94293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544084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8892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256590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0694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976040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02390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6277-4B66-AA67-567A-6117A32A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2423"/>
            <a:ext cx="10515600" cy="6986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E1A60-BCD5-0E28-7D23-4ECDB73CD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082B9-562E-B2AB-F79F-EBB8D03AE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2569-8597-423A-95C1-D923F3D21107}" type="datetimeFigureOut">
              <a:rPr lang="en-IN" smtClean="0"/>
              <a:t>18-08-2025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24A8D-3051-8180-3B00-E8950A7B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7D62-E42A-5902-C6EF-D71E0917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EA0F-13D7-4B9C-807C-6FB29A614E02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90557-5825-2076-40D3-98A965E1B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586" y="33466"/>
            <a:ext cx="983858" cy="7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9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6277-4B66-AA67-567A-6117A32A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2423"/>
            <a:ext cx="10515600" cy="6986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E1A60-BCD5-0E28-7D23-4ECDB73CD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082B9-562E-B2AB-F79F-EBB8D03AE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2569-8597-423A-95C1-D923F3D21107}" type="datetimeFigureOut">
              <a:rPr lang="en-IN" smtClean="0"/>
              <a:t>18-08-2025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24A8D-3051-8180-3B00-E8950A7B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7D62-E42A-5902-C6EF-D71E0917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EA0F-13D7-4B9C-807C-6FB29A614E02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90557-5825-2076-40D3-98A965E1B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309" y="37578"/>
            <a:ext cx="946280" cy="6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09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6277-4B66-AA67-567A-6117A32A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2423"/>
            <a:ext cx="10515600" cy="6986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E1A60-BCD5-0E28-7D23-4ECDB73CD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082B9-562E-B2AB-F79F-EBB8D03AE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2569-8597-423A-95C1-D923F3D21107}" type="datetimeFigureOut">
              <a:rPr lang="en-IN" smtClean="0"/>
              <a:t>18-08-2025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24A8D-3051-8180-3B00-E8950A7B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7D62-E42A-5902-C6EF-D71E0917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EA0F-13D7-4B9C-807C-6FB29A614E02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90557-5825-2076-40D3-98A965E1B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060" y="8414"/>
            <a:ext cx="996384" cy="71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16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29494-E74F-14D4-66CF-5726AAB66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320" y="45992"/>
            <a:ext cx="956153" cy="68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2065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A6277-4B66-AA67-567A-6117A32A0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2423"/>
            <a:ext cx="10515600" cy="69865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E1A60-BCD5-0E28-7D23-4ECDB73CD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082B9-562E-B2AB-F79F-EBB8D03AE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2569-8597-423A-95C1-D923F3D21107}" type="datetimeFigureOut">
              <a:rPr lang="en-IN" smtClean="0"/>
              <a:t>18-08-2025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24A8D-3051-8180-3B00-E8950A7B4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7D62-E42A-5902-C6EF-D71E0917E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1EA0F-13D7-4B9C-807C-6FB29A614E02}" type="slidenum">
              <a:rPr lang="en-IN" smtClean="0"/>
              <a:t>‹#›</a:t>
            </a:fld>
            <a:endParaRPr lang="en-IN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690557-5825-2076-40D3-98A965E1B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16" y="33466"/>
            <a:ext cx="977366" cy="69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8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13EF4B-067A-1BB6-10AE-3D25ACAD15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449" y="19762"/>
            <a:ext cx="988696" cy="70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605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824F5-FFC1-530A-70D3-E25E237A3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342" y="35215"/>
            <a:ext cx="950102" cy="67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449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AA6D9F-20D1-8110-54AD-4E65E94BB4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982" y="85223"/>
            <a:ext cx="847410" cy="6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2699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6035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15721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26777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943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CE5BE4F-13B7-A4E8-F19C-31D227B8EFB2}"/>
              </a:ext>
            </a:extLst>
          </p:cNvPr>
          <p:cNvCxnSpPr>
            <a:cxnSpLocks/>
          </p:cNvCxnSpPr>
          <p:nvPr userDrawn="1"/>
        </p:nvCxnSpPr>
        <p:spPr>
          <a:xfrm>
            <a:off x="0" y="771548"/>
            <a:ext cx="12192000" cy="0"/>
          </a:xfrm>
          <a:prstGeom prst="line">
            <a:avLst/>
          </a:prstGeom>
          <a:ln w="28575"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C8CB2EB-0324-5C0C-9B61-E43BA7549A5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753" y="135911"/>
            <a:ext cx="727469" cy="573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8A6F4B-CCAA-2C41-DA1C-5539B368858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248" y="61733"/>
            <a:ext cx="778397" cy="72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2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</p:sldLayoutIdLst>
  <p:transition spd="slow">
    <p:push dir="u"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10" Type="http://schemas.openxmlformats.org/officeDocument/2006/relationships/image" Target="../media/image27.em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2579EB-238B-5404-9D4D-A3C8239996CB}"/>
              </a:ext>
            </a:extLst>
          </p:cNvPr>
          <p:cNvSpPr/>
          <p:nvPr/>
        </p:nvSpPr>
        <p:spPr>
          <a:xfrm>
            <a:off x="861901" y="3554301"/>
            <a:ext cx="523409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NewSpace India Limited [NSIL]</a:t>
            </a:r>
          </a:p>
          <a:p>
            <a:pPr algn="ctr"/>
            <a:r>
              <a:rPr lang="en-US" sz="1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(A CPSE under Department of Space, Government of India)</a:t>
            </a:r>
          </a:p>
          <a:p>
            <a:pPr algn="ctr"/>
            <a:endParaRPr lang="en-US" sz="1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 ISO 9001:2015 Certified Company</a:t>
            </a:r>
            <a:endParaRPr lang="en-US" sz="1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5AA0C2-3F98-8660-1EFB-91664A49A5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167" y="1370062"/>
            <a:ext cx="5251276" cy="34145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207C58-D1DD-79F0-10BF-5FC5788539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204" y="1555631"/>
            <a:ext cx="2376348" cy="1873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FC6DD8-8DFB-502E-49E8-4528F2FBDAD0}"/>
              </a:ext>
            </a:extLst>
          </p:cNvPr>
          <p:cNvSpPr txBox="1"/>
          <p:nvPr/>
        </p:nvSpPr>
        <p:spPr>
          <a:xfrm>
            <a:off x="2975553" y="5630481"/>
            <a:ext cx="541237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NSIL - Pioneering India’s Space Commerce</a:t>
            </a:r>
            <a:endParaRPr kumimoji="0" lang="en-US" sz="2000" b="1" i="0" u="none" strike="noStrike" kern="1200" cap="none" spc="0" normalizeH="0" baseline="0" noProof="0" dirty="0">
              <a:ln w="10541" cmpd="sng">
                <a:solidFill>
                  <a:srgbClr val="BBE0E3">
                    <a:shade val="88000"/>
                    <a:satMod val="110000"/>
                  </a:srgbClr>
                </a:solidFill>
                <a:prstDash val="solid"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71494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95986-18F7-AEF8-7ABF-90971E806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5214CDE5-88E1-FB29-6D03-887F2E7FCB18}"/>
              </a:ext>
            </a:extLst>
          </p:cNvPr>
          <p:cNvSpPr txBox="1">
            <a:spLocks/>
          </p:cNvSpPr>
          <p:nvPr/>
        </p:nvSpPr>
        <p:spPr>
          <a:xfrm>
            <a:off x="3541059" y="98612"/>
            <a:ext cx="4679576" cy="49335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Cal-Val of Satellite Sensors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784108-D60D-46B0-02CF-459C0A22AB8D}"/>
              </a:ext>
            </a:extLst>
          </p:cNvPr>
          <p:cNvCxnSpPr>
            <a:cxnSpLocks/>
          </p:cNvCxnSpPr>
          <p:nvPr/>
        </p:nvCxnSpPr>
        <p:spPr>
          <a:xfrm>
            <a:off x="5791200" y="762000"/>
            <a:ext cx="89647" cy="5997388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914734A-9370-E6B0-0AB2-3A576FCED1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118" y="897189"/>
            <a:ext cx="5439690" cy="31727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937F64-357D-5F3A-88F9-F59A2ACB63DF}"/>
              </a:ext>
            </a:extLst>
          </p:cNvPr>
          <p:cNvSpPr/>
          <p:nvPr/>
        </p:nvSpPr>
        <p:spPr>
          <a:xfrm>
            <a:off x="139995" y="4133734"/>
            <a:ext cx="54396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The NRSC uses a calibration/validation (Cal/Val) site for testing and validating data from spaceborne optical sensors. This site, located at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Shadnagar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includes microwave calibration targets and natural targets for radiometric and geometric calibration. The microwave targets consist of corner reflectors with varying dimensions and polarization, while the natural targets have a reflectance range from 8% to 70% in the VNIR region.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52FD1-EACA-417D-F09A-775A0DC9294D}"/>
              </a:ext>
            </a:extLst>
          </p:cNvPr>
          <p:cNvSpPr txBox="1"/>
          <p:nvPr/>
        </p:nvSpPr>
        <p:spPr>
          <a:xfrm>
            <a:off x="5979459" y="895159"/>
            <a:ext cx="6122894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 Calibration Targets: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are corner reflectors (trihedral and dihedral) with precise dimensions and characterized Radar Cross Section (RCS) at different frequency bands and polarizations.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Targets: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targets have a range of reflectance values (8% to 70% in VNIR) and are used for radiometric calibration.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Geometric Calibration: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site includes a 70mx70m white and black contrast edge with a 6-degree orientation for geometric calibration.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Facility: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NRSC has developed an in-house goniometer for BRDF characterization of targets and an Active Radar Calibrator (ARC) for various SAR missions.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Post-Launch Evaluation: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site is used for periodic evaluation of radiometric and geometric performance of spaceborne optical sensors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761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5B978-1791-D4D0-7BE4-3499F64EE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0A42-F1DF-ABA4-DD2D-0BC6CFBD5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90401"/>
            <a:ext cx="11018519" cy="69865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NRSC Cal-Val Site at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Shadnagar</a:t>
            </a:r>
            <a:endParaRPr lang="en-IN" sz="3600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19F5963-6F9D-2D62-F4D0-F1AE47F7A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9414" t="3024" r="9694" b="5532"/>
          <a:stretch>
            <a:fillRect/>
          </a:stretch>
        </p:blipFill>
        <p:spPr>
          <a:xfrm>
            <a:off x="8261878" y="1258383"/>
            <a:ext cx="3731912" cy="4048908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87D130-3B02-8558-77F0-A5A4F4230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850" y="1066200"/>
            <a:ext cx="1355311" cy="47256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709A2ED-44A8-F2AC-E4BC-5292A3CB2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t="1288" r="1160" b="-354"/>
          <a:stretch>
            <a:fillRect/>
          </a:stretch>
        </p:blipFill>
        <p:spPr bwMode="auto">
          <a:xfrm>
            <a:off x="0" y="1258383"/>
            <a:ext cx="6453721" cy="346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EE08DD-EEE1-B3E9-14E3-931A0F3D7453}"/>
              </a:ext>
            </a:extLst>
          </p:cNvPr>
          <p:cNvSpPr txBox="1"/>
          <p:nvPr/>
        </p:nvSpPr>
        <p:spPr>
          <a:xfrm>
            <a:off x="7422227" y="6200275"/>
            <a:ext cx="4254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Recent image as viewed in Google Map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B2FD17-D878-E8C2-7115-A81751D90090}"/>
              </a:ext>
            </a:extLst>
          </p:cNvPr>
          <p:cNvSpPr txBox="1"/>
          <p:nvPr/>
        </p:nvSpPr>
        <p:spPr>
          <a:xfrm>
            <a:off x="3789681" y="4722829"/>
            <a:ext cx="295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Source: NRSC 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A626A-3D06-58F1-8575-22F680774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690" y="1255991"/>
            <a:ext cx="37465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2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97D92-4A93-CA28-49FE-5A89F9D6C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4A7EB-BA4C-7089-17D7-ED8267D4C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99149"/>
            <a:ext cx="11018519" cy="69865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Corner Reflectors at IMGEOS,NRSC</a:t>
            </a:r>
            <a:endParaRPr lang="en-IN" sz="3600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orner Reflectors">
            <a:extLst>
              <a:ext uri="{FF2B5EF4-FFF2-40B4-BE49-F238E27FC236}">
                <a16:creationId xmlns:a16="http://schemas.microsoft.com/office/drawing/2014/main" id="{ED998DDB-E9FA-5C0D-5729-A2561E97AF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1322541"/>
            <a:ext cx="8278019" cy="30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95CAE-3A95-C2D2-6ECE-12170B6CB377}"/>
              </a:ext>
            </a:extLst>
          </p:cNvPr>
          <p:cNvSpPr txBox="1"/>
          <p:nvPr/>
        </p:nvSpPr>
        <p:spPr>
          <a:xfrm>
            <a:off x="9428480" y="6384941"/>
            <a:ext cx="276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Source: NRSC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D1871-BEC7-22BA-FA57-D7354AAA6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211" y="1322541"/>
            <a:ext cx="3429167" cy="3036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43E6F4-5BB4-DD4D-2EBB-0B5B35D4B020}"/>
              </a:ext>
            </a:extLst>
          </p:cNvPr>
          <p:cNvSpPr txBox="1"/>
          <p:nvPr/>
        </p:nvSpPr>
        <p:spPr>
          <a:xfrm>
            <a:off x="7792720" y="4460217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Multiband Active RADAR Calibrator (ARC)</a:t>
            </a:r>
          </a:p>
        </p:txBody>
      </p:sp>
    </p:spTree>
    <p:extLst>
      <p:ext uri="{BB962C8B-B14F-4D97-AF65-F5344CB8AC3E}">
        <p14:creationId xmlns:p14="http://schemas.microsoft.com/office/powerpoint/2010/main" val="966320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70280-CDEE-DE71-AE8E-6C1A9C880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FAC6F-EAE6-BF88-799A-29AB45E5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62" y="111770"/>
            <a:ext cx="11018519" cy="698650"/>
          </a:xfrm>
        </p:spPr>
        <p:txBody>
          <a:bodyPr>
            <a:normAutofit/>
          </a:bodyPr>
          <a:lstStyle/>
          <a:p>
            <a:pPr algn="ctr"/>
            <a:r>
              <a:rPr lang="en-IN" sz="36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Cal-Val Activities of SAC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88000D-C0A8-A0B9-3BD6-818825270B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3" y="1431583"/>
            <a:ext cx="3716428" cy="278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ECFDC8C-C3A5-FE9B-ED58-5DE79275D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008" y="1431584"/>
            <a:ext cx="3722413" cy="278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C4EB9A-3F46-C8AA-CDAE-B64344811213}"/>
              </a:ext>
            </a:extLst>
          </p:cNvPr>
          <p:cNvSpPr txBox="1"/>
          <p:nvPr/>
        </p:nvSpPr>
        <p:spPr>
          <a:xfrm>
            <a:off x="3751340" y="4357836"/>
            <a:ext cx="424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Optical buoy for calibration of OCEANSAT-2 at Kavaratti,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Lakshwadeep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Islands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81C6E-080C-7141-D88B-FEDE3450E76F}"/>
              </a:ext>
            </a:extLst>
          </p:cNvPr>
          <p:cNvSpPr txBox="1"/>
          <p:nvPr/>
        </p:nvSpPr>
        <p:spPr>
          <a:xfrm>
            <a:off x="221503" y="4432110"/>
            <a:ext cx="358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Sun Photometer at Mt. Abu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8587606C-5BB7-F6D5-4434-CA0D8D081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41" y="1431584"/>
            <a:ext cx="3746490" cy="280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91978A-6892-39D8-8AB9-43829CB3DA2C}"/>
              </a:ext>
            </a:extLst>
          </p:cNvPr>
          <p:cNvSpPr txBox="1"/>
          <p:nvPr/>
        </p:nvSpPr>
        <p:spPr>
          <a:xfrm>
            <a:off x="7943500" y="4357836"/>
            <a:ext cx="424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Calibration measurement at Great Rann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Kutchh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Gujarat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43B231-5552-A8AB-3658-4CDE111D64E3}"/>
              </a:ext>
            </a:extLst>
          </p:cNvPr>
          <p:cNvSpPr txBox="1"/>
          <p:nvPr/>
        </p:nvSpPr>
        <p:spPr>
          <a:xfrm>
            <a:off x="9377680" y="6262424"/>
            <a:ext cx="281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Source: SAC Website</a:t>
            </a:r>
          </a:p>
        </p:txBody>
      </p:sp>
    </p:spTree>
    <p:extLst>
      <p:ext uri="{BB962C8B-B14F-4D97-AF65-F5344CB8AC3E}">
        <p14:creationId xmlns:p14="http://schemas.microsoft.com/office/powerpoint/2010/main" val="2216697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70421-44B9-E2C4-0085-58C5D0359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C3A17-84AC-D55C-A85E-DDE601A44E92}"/>
              </a:ext>
            </a:extLst>
          </p:cNvPr>
          <p:cNvSpPr txBox="1">
            <a:spLocks/>
          </p:cNvSpPr>
          <p:nvPr/>
        </p:nvSpPr>
        <p:spPr>
          <a:xfrm>
            <a:off x="3590365" y="169263"/>
            <a:ext cx="4679576" cy="49335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Geospatial Applications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207155E-2357-B985-3453-578CC8CF0E94}"/>
              </a:ext>
            </a:extLst>
          </p:cNvPr>
          <p:cNvCxnSpPr/>
          <p:nvPr/>
        </p:nvCxnSpPr>
        <p:spPr>
          <a:xfrm flipH="1">
            <a:off x="5880847" y="770965"/>
            <a:ext cx="98612" cy="5988423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ED7B70-C122-B6EA-2816-77EB47DA483A}"/>
              </a:ext>
            </a:extLst>
          </p:cNvPr>
          <p:cNvSpPr txBox="1"/>
          <p:nvPr/>
        </p:nvSpPr>
        <p:spPr>
          <a:xfrm>
            <a:off x="5979459" y="895159"/>
            <a:ext cx="61228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 the process of onboarding of Indian Geospatial Industry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0293E-9273-A347-2947-3B603FF4FA39}"/>
              </a:ext>
            </a:extLst>
          </p:cNvPr>
          <p:cNvSpPr txBox="1"/>
          <p:nvPr/>
        </p:nvSpPr>
        <p:spPr>
          <a:xfrm>
            <a:off x="191342" y="818214"/>
            <a:ext cx="5060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END OF PROJECT</a:t>
            </a:r>
          </a:p>
          <a:p>
            <a:pPr algn="ctr"/>
            <a:r>
              <a:rPr lang="en-I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IMPACT EVALUATION 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74831-199F-AAA6-C17C-0F2C9E450303}"/>
              </a:ext>
            </a:extLst>
          </p:cNvPr>
          <p:cNvSpPr txBox="1"/>
          <p:nvPr/>
        </p:nvSpPr>
        <p:spPr>
          <a:xfrm>
            <a:off x="89647" y="6020724"/>
            <a:ext cx="5264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Karnataka Watershed Development Project – II</a:t>
            </a:r>
          </a:p>
          <a:p>
            <a:pPr algn="ctr"/>
            <a:r>
              <a:rPr lang="en-I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Sujala III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8B36D-0BDE-8E51-DCE3-6182E8E52FC6}"/>
              </a:ext>
            </a:extLst>
          </p:cNvPr>
          <p:cNvSpPr txBox="1"/>
          <p:nvPr/>
        </p:nvSpPr>
        <p:spPr>
          <a:xfrm>
            <a:off x="6096000" y="1466251"/>
            <a:ext cx="52643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Added Product Generation</a:t>
            </a:r>
          </a:p>
          <a:p>
            <a:pPr>
              <a:spcAft>
                <a:spcPts val="600"/>
              </a:spcAft>
            </a:pPr>
            <a:endParaRPr lang="en-I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Geospatial Applications in diversified areas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Resources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&amp; Forest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 Application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Map and Large Scale Maps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and Development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monitoring for change detection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Geology &amp; Minerals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C31B97-5104-E04F-2C90-4FAAD32A02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494" y="1716125"/>
            <a:ext cx="2895241" cy="41021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B00986-6A58-6AD5-4724-DB1150C147C3}"/>
              </a:ext>
            </a:extLst>
          </p:cNvPr>
          <p:cNvSpPr txBox="1"/>
          <p:nvPr/>
        </p:nvSpPr>
        <p:spPr>
          <a:xfrm>
            <a:off x="7269664" y="5962841"/>
            <a:ext cx="3876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chemeClr val="accent1"/>
                </a:solidFill>
              </a:rPr>
              <a:t>Bhuvan Platform-as-a-Service</a:t>
            </a:r>
          </a:p>
        </p:txBody>
      </p:sp>
    </p:spTree>
    <p:extLst>
      <p:ext uri="{BB962C8B-B14F-4D97-AF65-F5344CB8AC3E}">
        <p14:creationId xmlns:p14="http://schemas.microsoft.com/office/powerpoint/2010/main" val="3829486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25DF5BF-95A7-808D-E6F0-3D1D0B0E7130}"/>
              </a:ext>
            </a:extLst>
          </p:cNvPr>
          <p:cNvSpPr txBox="1">
            <a:spLocks/>
          </p:cNvSpPr>
          <p:nvPr/>
        </p:nvSpPr>
        <p:spPr>
          <a:xfrm>
            <a:off x="1903464" y="124439"/>
            <a:ext cx="7823241" cy="49335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Space Based Application – End to End Solution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0167E-786A-48E5-6F43-9C13629F27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098" y="862465"/>
            <a:ext cx="10475804" cy="599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202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55ED0-5830-2B1E-048B-D9758797D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A4746B8-8F61-D8E4-0078-96A245973006}"/>
              </a:ext>
            </a:extLst>
          </p:cNvPr>
          <p:cNvSpPr txBox="1">
            <a:spLocks/>
          </p:cNvSpPr>
          <p:nvPr/>
        </p:nvSpPr>
        <p:spPr>
          <a:xfrm>
            <a:off x="1903464" y="124439"/>
            <a:ext cx="7823241" cy="49335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Commercial Opportunities with NSIL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1BE3DB-FFD0-0BE4-D64D-323321FE173D}"/>
              </a:ext>
            </a:extLst>
          </p:cNvPr>
          <p:cNvSpPr txBox="1"/>
          <p:nvPr/>
        </p:nvSpPr>
        <p:spPr>
          <a:xfrm>
            <a:off x="185248" y="1238738"/>
            <a:ext cx="591075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Cost Access to Space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Observation Data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Ground Station for IRS Data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Resellers of IRS Products 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Geospatial Applications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Structured Training in various disciplines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TTC &amp; Mission Support Services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Ground Stations – Turn Key Project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Communication – End to End Solution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of Technology developed at ISRO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69A918-D968-E384-C83F-745FF52FB8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236" y="1696720"/>
            <a:ext cx="5403347" cy="351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6917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179256-741A-499E-9DBD-17AB01FC2110}"/>
              </a:ext>
            </a:extLst>
          </p:cNvPr>
          <p:cNvSpPr/>
          <p:nvPr/>
        </p:nvSpPr>
        <p:spPr>
          <a:xfrm>
            <a:off x="2575518" y="2291407"/>
            <a:ext cx="7726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 for Your Kind Attention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1FA970-2F64-C17D-ACBA-1DC8A34F1C2D}"/>
              </a:ext>
            </a:extLst>
          </p:cNvPr>
          <p:cNvSpPr/>
          <p:nvPr/>
        </p:nvSpPr>
        <p:spPr>
          <a:xfrm>
            <a:off x="8290560" y="5837247"/>
            <a:ext cx="376936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contact@nsilindia.co.in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eodata@nsildindia.co.in</a:t>
            </a:r>
            <a:endParaRPr lang="en-US" sz="24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603025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342849-7F9D-CEBB-442D-B0E3632653B8}"/>
              </a:ext>
            </a:extLst>
          </p:cNvPr>
          <p:cNvSpPr txBox="1">
            <a:spLocks/>
          </p:cNvSpPr>
          <p:nvPr/>
        </p:nvSpPr>
        <p:spPr>
          <a:xfrm>
            <a:off x="954843" y="92242"/>
            <a:ext cx="6396215" cy="533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r>
              <a:rPr lang="en-US" dirty="0"/>
              <a:t>SPACE VALUE CHAIN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6BD8D1-CF3F-19E5-1BA8-0C7F3004D6B5}"/>
              </a:ext>
            </a:extLst>
          </p:cNvPr>
          <p:cNvGrpSpPr/>
          <p:nvPr/>
        </p:nvGrpSpPr>
        <p:grpSpPr>
          <a:xfrm>
            <a:off x="657636" y="716985"/>
            <a:ext cx="10710818" cy="5608046"/>
            <a:chOff x="307390" y="1052735"/>
            <a:chExt cx="8486680" cy="4680010"/>
          </a:xfrm>
        </p:grpSpPr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6416C91D-1A64-FBF5-C3CD-18AAAB893A30}"/>
                </a:ext>
              </a:extLst>
            </p:cNvPr>
            <p:cNvSpPr/>
            <p:nvPr/>
          </p:nvSpPr>
          <p:spPr>
            <a:xfrm rot="5400000">
              <a:off x="5940733" y="2356628"/>
              <a:ext cx="439458" cy="4962881"/>
            </a:xfrm>
            <a:prstGeom prst="rightBrace">
              <a:avLst>
                <a:gd name="adj1" fmla="val 8333"/>
                <a:gd name="adj2" fmla="val 48317"/>
              </a:avLst>
            </a:prstGeom>
            <a:noFill/>
            <a:ln w="254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691C11-FC18-D1B6-561E-52AF94C1D78D}"/>
                </a:ext>
              </a:extLst>
            </p:cNvPr>
            <p:cNvGrpSpPr/>
            <p:nvPr/>
          </p:nvGrpSpPr>
          <p:grpSpPr>
            <a:xfrm>
              <a:off x="307390" y="1052735"/>
              <a:ext cx="8486680" cy="4680010"/>
              <a:chOff x="307390" y="1052735"/>
              <a:chExt cx="8486680" cy="4680010"/>
            </a:xfrm>
          </p:grpSpPr>
          <p:sp>
            <p:nvSpPr>
              <p:cNvPr id="9" name="Right Brace 8">
                <a:extLst>
                  <a:ext uri="{FF2B5EF4-FFF2-40B4-BE49-F238E27FC236}">
                    <a16:creationId xmlns:a16="http://schemas.microsoft.com/office/drawing/2014/main" id="{44C38BEE-6C09-B58D-EE93-C2DE8D7E3DDF}"/>
                  </a:ext>
                </a:extLst>
              </p:cNvPr>
              <p:cNvSpPr/>
              <p:nvPr/>
            </p:nvSpPr>
            <p:spPr>
              <a:xfrm rot="5400000">
                <a:off x="1773765" y="3223973"/>
                <a:ext cx="439460" cy="3228193"/>
              </a:xfrm>
              <a:prstGeom prst="rightBrace">
                <a:avLst>
                  <a:gd name="adj1" fmla="val 8333"/>
                  <a:gd name="adj2" fmla="val 48317"/>
                </a:avLst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D1A4777-ACA7-BE52-16B2-BB3B174D4BDB}"/>
                  </a:ext>
                </a:extLst>
              </p:cNvPr>
              <p:cNvGrpSpPr/>
              <p:nvPr/>
            </p:nvGrpSpPr>
            <p:grpSpPr>
              <a:xfrm>
                <a:off x="485959" y="1052735"/>
                <a:ext cx="8308111" cy="4582089"/>
                <a:chOff x="224408" y="1052735"/>
                <a:chExt cx="8353889" cy="4582089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19D3237-2C14-0ED8-1A02-6BDC290F3801}"/>
                    </a:ext>
                  </a:extLst>
                </p:cNvPr>
                <p:cNvSpPr/>
                <p:nvPr/>
              </p:nvSpPr>
              <p:spPr>
                <a:xfrm>
                  <a:off x="224408" y="1052735"/>
                  <a:ext cx="8308032" cy="4582089"/>
                </a:xfrm>
                <a:prstGeom prst="rect">
                  <a:avLst/>
                </a:prstGeom>
                <a:ln w="44450"/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25" name="Freeform 5">
                  <a:extLst>
                    <a:ext uri="{FF2B5EF4-FFF2-40B4-BE49-F238E27FC236}">
                      <a16:creationId xmlns:a16="http://schemas.microsoft.com/office/drawing/2014/main" id="{A8637596-0957-735A-70AE-2C7D56887CAC}"/>
                    </a:ext>
                  </a:extLst>
                </p:cNvPr>
                <p:cNvSpPr/>
                <p:nvPr/>
              </p:nvSpPr>
              <p:spPr>
                <a:xfrm>
                  <a:off x="1726392" y="2918641"/>
                  <a:ext cx="1868535" cy="850275"/>
                </a:xfrm>
                <a:custGeom>
                  <a:avLst/>
                  <a:gdLst>
                    <a:gd name="connsiteX0" fmla="*/ 0 w 2125687"/>
                    <a:gd name="connsiteY0" fmla="*/ 0 h 850275"/>
                    <a:gd name="connsiteX1" fmla="*/ 1700550 w 2125687"/>
                    <a:gd name="connsiteY1" fmla="*/ 0 h 850275"/>
                    <a:gd name="connsiteX2" fmla="*/ 2125687 w 2125687"/>
                    <a:gd name="connsiteY2" fmla="*/ 425138 h 850275"/>
                    <a:gd name="connsiteX3" fmla="*/ 1700550 w 2125687"/>
                    <a:gd name="connsiteY3" fmla="*/ 850275 h 850275"/>
                    <a:gd name="connsiteX4" fmla="*/ 0 w 2125687"/>
                    <a:gd name="connsiteY4" fmla="*/ 850275 h 850275"/>
                    <a:gd name="connsiteX5" fmla="*/ 425138 w 2125687"/>
                    <a:gd name="connsiteY5" fmla="*/ 425138 h 850275"/>
                    <a:gd name="connsiteX6" fmla="*/ 0 w 2125687"/>
                    <a:gd name="connsiteY6" fmla="*/ 0 h 85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5687" h="850275">
                      <a:moveTo>
                        <a:pt x="0" y="0"/>
                      </a:moveTo>
                      <a:lnTo>
                        <a:pt x="1700550" y="0"/>
                      </a:lnTo>
                      <a:lnTo>
                        <a:pt x="2125687" y="425138"/>
                      </a:lnTo>
                      <a:lnTo>
                        <a:pt x="1700550" y="850275"/>
                      </a:lnTo>
                      <a:lnTo>
                        <a:pt x="0" y="850275"/>
                      </a:lnTo>
                      <a:lnTo>
                        <a:pt x="425138" y="425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0504D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spcFirstLastPara="0" vert="horz" wrap="square" lIns="485146" tIns="40005" rIns="445140" bIns="40005" numCol="1" spcCol="1270" anchor="ctr" anchorCtr="0">
                  <a:noAutofit/>
                </a:bodyPr>
                <a:lstStyle/>
                <a:p>
                  <a:pPr marL="0" marR="0" lvl="0" indent="0" algn="ctr" defTabSz="66671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Launch Services</a:t>
                  </a:r>
                </a:p>
              </p:txBody>
            </p:sp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46C12F33-D73C-8948-CB50-AA8A6C8189DB}"/>
                    </a:ext>
                  </a:extLst>
                </p:cNvPr>
                <p:cNvSpPr/>
                <p:nvPr/>
              </p:nvSpPr>
              <p:spPr>
                <a:xfrm>
                  <a:off x="3293005" y="2928703"/>
                  <a:ext cx="1926301" cy="850275"/>
                </a:xfrm>
                <a:custGeom>
                  <a:avLst/>
                  <a:gdLst>
                    <a:gd name="connsiteX0" fmla="*/ 0 w 2125687"/>
                    <a:gd name="connsiteY0" fmla="*/ 0 h 850275"/>
                    <a:gd name="connsiteX1" fmla="*/ 1700550 w 2125687"/>
                    <a:gd name="connsiteY1" fmla="*/ 0 h 850275"/>
                    <a:gd name="connsiteX2" fmla="*/ 2125687 w 2125687"/>
                    <a:gd name="connsiteY2" fmla="*/ 425138 h 850275"/>
                    <a:gd name="connsiteX3" fmla="*/ 1700550 w 2125687"/>
                    <a:gd name="connsiteY3" fmla="*/ 850275 h 850275"/>
                    <a:gd name="connsiteX4" fmla="*/ 0 w 2125687"/>
                    <a:gd name="connsiteY4" fmla="*/ 850275 h 850275"/>
                    <a:gd name="connsiteX5" fmla="*/ 425138 w 2125687"/>
                    <a:gd name="connsiteY5" fmla="*/ 425138 h 850275"/>
                    <a:gd name="connsiteX6" fmla="*/ 0 w 2125687"/>
                    <a:gd name="connsiteY6" fmla="*/ 0 h 85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5687" h="850275">
                      <a:moveTo>
                        <a:pt x="0" y="0"/>
                      </a:moveTo>
                      <a:lnTo>
                        <a:pt x="1700550" y="0"/>
                      </a:lnTo>
                      <a:lnTo>
                        <a:pt x="2125687" y="425138"/>
                      </a:lnTo>
                      <a:lnTo>
                        <a:pt x="1700550" y="850275"/>
                      </a:lnTo>
                      <a:lnTo>
                        <a:pt x="0" y="850275"/>
                      </a:lnTo>
                      <a:lnTo>
                        <a:pt x="425138" y="425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spcFirstLastPara="0" vert="horz" wrap="square" lIns="485146" tIns="40005" rIns="445140" bIns="40005" numCol="1" spcCol="1270" anchor="ctr" anchorCtr="0">
                  <a:noAutofit/>
                </a:bodyPr>
                <a:lstStyle/>
                <a:p>
                  <a:pPr marL="0" marR="0" lvl="0" indent="0" algn="ctr" defTabSz="66671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Space- based Services</a:t>
                  </a:r>
                </a:p>
              </p:txBody>
            </p:sp>
            <p:sp>
              <p:nvSpPr>
                <p:cNvPr id="27" name="Freeform 7">
                  <a:extLst>
                    <a:ext uri="{FF2B5EF4-FFF2-40B4-BE49-F238E27FC236}">
                      <a16:creationId xmlns:a16="http://schemas.microsoft.com/office/drawing/2014/main" id="{000CA43B-3F14-5D47-BF3A-DE96596B56CF}"/>
                    </a:ext>
                  </a:extLst>
                </p:cNvPr>
                <p:cNvSpPr/>
                <p:nvPr/>
              </p:nvSpPr>
              <p:spPr>
                <a:xfrm>
                  <a:off x="4917382" y="2918641"/>
                  <a:ext cx="1949748" cy="850275"/>
                </a:xfrm>
                <a:custGeom>
                  <a:avLst/>
                  <a:gdLst>
                    <a:gd name="connsiteX0" fmla="*/ 0 w 2125687"/>
                    <a:gd name="connsiteY0" fmla="*/ 0 h 850275"/>
                    <a:gd name="connsiteX1" fmla="*/ 1700550 w 2125687"/>
                    <a:gd name="connsiteY1" fmla="*/ 0 h 850275"/>
                    <a:gd name="connsiteX2" fmla="*/ 2125687 w 2125687"/>
                    <a:gd name="connsiteY2" fmla="*/ 425138 h 850275"/>
                    <a:gd name="connsiteX3" fmla="*/ 1700550 w 2125687"/>
                    <a:gd name="connsiteY3" fmla="*/ 850275 h 850275"/>
                    <a:gd name="connsiteX4" fmla="*/ 0 w 2125687"/>
                    <a:gd name="connsiteY4" fmla="*/ 850275 h 850275"/>
                    <a:gd name="connsiteX5" fmla="*/ 425138 w 2125687"/>
                    <a:gd name="connsiteY5" fmla="*/ 425138 h 850275"/>
                    <a:gd name="connsiteX6" fmla="*/ 0 w 2125687"/>
                    <a:gd name="connsiteY6" fmla="*/ 0 h 85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5687" h="850275">
                      <a:moveTo>
                        <a:pt x="0" y="0"/>
                      </a:moveTo>
                      <a:lnTo>
                        <a:pt x="1700550" y="0"/>
                      </a:lnTo>
                      <a:lnTo>
                        <a:pt x="2125687" y="425138"/>
                      </a:lnTo>
                      <a:lnTo>
                        <a:pt x="1700550" y="850275"/>
                      </a:lnTo>
                      <a:lnTo>
                        <a:pt x="0" y="850275"/>
                      </a:lnTo>
                      <a:lnTo>
                        <a:pt x="425138" y="425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BBB59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spcFirstLastPara="0" vert="horz" wrap="square" lIns="485146" tIns="40005" rIns="445140" bIns="40005" numCol="1" spcCol="1270" anchor="ctr" anchorCtr="0">
                  <a:noAutofit/>
                </a:bodyPr>
                <a:lstStyle/>
                <a:p>
                  <a:pPr marL="0" marR="0" lvl="0" indent="0" algn="ctr" defTabSz="66671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Value-added Services </a:t>
                  </a:r>
                </a:p>
              </p:txBody>
            </p:sp>
            <p:sp>
              <p:nvSpPr>
                <p:cNvPr id="28" name="Freeform 8">
                  <a:extLst>
                    <a:ext uri="{FF2B5EF4-FFF2-40B4-BE49-F238E27FC236}">
                      <a16:creationId xmlns:a16="http://schemas.microsoft.com/office/drawing/2014/main" id="{D0F44E20-24BF-2695-3390-04CD1F5CE266}"/>
                    </a:ext>
                  </a:extLst>
                </p:cNvPr>
                <p:cNvSpPr/>
                <p:nvPr/>
              </p:nvSpPr>
              <p:spPr>
                <a:xfrm>
                  <a:off x="6542159" y="2911381"/>
                  <a:ext cx="2036138" cy="850275"/>
                </a:xfrm>
                <a:custGeom>
                  <a:avLst/>
                  <a:gdLst>
                    <a:gd name="connsiteX0" fmla="*/ 0 w 2125687"/>
                    <a:gd name="connsiteY0" fmla="*/ 0 h 850275"/>
                    <a:gd name="connsiteX1" fmla="*/ 1700550 w 2125687"/>
                    <a:gd name="connsiteY1" fmla="*/ 0 h 850275"/>
                    <a:gd name="connsiteX2" fmla="*/ 2125687 w 2125687"/>
                    <a:gd name="connsiteY2" fmla="*/ 425138 h 850275"/>
                    <a:gd name="connsiteX3" fmla="*/ 1700550 w 2125687"/>
                    <a:gd name="connsiteY3" fmla="*/ 850275 h 850275"/>
                    <a:gd name="connsiteX4" fmla="*/ 0 w 2125687"/>
                    <a:gd name="connsiteY4" fmla="*/ 850275 h 850275"/>
                    <a:gd name="connsiteX5" fmla="*/ 425138 w 2125687"/>
                    <a:gd name="connsiteY5" fmla="*/ 425138 h 850275"/>
                    <a:gd name="connsiteX6" fmla="*/ 0 w 2125687"/>
                    <a:gd name="connsiteY6" fmla="*/ 0 h 850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5687" h="850275">
                      <a:moveTo>
                        <a:pt x="0" y="0"/>
                      </a:moveTo>
                      <a:lnTo>
                        <a:pt x="1700550" y="0"/>
                      </a:lnTo>
                      <a:lnTo>
                        <a:pt x="2125687" y="425138"/>
                      </a:lnTo>
                      <a:lnTo>
                        <a:pt x="1700550" y="850275"/>
                      </a:lnTo>
                      <a:lnTo>
                        <a:pt x="0" y="850275"/>
                      </a:lnTo>
                      <a:lnTo>
                        <a:pt x="425138" y="4251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spcFirstLastPara="0" vert="horz" wrap="square" lIns="485146" tIns="40005" rIns="445140" bIns="40005" numCol="1" spcCol="1270" anchor="ctr" anchorCtr="0">
                  <a:noAutofit/>
                </a:bodyPr>
                <a:lstStyle/>
                <a:p>
                  <a:pPr marL="0" marR="0" lvl="0" indent="0" algn="ctr" defTabSz="66671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Consumers</a:t>
                  </a:r>
                </a:p>
              </p:txBody>
            </p:sp>
          </p:grpSp>
          <p:grpSp>
            <p:nvGrpSpPr>
              <p:cNvPr id="11" name="Group 27">
                <a:extLst>
                  <a:ext uri="{FF2B5EF4-FFF2-40B4-BE49-F238E27FC236}">
                    <a16:creationId xmlns:a16="http://schemas.microsoft.com/office/drawing/2014/main" id="{62D8659C-1F43-B0C5-FC96-ADA4FECE81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763" y="1597250"/>
                <a:ext cx="2132013" cy="895647"/>
                <a:chOff x="272455" y="1605463"/>
                <a:chExt cx="2132013" cy="852996"/>
              </a:xfrm>
            </p:grpSpPr>
            <p:sp>
              <p:nvSpPr>
                <p:cNvPr id="22" name="Pentagon 28">
                  <a:extLst>
                    <a:ext uri="{FF2B5EF4-FFF2-40B4-BE49-F238E27FC236}">
                      <a16:creationId xmlns:a16="http://schemas.microsoft.com/office/drawing/2014/main" id="{0931B792-215B-1DB8-A601-D2BF7E778552}"/>
                    </a:ext>
                  </a:extLst>
                </p:cNvPr>
                <p:cNvSpPr/>
                <p:nvPr/>
              </p:nvSpPr>
              <p:spPr>
                <a:xfrm>
                  <a:off x="272455" y="1605463"/>
                  <a:ext cx="2132013" cy="852714"/>
                </a:xfrm>
                <a:prstGeom prst="homePlate">
                  <a:avLst/>
                </a:prstGeom>
                <a:solidFill>
                  <a:srgbClr val="9BBB59">
                    <a:lumMod val="60000"/>
                    <a:lumOff val="40000"/>
                  </a:srgbClr>
                </a:solidFill>
                <a:ln>
                  <a:noFill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/>
                <a:lstStyle/>
                <a:p>
                  <a:pPr marL="0" marR="0" lvl="0" indent="0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Pentagon 4">
                  <a:extLst>
                    <a:ext uri="{FF2B5EF4-FFF2-40B4-BE49-F238E27FC236}">
                      <a16:creationId xmlns:a16="http://schemas.microsoft.com/office/drawing/2014/main" id="{D1242CCF-8B40-4295-3259-9CDB21965366}"/>
                    </a:ext>
                  </a:extLst>
                </p:cNvPr>
                <p:cNvSpPr/>
                <p:nvPr/>
              </p:nvSpPr>
              <p:spPr>
                <a:xfrm>
                  <a:off x="289124" y="1605745"/>
                  <a:ext cx="1637768" cy="8527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lIns="90678" tIns="45339" rIns="22670" bIns="45339" spcCol="1270" anchor="ctr"/>
                <a:lstStyle/>
                <a:p>
                  <a:pPr marL="0" marR="0" lvl="0" indent="0" algn="ctr" defTabSz="755604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User Ground Equipment, Terminals</a:t>
                  </a:r>
                </a:p>
              </p:txBody>
            </p:sp>
          </p:grpSp>
          <p:grpSp>
            <p:nvGrpSpPr>
              <p:cNvPr id="12" name="Group 43019">
                <a:extLst>
                  <a:ext uri="{FF2B5EF4-FFF2-40B4-BE49-F238E27FC236}">
                    <a16:creationId xmlns:a16="http://schemas.microsoft.com/office/drawing/2014/main" id="{7665F709-283D-67DD-96A1-8011190D24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9398" y="4049685"/>
                <a:ext cx="7386267" cy="539375"/>
                <a:chOff x="379398" y="4125972"/>
                <a:chExt cx="7386267" cy="539906"/>
              </a:xfrm>
            </p:grpSpPr>
            <p:sp>
              <p:nvSpPr>
                <p:cNvPr id="18" name="TextBox 43">
                  <a:extLst>
                    <a:ext uri="{FF2B5EF4-FFF2-40B4-BE49-F238E27FC236}">
                      <a16:creationId xmlns:a16="http://schemas.microsoft.com/office/drawing/2014/main" id="{893499BF-F8B7-1441-7D89-AF635803400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51720" y="4125973"/>
                  <a:ext cx="1415169" cy="5399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Launch Operators</a:t>
                  </a:r>
                </a:p>
              </p:txBody>
            </p:sp>
            <p:sp>
              <p:nvSpPr>
                <p:cNvPr id="19" name="TextBox 46">
                  <a:extLst>
                    <a:ext uri="{FF2B5EF4-FFF2-40B4-BE49-F238E27FC236}">
                      <a16:creationId xmlns:a16="http://schemas.microsoft.com/office/drawing/2014/main" id="{786C852F-E64E-E43C-EA25-7489732890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79912" y="4125972"/>
                  <a:ext cx="1296144" cy="5399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Satellite Operators</a:t>
                  </a:r>
                </a:p>
              </p:txBody>
            </p:sp>
            <p:sp>
              <p:nvSpPr>
                <p:cNvPr id="20" name="TextBox 47">
                  <a:extLst>
                    <a:ext uri="{FF2B5EF4-FFF2-40B4-BE49-F238E27FC236}">
                      <a16:creationId xmlns:a16="http://schemas.microsoft.com/office/drawing/2014/main" id="{F419C4D3-7B4E-3104-D2B4-2A6899C83B3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36096" y="4125973"/>
                  <a:ext cx="2329569" cy="308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Service Providers</a:t>
                  </a:r>
                </a:p>
              </p:txBody>
            </p:sp>
            <p:sp>
              <p:nvSpPr>
                <p:cNvPr id="21" name="TextBox 48">
                  <a:extLst>
                    <a:ext uri="{FF2B5EF4-FFF2-40B4-BE49-F238E27FC236}">
                      <a16:creationId xmlns:a16="http://schemas.microsoft.com/office/drawing/2014/main" id="{084C08D3-0BEE-2458-0474-7537DFC5186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398" y="4190519"/>
                  <a:ext cx="1600314" cy="3085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IN" alt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itchFamily="34" charset="-128"/>
                      <a:cs typeface="Arial" panose="020B0604020202020204" pitchFamily="34" charset="0"/>
                    </a:rPr>
                    <a:t>Manufacturer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034093-E4DE-9F17-A534-E80A3327C7DC}"/>
                  </a:ext>
                </a:extLst>
              </p:cNvPr>
              <p:cNvSpPr txBox="1"/>
              <p:nvPr/>
            </p:nvSpPr>
            <p:spPr>
              <a:xfrm>
                <a:off x="307390" y="5142002"/>
                <a:ext cx="3472522" cy="59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Up-stream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(10% of total market size)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D02FB29-C88A-65E7-78A3-7BBA4CEB883B}"/>
                  </a:ext>
                </a:extLst>
              </p:cNvPr>
              <p:cNvSpPr txBox="1"/>
              <p:nvPr/>
            </p:nvSpPr>
            <p:spPr>
              <a:xfrm>
                <a:off x="4555862" y="5094676"/>
                <a:ext cx="3384376" cy="590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Down-stream</a:t>
                </a:r>
              </a:p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(90% of total market size)</a:t>
                </a:r>
              </a:p>
            </p:txBody>
          </p:sp>
          <p:sp>
            <p:nvSpPr>
              <p:cNvPr id="15" name="Bent Arrow 24">
                <a:extLst>
                  <a:ext uri="{FF2B5EF4-FFF2-40B4-BE49-F238E27FC236}">
                    <a16:creationId xmlns:a16="http://schemas.microsoft.com/office/drawing/2014/main" id="{960ED31C-E49D-EE0E-04BA-5B683C40ED00}"/>
                  </a:ext>
                </a:extLst>
              </p:cNvPr>
              <p:cNvSpPr/>
              <p:nvPr/>
            </p:nvSpPr>
            <p:spPr>
              <a:xfrm rot="5400000">
                <a:off x="3427981" y="1161203"/>
                <a:ext cx="856973" cy="2593496"/>
              </a:xfrm>
              <a:prstGeom prst="bentArrow">
                <a:avLst>
                  <a:gd name="adj1" fmla="val 8869"/>
                  <a:gd name="adj2" fmla="val 7700"/>
                  <a:gd name="adj3" fmla="val 19496"/>
                  <a:gd name="adj4" fmla="val 19373"/>
                </a:avLst>
              </a:prstGeom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Pentagon 39">
                <a:extLst>
                  <a:ext uri="{FF2B5EF4-FFF2-40B4-BE49-F238E27FC236}">
                    <a16:creationId xmlns:a16="http://schemas.microsoft.com/office/drawing/2014/main" id="{9D468A96-BC6C-42CB-C700-29E02D5276A9}"/>
                  </a:ext>
                </a:extLst>
              </p:cNvPr>
              <p:cNvSpPr/>
              <p:nvPr/>
            </p:nvSpPr>
            <p:spPr bwMode="auto">
              <a:xfrm>
                <a:off x="404712" y="2893690"/>
                <a:ext cx="1863032" cy="895350"/>
              </a:xfrm>
              <a:prstGeom prst="homePlate">
                <a:avLst>
                  <a:gd name="adj" fmla="val 44197"/>
                </a:avLst>
              </a:prstGeom>
              <a:solidFill>
                <a:srgbClr val="8064A2">
                  <a:lumMod val="60000"/>
                  <a:lumOff val="40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FE797A2-DA18-B190-8ED7-A0060386B927}"/>
                  </a:ext>
                </a:extLst>
              </p:cNvPr>
              <p:cNvSpPr txBox="1"/>
              <p:nvPr/>
            </p:nvSpPr>
            <p:spPr>
              <a:xfrm>
                <a:off x="379398" y="3041576"/>
                <a:ext cx="1754593" cy="539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itchFamily="34" charset="-128"/>
                    <a:cs typeface="Arial" panose="020B0604020202020204" pitchFamily="34" charset="0"/>
                  </a:rPr>
                  <a:t>Satellite Manufacturing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273251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9D5046-D484-D2E8-938B-8500E9F1EBDA}"/>
              </a:ext>
            </a:extLst>
          </p:cNvPr>
          <p:cNvSpPr txBox="1"/>
          <p:nvPr/>
        </p:nvSpPr>
        <p:spPr>
          <a:xfrm>
            <a:off x="509315" y="929123"/>
            <a:ext cx="11173369" cy="4778488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 marL="214313" marR="0" lvl="0" indent="-214313" algn="just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During March 2019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Union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Cabinet approved creation of new company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“NewSpace India Limited (NSIL)”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marR="0" lvl="1" indent="-342900" algn="just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Enhance ISRO- Industry interface  </a:t>
            </a:r>
          </a:p>
          <a:p>
            <a:pPr marL="685800" marR="0" lvl="1" indent="-342900" algn="just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Carry out Commercialization of ISRO’s space products &amp; services</a:t>
            </a:r>
          </a:p>
          <a:p>
            <a:pPr marL="342900" marR="0" lvl="0" indent="-342900" algn="just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NSIL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wholly owned Government of India Company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/ Central Public Sector Enterprise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(CPSE),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under the administrative control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Space (DOS)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indent="-342900" algn="just" defTabSz="685800">
              <a:lnSpc>
                <a:spcPct val="114000"/>
              </a:lnSpc>
              <a:spcBef>
                <a:spcPts val="450"/>
              </a:spcBef>
              <a:spcAft>
                <a:spcPts val="1350"/>
              </a:spcAft>
              <a:buFont typeface="Wingdings" pitchFamily="2" charset="2"/>
              <a:buChar char="v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Paid-up capital </a:t>
            </a:r>
            <a:r>
              <a:rPr lang="en-US" sz="2400" b="1" dirty="0">
                <a:solidFill>
                  <a:srgbClr val="0070C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₹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5607.60 Cr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1" indent="-342900" algn="just" defTabSz="685800">
              <a:lnSpc>
                <a:spcPct val="114000"/>
              </a:lnSpc>
              <a:spcBef>
                <a:spcPts val="450"/>
              </a:spcBef>
              <a:spcAft>
                <a:spcPts val="1350"/>
              </a:spcAft>
              <a:buFont typeface="Wingdings" pitchFamily="2" charset="2"/>
              <a:buChar char="v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6007E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Authorised share capital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6007E">
                    <a:lumMod val="75000"/>
                  </a:srgbClr>
                </a:solidFill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₹ 7500 Cr</a:t>
            </a:r>
            <a:endParaRPr lang="en-US" sz="2400" b="1" u="sng" dirty="0">
              <a:solidFill>
                <a:srgbClr val="C6007E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685800" rtl="0" eaLnBrk="1" fontAlgn="auto" latinLnBrk="0" hangingPunct="1">
              <a:lnSpc>
                <a:spcPct val="114000"/>
              </a:lnSpc>
              <a:spcBef>
                <a:spcPts val="450"/>
              </a:spcBef>
              <a:spcAft>
                <a:spcPts val="135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NSIL is the commercial arm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ISRO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A10C84-B4B7-49F2-D6DB-E0FB22EDEF9C}"/>
              </a:ext>
            </a:extLst>
          </p:cNvPr>
          <p:cNvSpPr/>
          <p:nvPr/>
        </p:nvSpPr>
        <p:spPr>
          <a:xfrm>
            <a:off x="1380862" y="6021108"/>
            <a:ext cx="10177334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338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NSIL [Schedule ‘A’ CPSE] has been graded as “Excellent” on Corporate Governance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57D81A-30E5-73B3-67C3-5F6BC85B1A24}"/>
              </a:ext>
            </a:extLst>
          </p:cNvPr>
          <p:cNvSpPr txBox="1">
            <a:spLocks/>
          </p:cNvSpPr>
          <p:nvPr/>
        </p:nvSpPr>
        <p:spPr>
          <a:xfrm>
            <a:off x="986272" y="122269"/>
            <a:ext cx="8464731" cy="49335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NSIL - INCORPORATION</a:t>
            </a:r>
          </a:p>
        </p:txBody>
      </p:sp>
    </p:spTree>
    <p:extLst>
      <p:ext uri="{BB962C8B-B14F-4D97-AF65-F5344CB8AC3E}">
        <p14:creationId xmlns:p14="http://schemas.microsoft.com/office/powerpoint/2010/main" val="280797523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D95D52D-3A3A-A9A8-6D67-749652AC44DC}"/>
              </a:ext>
            </a:extLst>
          </p:cNvPr>
          <p:cNvSpPr txBox="1">
            <a:spLocks/>
          </p:cNvSpPr>
          <p:nvPr/>
        </p:nvSpPr>
        <p:spPr>
          <a:xfrm>
            <a:off x="722177" y="1547015"/>
            <a:ext cx="8979172" cy="533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6007E">
                  <a:lumMod val="50000"/>
                </a:srgb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E47B2-7724-49AB-3BE1-E523525028C5}"/>
              </a:ext>
            </a:extLst>
          </p:cNvPr>
          <p:cNvSpPr txBox="1"/>
          <p:nvPr/>
        </p:nvSpPr>
        <p:spPr>
          <a:xfrm>
            <a:off x="635736" y="872673"/>
            <a:ext cx="10920527" cy="1433726"/>
          </a:xfrm>
          <a:prstGeom prst="rect">
            <a:avLst/>
          </a:prstGeom>
          <a:noFill/>
        </p:spPr>
        <p:txBody>
          <a:bodyPr wrap="square" lIns="54610" tIns="54610" rIns="54610" bIns="5461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As part of  “Unlocking India’s potential in Space Sector”, Government of India announced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6007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Space Reforms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6007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June 2020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6007E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NSIL’s Mandate has been enhanced.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00" b="1" i="1" dirty="0">
              <a:solidFill>
                <a:srgbClr val="C6007E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Business Activities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F8ABF4-A13F-F6BC-6A15-56768FDDAA96}"/>
              </a:ext>
            </a:extLst>
          </p:cNvPr>
          <p:cNvSpPr txBox="1">
            <a:spLocks/>
          </p:cNvSpPr>
          <p:nvPr/>
        </p:nvSpPr>
        <p:spPr>
          <a:xfrm>
            <a:off x="1117280" y="62447"/>
            <a:ext cx="8464731" cy="49335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NSIL MANDATE – POST SPACE REFORM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D2F3AA-6462-0459-E790-9225AAC9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117" y="2026698"/>
            <a:ext cx="7207623" cy="432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636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51EDA05-A58A-0E28-F9B9-36B7818D48D0}"/>
              </a:ext>
            </a:extLst>
          </p:cNvPr>
          <p:cNvSpPr txBox="1">
            <a:spLocks/>
          </p:cNvSpPr>
          <p:nvPr/>
        </p:nvSpPr>
        <p:spPr>
          <a:xfrm>
            <a:off x="3396862" y="47490"/>
            <a:ext cx="5893677" cy="533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en-US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3600" b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NSIL - BUSINESS VERTICALS</a:t>
            </a:r>
          </a:p>
        </p:txBody>
      </p:sp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1E799FE2-0347-7953-A58D-4FCF99A791FD}"/>
              </a:ext>
            </a:extLst>
          </p:cNvPr>
          <p:cNvSpPr/>
          <p:nvPr/>
        </p:nvSpPr>
        <p:spPr>
          <a:xfrm>
            <a:off x="483332" y="1526953"/>
            <a:ext cx="3147736" cy="1902047"/>
          </a:xfrm>
          <a:prstGeom prst="round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LAUNCH VEHICLE BUILDING &amp; LAUNCH SERVICES</a:t>
            </a: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878615AE-ABD4-F26A-9B83-129904640516}"/>
              </a:ext>
            </a:extLst>
          </p:cNvPr>
          <p:cNvSpPr/>
          <p:nvPr/>
        </p:nvSpPr>
        <p:spPr>
          <a:xfrm>
            <a:off x="3820717" y="1526954"/>
            <a:ext cx="1602643" cy="1902046"/>
          </a:xfrm>
          <a:prstGeom prst="round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SATELLITE BUILDING</a:t>
            </a:r>
          </a:p>
        </p:txBody>
      </p:sp>
      <p:sp>
        <p:nvSpPr>
          <p:cNvPr id="8" name="Rounded Rectangle 44">
            <a:extLst>
              <a:ext uri="{FF2B5EF4-FFF2-40B4-BE49-F238E27FC236}">
                <a16:creationId xmlns:a16="http://schemas.microsoft.com/office/drawing/2014/main" id="{7B28FB39-C6DF-8B9C-0861-FB6D88FF725A}"/>
              </a:ext>
            </a:extLst>
          </p:cNvPr>
          <p:cNvSpPr/>
          <p:nvPr/>
        </p:nvSpPr>
        <p:spPr>
          <a:xfrm>
            <a:off x="5496682" y="1528660"/>
            <a:ext cx="2219013" cy="1900340"/>
          </a:xfrm>
          <a:prstGeom prst="round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SATELLITE BASED SERVICES</a:t>
            </a:r>
          </a:p>
        </p:txBody>
      </p:sp>
      <p:sp>
        <p:nvSpPr>
          <p:cNvPr id="9" name="Rounded Rectangle 45">
            <a:extLst>
              <a:ext uri="{FF2B5EF4-FFF2-40B4-BE49-F238E27FC236}">
                <a16:creationId xmlns:a16="http://schemas.microsoft.com/office/drawing/2014/main" id="{CEF8E8C4-CB36-1836-2B4C-770A21E894F1}"/>
              </a:ext>
            </a:extLst>
          </p:cNvPr>
          <p:cNvSpPr/>
          <p:nvPr/>
        </p:nvSpPr>
        <p:spPr>
          <a:xfrm>
            <a:off x="7804266" y="1526954"/>
            <a:ext cx="1945379" cy="1900340"/>
          </a:xfrm>
          <a:prstGeom prst="round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GROUND SEGMENT &amp; MISSION SUPPORT</a:t>
            </a:r>
          </a:p>
        </p:txBody>
      </p:sp>
      <p:sp>
        <p:nvSpPr>
          <p:cNvPr id="10" name="Rounded Rectangle 46">
            <a:extLst>
              <a:ext uri="{FF2B5EF4-FFF2-40B4-BE49-F238E27FC236}">
                <a16:creationId xmlns:a16="http://schemas.microsoft.com/office/drawing/2014/main" id="{2F392145-FAC0-21EE-3814-D74730F39E16}"/>
              </a:ext>
            </a:extLst>
          </p:cNvPr>
          <p:cNvSpPr/>
          <p:nvPr/>
        </p:nvSpPr>
        <p:spPr>
          <a:xfrm>
            <a:off x="9838217" y="1526954"/>
            <a:ext cx="1870452" cy="1900340"/>
          </a:xfrm>
          <a:prstGeom prst="roundRect">
            <a:avLst/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TECHNOLOGY TRANSFER &amp; TECHNICAL CONSULTANCY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18B980-FAED-FDC6-89C5-66E805332763}"/>
              </a:ext>
            </a:extLst>
          </p:cNvPr>
          <p:cNvSpPr txBox="1"/>
          <p:nvPr/>
        </p:nvSpPr>
        <p:spPr>
          <a:xfrm>
            <a:off x="1784316" y="965580"/>
            <a:ext cx="662095" cy="108000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C6F802-21E6-162F-1DD4-24F613F0F6D7}"/>
              </a:ext>
            </a:extLst>
          </p:cNvPr>
          <p:cNvSpPr txBox="1"/>
          <p:nvPr/>
        </p:nvSpPr>
        <p:spPr>
          <a:xfrm>
            <a:off x="4351573" y="985248"/>
            <a:ext cx="662095" cy="108000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018F0F-0316-EB3E-A058-92A87E40CAE5}"/>
              </a:ext>
            </a:extLst>
          </p:cNvPr>
          <p:cNvSpPr txBox="1"/>
          <p:nvPr/>
        </p:nvSpPr>
        <p:spPr>
          <a:xfrm>
            <a:off x="6282765" y="975414"/>
            <a:ext cx="662095" cy="108000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F2605C-4FED-3E03-8B94-68849D8BBBA1}"/>
              </a:ext>
            </a:extLst>
          </p:cNvPr>
          <p:cNvSpPr txBox="1"/>
          <p:nvPr/>
        </p:nvSpPr>
        <p:spPr>
          <a:xfrm>
            <a:off x="8455617" y="985248"/>
            <a:ext cx="662095" cy="108000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07E5BC-29FE-C649-2266-80D89FF808A1}"/>
              </a:ext>
            </a:extLst>
          </p:cNvPr>
          <p:cNvSpPr txBox="1"/>
          <p:nvPr/>
        </p:nvSpPr>
        <p:spPr>
          <a:xfrm>
            <a:off x="10442395" y="985248"/>
            <a:ext cx="662095" cy="1080000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996413-9084-F1A7-D7DB-33F6E00416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95" y="3429000"/>
            <a:ext cx="11572875" cy="3436494"/>
          </a:xfrm>
          <a:prstGeom prst="rect">
            <a:avLst/>
          </a:prstGeom>
          <a:ln>
            <a:noFill/>
          </a:ln>
          <a:effectLst>
            <a:softEdge rad="381756"/>
          </a:effectLst>
        </p:spPr>
      </p:pic>
    </p:spTree>
    <p:extLst>
      <p:ext uri="{BB962C8B-B14F-4D97-AF65-F5344CB8AC3E}">
        <p14:creationId xmlns:p14="http://schemas.microsoft.com/office/powerpoint/2010/main" val="245049514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9790F9-09EB-7347-62DD-4FBE4BFD304B}"/>
              </a:ext>
            </a:extLst>
          </p:cNvPr>
          <p:cNvSpPr txBox="1">
            <a:spLocks/>
          </p:cNvSpPr>
          <p:nvPr/>
        </p:nvSpPr>
        <p:spPr>
          <a:xfrm>
            <a:off x="2664438" y="128166"/>
            <a:ext cx="8464731" cy="49335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BUSINESS VERTICAL: SATELLITE BUILDING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FADA845-1B8D-9412-9158-73F83B32B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6703"/>
              </p:ext>
            </p:extLst>
          </p:nvPr>
        </p:nvGraphicFramePr>
        <p:xfrm>
          <a:off x="647829" y="5626417"/>
          <a:ext cx="5448171" cy="81593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5448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1471"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Future satellites on Demand Driven Mode</a:t>
                      </a:r>
                    </a:p>
                    <a:p>
                      <a:pPr algn="ctr">
                        <a:spcBef>
                          <a:spcPts val="1200"/>
                        </a:spcBef>
                      </a:pP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GSAT-N3</a:t>
                      </a:r>
                      <a:r>
                        <a:rPr lang="en-US" sz="1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3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GSAT-N4, GSAT-N5, GSAT-N6, GSAT-N7, GSAT-N8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913" marR="77913" marT="42205" marB="4220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B1E937A-A2B1-0FE9-5B8B-7DCC5DC5EAEE}"/>
              </a:ext>
            </a:extLst>
          </p:cNvPr>
          <p:cNvSpPr txBox="1"/>
          <p:nvPr/>
        </p:nvSpPr>
        <p:spPr>
          <a:xfrm>
            <a:off x="452846" y="887326"/>
            <a:ext cx="11657874" cy="493358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Building satellites and launching them as per demand [“Demand Driven Mission”] / User Requirements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3CA6E2F-3D06-2A22-85B4-45F52F663B82}"/>
              </a:ext>
            </a:extLst>
          </p:cNvPr>
          <p:cNvGrpSpPr/>
          <p:nvPr/>
        </p:nvGrpSpPr>
        <p:grpSpPr>
          <a:xfrm>
            <a:off x="2819913" y="1538719"/>
            <a:ext cx="2534000" cy="4004945"/>
            <a:chOff x="8673866" y="1632284"/>
            <a:chExt cx="2534000" cy="40049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E0BE90-E3E7-822A-5E10-37F58FFA6A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73866" y="1632284"/>
              <a:ext cx="2534000" cy="363062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EAA20364-5FF7-2C7D-0DB5-8B84150C6166}"/>
                </a:ext>
              </a:extLst>
            </p:cNvPr>
            <p:cNvSpPr txBox="1">
              <a:spLocks/>
            </p:cNvSpPr>
            <p:nvPr/>
          </p:nvSpPr>
          <p:spPr>
            <a:xfrm>
              <a:off x="8848549" y="5345659"/>
              <a:ext cx="2184634" cy="291570"/>
            </a:xfrm>
            <a:prstGeom prst="rect">
              <a:avLst/>
            </a:prstGeom>
            <a:noFill/>
          </p:spPr>
          <p:txBody>
            <a:bodyPr/>
            <a:lstStyle>
              <a:defPPr>
                <a:defRPr lang="en-US"/>
              </a:defPPr>
              <a:lvl1pPr marR="0" lvl="0" indent="0" algn="ctr" defTabSz="457200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GSAT-N1 (GSAT-24)</a:t>
              </a:r>
            </a:p>
          </p:txBody>
        </p: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D97DEB9-2A0B-397E-4BFF-FCCC1D63C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31402"/>
              </p:ext>
            </p:extLst>
          </p:nvPr>
        </p:nvGraphicFramePr>
        <p:xfrm>
          <a:off x="6438431" y="5626417"/>
          <a:ext cx="5529451" cy="851264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5529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1264"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Satellites as per User Requirement</a:t>
                      </a:r>
                    </a:p>
                    <a:p>
                      <a:pPr marL="0" algn="ctr" defTabSz="457200" rtl="0" eaLnBrk="1" latinLnBrk="0" hangingPunct="1">
                        <a:spcBef>
                          <a:spcPts val="1200"/>
                        </a:spcBef>
                      </a:pPr>
                      <a:r>
                        <a:rPr lang="en-US" sz="1400" b="1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Earth Observation &amp; Communication Satellites</a:t>
                      </a:r>
                      <a:endParaRPr lang="en-IN" sz="1400" b="1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7913" marR="77913" marT="42205" marB="42205">
                    <a:solidFill>
                      <a:srgbClr val="BE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8EAC0BE-28BE-BF75-7B4E-52DB068F7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084" y="1394042"/>
            <a:ext cx="2889815" cy="385805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8441BB1-2E37-A878-0077-7358259D88BA}"/>
              </a:ext>
            </a:extLst>
          </p:cNvPr>
          <p:cNvSpPr txBox="1">
            <a:spLocks/>
          </p:cNvSpPr>
          <p:nvPr/>
        </p:nvSpPr>
        <p:spPr>
          <a:xfrm>
            <a:off x="7243867" y="5226326"/>
            <a:ext cx="2184634" cy="29157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R="0" lvl="0" indent="0" algn="ctr" defTabSz="45720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GSAT-N2 (GSAT-20)</a:t>
            </a:r>
          </a:p>
        </p:txBody>
      </p:sp>
    </p:spTree>
    <p:extLst>
      <p:ext uri="{BB962C8B-B14F-4D97-AF65-F5344CB8AC3E}">
        <p14:creationId xmlns:p14="http://schemas.microsoft.com/office/powerpoint/2010/main" val="139237192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7476711-A976-FC7A-FAFE-590D6D859EDB}"/>
              </a:ext>
            </a:extLst>
          </p:cNvPr>
          <p:cNvSpPr txBox="1"/>
          <p:nvPr/>
        </p:nvSpPr>
        <p:spPr>
          <a:xfrm>
            <a:off x="517439" y="1315520"/>
            <a:ext cx="2672412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CARTOSAT SERIES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High Resolution Panchromatic</a:t>
            </a: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Multimode Imaging </a:t>
            </a: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Stereo Imaging capability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RESOURCESAT SERIES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Multi-Resolution</a:t>
            </a: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Multi Spectral (VIS, IR, SWIR)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RISAT SERIES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Microwave – Multimode imaging</a:t>
            </a: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Polarimetry</a:t>
            </a: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IN" sz="1400" dirty="0">
              <a:solidFill>
                <a:prstClr val="black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OCEANSAT SERIES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Ocean Colour Monitor</a:t>
            </a:r>
          </a:p>
          <a:p>
            <a:pPr marL="182563" marR="0" lvl="0" indent="-182563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Wind Vector Data</a:t>
            </a:r>
          </a:p>
        </p:txBody>
      </p:sp>
      <p:sp>
        <p:nvSpPr>
          <p:cNvPr id="8" name="Rectangle 42">
            <a:extLst>
              <a:ext uri="{FF2B5EF4-FFF2-40B4-BE49-F238E27FC236}">
                <a16:creationId xmlns:a16="http://schemas.microsoft.com/office/drawing/2014/main" id="{470FF458-61A2-E5FC-1B1E-02103FF2E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808" y="750863"/>
            <a:ext cx="11040737" cy="41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4572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Remote Sensing Data &amp; Services: </a:t>
            </a:r>
            <a:r>
              <a:rPr kumimoji="0" lang="en-I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itchFamily="2" charset="-79"/>
                <a:ea typeface="ＭＳ Ｐゴシック" pitchFamily="34" charset="-128"/>
                <a:cs typeface="Aharoni" pitchFamily="2" charset="-79"/>
              </a:rPr>
              <a:t>Wide range of RS data from the constellation of the IRS Satellites</a:t>
            </a:r>
            <a:endParaRPr kumimoji="0" lang="en-I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haroni" pitchFamily="2" charset="-79"/>
              <a:ea typeface="ＭＳ Ｐゴシック" pitchFamily="34" charset="-128"/>
              <a:cs typeface="Aharoni" pitchFamily="2" charset="-79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0385E5-934B-32AF-7D29-CBA6EA9B972B}"/>
              </a:ext>
            </a:extLst>
          </p:cNvPr>
          <p:cNvCxnSpPr>
            <a:cxnSpLocks/>
          </p:cNvCxnSpPr>
          <p:nvPr/>
        </p:nvCxnSpPr>
        <p:spPr>
          <a:xfrm>
            <a:off x="3348974" y="1271847"/>
            <a:ext cx="0" cy="5059866"/>
          </a:xfrm>
          <a:prstGeom prst="line">
            <a:avLst/>
          </a:prstGeom>
          <a:ln w="5715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01970BE-AB7F-7DEE-CA1F-D5DC43D6FD57}"/>
              </a:ext>
            </a:extLst>
          </p:cNvPr>
          <p:cNvGrpSpPr/>
          <p:nvPr/>
        </p:nvGrpSpPr>
        <p:grpSpPr>
          <a:xfrm>
            <a:off x="3774217" y="3038841"/>
            <a:ext cx="1484470" cy="1619438"/>
            <a:chOff x="4702772" y="3027411"/>
            <a:chExt cx="1484470" cy="1619438"/>
          </a:xfrm>
        </p:grpSpPr>
        <p:pic>
          <p:nvPicPr>
            <p:cNvPr id="12" name="Picture 1030">
              <a:extLst>
                <a:ext uri="{FF2B5EF4-FFF2-40B4-BE49-F238E27FC236}">
                  <a16:creationId xmlns:a16="http://schemas.microsoft.com/office/drawing/2014/main" id="{FE019C53-CF73-0B24-444F-4EAE17C11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772" y="3027411"/>
              <a:ext cx="1484470" cy="1298911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5" name="Text Box 1033">
              <a:extLst>
                <a:ext uri="{FF2B5EF4-FFF2-40B4-BE49-F238E27FC236}">
                  <a16:creationId xmlns:a16="http://schemas.microsoft.com/office/drawing/2014/main" id="{1AB0E641-80FF-7D8D-B070-E28753E79A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0916" y="4369850"/>
              <a:ext cx="671787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Times New Roman" pitchFamily="18" charset="0"/>
                </a:rPr>
                <a:t>AWiFS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Times New Roman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B97A76-DED9-08CD-E510-5F982E10A31F}"/>
              </a:ext>
            </a:extLst>
          </p:cNvPr>
          <p:cNvGrpSpPr/>
          <p:nvPr/>
        </p:nvGrpSpPr>
        <p:grpSpPr>
          <a:xfrm>
            <a:off x="6811010" y="3061338"/>
            <a:ext cx="1465261" cy="1609381"/>
            <a:chOff x="6479620" y="2993144"/>
            <a:chExt cx="1465261" cy="1609381"/>
          </a:xfrm>
        </p:grpSpPr>
        <p:pic>
          <p:nvPicPr>
            <p:cNvPr id="13" name="Picture 1031">
              <a:extLst>
                <a:ext uri="{FF2B5EF4-FFF2-40B4-BE49-F238E27FC236}">
                  <a16:creationId xmlns:a16="http://schemas.microsoft.com/office/drawing/2014/main" id="{ECBEB72E-B33C-D54C-6D33-F5F3DD2F5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9620" y="2993144"/>
              <a:ext cx="1465261" cy="1298911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 Box 1034">
              <a:extLst>
                <a:ext uri="{FF2B5EF4-FFF2-40B4-BE49-F238E27FC236}">
                  <a16:creationId xmlns:a16="http://schemas.microsoft.com/office/drawing/2014/main" id="{DF6BEF3A-A9EE-7813-EE1A-70B5C5DABC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6691" y="4325526"/>
              <a:ext cx="708848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Times New Roman" pitchFamily="18" charset="0"/>
                </a:rPr>
                <a:t>LISS-III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11678D7-2C96-7A18-8798-9C015169D976}"/>
              </a:ext>
            </a:extLst>
          </p:cNvPr>
          <p:cNvGrpSpPr/>
          <p:nvPr/>
        </p:nvGrpSpPr>
        <p:grpSpPr>
          <a:xfrm>
            <a:off x="9828594" y="3030008"/>
            <a:ext cx="1480400" cy="1684310"/>
            <a:chOff x="9845847" y="2883814"/>
            <a:chExt cx="1480400" cy="1684310"/>
          </a:xfrm>
        </p:grpSpPr>
        <p:pic>
          <p:nvPicPr>
            <p:cNvPr id="14" name="Picture 1032">
              <a:extLst>
                <a:ext uri="{FF2B5EF4-FFF2-40B4-BE49-F238E27FC236}">
                  <a16:creationId xmlns:a16="http://schemas.microsoft.com/office/drawing/2014/main" id="{72B54B16-5773-B5B0-81F7-9CEE0855FB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5847" y="2883814"/>
              <a:ext cx="1480400" cy="1330865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Text Box 1035">
              <a:extLst>
                <a:ext uri="{FF2B5EF4-FFF2-40B4-BE49-F238E27FC236}">
                  <a16:creationId xmlns:a16="http://schemas.microsoft.com/office/drawing/2014/main" id="{2E1FFC36-FE32-E550-92F3-8EAB49B88E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23608" y="4291125"/>
              <a:ext cx="724878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Times New Roman" pitchFamily="18" charset="0"/>
                </a:rPr>
                <a:t>LISS-IV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31AD9D-B920-5802-C89D-247584FABA27}"/>
              </a:ext>
            </a:extLst>
          </p:cNvPr>
          <p:cNvGrpSpPr/>
          <p:nvPr/>
        </p:nvGrpSpPr>
        <p:grpSpPr>
          <a:xfrm>
            <a:off x="6152990" y="4798753"/>
            <a:ext cx="2781300" cy="1769746"/>
            <a:chOff x="6497688" y="4873399"/>
            <a:chExt cx="2781300" cy="1769746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9B88803-5CC9-B2AD-CFE0-9A0163A9B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7688" y="4873399"/>
              <a:ext cx="2781300" cy="144780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8" name="Text Box 1034">
              <a:extLst>
                <a:ext uri="{FF2B5EF4-FFF2-40B4-BE49-F238E27FC236}">
                  <a16:creationId xmlns:a16="http://schemas.microsoft.com/office/drawing/2014/main" id="{43C0CE3C-C862-431E-6A7E-6593135280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4150" y="6366146"/>
              <a:ext cx="526106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Times New Roman" pitchFamily="18" charset="0"/>
                </a:rPr>
                <a:t>DEM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BFE89D8-F9CE-D9DC-CF26-6F385404C876}"/>
              </a:ext>
            </a:extLst>
          </p:cNvPr>
          <p:cNvGrpSpPr/>
          <p:nvPr/>
        </p:nvGrpSpPr>
        <p:grpSpPr>
          <a:xfrm>
            <a:off x="9182904" y="4805836"/>
            <a:ext cx="2771775" cy="1772699"/>
            <a:chOff x="7814271" y="4769555"/>
            <a:chExt cx="2771775" cy="1772699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394EEF73-D17C-6C30-B707-D00178454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4271" y="4769555"/>
              <a:ext cx="2771775" cy="1467578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" name="Text Box 1035">
              <a:extLst>
                <a:ext uri="{FF2B5EF4-FFF2-40B4-BE49-F238E27FC236}">
                  <a16:creationId xmlns:a16="http://schemas.microsoft.com/office/drawing/2014/main" id="{01A7EA62-FC47-D604-312D-388169E586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5246" y="6265255"/>
              <a:ext cx="1229824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Times New Roman" pitchFamily="18" charset="0"/>
                </a:rPr>
                <a:t>Ortho-product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CAAA3B-E41B-36BA-404A-911684E8F77F}"/>
              </a:ext>
            </a:extLst>
          </p:cNvPr>
          <p:cNvGrpSpPr/>
          <p:nvPr/>
        </p:nvGrpSpPr>
        <p:grpSpPr>
          <a:xfrm>
            <a:off x="3779315" y="4755911"/>
            <a:ext cx="1576702" cy="1812589"/>
            <a:chOff x="4697219" y="4876738"/>
            <a:chExt cx="1576702" cy="1812589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4545D9CE-5F87-368C-2B94-250C40D7E7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7219" y="4876738"/>
              <a:ext cx="1576702" cy="1465052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1" name="Text Box 1035">
              <a:extLst>
                <a:ext uri="{FF2B5EF4-FFF2-40B4-BE49-F238E27FC236}">
                  <a16:creationId xmlns:a16="http://schemas.microsoft.com/office/drawing/2014/main" id="{FE08EC7A-BB32-7705-0BE8-49CC62AD9F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3703" y="6412328"/>
              <a:ext cx="543739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Times New Roman" pitchFamily="18" charset="0"/>
                </a:rPr>
                <a:t>OCM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B0ECF9-A117-F9E8-51EC-11C4EA122CB2}"/>
              </a:ext>
            </a:extLst>
          </p:cNvPr>
          <p:cNvGrpSpPr/>
          <p:nvPr/>
        </p:nvGrpSpPr>
        <p:grpSpPr>
          <a:xfrm>
            <a:off x="3706866" y="1253927"/>
            <a:ext cx="1568060" cy="1635986"/>
            <a:chOff x="4592102" y="1294166"/>
            <a:chExt cx="1568060" cy="1635986"/>
          </a:xfrm>
        </p:grpSpPr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95327E07-2286-5CF3-AEDA-F354FE183FD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61341" y="1294166"/>
              <a:ext cx="1498821" cy="1343934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4" name="Text Box 1034">
              <a:extLst>
                <a:ext uri="{FF2B5EF4-FFF2-40B4-BE49-F238E27FC236}">
                  <a16:creationId xmlns:a16="http://schemas.microsoft.com/office/drawing/2014/main" id="{F7070F97-3ED7-9D05-7163-EA93F9993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2102" y="2653153"/>
              <a:ext cx="1568058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Times New Roman" pitchFamily="18" charset="0"/>
                </a:rPr>
                <a:t>VHR Panchromatic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C436C49-9B7F-4B9B-9DE6-CCF6D18F0ECB}"/>
              </a:ext>
            </a:extLst>
          </p:cNvPr>
          <p:cNvGrpSpPr/>
          <p:nvPr/>
        </p:nvGrpSpPr>
        <p:grpSpPr>
          <a:xfrm>
            <a:off x="6751752" y="1271847"/>
            <a:ext cx="1595309" cy="1635984"/>
            <a:chOff x="6453934" y="1294168"/>
            <a:chExt cx="1595309" cy="1635984"/>
          </a:xfrm>
        </p:grpSpPr>
        <p:pic>
          <p:nvPicPr>
            <p:cNvPr id="23" name="Picture 7">
              <a:extLst>
                <a:ext uri="{FF2B5EF4-FFF2-40B4-BE49-F238E27FC236}">
                  <a16:creationId xmlns:a16="http://schemas.microsoft.com/office/drawing/2014/main" id="{93AFDDFF-E720-7287-696D-B20153F42C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86974" y="1294168"/>
              <a:ext cx="1495427" cy="1355047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5" name="Text Box 1034">
              <a:extLst>
                <a:ext uri="{FF2B5EF4-FFF2-40B4-BE49-F238E27FC236}">
                  <a16:creationId xmlns:a16="http://schemas.microsoft.com/office/drawing/2014/main" id="{7DE18A1D-BC63-81E6-4F32-925EDC481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3934" y="2653153"/>
              <a:ext cx="1595309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Times New Roman" pitchFamily="18" charset="0"/>
                </a:rPr>
                <a:t>VHR - Multispectral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AB765C5-0CC7-8B93-E814-9247D8083497}"/>
              </a:ext>
            </a:extLst>
          </p:cNvPr>
          <p:cNvGrpSpPr/>
          <p:nvPr/>
        </p:nvGrpSpPr>
        <p:grpSpPr>
          <a:xfrm>
            <a:off x="9757045" y="1219594"/>
            <a:ext cx="1623500" cy="1674591"/>
            <a:chOff x="7711686" y="1151488"/>
            <a:chExt cx="1623500" cy="1674591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7E5AFE1E-434D-ADEB-A805-7434FF5DFA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5991"/>
            <a:stretch/>
          </p:blipFill>
          <p:spPr bwMode="auto">
            <a:xfrm>
              <a:off x="7711686" y="1151488"/>
              <a:ext cx="1623500" cy="1399232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7" name="Text Box 1035">
              <a:extLst>
                <a:ext uri="{FF2B5EF4-FFF2-40B4-BE49-F238E27FC236}">
                  <a16:creationId xmlns:a16="http://schemas.microsoft.com/office/drawing/2014/main" id="{DBCE5BA8-954E-A689-07EA-C8BF557F83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8367" y="2549080"/>
              <a:ext cx="970137" cy="27699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Times New Roman" pitchFamily="18" charset="0"/>
                </a:rPr>
                <a:t>Microwave</a:t>
              </a:r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F3902400-1D15-20F2-7D8B-CB4075766DB9}"/>
              </a:ext>
            </a:extLst>
          </p:cNvPr>
          <p:cNvSpPr txBox="1">
            <a:spLocks/>
          </p:cNvSpPr>
          <p:nvPr/>
        </p:nvSpPr>
        <p:spPr>
          <a:xfrm>
            <a:off x="673635" y="79693"/>
            <a:ext cx="10844729" cy="49335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BUSINESS VERTICAL: SBS – EO DATA &amp; VALUE ADDED PRODUCTS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9B0FD3-7B96-4A9B-2F62-FE3C7AAA6799}"/>
              </a:ext>
            </a:extLst>
          </p:cNvPr>
          <p:cNvSpPr/>
          <p:nvPr/>
        </p:nvSpPr>
        <p:spPr>
          <a:xfrm>
            <a:off x="175856" y="5693592"/>
            <a:ext cx="3060170" cy="936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62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Data Dissemination through </a:t>
            </a:r>
            <a:r>
              <a:rPr kumimoji="0" lang="en-US" sz="1662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Bhoonidhi</a:t>
            </a:r>
            <a:r>
              <a:rPr kumimoji="0" lang="en-US" sz="1662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Portal</a:t>
            </a:r>
          </a:p>
          <a:p>
            <a:pPr marL="285750" marR="0" lvl="0" indent="-28575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62" b="1" dirty="0">
                <a:solidFill>
                  <a:srgbClr val="7030A0"/>
                </a:solidFill>
                <a:latin typeface="Arial Narrow" panose="020B0606020202030204" pitchFamily="34" charset="0"/>
              </a:rPr>
              <a:t>Establishing IGS Globally</a:t>
            </a:r>
            <a:endParaRPr kumimoji="0" lang="en-US" sz="1662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96993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B159C-A3A2-3928-6E49-C4BF1553B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38259684-2B2C-9831-58F0-3A77803A431C}"/>
              </a:ext>
            </a:extLst>
          </p:cNvPr>
          <p:cNvSpPr txBox="1">
            <a:spLocks/>
          </p:cNvSpPr>
          <p:nvPr/>
        </p:nvSpPr>
        <p:spPr>
          <a:xfrm>
            <a:off x="1568823" y="141882"/>
            <a:ext cx="8640694" cy="493358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Bhoonidhi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Portal of ISRO – Free &amp; Commercial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43F8F-5EAE-121E-CF89-E563308C63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8867"/>
            <a:ext cx="12192000" cy="5650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32DFE-5CB8-6D24-FE8D-6C0C2616BC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2424" y="2311009"/>
            <a:ext cx="2788024" cy="22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2074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77916-1D45-A88A-5C63-301147E6D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29068-14D0-41F4-2D1F-4E10938B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" y="177066"/>
            <a:ext cx="11018519" cy="69865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Cal-Val</a:t>
            </a:r>
            <a:r>
              <a:rPr lang="en-US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IN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16CAC-0009-374A-BAAC-E397BCBBA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72" y="974430"/>
            <a:ext cx="11297632" cy="2190007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Calibration: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Quantitatively defining a system’s response to known and controlled signal inputs</a:t>
            </a:r>
          </a:p>
          <a:p>
            <a:pPr>
              <a:lnSpc>
                <a:spcPct val="11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Validation: </a:t>
            </a:r>
          </a:p>
          <a:p>
            <a:pPr lvl="1">
              <a:lnSpc>
                <a:spcPct val="11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Assessing, by independent means, the quality of the data products derived from these system outputs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E976FD1-D301-35A7-9A86-F88C81171EA0}"/>
              </a:ext>
            </a:extLst>
          </p:cNvPr>
          <p:cNvSpPr txBox="1">
            <a:spLocks/>
          </p:cNvSpPr>
          <p:nvPr/>
        </p:nvSpPr>
        <p:spPr>
          <a:xfrm>
            <a:off x="534932" y="3790111"/>
            <a:ext cx="5368173" cy="29638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11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en-IN" sz="3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MX/Hyperspectral Optical Data:</a:t>
            </a:r>
          </a:p>
          <a:p>
            <a:pPr lvl="1" defTabSz="457200">
              <a:lnSpc>
                <a:spcPct val="11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en-I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Radiometric Accuracy</a:t>
            </a:r>
          </a:p>
          <a:p>
            <a:pPr lvl="1" defTabSz="457200">
              <a:lnSpc>
                <a:spcPct val="11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en-I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Radiometric response stability on orbit phase </a:t>
            </a:r>
          </a:p>
          <a:p>
            <a:pPr lvl="1" defTabSz="457200">
              <a:lnSpc>
                <a:spcPct val="11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en-I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Radiometric Calibration Coefficients</a:t>
            </a:r>
          </a:p>
          <a:p>
            <a:pPr defTabSz="457200">
              <a:lnSpc>
                <a:spcPct val="11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en-IN" sz="2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High Resolution Data: 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457200">
              <a:lnSpc>
                <a:spcPct val="11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en-I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MTF &amp; Absolute Geometric accuracy </a:t>
            </a:r>
          </a:p>
          <a:p>
            <a:pPr lvl="1" defTabSz="457200">
              <a:lnSpc>
                <a:spcPct val="11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en-I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Resolvable Pixel size </a:t>
            </a:r>
          </a:p>
          <a:p>
            <a:pPr>
              <a:lnSpc>
                <a:spcPct val="110000"/>
              </a:lnSpc>
            </a:pP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CF5CC-D639-89E2-6BC7-B9AB38BAD684}"/>
              </a:ext>
            </a:extLst>
          </p:cNvPr>
          <p:cNvSpPr txBox="1"/>
          <p:nvPr/>
        </p:nvSpPr>
        <p:spPr>
          <a:xfrm>
            <a:off x="6243688" y="3790111"/>
            <a:ext cx="6094428" cy="222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228600" defTabSz="457200">
              <a:lnSpc>
                <a:spcPct val="90000"/>
              </a:lnSpc>
              <a:buClr>
                <a:schemeClr val="accent1"/>
              </a:buClr>
              <a:buFont typeface="Wingdings 3" charset="2"/>
              <a:buChar char=""/>
            </a:pPr>
            <a:r>
              <a:rPr lang="en-I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 Data: </a:t>
            </a:r>
          </a:p>
          <a:p>
            <a:pPr marL="685800" lvl="1" indent="-228600" defTabSz="4572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IN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Geometric accuracy </a:t>
            </a:r>
          </a:p>
          <a:p>
            <a:pPr marL="685800" lvl="1" indent="-228600" defTabSz="4572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IN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Radiometric Calibration Parameters: </a:t>
            </a:r>
          </a:p>
          <a:p>
            <a:pPr marL="1143000" lvl="2" indent="-228600" defTabSz="4572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IN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PSLR </a:t>
            </a:r>
          </a:p>
          <a:p>
            <a:pPr marL="1143000" lvl="2" indent="-228600" defTabSz="4572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IN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ISLR </a:t>
            </a:r>
          </a:p>
          <a:p>
            <a:pPr marL="1143000" lvl="2" indent="-228600" defTabSz="4572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IN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constant </a:t>
            </a:r>
          </a:p>
          <a:p>
            <a:pPr marL="1143000" lvl="2" indent="-228600" defTabSz="457200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IN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C49FB-2AF2-537B-CFBB-00EF8350AE77}"/>
              </a:ext>
            </a:extLst>
          </p:cNvPr>
          <p:cNvSpPr txBox="1"/>
          <p:nvPr/>
        </p:nvSpPr>
        <p:spPr>
          <a:xfrm>
            <a:off x="3346516" y="3038537"/>
            <a:ext cx="492079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IN" sz="32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Calibration Parameters</a:t>
            </a:r>
          </a:p>
        </p:txBody>
      </p:sp>
    </p:spTree>
    <p:extLst>
      <p:ext uri="{BB962C8B-B14F-4D97-AF65-F5344CB8AC3E}">
        <p14:creationId xmlns:p14="http://schemas.microsoft.com/office/powerpoint/2010/main" val="8022074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EDBY" val="Global PowerPoint Toolbar"/>
  <p:tag name="TOOLBARVERSION" val="5.1"/>
  <p:tag name="TYPE" val="ScreenWide"/>
  <p:tag name="KEYWORD" val="SCREENWIDE"/>
  <p:tag name="TEMPLATEVERSION" val="12/02/2016 09:59:40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65590</TotalTime>
  <Words>891</Words>
  <Application>Microsoft Office PowerPoint</Application>
  <PresentationFormat>Widescreen</PresentationFormat>
  <Paragraphs>168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Aharoni</vt:lpstr>
      <vt:lpstr>Arial</vt:lpstr>
      <vt:lpstr>Arial Black</vt:lpstr>
      <vt:lpstr>Arial Narrow</vt:lpstr>
      <vt:lpstr>Calibri</vt:lpstr>
      <vt:lpstr>Cambria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Cal-Val </vt:lpstr>
      <vt:lpstr>PowerPoint Presentation</vt:lpstr>
      <vt:lpstr>NRSC Cal-Val Site at Shadnagar</vt:lpstr>
      <vt:lpstr>Corner Reflectors at IMGEOS,NRSC</vt:lpstr>
      <vt:lpstr>Cal-Val Activities of SAC</vt:lpstr>
      <vt:lpstr>PowerPoint Presentation</vt:lpstr>
      <vt:lpstr>PowerPoint Presentation</vt:lpstr>
      <vt:lpstr>PowerPoint Presentation</vt:lpstr>
      <vt:lpstr>PowerPoint Presentation</vt:lpstr>
    </vt:vector>
  </TitlesOfParts>
  <Company>KPMG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Wide screen template</dc:title>
  <dc:creator>Administrator</dc:creator>
  <cp:lastModifiedBy>Shiva Reddy</cp:lastModifiedBy>
  <cp:revision>1616</cp:revision>
  <cp:lastPrinted>2025-03-25T08:12:47Z</cp:lastPrinted>
  <dcterms:created xsi:type="dcterms:W3CDTF">2017-10-03T09:18:41Z</dcterms:created>
  <dcterms:modified xsi:type="dcterms:W3CDTF">2025-08-18T09:21:23Z</dcterms:modified>
  <cp:category>KPMG Confidential</cp:category>
</cp:coreProperties>
</file>