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6858000" cx="12192000"/>
  <p:notesSz cx="6858000" cy="9144000"/>
  <p:embeddedFontLst>
    <p:embeddedFont>
      <p:font typeface="Montserrat SemiBold"/>
      <p:regular r:id="rId15"/>
      <p:bold r:id="rId16"/>
      <p:italic r:id="rId17"/>
      <p:boldItalic r:id="rId18"/>
    </p:embeddedFont>
    <p:embeddedFont>
      <p:font typeface="Montserrat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.fntdata"/><Relationship Id="rId11" Type="http://schemas.openxmlformats.org/officeDocument/2006/relationships/slide" Target="slides/slide7.xml"/><Relationship Id="rId22" Type="http://schemas.openxmlformats.org/officeDocument/2006/relationships/font" Target="fonts/Montserrat-boldItalic.fntdata"/><Relationship Id="rId10" Type="http://schemas.openxmlformats.org/officeDocument/2006/relationships/slide" Target="slides/slide6.xml"/><Relationship Id="rId21" Type="http://schemas.openxmlformats.org/officeDocument/2006/relationships/font" Target="fonts/Montserrat-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MontserratSemiBold-regular.fntdata"/><Relationship Id="rId14" Type="http://schemas.openxmlformats.org/officeDocument/2006/relationships/slide" Target="slides/slide10.xml"/><Relationship Id="rId17" Type="http://schemas.openxmlformats.org/officeDocument/2006/relationships/font" Target="fonts/MontserratSemiBold-italic.fntdata"/><Relationship Id="rId16" Type="http://schemas.openxmlformats.org/officeDocument/2006/relationships/font" Target="fonts/MontserratSemiBold-bold.fntdata"/><Relationship Id="rId5" Type="http://schemas.openxmlformats.org/officeDocument/2006/relationships/slide" Target="slides/slide1.xml"/><Relationship Id="rId19" Type="http://schemas.openxmlformats.org/officeDocument/2006/relationships/font" Target="fonts/Montserrat-regular.fntdata"/><Relationship Id="rId6" Type="http://schemas.openxmlformats.org/officeDocument/2006/relationships/slide" Target="slides/slide2.xml"/><Relationship Id="rId18" Type="http://schemas.openxmlformats.org/officeDocument/2006/relationships/font" Target="fonts/MontserratSemiBold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6c60d63d64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36c60d63d64_0_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6c884759d9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6c884759d9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c884759d9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c884759d9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3d66e6e3a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g33d66e6e3af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3d66e6e3a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g33d66e6e3af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6e583af8e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g36e583af8e1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3d66e6e3a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g33d66e6e3af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6c60d63d6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36c60d63d64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6c60d63d64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g36c60d63d64_0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6.jpg"/><Relationship Id="rId4" Type="http://schemas.openxmlformats.org/officeDocument/2006/relationships/image" Target="../media/image4.jpg"/><Relationship Id="rId5" Type="http://schemas.openxmlformats.org/officeDocument/2006/relationships/image" Target="../media/image3.png"/><Relationship Id="rId6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b="673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WGCV-55, 8-11 July 2025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0" name="Google Shape;30;p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8" name="Google Shape;38;p4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1" name="Google Shape;41;p4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WGCV-55, 8-11 July 2025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0" name="Google Shape;50;p5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WGCV-55, 8-11 July 2025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8" name="Google Shape;58;p6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1" name="Google Shape;61;p6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WGCV-55, 8-11 July 2025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2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ceos.org/document_management/CEO%20Team/CEOS%202025-2027%20Work%20Plan%20-%20May%202025%20v4.1.pdf" TargetMode="External"/><Relationship Id="rId4" Type="http://schemas.openxmlformats.org/officeDocument/2006/relationships/hyperlink" Target="https://ceos.org/document_management/CEO%20Team/CEOS%202025-2027%20Work%20Plan%20-%20May%202025%20v4.1.pdf" TargetMode="External"/><Relationship Id="rId5" Type="http://schemas.openxmlformats.org/officeDocument/2006/relationships/image" Target="../media/image14.png"/><Relationship Id="rId6" Type="http://schemas.openxmlformats.org/officeDocument/2006/relationships/image" Target="../media/image20.png"/><Relationship Id="rId7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jpg"/><Relationship Id="rId4" Type="http://schemas.openxmlformats.org/officeDocument/2006/relationships/image" Target="../media/image30.png"/><Relationship Id="rId5" Type="http://schemas.openxmlformats.org/officeDocument/2006/relationships/image" Target="../media/image11.png"/><Relationship Id="rId6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hyperlink" Target="https://calvalportal.ceos.org/documents/10136/958898/CEOS-FRM_Assessment_Framework_V2_20250704.pdf/e4bda462-018d-4a12-5d01-4103b0faed6c?t=1751618407348" TargetMode="External"/><Relationship Id="rId10" Type="http://schemas.openxmlformats.org/officeDocument/2006/relationships/hyperlink" Target="https://isprs-archives.copernicus.org/articles/XLIII-B4-2021/395/2021/isprs-archives-XLIII-B4-2021-395-2021.pdf" TargetMode="External"/><Relationship Id="rId13" Type="http://schemas.openxmlformats.org/officeDocument/2006/relationships/image" Target="../media/image15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lpvs.gsfc.nasa.gov/PDF/CEOS_WGCV_LPV_Biomass_Protocol_2021_V1.0.pdf" TargetMode="External"/><Relationship Id="rId4" Type="http://schemas.openxmlformats.org/officeDocument/2006/relationships/hyperlink" Target="https://lpvs.gsfc.nasa.gov/PDF/CEOS_SM_LPV_Protocol_V1_20201027_final.pdf" TargetMode="External"/><Relationship Id="rId9" Type="http://schemas.openxmlformats.org/officeDocument/2006/relationships/hyperlink" Target="https://ceos.org/document_management/Working_Groups/WGCV/ACPPV_Best_Practice_Book_final.pdf" TargetMode="External"/><Relationship Id="rId15" Type="http://schemas.openxmlformats.org/officeDocument/2006/relationships/image" Target="../media/image16.png"/><Relationship Id="rId14" Type="http://schemas.openxmlformats.org/officeDocument/2006/relationships/image" Target="../media/image13.png"/><Relationship Id="rId16" Type="http://schemas.openxmlformats.org/officeDocument/2006/relationships/image" Target="../media/image26.png"/><Relationship Id="rId5" Type="http://schemas.openxmlformats.org/officeDocument/2006/relationships/hyperlink" Target="https://lpvs.gsfc.nasa.gov/PDF/CEOS_ALBEDO_Protocol_20190307_v1.pdf" TargetMode="External"/><Relationship Id="rId6" Type="http://schemas.openxmlformats.org/officeDocument/2006/relationships/hyperlink" Target="https://lpvs.gsfc.nasa.gov/PDF/CEOS_LST_PROTOCOL_Feb2018_v1.1.0_light.pdf" TargetMode="External"/><Relationship Id="rId7" Type="http://schemas.openxmlformats.org/officeDocument/2006/relationships/hyperlink" Target="https://lpvs.gsfc.nasa.gov/PDF/CEOS_LAI_PROTOCOL_Aug2014_v2.0.1.pdf" TargetMode="External"/><Relationship Id="rId8" Type="http://schemas.openxmlformats.org/officeDocument/2006/relationships/hyperlink" Target="https://ceos.org/document_management/Working_Groups/WGCV/GPG_UAV_SR_CEOS_version1.pdf" TargetMode="External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png"/><Relationship Id="rId10" Type="http://schemas.openxmlformats.org/officeDocument/2006/relationships/hyperlink" Target="http://ceos.org/pvp" TargetMode="External"/><Relationship Id="rId13" Type="http://schemas.openxmlformats.org/officeDocument/2006/relationships/hyperlink" Target="http://database.eohandbook.com" TargetMode="External"/><Relationship Id="rId12" Type="http://schemas.openxmlformats.org/officeDocument/2006/relationships/hyperlink" Target="http://salval.eolab.e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radcalnet.org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23.png"/><Relationship Id="rId14" Type="http://schemas.openxmlformats.org/officeDocument/2006/relationships/image" Target="../media/image32.png"/><Relationship Id="rId5" Type="http://schemas.openxmlformats.org/officeDocument/2006/relationships/hyperlink" Target="http://sarcalnet.org" TargetMode="External"/><Relationship Id="rId6" Type="http://schemas.openxmlformats.org/officeDocument/2006/relationships/image" Target="../media/image10.png"/><Relationship Id="rId7" Type="http://schemas.openxmlformats.org/officeDocument/2006/relationships/hyperlink" Target="https://calvalportal.ceos.org" TargetMode="External"/><Relationship Id="rId8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/>
          <p:nvPr>
            <p:ph type="title"/>
          </p:nvPr>
        </p:nvSpPr>
        <p:spPr>
          <a:xfrm>
            <a:off x="176050" y="175950"/>
            <a:ext cx="81921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5900"/>
              <a:t>CEOS Working Group on Calibration and Validation (WGCV)</a:t>
            </a:r>
            <a:endParaRPr sz="5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i="1" lang="en-GB" sz="4400"/>
              <a:t>Overview</a:t>
            </a:r>
            <a:endParaRPr i="1" sz="4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7"/>
          <p:cNvSpPr/>
          <p:nvPr/>
        </p:nvSpPr>
        <p:spPr>
          <a:xfrm>
            <a:off x="7272909" y="4252807"/>
            <a:ext cx="48330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Cody Anderson, USGS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3.7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WGCV-55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Hyderabad, India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8-10 July, 2025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 txBox="1"/>
          <p:nvPr/>
        </p:nvSpPr>
        <p:spPr>
          <a:xfrm>
            <a:off x="5730825" y="1069175"/>
            <a:ext cx="6195900" cy="5438400"/>
          </a:xfrm>
          <a:prstGeom prst="rect">
            <a:avLst/>
          </a:prstGeom>
          <a:solidFill>
            <a:srgbClr val="FFFFFF">
              <a:alpha val="68550"/>
            </a:srgbClr>
          </a:solidFill>
          <a:ln>
            <a:noFill/>
          </a:ln>
        </p:spPr>
        <p:txBody>
          <a:bodyPr anchorCtr="0" anchor="t" bIns="45700" lIns="90000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ACSG</a:t>
            </a: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Chair: Jean-Christopher Lambert (BIRA-IASB)</a:t>
            </a: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jean-christopher.lambert@aeronomie.be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LPV Subgroup Chair: Fabrizio Niro (ESA) </a:t>
            </a:r>
            <a:r>
              <a:rPr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fabrizio.niro@ext.esa.int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TMSG Chair: Peter Strobl (EC) </a:t>
            </a:r>
            <a:r>
              <a:rPr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peter.strobl@ec.europa.eu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IVOS Chair: Nigel Fox (NPL) </a:t>
            </a:r>
            <a:r>
              <a:rPr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nigel.fox@npl.co.uk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MSSG Chair: Xiaolong Dong (CAS) </a:t>
            </a:r>
            <a:r>
              <a:rPr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dongxiaolong@mirslab.cn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SAR Subgroup Chair: Dirk Geudtner (ESA) </a:t>
            </a:r>
            <a:r>
              <a:rPr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Dirk.Geudtner@esa.int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8" name="Google Shape;158;p16"/>
          <p:cNvSpPr txBox="1"/>
          <p:nvPr/>
        </p:nvSpPr>
        <p:spPr>
          <a:xfrm>
            <a:off x="246050" y="2039850"/>
            <a:ext cx="5364000" cy="2778300"/>
          </a:xfrm>
          <a:prstGeom prst="rect">
            <a:avLst/>
          </a:prstGeom>
          <a:solidFill>
            <a:srgbClr val="FFFFFF">
              <a:alpha val="6855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WGCV Chair: </a:t>
            </a: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Cody Anderson (USGS)</a:t>
            </a: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chanderson@usgs.gov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WGCV Vice Chair: Medhavy Thankappan (GA) </a:t>
            </a:r>
            <a:r>
              <a:rPr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medhavy.thankappan@ga.gov.au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WGCV Secretariat: Harvey Jones </a:t>
            </a:r>
            <a:r>
              <a:rPr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harvey@symbios.space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16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Contact us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>
            <p:ph idx="1" type="body"/>
          </p:nvPr>
        </p:nvSpPr>
        <p:spPr>
          <a:xfrm>
            <a:off x="462400" y="1126967"/>
            <a:ext cx="5633700" cy="1738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82600" lvl="0" marL="609600" rtl="0" algn="l">
              <a:spcBef>
                <a:spcPts val="13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34 Members</a:t>
            </a:r>
            <a:endParaRPr/>
          </a:p>
          <a:p>
            <a:pPr indent="-431800" lvl="1" marL="1219200" rtl="0" algn="l">
              <a:spcBef>
                <a:spcPts val="0"/>
              </a:spcBef>
              <a:spcAft>
                <a:spcPts val="0"/>
              </a:spcAft>
              <a:buSzPts val="2000"/>
              <a:buChar char="➔"/>
            </a:pPr>
            <a:r>
              <a:rPr lang="en-GB" sz="2000"/>
              <a:t>Space Agencies</a:t>
            </a:r>
            <a:endParaRPr sz="2000"/>
          </a:p>
        </p:txBody>
      </p:sp>
      <p:sp>
        <p:nvSpPr>
          <p:cNvPr id="73" name="Google Shape;73;p8"/>
          <p:cNvSpPr txBox="1"/>
          <p:nvPr>
            <p:ph type="title"/>
          </p:nvPr>
        </p:nvSpPr>
        <p:spPr>
          <a:xfrm>
            <a:off x="234731" y="234585"/>
            <a:ext cx="12516000" cy="103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Who is CEOS?</a:t>
            </a:r>
            <a:endParaRPr/>
          </a:p>
        </p:txBody>
      </p:sp>
      <p:pic>
        <p:nvPicPr>
          <p:cNvPr id="74" name="Google Shape;74;p8" title="logos_row-v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9833" y="2355367"/>
            <a:ext cx="10272333" cy="256806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8"/>
          <p:cNvSpPr txBox="1"/>
          <p:nvPr/>
        </p:nvSpPr>
        <p:spPr>
          <a:xfrm>
            <a:off x="5641467" y="1039750"/>
            <a:ext cx="5971200" cy="13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-482600" lvl="0" marL="6096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GB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30 Associates</a:t>
            </a:r>
            <a:endParaRPr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2750" lvl="1" marL="1219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➔"/>
            </a:pPr>
            <a:r>
              <a:rPr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 Agencies, Phase A programmes or supporting ground facility programmes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" name="Google Shape;76;p8"/>
          <p:cNvSpPr txBox="1"/>
          <p:nvPr/>
        </p:nvSpPr>
        <p:spPr>
          <a:xfrm>
            <a:off x="361933" y="5128867"/>
            <a:ext cx="11602800" cy="1169700"/>
          </a:xfrm>
          <a:prstGeom prst="rect">
            <a:avLst/>
          </a:prstGeom>
          <a:solidFill>
            <a:srgbClr val="E7E6E6">
              <a:alpha val="33330"/>
            </a:srgbClr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Montserrat SemiBold"/>
                <a:ea typeface="Montserrat SemiBold"/>
                <a:cs typeface="Montserrat SemiBold"/>
                <a:sym typeface="Montserrat SemiBold"/>
              </a:rPr>
              <a:t>Mission: </a:t>
            </a: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CEOS ensures </a:t>
            </a:r>
            <a:r>
              <a:rPr b="1" lang="en-GB" sz="2000">
                <a:latin typeface="Montserrat"/>
                <a:ea typeface="Montserrat"/>
                <a:cs typeface="Montserrat"/>
                <a:sym typeface="Montserrat"/>
              </a:rPr>
              <a:t>international coordination</a:t>
            </a: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 of civil space-based Earth observation programs and promotes exchange of data to optimize societal benefit and inform decision making for securing a prosperous and sustainable future for humankind.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"/>
          <p:cNvSpPr txBox="1"/>
          <p:nvPr>
            <p:ph type="title"/>
          </p:nvPr>
        </p:nvSpPr>
        <p:spPr>
          <a:xfrm>
            <a:off x="234731" y="234585"/>
            <a:ext cx="12516000" cy="103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is CEOS?</a:t>
            </a:r>
            <a:endParaRPr/>
          </a:p>
        </p:txBody>
      </p:sp>
      <p:pic>
        <p:nvPicPr>
          <p:cNvPr id="82" name="Google Shape;8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7767" y="1080072"/>
            <a:ext cx="5496461" cy="549646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9"/>
          <p:cNvSpPr/>
          <p:nvPr/>
        </p:nvSpPr>
        <p:spPr>
          <a:xfrm>
            <a:off x="275767" y="1847267"/>
            <a:ext cx="3072000" cy="3854700"/>
          </a:xfrm>
          <a:prstGeom prst="roundRect">
            <a:avLst>
              <a:gd fmla="val 7584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00">
                <a:latin typeface="Montserrat"/>
                <a:ea typeface="Montserrat"/>
                <a:cs typeface="Montserrat"/>
                <a:sym typeface="Montserrat"/>
              </a:rPr>
              <a:t>Working Groups: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-273050" lvl="0" marL="228600" rtl="0" algn="l">
              <a:spcBef>
                <a:spcPts val="1300"/>
              </a:spcBef>
              <a:spcAft>
                <a:spcPts val="0"/>
              </a:spcAft>
              <a:buSzPts val="1900"/>
              <a:buFont typeface="Montserrat"/>
              <a:buChar char="❖"/>
            </a:pPr>
            <a:r>
              <a:rPr lang="en-GB" sz="1900">
                <a:latin typeface="Montserrat"/>
                <a:ea typeface="Montserrat"/>
                <a:cs typeface="Montserrat"/>
                <a:sym typeface="Montserrat"/>
              </a:rPr>
              <a:t>Calibration &amp; Validation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-273050" lvl="0" marL="228600" rtl="0" algn="l">
              <a:spcBef>
                <a:spcPts val="1300"/>
              </a:spcBef>
              <a:spcAft>
                <a:spcPts val="0"/>
              </a:spcAft>
              <a:buSzPts val="1900"/>
              <a:buFont typeface="Montserrat"/>
              <a:buChar char="❖"/>
            </a:pPr>
            <a:r>
              <a:rPr lang="en-GB" sz="1900">
                <a:latin typeface="Montserrat"/>
                <a:ea typeface="Montserrat"/>
                <a:cs typeface="Montserrat"/>
                <a:sym typeface="Montserrat"/>
              </a:rPr>
              <a:t>Capacity Building &amp; Data Democracy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-273050" lvl="0" marL="228600" rtl="0" algn="l">
              <a:spcBef>
                <a:spcPts val="1300"/>
              </a:spcBef>
              <a:spcAft>
                <a:spcPts val="0"/>
              </a:spcAft>
              <a:buSzPts val="1900"/>
              <a:buFont typeface="Montserrat"/>
              <a:buChar char="❖"/>
            </a:pPr>
            <a:r>
              <a:rPr lang="en-GB" sz="1900">
                <a:latin typeface="Montserrat"/>
                <a:ea typeface="Montserrat"/>
                <a:cs typeface="Montserrat"/>
                <a:sym typeface="Montserrat"/>
              </a:rPr>
              <a:t>Climate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-273050" lvl="0" marL="228600" rtl="0" algn="l">
              <a:spcBef>
                <a:spcPts val="1300"/>
              </a:spcBef>
              <a:spcAft>
                <a:spcPts val="0"/>
              </a:spcAft>
              <a:buSzPts val="1900"/>
              <a:buFont typeface="Montserrat"/>
              <a:buChar char="❖"/>
            </a:pPr>
            <a:r>
              <a:rPr lang="en-GB" sz="1900">
                <a:latin typeface="Montserrat"/>
                <a:ea typeface="Montserrat"/>
                <a:cs typeface="Montserrat"/>
                <a:sym typeface="Montserrat"/>
              </a:rPr>
              <a:t>Disasters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-273050" lvl="0" marL="228600" rtl="0" algn="l">
              <a:spcBef>
                <a:spcPts val="1300"/>
              </a:spcBef>
              <a:spcAft>
                <a:spcPts val="0"/>
              </a:spcAft>
              <a:buSzPts val="1900"/>
              <a:buFont typeface="Montserrat"/>
              <a:buChar char="❖"/>
            </a:pPr>
            <a:r>
              <a:rPr lang="en-GB" sz="1900">
                <a:latin typeface="Montserrat"/>
                <a:ea typeface="Montserrat"/>
                <a:cs typeface="Montserrat"/>
                <a:sym typeface="Montserrat"/>
              </a:rPr>
              <a:t>Information Systems &amp; Services 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84;p9"/>
          <p:cNvSpPr/>
          <p:nvPr/>
        </p:nvSpPr>
        <p:spPr>
          <a:xfrm>
            <a:off x="8844233" y="1131467"/>
            <a:ext cx="3179100" cy="5286300"/>
          </a:xfrm>
          <a:prstGeom prst="roundRect">
            <a:avLst>
              <a:gd fmla="val 737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latin typeface="Montserrat"/>
                <a:ea typeface="Montserrat"/>
                <a:cs typeface="Montserrat"/>
                <a:sym typeface="Montserrat"/>
              </a:rPr>
              <a:t>Virtual Constellations: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-260350" lvl="0" marL="228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700"/>
              <a:buFont typeface="Montserrat"/>
              <a:buChar char="❖"/>
            </a:pPr>
            <a:r>
              <a:rPr lang="en-GB" sz="1700">
                <a:latin typeface="Montserrat"/>
                <a:ea typeface="Montserrat"/>
                <a:cs typeface="Montserrat"/>
                <a:sym typeface="Montserrat"/>
              </a:rPr>
              <a:t>Atmospheric Composition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-260350" lvl="0" marL="228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700"/>
              <a:buFont typeface="Montserrat"/>
              <a:buChar char="❖"/>
            </a:pPr>
            <a:r>
              <a:rPr lang="en-GB" sz="1700">
                <a:latin typeface="Montserrat"/>
                <a:ea typeface="Montserrat"/>
                <a:cs typeface="Montserrat"/>
                <a:sym typeface="Montserrat"/>
              </a:rPr>
              <a:t>Coastal Observations Applications Services and Tools (COAST)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-260350" lvl="0" marL="228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700"/>
              <a:buFont typeface="Montserrat"/>
              <a:buChar char="❖"/>
            </a:pPr>
            <a:r>
              <a:rPr lang="en-GB" sz="1700">
                <a:latin typeface="Montserrat"/>
                <a:ea typeface="Montserrat"/>
                <a:cs typeface="Montserrat"/>
                <a:sym typeface="Montserrat"/>
              </a:rPr>
              <a:t>Land Surface Imaging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-260350" lvl="0" marL="228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700"/>
              <a:buFont typeface="Montserrat"/>
              <a:buChar char="❖"/>
            </a:pPr>
            <a:r>
              <a:rPr lang="en-GB" sz="1700">
                <a:latin typeface="Montserrat"/>
                <a:ea typeface="Montserrat"/>
                <a:cs typeface="Montserrat"/>
                <a:sym typeface="Montserrat"/>
              </a:rPr>
              <a:t>Ocean Colour Radiometry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-260350" lvl="0" marL="228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700"/>
              <a:buFont typeface="Montserrat"/>
              <a:buChar char="❖"/>
            </a:pPr>
            <a:r>
              <a:rPr lang="en-GB" sz="1700">
                <a:latin typeface="Montserrat"/>
                <a:ea typeface="Montserrat"/>
                <a:cs typeface="Montserrat"/>
                <a:sym typeface="Montserrat"/>
              </a:rPr>
              <a:t>Ocean Surface Topography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-260350" lvl="0" marL="228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700"/>
              <a:buFont typeface="Montserrat"/>
              <a:buChar char="❖"/>
            </a:pPr>
            <a:r>
              <a:rPr lang="en-GB" sz="1700">
                <a:latin typeface="Montserrat"/>
                <a:ea typeface="Montserrat"/>
                <a:cs typeface="Montserrat"/>
                <a:sym typeface="Montserrat"/>
              </a:rPr>
              <a:t>Ocean Surface Vector Wind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-260350" lvl="0" marL="228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700"/>
              <a:buFont typeface="Montserrat"/>
              <a:buChar char="❖"/>
            </a:pPr>
            <a:r>
              <a:rPr lang="en-GB" sz="1700">
                <a:latin typeface="Montserrat"/>
                <a:ea typeface="Montserrat"/>
                <a:cs typeface="Montserrat"/>
                <a:sym typeface="Montserrat"/>
              </a:rPr>
              <a:t>Precipitation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-260350" lvl="0" marL="228600" rtl="0" algn="l">
              <a:lnSpc>
                <a:spcPct val="100000"/>
              </a:lnSpc>
              <a:spcBef>
                <a:spcPts val="800"/>
              </a:spcBef>
              <a:spcAft>
                <a:spcPts val="400"/>
              </a:spcAft>
              <a:buSzPts val="1700"/>
              <a:buFont typeface="Montserrat"/>
              <a:buChar char="❖"/>
            </a:pPr>
            <a:r>
              <a:rPr lang="en-GB" sz="1700">
                <a:latin typeface="Montserrat"/>
                <a:ea typeface="Montserrat"/>
                <a:cs typeface="Montserrat"/>
                <a:sym typeface="Montserrat"/>
              </a:rPr>
              <a:t>Sea Surface Temperature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 txBox="1"/>
          <p:nvPr/>
        </p:nvSpPr>
        <p:spPr>
          <a:xfrm>
            <a:off x="357105" y="1290957"/>
            <a:ext cx="11112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7012" lvl="0" marL="214312" marR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b="1"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WGCV mission: </a:t>
            </a: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nsure long-term confidence in the accuracy and quality of Earth Observation data and products and to provide a forum for the exchange of information about calibration and validation, including the coordination of cooperative activities.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10"/>
          <p:cNvSpPr txBox="1"/>
          <p:nvPr/>
        </p:nvSpPr>
        <p:spPr>
          <a:xfrm>
            <a:off x="125475" y="50825"/>
            <a:ext cx="9574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 Working Group on Calibration and Validation</a:t>
            </a:r>
            <a:endParaRPr sz="1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1" name="Google Shape;91;p10" title="instrumented_cal_site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82950"/>
            <a:ext cx="6958524" cy="346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0" title="natural_cal_sites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4644" y="3082950"/>
            <a:ext cx="5177357" cy="346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1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Organisation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8" name="Google Shape;9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300" y="1529312"/>
            <a:ext cx="8875274" cy="438627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1"/>
          <p:cNvSpPr txBox="1"/>
          <p:nvPr/>
        </p:nvSpPr>
        <p:spPr>
          <a:xfrm>
            <a:off x="7305475" y="6194750"/>
            <a:ext cx="4750200" cy="3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Montserrat"/>
                <a:ea typeface="Montserrat"/>
                <a:cs typeface="Montserrat"/>
                <a:sym typeface="Montserrat"/>
              </a:rPr>
              <a:t>Credit: Cal/Val Portal (https://calvalportal.ceos.org/wgcv)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11"/>
          <p:cNvSpPr txBox="1"/>
          <p:nvPr/>
        </p:nvSpPr>
        <p:spPr>
          <a:xfrm>
            <a:off x="94025" y="1155800"/>
            <a:ext cx="3293100" cy="51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0662" lvl="0" marL="214312" marR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WGCV Chair</a:t>
            </a:r>
            <a:r>
              <a:rPr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Cody Anderson (USGS)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WGCV Vice Chair</a:t>
            </a:r>
            <a:r>
              <a:rPr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Medhavy Thankappan (GA)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six subgroups of WGCV aim to </a:t>
            </a: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foster high quality Cal/Val</a:t>
            </a:r>
            <a:r>
              <a:rPr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of data from Earth Observation sensors and </a:t>
            </a: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validation of higher level products</a:t>
            </a:r>
            <a:r>
              <a:rPr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 each domain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2"/>
          <p:cNvSpPr txBox="1"/>
          <p:nvPr/>
        </p:nvSpPr>
        <p:spPr>
          <a:xfrm>
            <a:off x="94020" y="103248"/>
            <a:ext cx="8668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WGCV Deliverables and Work Plan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12"/>
          <p:cNvSpPr txBox="1"/>
          <p:nvPr/>
        </p:nvSpPr>
        <p:spPr>
          <a:xfrm>
            <a:off x="437355" y="1304757"/>
            <a:ext cx="11112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7012" lvl="0" marL="214312" marR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List of open WGCV deliverables in the CEOS Work Plan - to be updated after WGCV-55!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" name="Google Shape;107;p12"/>
          <p:cNvSpPr txBox="1"/>
          <p:nvPr/>
        </p:nvSpPr>
        <p:spPr>
          <a:xfrm>
            <a:off x="437350" y="5885275"/>
            <a:ext cx="10282500" cy="5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Montserrat"/>
                <a:ea typeface="Montserrat"/>
                <a:cs typeface="Montserrat"/>
                <a:sym typeface="Montserrat"/>
              </a:rPr>
              <a:t>WGCV activities are described in more details in Chapter 7 of the CEOS </a:t>
            </a:r>
            <a:r>
              <a:rPr lang="en-GB" sz="18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Work Plan</a:t>
            </a:r>
            <a:r>
              <a:rPr lang="en-GB" sz="180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8" name="Google Shape;108;p12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833"/>
          <a:stretch/>
        </p:blipFill>
        <p:spPr>
          <a:xfrm>
            <a:off x="8245200" y="1999850"/>
            <a:ext cx="2724550" cy="3473249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3000000" dist="57150">
              <a:srgbClr val="000000">
                <a:alpha val="50000"/>
              </a:srgbClr>
            </a:outerShdw>
          </a:effectLst>
        </p:spPr>
      </p:pic>
      <p:pic>
        <p:nvPicPr>
          <p:cNvPr id="109" name="Google Shape;109;p12"/>
          <p:cNvPicPr preferRelativeResize="0"/>
          <p:nvPr/>
        </p:nvPicPr>
        <p:blipFill rotWithShape="1">
          <a:blip r:embed="rId6">
            <a:alphaModFix/>
          </a:blip>
          <a:srcRect b="3269" l="0" r="0" t="0"/>
          <a:stretch/>
        </p:blipFill>
        <p:spPr>
          <a:xfrm>
            <a:off x="1502008" y="1841375"/>
            <a:ext cx="5833750" cy="920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2"/>
          <p:cNvPicPr preferRelativeResize="0"/>
          <p:nvPr/>
        </p:nvPicPr>
        <p:blipFill rotWithShape="1">
          <a:blip r:embed="rId7">
            <a:alphaModFix/>
          </a:blip>
          <a:srcRect b="0" l="0" r="0" t="2534"/>
          <a:stretch/>
        </p:blipFill>
        <p:spPr>
          <a:xfrm>
            <a:off x="1484100" y="2761842"/>
            <a:ext cx="5888350" cy="2869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3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Meetings &amp; Workshops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6" name="Google Shape;116;p13" title="IMG_6432 (2).jpe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2500" y="2535900"/>
            <a:ext cx="3680630" cy="160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3"/>
          <p:cNvSpPr txBox="1"/>
          <p:nvPr/>
        </p:nvSpPr>
        <p:spPr>
          <a:xfrm>
            <a:off x="6665050" y="4080550"/>
            <a:ext cx="21516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Pre-flight Workshop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8" name="Google Shape;11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53079" y="4235975"/>
            <a:ext cx="2766095" cy="202388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3"/>
          <p:cNvSpPr txBox="1"/>
          <p:nvPr/>
        </p:nvSpPr>
        <p:spPr>
          <a:xfrm>
            <a:off x="9663002" y="6202400"/>
            <a:ext cx="2346300" cy="3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SAR Workshop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0" name="Google Shape;120;p13"/>
          <p:cNvPicPr preferRelativeResize="0"/>
          <p:nvPr/>
        </p:nvPicPr>
        <p:blipFill rotWithShape="1">
          <a:blip r:embed="rId5">
            <a:alphaModFix/>
          </a:blip>
          <a:srcRect b="23086" l="0" r="0" t="23792"/>
          <a:stretch/>
        </p:blipFill>
        <p:spPr>
          <a:xfrm>
            <a:off x="6172500" y="1047450"/>
            <a:ext cx="6019500" cy="1164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3"/>
          <p:cNvSpPr txBox="1"/>
          <p:nvPr/>
        </p:nvSpPr>
        <p:spPr>
          <a:xfrm>
            <a:off x="7942288" y="2158488"/>
            <a:ext cx="23541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JACIE 2025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" name="Google Shape;122;p13"/>
          <p:cNvSpPr txBox="1"/>
          <p:nvPr/>
        </p:nvSpPr>
        <p:spPr>
          <a:xfrm>
            <a:off x="53050" y="1310950"/>
            <a:ext cx="6019500" cy="48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7012" lvl="0" marL="214312" marR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b="1"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JACIE 2025</a:t>
            </a: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7-11 April 2025, USGS Headquarters, Reston, USA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7012" lvl="0" marL="214312" marR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b="1"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VH-RODA 2024</a:t>
            </a: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2-6 December 2024, ESA ESRIN, Frascati, Italy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7012" lvl="0" marL="214312" marR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b="1"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WGCV SAR Workshop 2024</a:t>
            </a: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12-15 November 2024, ISRO SAC, Ahmedabad, India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7012" lvl="0" marL="214312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b="1"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</a:t>
            </a:r>
            <a:r>
              <a:rPr b="1"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orkshop on Pre-flight Calibration and Characterisation of Optical Sensors</a:t>
            </a: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19-22 October 2024. ESA-ESTEC, Noordwijk, the Netherlands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3" name="Google Shape;123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99675" y="4465392"/>
            <a:ext cx="3126267" cy="179447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3"/>
          <p:cNvSpPr txBox="1"/>
          <p:nvPr/>
        </p:nvSpPr>
        <p:spPr>
          <a:xfrm>
            <a:off x="6791673" y="6202407"/>
            <a:ext cx="20037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VH-RODA 2024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4"/>
          <p:cNvSpPr txBox="1"/>
          <p:nvPr/>
        </p:nvSpPr>
        <p:spPr>
          <a:xfrm>
            <a:off x="94025" y="1191450"/>
            <a:ext cx="6460800" cy="42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7012" lvl="0" marL="214312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b="1"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LPV Subgroup</a:t>
            </a:r>
            <a:r>
              <a:rPr b="1"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Validation Protocols:</a:t>
            </a:r>
            <a:r>
              <a:rPr b="1"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LC (2025), </a:t>
            </a:r>
            <a:r>
              <a:rPr lang="en-GB" sz="18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AGB</a:t>
            </a: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(2021), </a:t>
            </a:r>
            <a:r>
              <a:rPr lang="en-GB" sz="18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SM</a:t>
            </a: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(2021)</a:t>
            </a: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8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Albedo</a:t>
            </a: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(2019), </a:t>
            </a:r>
            <a:r>
              <a:rPr lang="en-GB" sz="18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6"/>
              </a:rPr>
              <a:t>LST</a:t>
            </a: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(2018), </a:t>
            </a:r>
            <a:r>
              <a:rPr lang="en-GB" sz="18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7"/>
              </a:rPr>
              <a:t>LAI</a:t>
            </a: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(2014)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7012" lvl="0" marL="214312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b="1"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IVOS</a:t>
            </a: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-GB" sz="18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8"/>
              </a:rPr>
              <a:t>Good Practice Guidelines for UAV-based Surface Reflectance Validation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7012" lvl="0" marL="214312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b="1"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ACSG</a:t>
            </a: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-GB" sz="18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9"/>
              </a:rPr>
              <a:t>Best Practice Protocol For The Validation Of Aerosol, Cloud, And Precipitation Profiles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7012" lvl="0" marL="214312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b="1"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TMSG</a:t>
            </a: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-GB" sz="18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10"/>
              </a:rPr>
              <a:t>DEMIX Conference paper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7012" lvl="0" marL="214312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b="1"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FRM</a:t>
            </a: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-GB" sz="18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11"/>
              </a:rPr>
              <a:t>FRM Assessment Framework guidelines V2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p14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Publications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1" name="Google Shape;131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623300" y="1599576"/>
            <a:ext cx="1792454" cy="2261226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2100000" dist="28575">
              <a:srgbClr val="000000">
                <a:alpha val="50000"/>
              </a:srgbClr>
            </a:outerShdw>
          </a:effectLst>
        </p:spPr>
      </p:pic>
      <p:pic>
        <p:nvPicPr>
          <p:cNvPr id="132" name="Google Shape;132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228153" y="1271775"/>
            <a:ext cx="1637772" cy="232488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000000" dist="85725">
              <a:srgbClr val="000000">
                <a:alpha val="50000"/>
              </a:srgbClr>
            </a:outerShdw>
          </a:effectLst>
        </p:spPr>
      </p:pic>
      <p:pic>
        <p:nvPicPr>
          <p:cNvPr id="133" name="Google Shape;133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435700" y="2707746"/>
            <a:ext cx="1792452" cy="2265539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2580000" dist="47625">
              <a:srgbClr val="000000">
                <a:alpha val="50000"/>
              </a:srgbClr>
            </a:outerShdw>
          </a:effectLst>
        </p:spPr>
      </p:pic>
      <p:pic>
        <p:nvPicPr>
          <p:cNvPr id="134" name="Google Shape;134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284331" y="3792542"/>
            <a:ext cx="1642018" cy="2265535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2700000" dist="66675">
              <a:srgbClr val="000000">
                <a:alpha val="50000"/>
              </a:srgbClr>
            </a:outerShdw>
          </a:effectLst>
        </p:spPr>
      </p:pic>
      <p:pic>
        <p:nvPicPr>
          <p:cNvPr id="135" name="Google Shape;135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0109025" y="2524159"/>
            <a:ext cx="1960850" cy="2782435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2460000" dist="762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 txBox="1"/>
          <p:nvPr/>
        </p:nvSpPr>
        <p:spPr>
          <a:xfrm>
            <a:off x="239938" y="1010125"/>
            <a:ext cx="40032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Radiometric Calibration Network </a:t>
            </a:r>
            <a:r>
              <a:rPr lang="en-GB" sz="17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radcalnet.org</a:t>
            </a:r>
            <a:r>
              <a:rPr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" name="Google Shape;141;p15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Tools &amp; Services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2" name="Google Shape;14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697" y="1745514"/>
            <a:ext cx="3612194" cy="193158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5"/>
          <p:cNvSpPr txBox="1"/>
          <p:nvPr/>
        </p:nvSpPr>
        <p:spPr>
          <a:xfrm>
            <a:off x="4415860" y="1010125"/>
            <a:ext cx="33603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SAR</a:t>
            </a: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Calibration Network </a:t>
            </a:r>
            <a:r>
              <a:rPr lang="en-GB" sz="17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sarcalnet.org</a:t>
            </a:r>
            <a:r>
              <a:rPr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4" name="Google Shape;14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95288" y="1721539"/>
            <a:ext cx="3401431" cy="193158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5"/>
          <p:cNvSpPr txBox="1"/>
          <p:nvPr/>
        </p:nvSpPr>
        <p:spPr>
          <a:xfrm>
            <a:off x="8393412" y="990900"/>
            <a:ext cx="31479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CEOS Cal/Val Portal </a:t>
            </a:r>
            <a:r>
              <a:rPr lang="en-GB" sz="17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7"/>
              </a:rPr>
              <a:t>calvalportal.ceos.org</a:t>
            </a:r>
            <a:r>
              <a:rPr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6" name="Google Shape;146;p15"/>
          <p:cNvPicPr preferRelativeResize="0"/>
          <p:nvPr/>
        </p:nvPicPr>
        <p:blipFill rotWithShape="1">
          <a:blip r:embed="rId8">
            <a:alphaModFix/>
          </a:blip>
          <a:srcRect b="0" l="10967" r="7672" t="0"/>
          <a:stretch/>
        </p:blipFill>
        <p:spPr>
          <a:xfrm>
            <a:off x="8516995" y="1737300"/>
            <a:ext cx="2900719" cy="203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5"/>
          <p:cNvPicPr preferRelativeResize="0"/>
          <p:nvPr/>
        </p:nvPicPr>
        <p:blipFill rotWithShape="1">
          <a:blip r:embed="rId9">
            <a:alphaModFix/>
          </a:blip>
          <a:srcRect b="0" l="3138" r="0" t="0"/>
          <a:stretch/>
        </p:blipFill>
        <p:spPr>
          <a:xfrm>
            <a:off x="0" y="4473425"/>
            <a:ext cx="3940812" cy="203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5"/>
          <p:cNvSpPr txBox="1"/>
          <p:nvPr/>
        </p:nvSpPr>
        <p:spPr>
          <a:xfrm>
            <a:off x="94013" y="3768250"/>
            <a:ext cx="40032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Product Validation Pl</a:t>
            </a: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atform </a:t>
            </a:r>
            <a:r>
              <a:rPr lang="en-GB" sz="17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10"/>
              </a:rPr>
              <a:t>ceos.org/pvp</a:t>
            </a:r>
            <a:r>
              <a:rPr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9" name="Google Shape;149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778025" y="4371775"/>
            <a:ext cx="2635951" cy="2124974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5"/>
          <p:cNvSpPr txBox="1"/>
          <p:nvPr/>
        </p:nvSpPr>
        <p:spPr>
          <a:xfrm>
            <a:off x="4590751" y="3677100"/>
            <a:ext cx="32061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Surface Albedo </a:t>
            </a: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Validation </a:t>
            </a:r>
            <a:r>
              <a:rPr lang="en-GB" sz="17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12"/>
              </a:rPr>
              <a:t>salval.eolab.es</a:t>
            </a:r>
            <a:r>
              <a:rPr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" name="Google Shape;151;p15"/>
          <p:cNvSpPr txBox="1"/>
          <p:nvPr/>
        </p:nvSpPr>
        <p:spPr>
          <a:xfrm>
            <a:off x="8387675" y="3769375"/>
            <a:ext cx="33108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CEOS MIM Database </a:t>
            </a:r>
            <a:r>
              <a:rPr lang="en-GB" sz="17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13"/>
              </a:rPr>
              <a:t>database.eohandbook.com</a:t>
            </a:r>
            <a:r>
              <a:rPr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2" name="Google Shape;152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661926" y="4474315"/>
            <a:ext cx="2762324" cy="2030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