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custom-properties+xml" PartName="/docProps/custom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2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custom-properties" Target="docProps/custom.xml"/><Relationship Id="rId2" Type="http://schemas.openxmlformats.org/package/2006/relationships/metadata/core-properties" Target="docProps/core.xml"/><Relationship Id="rId3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</p:sldIdLst>
  <p:sldSz cy="6858000" cx="12192000"/>
  <p:notesSz cx="6858000" cy="9144000"/>
  <p:embeddedFontLst>
    <p:embeddedFont>
      <p:font typeface="Montserrat"/>
      <p:regular r:id="rId19"/>
      <p:bold r:id="rId20"/>
      <p:italic r:id="rId21"/>
      <p:boldItalic r:id="rId22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GoogleSlidesCustomDataVersion2">
      <go:slidesCustomData xmlns:go="http://customooxmlschemas.google.com/" r:id="rId23" roundtripDataSignature="AMtx7mim9LdkSTezKewoV7ivAMFBY6oDA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font" Target="fonts/Montserrat-bold.fntdata"/><Relationship Id="rId11" Type="http://schemas.openxmlformats.org/officeDocument/2006/relationships/slide" Target="slides/slide7.xml"/><Relationship Id="rId22" Type="http://schemas.openxmlformats.org/officeDocument/2006/relationships/font" Target="fonts/Montserrat-boldItalic.fntdata"/><Relationship Id="rId10" Type="http://schemas.openxmlformats.org/officeDocument/2006/relationships/slide" Target="slides/slide6.xml"/><Relationship Id="rId21" Type="http://schemas.openxmlformats.org/officeDocument/2006/relationships/font" Target="fonts/Montserrat-italic.fntdata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23" Type="http://customschemas.google.com/relationships/presentationmetadata" Target="metadata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5" Type="http://schemas.openxmlformats.org/officeDocument/2006/relationships/slide" Target="slides/slide1.xml"/><Relationship Id="rId19" Type="http://schemas.openxmlformats.org/officeDocument/2006/relationships/font" Target="fonts/Montserrat-regular.fntdata"/><Relationship Id="rId6" Type="http://schemas.openxmlformats.org/officeDocument/2006/relationships/slide" Target="slides/slide2.xml"/><Relationship Id="rId18" Type="http://schemas.openxmlformats.org/officeDocument/2006/relationships/slide" Target="slides/slide14.xml"/><Relationship Id="rId7" Type="http://schemas.openxmlformats.org/officeDocument/2006/relationships/slide" Target="slides/slide3.xml"/><Relationship Id="rId8" Type="http://schemas.openxmlformats.org/officeDocument/2006/relationships/slide" Target="slides/slide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9845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9845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9845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9845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9845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9845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9845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9845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GB"/>
              <a:t>Full overarching name</a:t>
            </a:r>
            <a:endParaRPr/>
          </a:p>
        </p:txBody>
      </p:sp>
      <p:sp>
        <p:nvSpPr>
          <p:cNvPr id="64" name="Google Shape;64;p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6" name="Google Shape;196;p1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0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2" name="Google Shape;202;p1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8" name="Google Shape;208;p1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2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14" name="Google Shape;214;p1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8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0" name="Google Shape;220;p1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72" name="Google Shape;72;p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79" name="Google Shape;79;p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85" name="Google Shape;85;p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06" name="Google Shape;106;p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25" name="Google Shape;125;p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32" name="Google Shape;132;p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40" name="Google Shape;140;p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48" name="Google Shape;148;p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0.jpg"/><Relationship Id="rId3" Type="http://schemas.openxmlformats.org/officeDocument/2006/relationships/image" Target="../media/image5.jpg"/><Relationship Id="rId4" Type="http://schemas.openxmlformats.org/officeDocument/2006/relationships/image" Target="../media/image2.jpg"/><Relationship Id="rId5" Type="http://schemas.openxmlformats.org/officeDocument/2006/relationships/image" Target="../media/image18.png"/><Relationship Id="rId6" Type="http://schemas.openxmlformats.org/officeDocument/2006/relationships/image" Target="../media/image1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6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6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6.pn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6.pn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>
  <p:cSld name="Title Slide"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1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301750" y="2265730"/>
            <a:ext cx="8288157" cy="275671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13;p16"/>
          <p:cNvPicPr preferRelativeResize="0"/>
          <p:nvPr/>
        </p:nvPicPr>
        <p:blipFill rotWithShape="1">
          <a:blip r:embed="rId3">
            <a:alphaModFix/>
          </a:blip>
          <a:srcRect b="-113" l="0" r="0" t="0"/>
          <a:stretch/>
        </p:blipFill>
        <p:spPr>
          <a:xfrm flipH="1" rot="10800000">
            <a:off x="2824280" y="4824248"/>
            <a:ext cx="5391556" cy="203809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nature&#10;&#10;Description automatically generated" id="14" name="Google Shape;14;p1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477344" y="-1"/>
            <a:ext cx="3714656" cy="2686815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16"/>
          <p:cNvSpPr/>
          <p:nvPr/>
        </p:nvSpPr>
        <p:spPr>
          <a:xfrm flipH="1">
            <a:off x="5456394" y="1968439"/>
            <a:ext cx="6751471" cy="4901119"/>
          </a:xfrm>
          <a:custGeom>
            <a:rect b="b" l="l" r="r" t="t"/>
            <a:pathLst>
              <a:path extrusionOk="0" h="4901119" w="6751471">
                <a:moveTo>
                  <a:pt x="0" y="4901119"/>
                </a:moveTo>
                <a:cubicBezTo>
                  <a:pt x="794" y="3261063"/>
                  <a:pt x="1588" y="1640056"/>
                  <a:pt x="2382" y="0"/>
                </a:cubicBezTo>
                <a:lnTo>
                  <a:pt x="6751471" y="4901119"/>
                </a:lnTo>
                <a:lnTo>
                  <a:pt x="0" y="4901119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>
            <a:outerShdw blurRad="50800" rotWithShape="0" algn="br" dir="135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" name="Google Shape;16;p16"/>
          <p:cNvSpPr/>
          <p:nvPr/>
        </p:nvSpPr>
        <p:spPr>
          <a:xfrm flipH="1">
            <a:off x="-4784" y="-14542"/>
            <a:ext cx="12199164" cy="6874921"/>
          </a:xfrm>
          <a:custGeom>
            <a:rect b="b" l="l" r="r" t="t"/>
            <a:pathLst>
              <a:path extrusionOk="0" h="6836301" w="14761910">
                <a:moveTo>
                  <a:pt x="11356917" y="6833935"/>
                </a:moveTo>
                <a:lnTo>
                  <a:pt x="0" y="12611"/>
                </a:lnTo>
                <a:lnTo>
                  <a:pt x="14761631" y="0"/>
                </a:lnTo>
                <a:cubicBezTo>
                  <a:pt x="14763636" y="1138989"/>
                  <a:pt x="14754117" y="2277978"/>
                  <a:pt x="14756122" y="3416967"/>
                </a:cubicBezTo>
                <a:cubicBezTo>
                  <a:pt x="14754955" y="4555956"/>
                  <a:pt x="14759552" y="5697312"/>
                  <a:pt x="14758385" y="6836301"/>
                </a:cubicBezTo>
                <a:lnTo>
                  <a:pt x="11356917" y="6833935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outerShdw blurRad="50800" rotWithShape="0" algn="t" dir="27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7" name="Google Shape;17;p1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38431" y="5311498"/>
            <a:ext cx="2738896" cy="1508514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pic>
        <p:nvPicPr>
          <p:cNvPr id="18" name="Google Shape;18;p16"/>
          <p:cNvPicPr preferRelativeResize="0"/>
          <p:nvPr/>
        </p:nvPicPr>
        <p:blipFill rotWithShape="1">
          <a:blip r:embed="rId6">
            <a:alphaModFix amt="34000"/>
          </a:blip>
          <a:srcRect b="-8773" l="32582" r="8554" t="2399"/>
          <a:stretch/>
        </p:blipFill>
        <p:spPr>
          <a:xfrm rot="5400000">
            <a:off x="5734286" y="-1016167"/>
            <a:ext cx="5455273" cy="7480884"/>
          </a:xfrm>
          <a:prstGeom prst="rtTriangle">
            <a:avLst/>
          </a:prstGeom>
          <a:noFill/>
          <a:ln>
            <a:noFill/>
          </a:ln>
        </p:spPr>
      </p:pic>
      <p:pic>
        <p:nvPicPr>
          <p:cNvPr id="19" name="Google Shape;19;p16"/>
          <p:cNvPicPr preferRelativeResize="0"/>
          <p:nvPr/>
        </p:nvPicPr>
        <p:blipFill rotWithShape="1">
          <a:blip r:embed="rId6">
            <a:alphaModFix amt="34000"/>
          </a:blip>
          <a:srcRect b="672" l="54016" r="11355" t="36081"/>
          <a:stretch/>
        </p:blipFill>
        <p:spPr>
          <a:xfrm rot="-5400000">
            <a:off x="5792642" y="4819952"/>
            <a:ext cx="1719709" cy="2366806"/>
          </a:xfrm>
          <a:prstGeom prst="rtTriangle">
            <a:avLst/>
          </a:prstGeom>
          <a:noFill/>
          <a:ln>
            <a:noFill/>
          </a:ln>
        </p:spPr>
      </p:pic>
      <p:sp>
        <p:nvSpPr>
          <p:cNvPr id="20" name="Google Shape;20;p16"/>
          <p:cNvSpPr txBox="1"/>
          <p:nvPr>
            <p:ph type="title"/>
          </p:nvPr>
        </p:nvSpPr>
        <p:spPr>
          <a:xfrm>
            <a:off x="176047" y="175938"/>
            <a:ext cx="6157185" cy="397264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Font typeface="Montserrat"/>
              <a:buNone/>
              <a:defRPr b="0" i="0" sz="80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>
  <p:cSld name="Title and Content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7"/>
          <p:cNvSpPr/>
          <p:nvPr/>
        </p:nvSpPr>
        <p:spPr>
          <a:xfrm>
            <a:off x="0" y="1"/>
            <a:ext cx="12192000" cy="103749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3" name="Google Shape;23;p17"/>
          <p:cNvPicPr preferRelativeResize="0"/>
          <p:nvPr/>
        </p:nvPicPr>
        <p:blipFill rotWithShape="1">
          <a:blip r:embed="rId2">
            <a:alphaModFix amt="34000"/>
          </a:blip>
          <a:srcRect b="35419" l="51339" r="-2839" t="39269"/>
          <a:stretch/>
        </p:blipFill>
        <p:spPr>
          <a:xfrm flipH="1">
            <a:off x="9304422" y="0"/>
            <a:ext cx="2887578" cy="1037492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24;p1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91700" y="111656"/>
            <a:ext cx="2027900" cy="803439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sp>
        <p:nvSpPr>
          <p:cNvPr id="25" name="Google Shape;25;p17"/>
          <p:cNvSpPr/>
          <p:nvPr/>
        </p:nvSpPr>
        <p:spPr>
          <a:xfrm>
            <a:off x="-1778" y="6574604"/>
            <a:ext cx="12193777" cy="28339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" name="Google Shape;26;p17"/>
          <p:cNvSpPr/>
          <p:nvPr/>
        </p:nvSpPr>
        <p:spPr>
          <a:xfrm flipH="1" rot="10800000">
            <a:off x="-4504" y="6540436"/>
            <a:ext cx="12196504" cy="5952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" name="Google Shape;27;p17"/>
          <p:cNvSpPr txBox="1"/>
          <p:nvPr/>
        </p:nvSpPr>
        <p:spPr>
          <a:xfrm>
            <a:off x="10265664" y="6574604"/>
            <a:ext cx="1925447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-GB" sz="14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Slide </a:t>
            </a:r>
            <a:fld id="{00000000-1234-1234-1234-123412341234}" type="slidenum">
              <a:rPr b="1" i="0" lang="en-GB" sz="14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‹#›</a:t>
            </a:fld>
            <a:endParaRPr b="1" i="0" sz="1400" u="none" cap="none" strike="noStrike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8" name="Google Shape;28;p17"/>
          <p:cNvSpPr txBox="1"/>
          <p:nvPr/>
        </p:nvSpPr>
        <p:spPr>
          <a:xfrm>
            <a:off x="-24375" y="6562800"/>
            <a:ext cx="58752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-GB" sz="14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CEOS SIT-40, 8-10 April 2025</a:t>
            </a:r>
            <a:endParaRPr b="1" i="0" sz="1400" u="none" cap="none" strike="noStrike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9" name="Google Shape;29;p17"/>
          <p:cNvSpPr txBox="1"/>
          <p:nvPr>
            <p:ph idx="1" type="body"/>
          </p:nvPr>
        </p:nvSpPr>
        <p:spPr>
          <a:xfrm>
            <a:off x="324233" y="1558533"/>
            <a:ext cx="11495400" cy="466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Char char="❖"/>
              <a:defRPr b="0" i="0" sz="2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-381000" lvl="1" marL="9144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Char char="▪"/>
              <a:defRPr b="0" i="0" sz="24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-355600" lvl="2" marL="13716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o"/>
              <a:defRPr b="0" i="0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-342900" lvl="3" marL="18288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•"/>
              <a:defRPr b="0" i="0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-342900" lvl="4" marL="22860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•"/>
              <a:defRPr b="0" i="0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-355600" lvl="5" marL="27432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b="0" i="0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indent="-355600" lvl="6" marL="32004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b="0" i="0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indent="-355600" lvl="7" marL="36576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b="0" i="0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indent="-355600" lvl="8" marL="41148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b="0" i="0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sp>
        <p:nvSpPr>
          <p:cNvPr id="30" name="Google Shape;30;p17"/>
          <p:cNvSpPr txBox="1"/>
          <p:nvPr>
            <p:ph type="title"/>
          </p:nvPr>
        </p:nvSpPr>
        <p:spPr>
          <a:xfrm>
            <a:off x="176048" y="175939"/>
            <a:ext cx="9386864" cy="77900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Montserrat"/>
              <a:buNone/>
              <a:defRPr b="0" i="0" sz="44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>
  <p:cSld name="Two Content"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18"/>
          <p:cNvSpPr/>
          <p:nvPr/>
        </p:nvSpPr>
        <p:spPr>
          <a:xfrm>
            <a:off x="0" y="1"/>
            <a:ext cx="12192000" cy="103749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3" name="Google Shape;33;p18"/>
          <p:cNvPicPr preferRelativeResize="0"/>
          <p:nvPr/>
        </p:nvPicPr>
        <p:blipFill rotWithShape="1">
          <a:blip r:embed="rId2">
            <a:alphaModFix amt="34000"/>
          </a:blip>
          <a:srcRect b="35419" l="51339" r="-2839" t="39269"/>
          <a:stretch/>
        </p:blipFill>
        <p:spPr>
          <a:xfrm flipH="1">
            <a:off x="9304422" y="0"/>
            <a:ext cx="2887578" cy="1037492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Google Shape;34;p1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91700" y="111656"/>
            <a:ext cx="2027900" cy="803439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sp>
        <p:nvSpPr>
          <p:cNvPr id="35" name="Google Shape;35;p18"/>
          <p:cNvSpPr/>
          <p:nvPr/>
        </p:nvSpPr>
        <p:spPr>
          <a:xfrm>
            <a:off x="-1778" y="6574604"/>
            <a:ext cx="12193777" cy="28339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" name="Google Shape;36;p18"/>
          <p:cNvSpPr/>
          <p:nvPr/>
        </p:nvSpPr>
        <p:spPr>
          <a:xfrm flipH="1" rot="10800000">
            <a:off x="-4504" y="6540436"/>
            <a:ext cx="12196504" cy="5952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" name="Google Shape;37;p18"/>
          <p:cNvSpPr txBox="1"/>
          <p:nvPr>
            <p:ph idx="1" type="body"/>
          </p:nvPr>
        </p:nvSpPr>
        <p:spPr>
          <a:xfrm>
            <a:off x="386632" y="1445923"/>
            <a:ext cx="5509008" cy="477548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Char char="❖"/>
              <a:defRPr b="0" i="0" sz="2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-381000" lvl="1" marL="9144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Char char="▪"/>
              <a:defRPr b="0" i="0" sz="24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-355600" lvl="2" marL="13716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o"/>
              <a:defRPr b="0" i="0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-342900" lvl="3" marL="18288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•"/>
              <a:defRPr b="0" i="0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-342900" lvl="4" marL="22860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•"/>
              <a:defRPr b="0" i="0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-355600" lvl="5" marL="27432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b="0" i="0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indent="-355600" lvl="6" marL="32004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b="0" i="0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indent="-355600" lvl="7" marL="36576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b="0" i="0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indent="-355600" lvl="8" marL="41148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b="0" i="0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sp>
        <p:nvSpPr>
          <p:cNvPr id="38" name="Google Shape;38;p18"/>
          <p:cNvSpPr txBox="1"/>
          <p:nvPr>
            <p:ph idx="2" type="body"/>
          </p:nvPr>
        </p:nvSpPr>
        <p:spPr>
          <a:xfrm>
            <a:off x="6296361" y="1445923"/>
            <a:ext cx="5509008" cy="477548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Char char="❖"/>
              <a:defRPr b="0" i="0" sz="2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-381000" lvl="1" marL="9144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Char char="▪"/>
              <a:defRPr b="0" i="0" sz="24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-355600" lvl="2" marL="13716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o"/>
              <a:defRPr b="0" i="0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-342900" lvl="3" marL="18288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•"/>
              <a:defRPr b="0" i="0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-342900" lvl="4" marL="22860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•"/>
              <a:defRPr b="0" i="0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-355600" lvl="5" marL="27432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b="0" i="0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indent="-355600" lvl="6" marL="32004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b="0" i="0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indent="-355600" lvl="7" marL="36576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b="0" i="0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indent="-355600" lvl="8" marL="41148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b="0" i="0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sp>
        <p:nvSpPr>
          <p:cNvPr id="39" name="Google Shape;39;p18"/>
          <p:cNvSpPr txBox="1"/>
          <p:nvPr/>
        </p:nvSpPr>
        <p:spPr>
          <a:xfrm>
            <a:off x="10265664" y="6574604"/>
            <a:ext cx="1925447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-GB" sz="14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Slide </a:t>
            </a:r>
            <a:fld id="{00000000-1234-1234-1234-123412341234}" type="slidenum">
              <a:rPr b="1" i="0" lang="en-GB" sz="14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‹#›</a:t>
            </a:fld>
            <a:endParaRPr b="1" i="0" sz="1400" u="none" cap="none" strike="noStrike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0" name="Google Shape;40;p18"/>
          <p:cNvSpPr txBox="1"/>
          <p:nvPr>
            <p:ph type="title"/>
          </p:nvPr>
        </p:nvSpPr>
        <p:spPr>
          <a:xfrm>
            <a:off x="176048" y="175939"/>
            <a:ext cx="9386864" cy="77900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Montserrat"/>
              <a:buNone/>
              <a:defRPr b="0" i="0" sz="44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  <a:defRPr b="0" i="0" sz="18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  <a:defRPr b="0" i="0" sz="18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  <a:defRPr b="0" i="0" sz="18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  <a:defRPr b="0" i="0" sz="18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  <a:defRPr b="0" i="0" sz="18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  <a:defRPr b="0" i="0" sz="18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  <a:defRPr b="0" i="0" sz="18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  <a:defRPr b="0" i="0" sz="18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sp>
        <p:nvSpPr>
          <p:cNvPr id="41" name="Google Shape;41;p18"/>
          <p:cNvSpPr txBox="1"/>
          <p:nvPr/>
        </p:nvSpPr>
        <p:spPr>
          <a:xfrm>
            <a:off x="-24375" y="6562800"/>
            <a:ext cx="58752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-GB" sz="14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CEOS SIT-40, 8-10 April 2025</a:t>
            </a:r>
            <a:endParaRPr b="1" i="0" sz="1400" u="none" cap="none" strike="noStrike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>
  <p:cSld name="Title Only">
    <p:spTree>
      <p:nvGrpSpPr>
        <p:cNvPr id="42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19"/>
          <p:cNvSpPr/>
          <p:nvPr/>
        </p:nvSpPr>
        <p:spPr>
          <a:xfrm>
            <a:off x="0" y="1"/>
            <a:ext cx="12192000" cy="103749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4" name="Google Shape;44;p19"/>
          <p:cNvPicPr preferRelativeResize="0"/>
          <p:nvPr/>
        </p:nvPicPr>
        <p:blipFill rotWithShape="1">
          <a:blip r:embed="rId2">
            <a:alphaModFix amt="34000"/>
          </a:blip>
          <a:srcRect b="35419" l="51339" r="-2839" t="39269"/>
          <a:stretch/>
        </p:blipFill>
        <p:spPr>
          <a:xfrm flipH="1">
            <a:off x="9304422" y="0"/>
            <a:ext cx="2887578" cy="1037492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45;p1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91700" y="111656"/>
            <a:ext cx="2027900" cy="803439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sp>
        <p:nvSpPr>
          <p:cNvPr id="46" name="Google Shape;46;p19"/>
          <p:cNvSpPr/>
          <p:nvPr/>
        </p:nvSpPr>
        <p:spPr>
          <a:xfrm>
            <a:off x="-1778" y="6574604"/>
            <a:ext cx="12193777" cy="28339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" name="Google Shape;47;p19"/>
          <p:cNvSpPr/>
          <p:nvPr/>
        </p:nvSpPr>
        <p:spPr>
          <a:xfrm flipH="1" rot="10800000">
            <a:off x="-4504" y="6540436"/>
            <a:ext cx="12196504" cy="5952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" name="Google Shape;48;p19"/>
          <p:cNvSpPr txBox="1"/>
          <p:nvPr/>
        </p:nvSpPr>
        <p:spPr>
          <a:xfrm>
            <a:off x="10265664" y="6574604"/>
            <a:ext cx="1925447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-GB" sz="14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Slide </a:t>
            </a:r>
            <a:fld id="{00000000-1234-1234-1234-123412341234}" type="slidenum">
              <a:rPr b="1" i="0" lang="en-GB" sz="14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‹#›</a:t>
            </a:fld>
            <a:endParaRPr b="1" i="0" sz="1400" u="none" cap="none" strike="noStrike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9" name="Google Shape;49;p19"/>
          <p:cNvSpPr txBox="1"/>
          <p:nvPr>
            <p:ph type="title"/>
          </p:nvPr>
        </p:nvSpPr>
        <p:spPr>
          <a:xfrm>
            <a:off x="176048" y="175939"/>
            <a:ext cx="9386864" cy="77900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Montserrat"/>
              <a:buNone/>
              <a:defRPr b="0" i="0" sz="44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  <a:defRPr b="0" i="0" sz="18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  <a:defRPr b="0" i="0" sz="18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  <a:defRPr b="0" i="0" sz="18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  <a:defRPr b="0" i="0" sz="18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  <a:defRPr b="0" i="0" sz="18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  <a:defRPr b="0" i="0" sz="18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  <a:defRPr b="0" i="0" sz="18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  <a:defRPr b="0" i="0" sz="18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sp>
        <p:nvSpPr>
          <p:cNvPr id="50" name="Google Shape;50;p19"/>
          <p:cNvSpPr txBox="1"/>
          <p:nvPr/>
        </p:nvSpPr>
        <p:spPr>
          <a:xfrm>
            <a:off x="-24375" y="6562800"/>
            <a:ext cx="58752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-GB" sz="14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CEOS SIT-40, 8-10 April 2025</a:t>
            </a:r>
            <a:endParaRPr b="1" i="0" sz="1400" u="none" cap="none" strike="noStrike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>
  <p:cSld name="Content with Caption">
    <p:spTree>
      <p:nvGrpSpPr>
        <p:cNvPr id="5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20"/>
          <p:cNvSpPr/>
          <p:nvPr/>
        </p:nvSpPr>
        <p:spPr>
          <a:xfrm>
            <a:off x="0" y="1"/>
            <a:ext cx="12192000" cy="103749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3" name="Google Shape;53;p20"/>
          <p:cNvPicPr preferRelativeResize="0"/>
          <p:nvPr/>
        </p:nvPicPr>
        <p:blipFill rotWithShape="1">
          <a:blip r:embed="rId2">
            <a:alphaModFix amt="34000"/>
          </a:blip>
          <a:srcRect b="35419" l="51339" r="-2839" t="39269"/>
          <a:stretch/>
        </p:blipFill>
        <p:spPr>
          <a:xfrm flipH="1">
            <a:off x="9304422" y="0"/>
            <a:ext cx="2887578" cy="1037492"/>
          </a:xfrm>
          <a:prstGeom prst="rect">
            <a:avLst/>
          </a:prstGeom>
          <a:noFill/>
          <a:ln>
            <a:noFill/>
          </a:ln>
        </p:spPr>
      </p:pic>
      <p:pic>
        <p:nvPicPr>
          <p:cNvPr id="54" name="Google Shape;54;p2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91700" y="111656"/>
            <a:ext cx="2027900" cy="803439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sp>
        <p:nvSpPr>
          <p:cNvPr id="55" name="Google Shape;55;p20"/>
          <p:cNvSpPr/>
          <p:nvPr/>
        </p:nvSpPr>
        <p:spPr>
          <a:xfrm>
            <a:off x="-1778" y="6574604"/>
            <a:ext cx="12193777" cy="28339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" name="Google Shape;56;p20"/>
          <p:cNvSpPr/>
          <p:nvPr/>
        </p:nvSpPr>
        <p:spPr>
          <a:xfrm flipH="1" rot="10800000">
            <a:off x="-4504" y="6540436"/>
            <a:ext cx="12196504" cy="5952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" name="Google Shape;57;p20"/>
          <p:cNvSpPr txBox="1"/>
          <p:nvPr>
            <p:ph idx="1" type="body"/>
          </p:nvPr>
        </p:nvSpPr>
        <p:spPr>
          <a:xfrm>
            <a:off x="5180012" y="1373852"/>
            <a:ext cx="6172200" cy="469440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31800" lvl="0" marL="45720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Montserrat"/>
              <a:buChar char="❖"/>
              <a:defRPr b="0" i="0" sz="32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-406400" lvl="1" marL="9144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Char char="▪"/>
              <a:defRPr b="0" i="0" sz="2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-381000" lvl="2" marL="13716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Char char="o"/>
              <a:defRPr b="0" i="0" sz="24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-355600" lvl="3" marL="18288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b="0" i="0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-355600" lvl="4" marL="22860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b="0" i="0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-355600" lvl="5" marL="27432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b="0" i="0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indent="-355600" lvl="6" marL="32004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b="0" i="0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indent="-355600" lvl="7" marL="36576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b="0" i="0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indent="-355600" lvl="8" marL="41148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b="0" i="0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sp>
        <p:nvSpPr>
          <p:cNvPr id="58" name="Google Shape;58;p20"/>
          <p:cNvSpPr txBox="1"/>
          <p:nvPr>
            <p:ph idx="2" type="body"/>
          </p:nvPr>
        </p:nvSpPr>
        <p:spPr>
          <a:xfrm>
            <a:off x="839788" y="1373852"/>
            <a:ext cx="3932237" cy="463055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None/>
              <a:defRPr b="0" i="0" sz="16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-228600" lvl="1" marL="9144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b="0" i="0" sz="14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-228600" lvl="2" marL="13716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ontserrat"/>
              <a:buNone/>
              <a:defRPr b="0" i="0" sz="12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-228600" lvl="3" marL="18288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Montserrat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-228600" lvl="4" marL="22860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Montserrat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-228600" lvl="5" marL="27432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Montserrat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indent="-228600" lvl="6" marL="32004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Montserrat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indent="-228600" lvl="7" marL="36576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Montserrat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indent="-228600" lvl="8" marL="41148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Montserrat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sp>
        <p:nvSpPr>
          <p:cNvPr id="59" name="Google Shape;59;p20"/>
          <p:cNvSpPr txBox="1"/>
          <p:nvPr/>
        </p:nvSpPr>
        <p:spPr>
          <a:xfrm>
            <a:off x="10265664" y="6574604"/>
            <a:ext cx="1925447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-GB" sz="14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Slide </a:t>
            </a:r>
            <a:fld id="{00000000-1234-1234-1234-123412341234}" type="slidenum">
              <a:rPr b="1" i="0" lang="en-GB" sz="14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‹#›</a:t>
            </a:fld>
            <a:endParaRPr b="1" i="0" sz="1400" u="none" cap="none" strike="noStrike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60" name="Google Shape;60;p20"/>
          <p:cNvSpPr txBox="1"/>
          <p:nvPr>
            <p:ph type="title"/>
          </p:nvPr>
        </p:nvSpPr>
        <p:spPr>
          <a:xfrm>
            <a:off x="176048" y="175939"/>
            <a:ext cx="9386864" cy="77900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Montserrat"/>
              <a:buNone/>
              <a:defRPr b="0" i="0" sz="44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  <a:defRPr b="0" i="0" sz="18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  <a:defRPr b="0" i="0" sz="18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  <a:defRPr b="0" i="0" sz="18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  <a:defRPr b="0" i="0" sz="18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  <a:defRPr b="0" i="0" sz="18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  <a:defRPr b="0" i="0" sz="18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  <a:defRPr b="0" i="0" sz="18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  <a:defRPr b="0" i="0" sz="18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sp>
        <p:nvSpPr>
          <p:cNvPr id="61" name="Google Shape;61;p20"/>
          <p:cNvSpPr txBox="1"/>
          <p:nvPr/>
        </p:nvSpPr>
        <p:spPr>
          <a:xfrm>
            <a:off x="-24375" y="6562800"/>
            <a:ext cx="58752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-GB" sz="14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CEOS SIT-40, 8-10 April 2025</a:t>
            </a:r>
            <a:endParaRPr b="1" i="0" sz="1400" u="none" cap="none" strike="noStrike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image" Target="../media/image6.png"/><Relationship Id="rId3" Type="http://schemas.openxmlformats.org/officeDocument/2006/relationships/slideLayout" Target="../slideLayouts/slideLayout1.xml"/><Relationship Id="rId4" Type="http://schemas.openxmlformats.org/officeDocument/2006/relationships/slideLayout" Target="../slideLayouts/slideLayout2.xml"/><Relationship Id="rId5" Type="http://schemas.openxmlformats.org/officeDocument/2006/relationships/slideLayout" Target="../slideLayouts/slideLayout3.xml"/><Relationship Id="rId6" Type="http://schemas.openxmlformats.org/officeDocument/2006/relationships/slideLayout" Target="../slideLayouts/slideLayout4.xml"/><Relationship Id="rId7" Type="http://schemas.openxmlformats.org/officeDocument/2006/relationships/slideLayout" Target="../slideLayouts/slideLayout5.xml"/><Relationship Id="rId8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5"/>
          <p:cNvSpPr/>
          <p:nvPr/>
        </p:nvSpPr>
        <p:spPr>
          <a:xfrm>
            <a:off x="0" y="1"/>
            <a:ext cx="12192000" cy="103749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" name="Google Shape;7;p15"/>
          <p:cNvPicPr preferRelativeResize="0"/>
          <p:nvPr/>
        </p:nvPicPr>
        <p:blipFill rotWithShape="1">
          <a:blip r:embed="rId1">
            <a:alphaModFix amt="34000"/>
          </a:blip>
          <a:srcRect b="35419" l="51339" r="-2839" t="39269"/>
          <a:stretch/>
        </p:blipFill>
        <p:spPr>
          <a:xfrm flipH="1">
            <a:off x="9304422" y="0"/>
            <a:ext cx="2887578" cy="1037492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8;p1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9791700" y="111656"/>
            <a:ext cx="2027900" cy="803439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sp>
        <p:nvSpPr>
          <p:cNvPr id="9" name="Google Shape;9;p15"/>
          <p:cNvSpPr/>
          <p:nvPr/>
        </p:nvSpPr>
        <p:spPr>
          <a:xfrm>
            <a:off x="-1778" y="6574604"/>
            <a:ext cx="12193777" cy="28339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" name="Google Shape;10;p15"/>
          <p:cNvSpPr/>
          <p:nvPr/>
        </p:nvSpPr>
        <p:spPr>
          <a:xfrm flipH="1" rot="10800000">
            <a:off x="-4504" y="6540436"/>
            <a:ext cx="12196504" cy="5952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3"/>
    <p:sldLayoutId id="2147483650" r:id="rId4"/>
    <p:sldLayoutId id="2147483651" r:id="rId5"/>
    <p:sldLayoutId id="2147483652" r:id="rId6"/>
    <p:sldLayoutId id="2147483653" r:id="rId7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34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45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44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1.png"/><Relationship Id="rId4" Type="http://schemas.openxmlformats.org/officeDocument/2006/relationships/hyperlink" Target="https://earth.esa.int/eogateway/documents/d/earth-online/03_vh-roda_2023_ceos_calval_hunt" TargetMode="External"/><Relationship Id="rId5" Type="http://schemas.openxmlformats.org/officeDocument/2006/relationships/hyperlink" Target="https://ceos.org/about-ceos/commercial/" TargetMode="Externa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1.png"/><Relationship Id="rId4" Type="http://schemas.openxmlformats.org/officeDocument/2006/relationships/image" Target="../media/image8.png"/><Relationship Id="rId5" Type="http://schemas.openxmlformats.org/officeDocument/2006/relationships/image" Target="../media/image24.png"/><Relationship Id="rId6" Type="http://schemas.openxmlformats.org/officeDocument/2006/relationships/image" Target="../media/image30.png"/><Relationship Id="rId7" Type="http://schemas.openxmlformats.org/officeDocument/2006/relationships/image" Target="../media/image15.png"/><Relationship Id="rId8" Type="http://schemas.openxmlformats.org/officeDocument/2006/relationships/image" Target="../media/image26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4.png"/><Relationship Id="rId4" Type="http://schemas.openxmlformats.org/officeDocument/2006/relationships/image" Target="../media/image7.png"/><Relationship Id="rId5" Type="http://schemas.openxmlformats.org/officeDocument/2006/relationships/image" Target="../media/image9.png"/><Relationship Id="rId6" Type="http://schemas.openxmlformats.org/officeDocument/2006/relationships/image" Target="../media/image12.png"/><Relationship Id="rId7" Type="http://schemas.openxmlformats.org/officeDocument/2006/relationships/image" Target="../media/image27.png"/><Relationship Id="rId8" Type="http://schemas.openxmlformats.org/officeDocument/2006/relationships/image" Target="../media/image40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3.png"/><Relationship Id="rId4" Type="http://schemas.openxmlformats.org/officeDocument/2006/relationships/image" Target="../media/image16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0.png"/><Relationship Id="rId4" Type="http://schemas.openxmlformats.org/officeDocument/2006/relationships/image" Target="../media/image16.png"/></Relationships>
</file>

<file path=ppt/slides/_rels/slide9.xml.rels><?xml version="1.0" encoding="UTF-8" standalone="yes"?><Relationships xmlns="http://schemas.openxmlformats.org/package/2006/relationships"><Relationship Id="rId20" Type="http://schemas.openxmlformats.org/officeDocument/2006/relationships/image" Target="../media/image40.png"/><Relationship Id="rId11" Type="http://schemas.openxmlformats.org/officeDocument/2006/relationships/image" Target="../media/image46.png"/><Relationship Id="rId22" Type="http://schemas.openxmlformats.org/officeDocument/2006/relationships/image" Target="../media/image36.png"/><Relationship Id="rId10" Type="http://schemas.openxmlformats.org/officeDocument/2006/relationships/image" Target="../media/image47.png"/><Relationship Id="rId21" Type="http://schemas.openxmlformats.org/officeDocument/2006/relationships/image" Target="../media/image48.png"/><Relationship Id="rId13" Type="http://schemas.openxmlformats.org/officeDocument/2006/relationships/image" Target="../media/image35.png"/><Relationship Id="rId1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5.png"/><Relationship Id="rId4" Type="http://schemas.openxmlformats.org/officeDocument/2006/relationships/image" Target="../media/image39.png"/><Relationship Id="rId9" Type="http://schemas.openxmlformats.org/officeDocument/2006/relationships/image" Target="../media/image43.png"/><Relationship Id="rId15" Type="http://schemas.openxmlformats.org/officeDocument/2006/relationships/image" Target="../media/image37.png"/><Relationship Id="rId14" Type="http://schemas.openxmlformats.org/officeDocument/2006/relationships/image" Target="../media/image38.png"/><Relationship Id="rId17" Type="http://schemas.openxmlformats.org/officeDocument/2006/relationships/image" Target="../media/image32.png"/><Relationship Id="rId16" Type="http://schemas.openxmlformats.org/officeDocument/2006/relationships/image" Target="../media/image29.png"/><Relationship Id="rId5" Type="http://schemas.openxmlformats.org/officeDocument/2006/relationships/image" Target="../media/image42.png"/><Relationship Id="rId19" Type="http://schemas.openxmlformats.org/officeDocument/2006/relationships/image" Target="../media/image9.png"/><Relationship Id="rId6" Type="http://schemas.openxmlformats.org/officeDocument/2006/relationships/image" Target="../media/image19.jpg"/><Relationship Id="rId18" Type="http://schemas.openxmlformats.org/officeDocument/2006/relationships/image" Target="../media/image33.png"/><Relationship Id="rId7" Type="http://schemas.openxmlformats.org/officeDocument/2006/relationships/image" Target="../media/image22.png"/><Relationship Id="rId8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"/>
          <p:cNvSpPr/>
          <p:nvPr/>
        </p:nvSpPr>
        <p:spPr>
          <a:xfrm>
            <a:off x="6980029" y="3962592"/>
            <a:ext cx="4833000" cy="2605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t/>
            </a:r>
            <a:endParaRPr b="1" i="0" sz="2200" u="none" cap="none" strike="noStrike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b="1" i="0" lang="en-GB" sz="22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Nigel Fox, NPL</a:t>
            </a:r>
            <a:endParaRPr/>
          </a:p>
          <a:p>
            <a:pPr indent="0" lvl="0" marL="0" marR="0" rtl="0" algn="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b="1" i="0" lang="en-GB" sz="22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Agenda Item 3.9</a:t>
            </a:r>
            <a:endParaRPr/>
          </a:p>
          <a:p>
            <a:pPr indent="0" lvl="0" marL="0" marR="0" rtl="0" algn="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b="1" i="0" lang="en-GB" sz="22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WGCV-55,</a:t>
            </a:r>
            <a:endParaRPr/>
          </a:p>
          <a:p>
            <a:pPr indent="0" lvl="0" marL="0" marR="0" rtl="0" algn="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b="1" i="0" lang="en-GB" sz="22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Hyderabad, India</a:t>
            </a:r>
            <a:endParaRPr b="1" i="0" sz="2200" u="none" cap="none" strike="noStrik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b="1" i="0" lang="en-GB" sz="22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8th - 12th Jul 2025</a:t>
            </a:r>
            <a:endParaRPr b="1" i="0" sz="2200" u="none" cap="none" strike="noStrik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t/>
            </a:r>
            <a:endParaRPr b="1" i="0" sz="2200" u="none" cap="none" strike="noStrike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67" name="Google Shape;67;p1"/>
          <p:cNvSpPr txBox="1"/>
          <p:nvPr>
            <p:ph type="title"/>
          </p:nvPr>
        </p:nvSpPr>
        <p:spPr>
          <a:xfrm>
            <a:off x="201416" y="-143540"/>
            <a:ext cx="7891626" cy="430876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0"/>
              <a:buNone/>
            </a:pPr>
            <a:r>
              <a:rPr lang="en-GB" sz="6600"/>
              <a:t>CEOS WGCV</a:t>
            </a:r>
            <a:br>
              <a:rPr b="1" i="1" lang="en-GB" sz="4400"/>
            </a:br>
            <a:br>
              <a:rPr b="1" i="1" lang="en-GB" sz="2400"/>
            </a:br>
            <a:r>
              <a:rPr b="1" i="1" lang="en-GB" sz="4800"/>
              <a:t>CEOS-PVP</a:t>
            </a:r>
            <a:br>
              <a:rPr b="1" i="1" lang="en-GB" sz="4800"/>
            </a:br>
            <a:br>
              <a:rPr b="1" i="1" lang="en-GB" sz="1600"/>
            </a:br>
            <a:br>
              <a:rPr b="1" i="1" lang="en-GB" sz="1600"/>
            </a:br>
            <a:r>
              <a:rPr b="1" i="1" lang="en-GB" sz="3200"/>
              <a:t>incorporating CID &amp; RadVAL</a:t>
            </a:r>
            <a:br>
              <a:rPr b="1" i="1" lang="en-GB" sz="4400"/>
            </a:br>
            <a:br>
              <a:rPr b="1" i="1" lang="en-GB" sz="4400"/>
            </a:br>
            <a:endParaRPr i="1" sz="44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68" name="Google Shape;68;p1"/>
          <p:cNvSpPr txBox="1"/>
          <p:nvPr/>
        </p:nvSpPr>
        <p:spPr>
          <a:xfrm>
            <a:off x="3754616" y="1659710"/>
            <a:ext cx="5329690" cy="107721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1" lang="en-GB" sz="3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Product Validation Platform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1" sz="32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" name="Google Shape;69;p1"/>
          <p:cNvSpPr txBox="1"/>
          <p:nvPr/>
        </p:nvSpPr>
        <p:spPr>
          <a:xfrm>
            <a:off x="378971" y="2310537"/>
            <a:ext cx="8527780" cy="295465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1" lang="en-GB" sz="3200" u="none" cap="none" strike="noStrike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(previously known as 'matchup Database')</a:t>
            </a:r>
            <a:r>
              <a:rPr b="0" i="1" lang="en-GB" sz="3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1" sz="32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1" sz="10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1" lang="en-GB" sz="2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(Comparison Image Database) &amp;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1" lang="en-GB" sz="2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(Radiometric Validation &amp; AnaLytics tool)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1" lang="en-GB" sz="2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 Endorsed by SIT (April)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1" sz="2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10"/>
          <p:cNvSpPr txBox="1"/>
          <p:nvPr>
            <p:ph type="title"/>
          </p:nvPr>
        </p:nvSpPr>
        <p:spPr>
          <a:xfrm>
            <a:off x="145568" y="3219"/>
            <a:ext cx="9386864" cy="77900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Montserrat"/>
              <a:buNone/>
            </a:pPr>
            <a:r>
              <a:rPr b="1" lang="en-GB"/>
              <a:t>RadVAL tool demo</a:t>
            </a:r>
            <a:endParaRPr/>
          </a:p>
        </p:txBody>
      </p:sp>
      <p:pic>
        <p:nvPicPr>
          <p:cNvPr id="199" name="Google Shape;199;p1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92456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3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11"/>
          <p:cNvSpPr txBox="1"/>
          <p:nvPr>
            <p:ph type="title"/>
          </p:nvPr>
        </p:nvSpPr>
        <p:spPr>
          <a:xfrm>
            <a:off x="176048" y="175939"/>
            <a:ext cx="9386864" cy="77900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Montserrat"/>
              <a:buNone/>
            </a:pPr>
            <a:r>
              <a:rPr lang="en-GB"/>
              <a:t>Planet superDove screen shot</a:t>
            </a:r>
            <a:endParaRPr/>
          </a:p>
        </p:txBody>
      </p:sp>
      <p:pic>
        <p:nvPicPr>
          <p:cNvPr id="205" name="Google Shape;205;p1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89185" y="1447800"/>
            <a:ext cx="10197890" cy="42170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9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12"/>
          <p:cNvSpPr txBox="1"/>
          <p:nvPr>
            <p:ph type="title"/>
          </p:nvPr>
        </p:nvSpPr>
        <p:spPr>
          <a:xfrm>
            <a:off x="176048" y="175939"/>
            <a:ext cx="9386864" cy="77900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Montserrat"/>
              <a:buNone/>
            </a:pPr>
            <a:r>
              <a:rPr b="1" lang="en-GB" sz="3200"/>
              <a:t>Screenshot summary page example</a:t>
            </a:r>
            <a:endParaRPr/>
          </a:p>
        </p:txBody>
      </p:sp>
      <p:pic>
        <p:nvPicPr>
          <p:cNvPr id="211" name="Google Shape;211;p1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62037" y="1266825"/>
            <a:ext cx="10067925" cy="4324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13"/>
          <p:cNvSpPr txBox="1"/>
          <p:nvPr/>
        </p:nvSpPr>
        <p:spPr>
          <a:xfrm>
            <a:off x="357104" y="1290957"/>
            <a:ext cx="11507793" cy="484744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213995" lvl="0" marL="213995" marR="0" rtl="0" algn="l">
              <a:lnSpc>
                <a:spcPct val="15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Montserrat"/>
              <a:buChar char="❖"/>
            </a:pPr>
            <a:r>
              <a:rPr b="1" i="0" lang="en-GB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Interaction with commercial missions to encourage delivery of imagery over reference sites</a:t>
            </a:r>
            <a:endParaRPr b="1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1" marL="831850" marR="0" rtl="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Noto Sans Symbols"/>
              <a:buChar char="❖"/>
            </a:pPr>
            <a:r>
              <a:rPr b="1" i="0" lang="en-GB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Release of submission form for missions to provide their data</a:t>
            </a:r>
            <a:endParaRPr b="1" i="0" sz="18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213995" lvl="0" marL="213995" marR="0" rtl="0" algn="l">
              <a:lnSpc>
                <a:spcPct val="15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Montserrat"/>
              <a:buChar char="❖"/>
            </a:pPr>
            <a:r>
              <a:rPr b="1" i="0" lang="en-GB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CEOS- PVP CID &amp; RadVAL beta launch NOW ish     </a:t>
            </a:r>
            <a:r>
              <a:rPr b="1" i="1" lang="en-GB" sz="1800" u="none" cap="none" strike="noStrike">
                <a:solidFill>
                  <a:srgbClr val="0070C0"/>
                </a:solidFill>
                <a:latin typeface="Montserrat"/>
                <a:ea typeface="Montserrat"/>
                <a:cs typeface="Montserrat"/>
                <a:sym typeface="Montserrat"/>
              </a:rPr>
              <a:t>ceos.org/pvp</a:t>
            </a:r>
            <a:r>
              <a:rPr b="1" i="0" lang="en-GB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  </a:t>
            </a:r>
            <a:endParaRPr b="1" i="0" sz="18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285750" lvl="1" marL="831850" marR="0" rtl="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Noto Sans Symbols"/>
              <a:buChar char="❖"/>
            </a:pPr>
            <a:r>
              <a:rPr b="1" i="0" lang="en-GB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Launch CEOS Comparison Image Database (CID) on EODH</a:t>
            </a:r>
            <a:endParaRPr b="1" i="0" sz="18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285750" lvl="1" marL="831850" marR="0" rtl="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Noto Sans Symbols"/>
              <a:buChar char="❖"/>
            </a:pPr>
            <a:r>
              <a:rPr b="1" i="0" lang="en-GB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Deployment of beta RadVAL Comparison Dashboard site</a:t>
            </a:r>
            <a:endParaRPr b="1" i="0" sz="18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213995" lvl="0" marL="213995" marR="0" rtl="0" algn="l">
              <a:lnSpc>
                <a:spcPct val="15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Montserrat"/>
              <a:buChar char="❖"/>
            </a:pPr>
            <a:r>
              <a:rPr b="1" i="0" lang="en-GB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Refinement of the CEOS ‘virtual reference’ concept</a:t>
            </a:r>
            <a:endParaRPr b="1" i="0" sz="18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213995" lvl="0" marL="213995" marR="0" rtl="0" algn="l">
              <a:lnSpc>
                <a:spcPct val="15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Montserrat"/>
              <a:buChar char="❖"/>
            </a:pPr>
            <a:r>
              <a:rPr b="1" i="0" lang="en-GB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Populate CEOS-PVP with agency and commercial satellite imagery data. </a:t>
            </a:r>
            <a:endParaRPr/>
          </a:p>
          <a:p>
            <a:pPr indent="0" lvl="0" marL="0" marR="0" rtl="0" algn="l">
              <a:lnSpc>
                <a:spcPct val="150000"/>
              </a:lnSpc>
              <a:spcBef>
                <a:spcPts val="1800"/>
              </a:spcBef>
              <a:spcAft>
                <a:spcPts val="0"/>
              </a:spcAft>
              <a:buNone/>
            </a:pPr>
            <a:r>
              <a:rPr b="1" i="0" lang="en-GB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            </a:t>
            </a:r>
            <a:r>
              <a:rPr b="1" i="0" lang="en-GB" sz="1800" u="none" cap="none" strike="noStrike">
                <a:solidFill>
                  <a:srgbClr val="FF0000"/>
                </a:solidFill>
                <a:latin typeface="Montserrat"/>
                <a:ea typeface="Montserrat"/>
                <a:cs typeface="Montserrat"/>
                <a:sym typeface="Montserrat"/>
              </a:rPr>
              <a:t>Historic and future</a:t>
            </a:r>
            <a:endParaRPr/>
          </a:p>
        </p:txBody>
      </p:sp>
      <p:sp>
        <p:nvSpPr>
          <p:cNvPr id="217" name="Google Shape;217;p13"/>
          <p:cNvSpPr txBox="1"/>
          <p:nvPr/>
        </p:nvSpPr>
        <p:spPr>
          <a:xfrm>
            <a:off x="94020" y="103248"/>
            <a:ext cx="8668500" cy="1446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b="1" i="0" lang="en-GB" sz="44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Next Steps</a:t>
            </a:r>
            <a:r>
              <a:rPr b="0" i="0" lang="en-GB" sz="44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	</a:t>
            </a:r>
            <a:endParaRPr b="0" i="0" sz="44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t/>
            </a:r>
            <a:endParaRPr b="0" i="0" sz="44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14"/>
          <p:cNvSpPr txBox="1"/>
          <p:nvPr>
            <p:ph idx="1" type="body"/>
          </p:nvPr>
        </p:nvSpPr>
        <p:spPr>
          <a:xfrm>
            <a:off x="-109178" y="1291152"/>
            <a:ext cx="12301178" cy="401266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406400" lvl="0" marL="45720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Char char="❖"/>
            </a:pPr>
            <a:r>
              <a:rPr b="1" lang="en-GB"/>
              <a:t>Very support</a:t>
            </a:r>
            <a:endParaRPr/>
          </a:p>
          <a:p>
            <a:pPr indent="-228600" lvl="0" marL="457200" rtl="0" algn="l">
              <a:lnSpc>
                <a:spcPct val="114999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</a:pPr>
            <a:r>
              <a:t/>
            </a:r>
            <a:endParaRPr b="1" sz="1600"/>
          </a:p>
          <a:p>
            <a:pPr indent="-406400" lvl="0" marL="457200" rtl="0" algn="l">
              <a:lnSpc>
                <a:spcPct val="114999"/>
              </a:lnSpc>
              <a:spcBef>
                <a:spcPts val="1000"/>
              </a:spcBef>
              <a:spcAft>
                <a:spcPts val="0"/>
              </a:spcAft>
              <a:buSzPts val="2800"/>
              <a:buChar char="❖"/>
            </a:pPr>
            <a:r>
              <a:rPr b="1" lang="en-GB"/>
              <a:t>Suggestion to look at PVP to become landing page for other CEOS WGCV Product validation tools!!</a:t>
            </a:r>
            <a:endParaRPr b="1">
              <a:solidFill>
                <a:srgbClr val="0070C0"/>
              </a:solidFill>
            </a:endParaRPr>
          </a:p>
        </p:txBody>
      </p:sp>
      <p:sp>
        <p:nvSpPr>
          <p:cNvPr id="223" name="Google Shape;223;p14"/>
          <p:cNvSpPr txBox="1"/>
          <p:nvPr>
            <p:ph type="title"/>
          </p:nvPr>
        </p:nvSpPr>
        <p:spPr>
          <a:xfrm>
            <a:off x="176048" y="175939"/>
            <a:ext cx="9386864" cy="77900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Montserrat"/>
              <a:buNone/>
            </a:pPr>
            <a:r>
              <a:rPr b="1" lang="en-GB"/>
              <a:t>Feedback from SIT</a:t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" name="Google Shape;74;p2"/>
          <p:cNvPicPr preferRelativeResize="0"/>
          <p:nvPr/>
        </p:nvPicPr>
        <p:blipFill rotWithShape="1">
          <a:blip r:embed="rId3">
            <a:alphaModFix/>
          </a:blip>
          <a:srcRect b="0" l="0" r="0" t="4241"/>
          <a:stretch/>
        </p:blipFill>
        <p:spPr>
          <a:xfrm>
            <a:off x="1397000" y="1086625"/>
            <a:ext cx="8932575" cy="4057751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Google Shape;75;p2"/>
          <p:cNvSpPr txBox="1"/>
          <p:nvPr/>
        </p:nvSpPr>
        <p:spPr>
          <a:xfrm>
            <a:off x="94020" y="103248"/>
            <a:ext cx="8668500" cy="7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100"/>
              <a:buFont typeface="Arial"/>
              <a:buNone/>
            </a:pPr>
            <a:r>
              <a:rPr b="1" i="0" lang="en-GB" sz="41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Background</a:t>
            </a:r>
            <a:endParaRPr b="1" i="0" sz="11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76" name="Google Shape;76;p2"/>
          <p:cNvSpPr txBox="1"/>
          <p:nvPr/>
        </p:nvSpPr>
        <p:spPr>
          <a:xfrm>
            <a:off x="540000" y="4690475"/>
            <a:ext cx="11202000" cy="236214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213995" lvl="0" marL="213995" marR="0" rtl="0" algn="l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Montserrat"/>
              <a:buChar char="❖"/>
            </a:pPr>
            <a:r>
              <a:rPr b="1" i="0" lang="en-GB" sz="17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Supporting the CEOS New Space Task Team white paper generally, including recommendations (R3) and deliverables (D4)</a:t>
            </a:r>
            <a:endParaRPr b="1" i="0" sz="17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213995" lvl="0" marL="213995" marR="0" rtl="0" algn="l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Montserrat"/>
              <a:buChar char="❖"/>
            </a:pPr>
            <a:r>
              <a:rPr b="1" i="0" lang="en-GB" sz="17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VH-RODA 2023 slides </a:t>
            </a:r>
            <a:r>
              <a:rPr b="1" i="0" lang="en-GB" sz="1700" u="sng" cap="none" strike="noStrike">
                <a:solidFill>
                  <a:schemeClr val="hlink"/>
                </a:solidFill>
                <a:latin typeface="Montserrat"/>
                <a:ea typeface="Montserrat"/>
                <a:cs typeface="Montserrat"/>
                <a:sym typeface="Montserrat"/>
                <a:hlinkClick r:id="rId4"/>
              </a:rPr>
              <a:t>here</a:t>
            </a:r>
            <a:endParaRPr b="1" i="0" sz="1700" u="none" cap="none" strike="noStrike">
              <a:solidFill>
                <a:schemeClr val="hlink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213995" lvl="0" marL="213995" marR="0" rtl="0" algn="l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Montserrat"/>
              <a:buChar char="❖"/>
            </a:pPr>
            <a:r>
              <a:rPr b="1" i="0" lang="en-GB" sz="17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Noting recent CEOS Commercial Engagement </a:t>
            </a:r>
            <a:r>
              <a:rPr b="1" i="0" lang="en-GB" sz="1700" u="sng" cap="none" strike="noStrike">
                <a:solidFill>
                  <a:schemeClr val="hlink"/>
                </a:solidFill>
                <a:latin typeface="Montserrat"/>
                <a:ea typeface="Montserrat"/>
                <a:cs typeface="Montserrat"/>
                <a:sym typeface="Montserrat"/>
                <a:hlinkClick r:id="rId5"/>
              </a:rPr>
              <a:t>guidance</a:t>
            </a:r>
            <a:endParaRPr b="1" i="0" sz="1700" u="none" cap="none" strike="noStrike">
              <a:solidFill>
                <a:schemeClr val="hlink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t/>
            </a:r>
            <a:endParaRPr b="0" i="0" sz="17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3"/>
          <p:cNvSpPr txBox="1"/>
          <p:nvPr/>
        </p:nvSpPr>
        <p:spPr>
          <a:xfrm>
            <a:off x="326599" y="820149"/>
            <a:ext cx="11638659" cy="544760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213995" lvl="0" marL="213995" marR="0" rtl="0" algn="l">
              <a:lnSpc>
                <a:spcPct val="15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❖"/>
            </a:pPr>
            <a:r>
              <a:rPr b="1" i="0" lang="en-GB" sz="1800" u="none" cap="none" strike="noStrike">
                <a:solidFill>
                  <a:srgbClr val="0070C0"/>
                </a:solidFill>
                <a:latin typeface="Montserrat"/>
                <a:ea typeface="Montserrat"/>
                <a:cs typeface="Montserrat"/>
                <a:sym typeface="Montserrat"/>
              </a:rPr>
              <a:t>CEOS WGCV’s recommendation to facilitate interoperable global satellite imagery for both public and commercial agencies</a:t>
            </a:r>
            <a:endParaRPr b="1" i="0" sz="1800" u="none" cap="none" strike="noStrike">
              <a:solidFill>
                <a:srgbClr val="0070C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213995" lvl="0" marL="213995" marR="0" rtl="0" algn="l">
              <a:lnSpc>
                <a:spcPct val="15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Montserrat"/>
              <a:buChar char="❖"/>
            </a:pPr>
            <a:r>
              <a:rPr b="1" i="0" lang="en-GB" sz="17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CEOS Agencies should regularly collect and provide free access to Level 1 satellite imagery and metadata against a common ‘CEOS reference’ (representing radiometric and spatial properties)</a:t>
            </a:r>
            <a:endParaRPr b="1" i="0" sz="17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36550" lvl="1" marL="914400" marR="0" rtl="0" algn="l">
              <a:lnSpc>
                <a:spcPct val="15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Montserrat"/>
              <a:buChar char="❖"/>
            </a:pPr>
            <a:r>
              <a:rPr b="1" i="0" lang="en-GB" sz="17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A combination of CEOS calibration sites will be integrated together into a virtual reference</a:t>
            </a:r>
            <a:endParaRPr b="1" i="0" sz="17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213995" lvl="0" marL="213995" marR="0" rtl="0" algn="l">
              <a:lnSpc>
                <a:spcPct val="15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Montserrat"/>
              <a:buChar char="❖"/>
            </a:pPr>
            <a:r>
              <a:rPr b="1" i="0" lang="en-GB" sz="17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Commercial data providers are encouraged to also provide similar imagery</a:t>
            </a:r>
            <a:endParaRPr b="1" i="0" sz="17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213995" lvl="0" marL="213995" marR="0" rtl="0" algn="l">
              <a:lnSpc>
                <a:spcPct val="15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Montserrat"/>
              <a:buChar char="❖"/>
            </a:pPr>
            <a:r>
              <a:rPr b="1" i="0" lang="en-GB" sz="17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Imagery should be made available through an API or a dedicated CEOS archive offered to be hosted by the UK Earth Observation Data Hub (EODH).</a:t>
            </a:r>
            <a:endParaRPr b="1" i="0" sz="17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213995" lvl="0" marL="213995" marR="0" rtl="0" algn="l">
              <a:lnSpc>
                <a:spcPct val="15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Montserrat"/>
              <a:buChar char="❖"/>
            </a:pPr>
            <a:r>
              <a:rPr b="1" i="0" lang="en-GB" sz="17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CEOS will provide QA feedback to support satellite operators and data users via an NPL developed web app</a:t>
            </a:r>
            <a:endParaRPr b="1" i="0" sz="17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82" name="Google Shape;82;p3"/>
          <p:cNvSpPr txBox="1"/>
          <p:nvPr/>
        </p:nvSpPr>
        <p:spPr>
          <a:xfrm>
            <a:off x="-119340" y="-181232"/>
            <a:ext cx="10334740" cy="126184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GB" sz="44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WGCV’s recommendation </a:t>
            </a:r>
            <a:endParaRPr b="1" i="0" sz="32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GB" sz="32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(CEOS plenary 2024)</a:t>
            </a:r>
            <a:endParaRPr b="1" i="0" sz="32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4"/>
          <p:cNvSpPr/>
          <p:nvPr/>
        </p:nvSpPr>
        <p:spPr>
          <a:xfrm>
            <a:off x="136325" y="3733100"/>
            <a:ext cx="11975400" cy="2705400"/>
          </a:xfrm>
          <a:prstGeom prst="round1Rect">
            <a:avLst>
              <a:gd fmla="val 16667" name="adj"/>
            </a:avLst>
          </a:prstGeom>
          <a:solidFill>
            <a:srgbClr val="D9EAD3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8" name="Google Shape;88;p4"/>
          <p:cNvSpPr/>
          <p:nvPr/>
        </p:nvSpPr>
        <p:spPr>
          <a:xfrm>
            <a:off x="125825" y="1059100"/>
            <a:ext cx="11975400" cy="2642700"/>
          </a:xfrm>
          <a:prstGeom prst="round1Rect">
            <a:avLst>
              <a:gd fmla="val 16667" name="adj"/>
            </a:avLst>
          </a:prstGeom>
          <a:solidFill>
            <a:srgbClr val="C9DAF8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9" name="Google Shape;89;p4"/>
          <p:cNvSpPr txBox="1"/>
          <p:nvPr/>
        </p:nvSpPr>
        <p:spPr>
          <a:xfrm>
            <a:off x="94020" y="103248"/>
            <a:ext cx="8668500" cy="769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GB" sz="44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Selected: Radiometric Sites</a:t>
            </a:r>
            <a:r>
              <a:rPr b="0" i="0" lang="en-GB" sz="44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	</a:t>
            </a:r>
            <a:endParaRPr b="0" i="0" sz="14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90" name="Google Shape;90;p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61800" y="1062613"/>
            <a:ext cx="2579700" cy="2328049"/>
          </a:xfrm>
          <a:prstGeom prst="rect">
            <a:avLst/>
          </a:prstGeom>
          <a:noFill/>
          <a:ln>
            <a:noFill/>
          </a:ln>
        </p:spPr>
      </p:pic>
      <p:pic>
        <p:nvPicPr>
          <p:cNvPr id="91" name="Google Shape;91;p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166325" y="1093550"/>
            <a:ext cx="3416703" cy="2266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92" name="Google Shape;92;p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07850" y="1110350"/>
            <a:ext cx="1926250" cy="2266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93" name="Google Shape;93;p4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293275" y="3754950"/>
            <a:ext cx="2821150" cy="2372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94" name="Google Shape;94;p4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3457800" y="3754950"/>
            <a:ext cx="3022654" cy="2372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95" name="Google Shape;95;p4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6887925" y="3754950"/>
            <a:ext cx="2821150" cy="2380058"/>
          </a:xfrm>
          <a:prstGeom prst="rect">
            <a:avLst/>
          </a:prstGeom>
          <a:noFill/>
          <a:ln>
            <a:noFill/>
          </a:ln>
        </p:spPr>
      </p:pic>
      <p:sp>
        <p:nvSpPr>
          <p:cNvPr id="96" name="Google Shape;96;p4"/>
          <p:cNvSpPr txBox="1"/>
          <p:nvPr/>
        </p:nvSpPr>
        <p:spPr>
          <a:xfrm>
            <a:off x="401463" y="3314550"/>
            <a:ext cx="2579700" cy="44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n-GB" sz="16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Railroad Valley, USA</a:t>
            </a:r>
            <a:endParaRPr b="0" i="0" sz="16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97" name="Google Shape;97;p4"/>
          <p:cNvSpPr txBox="1"/>
          <p:nvPr/>
        </p:nvSpPr>
        <p:spPr>
          <a:xfrm>
            <a:off x="3679275" y="3314550"/>
            <a:ext cx="2579700" cy="44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n-GB" sz="16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Gobabeb, Namibia</a:t>
            </a:r>
            <a:endParaRPr b="0" i="0" sz="16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98" name="Google Shape;98;p4"/>
          <p:cNvSpPr txBox="1"/>
          <p:nvPr/>
        </p:nvSpPr>
        <p:spPr>
          <a:xfrm>
            <a:off x="6957075" y="3314550"/>
            <a:ext cx="2579700" cy="44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n-GB" sz="16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Lake Tahoe, USA</a:t>
            </a:r>
            <a:endParaRPr b="0" i="0" sz="16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99" name="Google Shape;99;p4"/>
          <p:cNvSpPr txBox="1"/>
          <p:nvPr/>
        </p:nvSpPr>
        <p:spPr>
          <a:xfrm>
            <a:off x="1050875" y="6071525"/>
            <a:ext cx="1493100" cy="44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n-GB" sz="16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Libya 4</a:t>
            </a:r>
            <a:endParaRPr b="0" i="0" sz="16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00" name="Google Shape;100;p4"/>
          <p:cNvSpPr txBox="1"/>
          <p:nvPr/>
        </p:nvSpPr>
        <p:spPr>
          <a:xfrm>
            <a:off x="4128875" y="6071525"/>
            <a:ext cx="2579700" cy="44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n-GB" sz="16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Libya 1</a:t>
            </a:r>
            <a:endParaRPr b="0" i="0" sz="16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01" name="Google Shape;101;p4"/>
          <p:cNvSpPr txBox="1"/>
          <p:nvPr/>
        </p:nvSpPr>
        <p:spPr>
          <a:xfrm>
            <a:off x="7806925" y="6071525"/>
            <a:ext cx="2579700" cy="44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n-GB" sz="16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Algeria 3</a:t>
            </a:r>
            <a:endParaRPr b="0" i="0" sz="16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02" name="Google Shape;102;p4"/>
          <p:cNvSpPr txBox="1"/>
          <p:nvPr/>
        </p:nvSpPr>
        <p:spPr>
          <a:xfrm>
            <a:off x="9458575" y="1772200"/>
            <a:ext cx="2307000" cy="144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b="1" i="0" lang="en-GB" sz="22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Instrumented Sites</a:t>
            </a:r>
            <a:endParaRPr b="1" i="0" sz="22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03" name="Google Shape;103;p4"/>
          <p:cNvSpPr txBox="1"/>
          <p:nvPr/>
        </p:nvSpPr>
        <p:spPr>
          <a:xfrm>
            <a:off x="9846725" y="4425225"/>
            <a:ext cx="2254500" cy="190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-GB" sz="18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Natural (Pseudo-Invariant Calibration Sites)</a:t>
            </a:r>
            <a:endParaRPr b="1" i="0" sz="18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5"/>
          <p:cNvSpPr/>
          <p:nvPr/>
        </p:nvSpPr>
        <p:spPr>
          <a:xfrm>
            <a:off x="216600" y="3790825"/>
            <a:ext cx="11975400" cy="2700000"/>
          </a:xfrm>
          <a:prstGeom prst="round1Rect">
            <a:avLst>
              <a:gd fmla="val 16667" name="adj"/>
            </a:avLst>
          </a:prstGeom>
          <a:solidFill>
            <a:srgbClr val="FCE5CD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9" name="Google Shape;109;p5"/>
          <p:cNvSpPr/>
          <p:nvPr/>
        </p:nvSpPr>
        <p:spPr>
          <a:xfrm>
            <a:off x="94375" y="1059100"/>
            <a:ext cx="11975400" cy="2652900"/>
          </a:xfrm>
          <a:prstGeom prst="round1Rect">
            <a:avLst>
              <a:gd fmla="val 16667" name="adj"/>
            </a:avLst>
          </a:prstGeom>
          <a:solidFill>
            <a:srgbClr val="F4CCCC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0" name="Google Shape;110;p5"/>
          <p:cNvSpPr txBox="1"/>
          <p:nvPr/>
        </p:nvSpPr>
        <p:spPr>
          <a:xfrm>
            <a:off x="62570" y="82273"/>
            <a:ext cx="8668500" cy="769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GB" sz="44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Selected: Spatial Sites</a:t>
            </a:r>
            <a:r>
              <a:rPr b="0" i="0" lang="en-GB" sz="44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	</a:t>
            </a:r>
            <a:endParaRPr b="0" i="0" sz="14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11" name="Google Shape;111;p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37475" y="1106275"/>
            <a:ext cx="4325201" cy="2267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" name="Google Shape;112;p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686975" y="1263573"/>
            <a:ext cx="1571625" cy="1219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" name="Google Shape;113;p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173300" y="3722275"/>
            <a:ext cx="3078904" cy="2476500"/>
          </a:xfrm>
          <a:prstGeom prst="rect">
            <a:avLst/>
          </a:prstGeom>
          <a:noFill/>
          <a:ln>
            <a:noFill/>
          </a:ln>
        </p:spPr>
      </p:pic>
      <p:sp>
        <p:nvSpPr>
          <p:cNvPr id="114" name="Google Shape;114;p5"/>
          <p:cNvSpPr txBox="1"/>
          <p:nvPr/>
        </p:nvSpPr>
        <p:spPr>
          <a:xfrm>
            <a:off x="0" y="3303175"/>
            <a:ext cx="5425500" cy="53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n-GB" sz="16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King Fahd Causeway, Saudi Arabia-Bahrain</a:t>
            </a:r>
            <a:endParaRPr b="0" i="0" sz="16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15" name="Google Shape;115;p5"/>
          <p:cNvSpPr txBox="1"/>
          <p:nvPr/>
        </p:nvSpPr>
        <p:spPr>
          <a:xfrm>
            <a:off x="1225725" y="6095000"/>
            <a:ext cx="3078900" cy="293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0" i="0" lang="en-GB" sz="19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Baotou Target, China</a:t>
            </a:r>
            <a:endParaRPr b="0" i="0" sz="19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16" name="Google Shape;116;p5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335266" y="1106275"/>
            <a:ext cx="3339834" cy="2267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" name="Google Shape;117;p5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7931754" y="1179675"/>
            <a:ext cx="1504950" cy="1219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" name="Google Shape;118;p5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5258604" y="3727025"/>
            <a:ext cx="3286125" cy="2466975"/>
          </a:xfrm>
          <a:prstGeom prst="rect">
            <a:avLst/>
          </a:prstGeom>
          <a:noFill/>
          <a:ln>
            <a:noFill/>
          </a:ln>
        </p:spPr>
      </p:pic>
      <p:sp>
        <p:nvSpPr>
          <p:cNvPr id="119" name="Google Shape;119;p5"/>
          <p:cNvSpPr txBox="1"/>
          <p:nvPr/>
        </p:nvSpPr>
        <p:spPr>
          <a:xfrm>
            <a:off x="5335275" y="6095000"/>
            <a:ext cx="3078900" cy="293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0" i="0" lang="en-GB" sz="19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ISRO NRSC target, India</a:t>
            </a:r>
            <a:endParaRPr b="0" i="0" sz="19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20" name="Google Shape;120;p5"/>
          <p:cNvSpPr txBox="1"/>
          <p:nvPr/>
        </p:nvSpPr>
        <p:spPr>
          <a:xfrm>
            <a:off x="5075350" y="3350425"/>
            <a:ext cx="4519500" cy="44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n-GB" sz="16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Lake Pontchartrain Causeway, USA</a:t>
            </a:r>
            <a:endParaRPr b="0" i="0" sz="16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21" name="Google Shape;121;p5"/>
          <p:cNvSpPr txBox="1"/>
          <p:nvPr/>
        </p:nvSpPr>
        <p:spPr>
          <a:xfrm>
            <a:off x="9759960" y="4435650"/>
            <a:ext cx="2076300" cy="115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b="0" i="0" lang="en-GB" sz="22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High resolution sensors</a:t>
            </a:r>
            <a:endParaRPr b="0" i="0" sz="22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22" name="Google Shape;122;p5"/>
          <p:cNvSpPr txBox="1"/>
          <p:nvPr/>
        </p:nvSpPr>
        <p:spPr>
          <a:xfrm>
            <a:off x="9903354" y="1913675"/>
            <a:ext cx="2295600" cy="115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b="0" i="0" lang="en-GB" sz="22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Medium resolution sensors</a:t>
            </a:r>
            <a:endParaRPr b="0" i="0" sz="22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6"/>
          <p:cNvSpPr txBox="1"/>
          <p:nvPr/>
        </p:nvSpPr>
        <p:spPr>
          <a:xfrm>
            <a:off x="94020" y="804708"/>
            <a:ext cx="11835000" cy="5863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285750" lvl="0" marL="285750" marR="0" rtl="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Noto Sans Symbols"/>
              <a:buChar char="❖"/>
            </a:pPr>
            <a:r>
              <a:rPr b="1" i="0" lang="en-GB" sz="16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Creation of an overarching </a:t>
            </a:r>
            <a:r>
              <a:rPr b="1" i="0" lang="en-GB" sz="1600" u="none" cap="none" strike="noStrike">
                <a:solidFill>
                  <a:srgbClr val="0070C0"/>
                </a:solidFill>
                <a:latin typeface="Montserrat"/>
                <a:ea typeface="Montserrat"/>
                <a:cs typeface="Montserrat"/>
                <a:sym typeface="Montserrat"/>
              </a:rPr>
              <a:t>Product Validation Platform (PVP)</a:t>
            </a:r>
            <a:r>
              <a:rPr b="1" i="0" lang="en-GB" sz="16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new name for matchup database</a:t>
            </a:r>
            <a:endParaRPr/>
          </a:p>
          <a:p>
            <a:pPr indent="-285750" lvl="0" marL="285750" marR="0" rtl="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Noto Sans Symbols"/>
              <a:buChar char="❖"/>
            </a:pPr>
            <a:r>
              <a:rPr b="1" i="0" lang="en-GB" sz="16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Database of radiometric and spatial imagery data has been developed: </a:t>
            </a:r>
            <a:r>
              <a:rPr b="1" i="0" lang="en-GB" sz="1600" u="none" cap="none" strike="noStrike">
                <a:solidFill>
                  <a:srgbClr val="0070C0"/>
                </a:solidFill>
                <a:latin typeface="Montserrat"/>
                <a:ea typeface="Montserrat"/>
                <a:cs typeface="Montserrat"/>
                <a:sym typeface="Montserrat"/>
              </a:rPr>
              <a:t>(Comparison Image Database (CID)</a:t>
            </a:r>
            <a:endParaRPr b="1" i="0" sz="1400" u="none" cap="none" strike="noStrike">
              <a:solidFill>
                <a:srgbClr val="0070C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0" marL="285750" marR="0" rtl="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Noto Sans Symbols"/>
              <a:buChar char="❖"/>
            </a:pPr>
            <a:r>
              <a:rPr b="1" i="0" lang="en-GB" sz="16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Combination of CEOS-developed references - integrated together to form “virtual reference”</a:t>
            </a:r>
            <a:endParaRPr b="1" i="0" sz="16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146050" lvl="1" marL="8318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Noto Sans Symbols"/>
              <a:buNone/>
            </a:pPr>
            <a:r>
              <a:t/>
            </a:r>
            <a:endParaRPr b="1" i="0" sz="16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285750" lvl="1" marL="83185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Noto Sans Symbols"/>
              <a:buChar char="❖"/>
            </a:pPr>
            <a:r>
              <a:rPr b="1" i="0" lang="en-GB" sz="16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Gobabeb, RadCalNet</a:t>
            </a:r>
            <a:endParaRPr b="1" i="0" sz="16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285750" lvl="1" marL="83185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Noto Sans Symbols"/>
              <a:buChar char="❖"/>
            </a:pPr>
            <a:r>
              <a:rPr b="1" i="0" lang="en-GB" sz="16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Railroad Valley, RadCalNet</a:t>
            </a:r>
            <a:endParaRPr b="1" i="0" sz="16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285750" lvl="1" marL="83185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Noto Sans Symbols"/>
              <a:buChar char="❖"/>
            </a:pPr>
            <a:r>
              <a:rPr b="1" i="0" lang="en-GB" sz="16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PICS</a:t>
            </a:r>
            <a:endParaRPr b="1" i="0" sz="16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285750" lvl="0" marL="285750" marR="0" rtl="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Noto Sans Symbols"/>
              <a:buChar char="❖"/>
            </a:pPr>
            <a:r>
              <a:rPr b="1" i="0" lang="en-GB" sz="16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“Virtual reference” concept to be refined in future to reduce reference uncertainty</a:t>
            </a:r>
            <a:endParaRPr b="1" i="0" sz="5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285750" lvl="0" marL="285750" marR="0" rtl="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Noto Sans Symbols"/>
              <a:buChar char="❖"/>
            </a:pPr>
            <a:r>
              <a:rPr b="1" i="0" lang="en-GB" sz="16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Initial implementation built into a </a:t>
            </a:r>
            <a:r>
              <a:rPr b="1" i="0" lang="en-GB" sz="1600" u="none" cap="none" strike="noStrike">
                <a:solidFill>
                  <a:srgbClr val="0070C0"/>
                </a:solidFill>
                <a:latin typeface="Montserrat"/>
                <a:ea typeface="Montserrat"/>
                <a:cs typeface="Montserrat"/>
                <a:sym typeface="Montserrat"/>
              </a:rPr>
              <a:t>Radiometric Validation AnaLytics tool (RadVAL)</a:t>
            </a:r>
            <a:r>
              <a:rPr b="1" i="0" lang="en-GB" sz="16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within UK EODH, including:</a:t>
            </a:r>
            <a:endParaRPr b="1" i="0" sz="16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285750" lvl="1" marL="831850" marR="0" rtl="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Noto Sans Symbols"/>
              <a:buChar char="❖"/>
            </a:pPr>
            <a:r>
              <a:rPr b="1" i="0" lang="en-GB" sz="16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Sensors: Sentinel-2, Landsat and commercial high-res: Planet SuperDove and Airbus Pléiades (as a demo)</a:t>
            </a:r>
            <a:endParaRPr b="1" i="0" sz="16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285750" lvl="1" marL="83185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Noto Sans Symbols"/>
              <a:buChar char="❖"/>
            </a:pPr>
            <a:r>
              <a:rPr b="1" i="0" lang="en-GB" sz="16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CEOS references:  Radiometric sites defined. More may be added, but aim to maintain a minimum core set of sites</a:t>
            </a:r>
            <a:endParaRPr b="1" i="0" sz="16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285750" lvl="0" marL="28575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Noto Sans Symbols"/>
              <a:buChar char="❖"/>
            </a:pPr>
            <a:r>
              <a:rPr b="1" i="0" lang="en-GB" sz="1600" u="none" cap="none" strike="noStrike">
                <a:solidFill>
                  <a:srgbClr val="0070C0"/>
                </a:solidFill>
                <a:latin typeface="Montserrat"/>
                <a:ea typeface="Montserrat"/>
                <a:cs typeface="Montserrat"/>
                <a:sym typeface="Montserrat"/>
              </a:rPr>
              <a:t>Comparison Image Database (CID)</a:t>
            </a:r>
            <a:r>
              <a:rPr b="1" i="0" lang="en-GB" sz="16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to hold mission imagery over the sites now ready for inputs</a:t>
            </a:r>
            <a:endParaRPr b="1" i="0" sz="16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28" name="Google Shape;128;p6"/>
          <p:cNvSpPr txBox="1"/>
          <p:nvPr/>
        </p:nvSpPr>
        <p:spPr>
          <a:xfrm>
            <a:off x="94020" y="103248"/>
            <a:ext cx="8668500" cy="769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b="1" i="0" lang="en-GB" sz="44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Current Progress</a:t>
            </a:r>
            <a:endParaRPr b="1" i="0" sz="44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29" name="Google Shape;129;p6"/>
          <p:cNvSpPr txBox="1"/>
          <p:nvPr/>
        </p:nvSpPr>
        <p:spPr>
          <a:xfrm>
            <a:off x="3813332" y="2577968"/>
            <a:ext cx="2770551" cy="106182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285750" lvl="1" marL="8318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Noto Sans Symbols"/>
              <a:buChar char="❖"/>
            </a:pPr>
            <a:r>
              <a:rPr b="1" i="0" lang="en-GB" sz="16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Sentinel-2</a:t>
            </a:r>
            <a:endParaRPr b="1" i="0" sz="16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285750" lvl="1" marL="831850" marR="0" rtl="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Noto Sans Symbols"/>
              <a:buChar char="❖"/>
            </a:pPr>
            <a:r>
              <a:rPr b="1" i="0" lang="en-GB" sz="16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Landsat 8</a:t>
            </a:r>
            <a:endParaRPr b="1" i="0" sz="16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7"/>
          <p:cNvSpPr txBox="1"/>
          <p:nvPr/>
        </p:nvSpPr>
        <p:spPr>
          <a:xfrm>
            <a:off x="549223" y="131819"/>
            <a:ext cx="9397667" cy="76940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b="1" i="0" lang="en-GB" sz="4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Comparison Image Database (CID)</a:t>
            </a:r>
            <a:endParaRPr b="1" i="0" sz="44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35" name="Google Shape;135;p7"/>
          <p:cNvSpPr txBox="1"/>
          <p:nvPr/>
        </p:nvSpPr>
        <p:spPr>
          <a:xfrm>
            <a:off x="360657" y="901220"/>
            <a:ext cx="11640320" cy="424727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285750" lvl="0" marL="285750" marR="0" rtl="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Noto Sans Symbols"/>
              <a:buChar char="❖"/>
            </a:pPr>
            <a:r>
              <a:rPr b="1" i="0" lang="en-GB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The UK’s Earth Observation Data Hub (EODH) infrastructure hosts the archive of satellite imagery over CEOS references:</a:t>
            </a:r>
            <a:endParaRPr b="1" i="0" sz="20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285750" lvl="1" marL="831850" marR="0" rtl="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Noto Sans Symbols"/>
              <a:buChar char="❖"/>
            </a:pPr>
            <a:r>
              <a:rPr b="1" i="0" lang="en-GB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Intended to be open access</a:t>
            </a:r>
            <a:endParaRPr b="1" i="0" sz="20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None/>
            </a:pPr>
            <a:r>
              <a:t/>
            </a:r>
            <a:endParaRPr b="1" i="0" sz="20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285750" lvl="0" marL="285750" marR="0" rtl="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Noto Sans Symbols"/>
              <a:buChar char="❖"/>
            </a:pPr>
            <a:r>
              <a:rPr b="1" i="0" lang="en-GB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Initial mechanism of data transfer via direct contact with NPL and completing a form with the required information:  </a:t>
            </a:r>
            <a:r>
              <a:rPr b="1" i="0" lang="en-GB" sz="2000" u="none" cap="none" strike="noStrike">
                <a:solidFill>
                  <a:srgbClr val="0070C0"/>
                </a:solidFill>
                <a:latin typeface="Montserrat"/>
                <a:ea typeface="Montserrat"/>
                <a:cs typeface="Montserrat"/>
                <a:sym typeface="Montserrat"/>
              </a:rPr>
              <a:t>Samantha.Malone@npl.co.uk</a:t>
            </a:r>
            <a:endParaRPr b="1" i="0" sz="2000" u="none" cap="none" strike="noStrike">
              <a:solidFill>
                <a:srgbClr val="0070C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285750" lvl="1" marL="831850" marR="0" rtl="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Noto Sans Symbols"/>
              <a:buChar char="❖"/>
            </a:pPr>
            <a:r>
              <a:rPr b="1" i="0" lang="en-GB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Mission/sensor details (product description/reader) and performance specification</a:t>
            </a:r>
            <a:endParaRPr b="1" i="0" sz="20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285750" lvl="1" marL="831850" marR="0" rtl="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Noto Sans Symbols"/>
              <a:buChar char="❖"/>
            </a:pPr>
            <a:r>
              <a:rPr b="1" i="0" lang="en-GB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SRFs for sensors will be needed (not necessarily publicly accessible)</a:t>
            </a:r>
            <a:endParaRPr b="1" i="0" sz="20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descr="Filing Box Archive with solid fill" id="136" name="Google Shape;136;p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528" y="131819"/>
            <a:ext cx="712258" cy="71225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black background with text and a planet and a satellite&#10;&#10;AI-generated content may be incorrect." id="137" name="Google Shape;137;p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266174" y="5297018"/>
            <a:ext cx="2740182" cy="114494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8"/>
          <p:cNvSpPr txBox="1"/>
          <p:nvPr/>
        </p:nvSpPr>
        <p:spPr>
          <a:xfrm>
            <a:off x="1004934" y="103248"/>
            <a:ext cx="8941954" cy="76940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b="1" i="0" lang="en-GB" sz="4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RadVAL Comparison Dashboard</a:t>
            </a:r>
            <a:endParaRPr b="1" i="0" sz="44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43" name="Google Shape;143;p8"/>
          <p:cNvSpPr txBox="1"/>
          <p:nvPr/>
        </p:nvSpPr>
        <p:spPr>
          <a:xfrm>
            <a:off x="205246" y="872649"/>
            <a:ext cx="11107118" cy="614010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285750" lvl="0" marL="285750" marR="0" rtl="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Noto Sans Symbols"/>
              <a:buChar char="❖"/>
            </a:pPr>
            <a:r>
              <a:rPr b="1" i="1" lang="en-GB" sz="2000" u="none" cap="none" strike="noStrike">
                <a:solidFill>
                  <a:srgbClr val="0070C0"/>
                </a:solidFill>
                <a:latin typeface="Montserrat"/>
                <a:ea typeface="Montserrat"/>
                <a:cs typeface="Montserrat"/>
                <a:sym typeface="Montserrat"/>
              </a:rPr>
              <a:t>Rad</a:t>
            </a:r>
            <a:r>
              <a:rPr b="0" i="1" lang="en-GB" sz="2000" u="none" cap="none" strike="noStrike">
                <a:solidFill>
                  <a:srgbClr val="0070C0"/>
                </a:solidFill>
                <a:latin typeface="Montserrat"/>
                <a:ea typeface="Montserrat"/>
                <a:cs typeface="Montserrat"/>
                <a:sym typeface="Montserrat"/>
              </a:rPr>
              <a:t>iometric </a:t>
            </a:r>
            <a:r>
              <a:rPr b="1" i="1" lang="en-GB" sz="2000" u="none" cap="none" strike="noStrike">
                <a:solidFill>
                  <a:srgbClr val="0070C0"/>
                </a:solidFill>
                <a:latin typeface="Montserrat"/>
                <a:ea typeface="Montserrat"/>
                <a:cs typeface="Montserrat"/>
                <a:sym typeface="Montserrat"/>
              </a:rPr>
              <a:t>V</a:t>
            </a:r>
            <a:r>
              <a:rPr b="0" i="1" lang="en-GB" sz="2000" u="none" cap="none" strike="noStrike">
                <a:solidFill>
                  <a:srgbClr val="0070C0"/>
                </a:solidFill>
                <a:latin typeface="Montserrat"/>
                <a:ea typeface="Montserrat"/>
                <a:cs typeface="Montserrat"/>
                <a:sym typeface="Montserrat"/>
              </a:rPr>
              <a:t>alidation </a:t>
            </a:r>
            <a:r>
              <a:rPr b="1" i="1" lang="en-GB" sz="2000" u="none" cap="none" strike="noStrike">
                <a:solidFill>
                  <a:srgbClr val="0070C0"/>
                </a:solidFill>
                <a:latin typeface="Montserrat"/>
                <a:ea typeface="Montserrat"/>
                <a:cs typeface="Montserrat"/>
                <a:sym typeface="Montserrat"/>
              </a:rPr>
              <a:t>A</a:t>
            </a:r>
            <a:r>
              <a:rPr b="0" i="1" lang="en-GB" sz="2000" u="none" cap="none" strike="noStrike">
                <a:solidFill>
                  <a:srgbClr val="0070C0"/>
                </a:solidFill>
                <a:latin typeface="Montserrat"/>
                <a:ea typeface="Montserrat"/>
                <a:cs typeface="Montserrat"/>
                <a:sym typeface="Montserrat"/>
              </a:rPr>
              <a:t>na</a:t>
            </a:r>
            <a:r>
              <a:rPr b="1" i="1" lang="en-GB" sz="2000" u="none" cap="none" strike="noStrike">
                <a:solidFill>
                  <a:srgbClr val="0070C0"/>
                </a:solidFill>
                <a:latin typeface="Montserrat"/>
                <a:ea typeface="Montserrat"/>
                <a:cs typeface="Montserrat"/>
                <a:sym typeface="Montserrat"/>
              </a:rPr>
              <a:t>L</a:t>
            </a:r>
            <a:r>
              <a:rPr b="0" i="1" lang="en-GB" sz="2000" u="none" cap="none" strike="noStrike">
                <a:solidFill>
                  <a:srgbClr val="0070C0"/>
                </a:solidFill>
                <a:latin typeface="Montserrat"/>
                <a:ea typeface="Montserrat"/>
                <a:cs typeface="Montserrat"/>
                <a:sym typeface="Montserrat"/>
              </a:rPr>
              <a:t>ytics Tool</a:t>
            </a:r>
            <a:endParaRPr/>
          </a:p>
          <a:p>
            <a:pPr indent="-285750" lvl="0" marL="285750" marR="0" rtl="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Noto Sans Symbols"/>
              <a:buChar char="❖"/>
            </a:pPr>
            <a:r>
              <a:rPr b="1" i="0" lang="en-GB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Built from NPL’s Cal/Val toolkit (to be open source)</a:t>
            </a:r>
            <a:endParaRPr b="1" i="0" sz="20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285750" lvl="0" marL="285750" marR="0" rtl="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Noto Sans Symbols"/>
              <a:buChar char="❖"/>
            </a:pPr>
            <a:r>
              <a:rPr b="1" i="0" lang="en-GB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Beta version, live in staging environment, including:</a:t>
            </a:r>
            <a:endParaRPr b="1" i="0" sz="20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285750" lvl="1" marL="831850" marR="0" rtl="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Noto Sans Symbols"/>
              <a:buChar char="❖"/>
            </a:pPr>
            <a:r>
              <a:rPr b="1" i="0" lang="en-GB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Sensors – Sentinel-2, Landsat, Planet SuperDove* and Airbus Pléiades* (* via EODH)</a:t>
            </a:r>
            <a:endParaRPr b="1" i="0" sz="18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285750" lvl="1" marL="831850" marR="0" rtl="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Noto Sans Symbols"/>
              <a:buChar char="❖"/>
            </a:pPr>
            <a:r>
              <a:rPr b="1" i="0" lang="en-GB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CEOS References – RCN GONA, RCN RRV, with PICS coming soon &amp; 'virtual'</a:t>
            </a:r>
            <a:endParaRPr b="1" i="0" sz="18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285750" lvl="1" marL="831850" marR="0" rtl="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Noto Sans Symbols"/>
              <a:buChar char="❖"/>
            </a:pPr>
            <a:r>
              <a:rPr b="1" i="0" lang="en-GB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Landing page describing the activity and how to contribute</a:t>
            </a:r>
            <a:endParaRPr b="1" i="0" sz="18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285750" lvl="1" marL="831850" marR="0" rtl="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Noto Sans Symbols"/>
              <a:buChar char="❖"/>
            </a:pPr>
            <a:r>
              <a:rPr b="1" i="0" lang="en-GB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Find at: </a:t>
            </a:r>
            <a:r>
              <a:rPr b="1" i="1" lang="en-GB" sz="1800" u="none" cap="none" strike="noStrike">
                <a:solidFill>
                  <a:srgbClr val="0070C0"/>
                </a:solidFill>
                <a:latin typeface="Montserrat"/>
                <a:ea typeface="Montserrat"/>
                <a:cs typeface="Montserrat"/>
                <a:sym typeface="Montserrat"/>
              </a:rPr>
              <a:t>ceos.org/pvp</a:t>
            </a:r>
            <a:r>
              <a:rPr b="1" i="0" lang="en-GB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  – live by </a:t>
            </a:r>
            <a:r>
              <a:rPr b="1" i="0" lang="en-GB" sz="1800" u="none" cap="none" strike="noStrike">
                <a:solidFill>
                  <a:srgbClr val="0070C0"/>
                </a:solidFill>
                <a:latin typeface="Montserrat"/>
                <a:ea typeface="Montserrat"/>
                <a:cs typeface="Montserrat"/>
                <a:sym typeface="Montserrat"/>
              </a:rPr>
              <a:t>end of week! 2025 </a:t>
            </a:r>
            <a:r>
              <a:rPr b="1" i="0" lang="en-GB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  </a:t>
            </a:r>
            <a:r>
              <a:rPr b="1" i="0" lang="en-GB" sz="1800" u="none" cap="none" strike="noStrike">
                <a:solidFill>
                  <a:srgbClr val="0070C0"/>
                </a:solidFill>
                <a:latin typeface="Montserrat"/>
                <a:ea typeface="Montserrat"/>
                <a:cs typeface="Montserrat"/>
                <a:sym typeface="Montserrat"/>
              </a:rPr>
              <a:t>(URL agreed at SIT 40)</a:t>
            </a:r>
            <a:endParaRPr/>
          </a:p>
          <a:p>
            <a:pPr indent="-285750" lvl="0" marL="285750" marR="0" rtl="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Noto Sans Symbols"/>
              <a:buChar char="❖"/>
            </a:pPr>
            <a:r>
              <a:rPr b="1" i="0" lang="en-GB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Allows Satellite operator to demonstrate radiometric performance and stability in a consistent manner via a range of independent references </a:t>
            </a:r>
            <a:endParaRPr/>
          </a:p>
          <a:p>
            <a:pPr indent="-285750" lvl="1" marL="742950" marR="0" rtl="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Noto Sans Symbols"/>
              <a:buChar char="❖"/>
            </a:pPr>
            <a:r>
              <a:rPr b="1" i="0" lang="en-GB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'Virtual reference' an approximation of truth and aid to harmonisation</a:t>
            </a:r>
            <a:endParaRPr/>
          </a:p>
          <a:p>
            <a:pPr indent="-285750" lvl="1" marL="742950" marR="0" rtl="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Noto Sans Symbols"/>
              <a:buChar char="❖"/>
            </a:pPr>
            <a:r>
              <a:rPr b="1" i="0" lang="en-GB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Can provide feedback to sensor operators</a:t>
            </a:r>
            <a:endParaRPr/>
          </a:p>
          <a:p>
            <a:pPr indent="-158750" lvl="1" marL="831850" marR="0" rtl="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Noto Sans Symbols"/>
              <a:buNone/>
            </a:pPr>
            <a:r>
              <a:t/>
            </a:r>
            <a:endParaRPr b="0" i="0" sz="20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44" name="Google Shape;144;p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05246" y="131819"/>
            <a:ext cx="712258" cy="71225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black background with text and a planet and a satellite&#10;&#10;AI-generated content may be incorrect." id="145" name="Google Shape;145;p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266174" y="5297018"/>
            <a:ext cx="2740182" cy="114494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0" name="Google Shape;150;p9"/>
          <p:cNvGrpSpPr/>
          <p:nvPr/>
        </p:nvGrpSpPr>
        <p:grpSpPr>
          <a:xfrm>
            <a:off x="63962" y="878736"/>
            <a:ext cx="12061533" cy="4273806"/>
            <a:chOff x="33482" y="1092096"/>
            <a:chExt cx="12061533" cy="4273806"/>
          </a:xfrm>
        </p:grpSpPr>
        <p:pic>
          <p:nvPicPr>
            <p:cNvPr id="151" name="Google Shape;151;p9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2254498" y="1807035"/>
              <a:ext cx="1772447" cy="126040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2" name="Google Shape;152;p9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4126412" y="1209197"/>
              <a:ext cx="1772447" cy="119567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3" name="Google Shape;153;p9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33482" y="2498225"/>
              <a:ext cx="1117264" cy="54553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Earth Observation Mission Logotypes" id="154" name="Google Shape;154;p9"/>
            <p:cNvPicPr preferRelativeResize="0"/>
            <p:nvPr/>
          </p:nvPicPr>
          <p:blipFill rotWithShape="1">
            <a:blip r:embed="rId6">
              <a:alphaModFix/>
            </a:blip>
            <a:srcRect b="11417" l="9085" r="9768" t="11782"/>
            <a:stretch/>
          </p:blipFill>
          <p:spPr>
            <a:xfrm>
              <a:off x="2313151" y="3067441"/>
              <a:ext cx="1590261" cy="40492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Landsat-8 Sensor Characterization and Calibration" id="155" name="Google Shape;155;p9"/>
            <p:cNvPicPr preferRelativeResize="0"/>
            <p:nvPr/>
          </p:nvPicPr>
          <p:blipFill rotWithShape="1">
            <a:blip r:embed="rId7">
              <a:alphaModFix/>
            </a:blip>
            <a:srcRect b="0" l="0" r="0" t="0"/>
            <a:stretch/>
          </p:blipFill>
          <p:spPr>
            <a:xfrm>
              <a:off x="4805669" y="2470651"/>
              <a:ext cx="1019421" cy="60423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56" name="Google Shape;156;p9"/>
            <p:cNvSpPr/>
            <p:nvPr/>
          </p:nvSpPr>
          <p:spPr>
            <a:xfrm>
              <a:off x="5166501" y="3309577"/>
              <a:ext cx="1637744" cy="1027526"/>
            </a:xfrm>
            <a:prstGeom prst="rect">
              <a:avLst/>
            </a:prstGeom>
            <a:solidFill>
              <a:schemeClr val="lt1"/>
            </a:solidFill>
            <a:ln cap="flat" cmpd="sng" w="2857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GB" sz="14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Data Collection</a:t>
              </a:r>
              <a:endParaRPr/>
            </a:p>
          </p:txBody>
        </p:sp>
        <p:sp>
          <p:nvSpPr>
            <p:cNvPr id="157" name="Google Shape;157;p9"/>
            <p:cNvSpPr/>
            <p:nvPr/>
          </p:nvSpPr>
          <p:spPr>
            <a:xfrm>
              <a:off x="7438548" y="3309577"/>
              <a:ext cx="1886780" cy="1027527"/>
            </a:xfrm>
            <a:prstGeom prst="rect">
              <a:avLst/>
            </a:prstGeom>
            <a:solidFill>
              <a:schemeClr val="lt1"/>
            </a:solidFill>
            <a:ln cap="flat" cmpd="sng" w="28575">
              <a:solidFill>
                <a:srgbClr val="00B05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GB" sz="14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Comparison</a:t>
              </a:r>
              <a:endParaRPr/>
            </a:p>
          </p:txBody>
        </p:sp>
        <p:sp>
          <p:nvSpPr>
            <p:cNvPr id="158" name="Google Shape;158;p9"/>
            <p:cNvSpPr/>
            <p:nvPr/>
          </p:nvSpPr>
          <p:spPr>
            <a:xfrm>
              <a:off x="9842506" y="3309576"/>
              <a:ext cx="1886780" cy="1027527"/>
            </a:xfrm>
            <a:prstGeom prst="rect">
              <a:avLst/>
            </a:prstGeom>
            <a:solidFill>
              <a:schemeClr val="lt1"/>
            </a:solidFill>
            <a:ln cap="flat" cmpd="sng" w="28575">
              <a:solidFill>
                <a:srgbClr val="00B05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GB" sz="14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Visualisation</a:t>
              </a:r>
              <a:endPara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159" name="Google Shape;159;p9"/>
            <p:cNvCxnSpPr>
              <a:stCxn id="156" idx="3"/>
              <a:endCxn id="157" idx="1"/>
            </p:cNvCxnSpPr>
            <p:nvPr/>
          </p:nvCxnSpPr>
          <p:spPr>
            <a:xfrm>
              <a:off x="6804245" y="3823340"/>
              <a:ext cx="634200" cy="0"/>
            </a:xfrm>
            <a:prstGeom prst="straightConnector1">
              <a:avLst/>
            </a:prstGeom>
            <a:noFill/>
            <a:ln cap="flat" cmpd="sng" w="28575">
              <a:solidFill>
                <a:schemeClr val="dk1"/>
              </a:solidFill>
              <a:prstDash val="solid"/>
              <a:round/>
              <a:headEnd len="sm" w="sm" type="none"/>
              <a:tailEnd len="med" w="med" type="triangle"/>
            </a:ln>
          </p:spPr>
        </p:cxnSp>
        <p:cxnSp>
          <p:nvCxnSpPr>
            <p:cNvPr id="160" name="Google Shape;160;p9"/>
            <p:cNvCxnSpPr>
              <a:stCxn id="157" idx="3"/>
              <a:endCxn id="158" idx="1"/>
            </p:cNvCxnSpPr>
            <p:nvPr/>
          </p:nvCxnSpPr>
          <p:spPr>
            <a:xfrm>
              <a:off x="9325328" y="3823341"/>
              <a:ext cx="517200" cy="0"/>
            </a:xfrm>
            <a:prstGeom prst="straightConnector1">
              <a:avLst/>
            </a:prstGeom>
            <a:noFill/>
            <a:ln cap="flat" cmpd="sng" w="28575">
              <a:solidFill>
                <a:schemeClr val="dk1"/>
              </a:solidFill>
              <a:prstDash val="solid"/>
              <a:round/>
              <a:headEnd len="sm" w="sm" type="none"/>
              <a:tailEnd len="med" w="med" type="triangle"/>
            </a:ln>
          </p:spPr>
        </p:cxnSp>
        <p:sp>
          <p:nvSpPr>
            <p:cNvPr id="161" name="Google Shape;161;p9"/>
            <p:cNvSpPr txBox="1"/>
            <p:nvPr/>
          </p:nvSpPr>
          <p:spPr>
            <a:xfrm>
              <a:off x="10650052" y="4506920"/>
              <a:ext cx="1444963" cy="83099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GB" sz="16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RadVAL</a:t>
              </a:r>
              <a:endParaRPr b="1" i="0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GB" sz="16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Comparison</a:t>
              </a:r>
              <a:endParaRPr/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GB" sz="16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Dashboard</a:t>
              </a:r>
              <a:endParaRPr/>
            </a:p>
          </p:txBody>
        </p:sp>
        <p:pic>
          <p:nvPicPr>
            <p:cNvPr id="162" name="Google Shape;162;p9"/>
            <p:cNvPicPr preferRelativeResize="0"/>
            <p:nvPr/>
          </p:nvPicPr>
          <p:blipFill rotWithShape="1">
            <a:blip r:embed="rId8">
              <a:alphaModFix/>
            </a:blip>
            <a:srcRect b="0" l="0" r="0" t="0"/>
            <a:stretch/>
          </p:blipFill>
          <p:spPr>
            <a:xfrm>
              <a:off x="33482" y="1092096"/>
              <a:ext cx="2201721" cy="164347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3" name="Google Shape;163;p9"/>
            <p:cNvPicPr preferRelativeResize="0"/>
            <p:nvPr/>
          </p:nvPicPr>
          <p:blipFill rotWithShape="1">
            <a:blip r:embed="rId9">
              <a:alphaModFix/>
            </a:blip>
            <a:srcRect b="0" l="0" r="0" t="0"/>
            <a:stretch/>
          </p:blipFill>
          <p:spPr>
            <a:xfrm>
              <a:off x="1072353" y="2895622"/>
              <a:ext cx="1117265" cy="148922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4" name="Google Shape;164;p9"/>
            <p:cNvPicPr preferRelativeResize="0"/>
            <p:nvPr/>
          </p:nvPicPr>
          <p:blipFill rotWithShape="1">
            <a:blip r:embed="rId10">
              <a:alphaModFix/>
            </a:blip>
            <a:srcRect b="0" l="0" r="0" t="0"/>
            <a:stretch/>
          </p:blipFill>
          <p:spPr>
            <a:xfrm>
              <a:off x="7138803" y="1354831"/>
              <a:ext cx="1541291" cy="102752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65" name="Google Shape;165;p9"/>
            <p:cNvSpPr/>
            <p:nvPr/>
          </p:nvSpPr>
          <p:spPr>
            <a:xfrm>
              <a:off x="7412917" y="1690632"/>
              <a:ext cx="294830" cy="119641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descr="Gauge with solid fill" id="166" name="Google Shape;166;p9"/>
            <p:cNvPicPr preferRelativeResize="0"/>
            <p:nvPr/>
          </p:nvPicPr>
          <p:blipFill rotWithShape="1">
            <a:blip r:embed="rId11">
              <a:alphaModFix/>
            </a:blip>
            <a:srcRect b="0" l="0" r="0" t="0"/>
            <a:stretch/>
          </p:blipFill>
          <p:spPr>
            <a:xfrm>
              <a:off x="9842506" y="4401590"/>
              <a:ext cx="807546" cy="80754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67" name="Google Shape;167;p9"/>
            <p:cNvSpPr txBox="1"/>
            <p:nvPr/>
          </p:nvSpPr>
          <p:spPr>
            <a:xfrm>
              <a:off x="5504145" y="4545065"/>
              <a:ext cx="2017090" cy="5847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GB" sz="16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Comparison Image Database (CID)</a:t>
              </a:r>
              <a:endParaRPr/>
            </a:p>
          </p:txBody>
        </p:sp>
        <p:pic>
          <p:nvPicPr>
            <p:cNvPr descr="RadCalNet Portal" id="168" name="Google Shape;168;p9"/>
            <p:cNvPicPr preferRelativeResize="0"/>
            <p:nvPr/>
          </p:nvPicPr>
          <p:blipFill rotWithShape="1">
            <a:blip r:embed="rId12">
              <a:alphaModFix/>
            </a:blip>
            <a:srcRect b="0" l="0" r="0" t="0"/>
            <a:stretch/>
          </p:blipFill>
          <p:spPr>
            <a:xfrm>
              <a:off x="510201" y="4293282"/>
              <a:ext cx="1623539" cy="38946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9" name="Google Shape;169;p9"/>
            <p:cNvPicPr preferRelativeResize="0"/>
            <p:nvPr/>
          </p:nvPicPr>
          <p:blipFill rotWithShape="1">
            <a:blip r:embed="rId13">
              <a:alphaModFix/>
            </a:blip>
            <a:srcRect b="0" l="0" r="0" t="0"/>
            <a:stretch/>
          </p:blipFill>
          <p:spPr>
            <a:xfrm flipH="1">
              <a:off x="8702097" y="1571485"/>
              <a:ext cx="1246461" cy="124646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Filing Box Archive with solid fill" id="170" name="Google Shape;170;p9"/>
            <p:cNvPicPr preferRelativeResize="0"/>
            <p:nvPr/>
          </p:nvPicPr>
          <p:blipFill rotWithShape="1">
            <a:blip r:embed="rId14">
              <a:alphaModFix/>
            </a:blip>
            <a:srcRect b="0" l="0" r="0" t="0"/>
            <a:stretch/>
          </p:blipFill>
          <p:spPr>
            <a:xfrm>
              <a:off x="4880556" y="4496878"/>
              <a:ext cx="712258" cy="71225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71" name="Google Shape;171;p9"/>
            <p:cNvSpPr txBox="1"/>
            <p:nvPr/>
          </p:nvSpPr>
          <p:spPr>
            <a:xfrm>
              <a:off x="7977403" y="4534905"/>
              <a:ext cx="1590261" cy="83099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GB" sz="16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RadVAL Comparison</a:t>
              </a:r>
              <a:endParaRPr/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GB" sz="16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Database</a:t>
              </a:r>
              <a:endParaRPr/>
            </a:p>
          </p:txBody>
        </p:sp>
        <p:pic>
          <p:nvPicPr>
            <p:cNvPr descr="Database with solid fill" id="172" name="Google Shape;172;p9"/>
            <p:cNvPicPr preferRelativeResize="0"/>
            <p:nvPr/>
          </p:nvPicPr>
          <p:blipFill rotWithShape="1">
            <a:blip r:embed="rId15">
              <a:alphaModFix/>
            </a:blip>
            <a:srcRect b="0" l="0" r="0" t="0"/>
            <a:stretch/>
          </p:blipFill>
          <p:spPr>
            <a:xfrm>
              <a:off x="7276236" y="4471463"/>
              <a:ext cx="807546" cy="712258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73" name="Google Shape;173;p9"/>
          <p:cNvSpPr txBox="1"/>
          <p:nvPr/>
        </p:nvSpPr>
        <p:spPr>
          <a:xfrm>
            <a:off x="94020" y="103248"/>
            <a:ext cx="9473644" cy="76940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GB" sz="4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Product Validation Platform: PVP</a:t>
            </a:r>
            <a:endParaRPr b="1" i="0" sz="44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74" name="Google Shape;174;p9"/>
          <p:cNvSpPr txBox="1"/>
          <p:nvPr/>
        </p:nvSpPr>
        <p:spPr>
          <a:xfrm>
            <a:off x="6611750" y="5838643"/>
            <a:ext cx="5710649" cy="8922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GB" sz="1800" u="none" cap="none" strike="noStrike">
                <a:solidFill>
                  <a:srgbClr val="232323"/>
                </a:solidFill>
                <a:latin typeface="Montserrat"/>
                <a:ea typeface="Montserrat"/>
                <a:cs typeface="Montserrat"/>
                <a:sym typeface="Montserrat"/>
              </a:rPr>
              <a:t>RadVAL</a:t>
            </a:r>
            <a:r>
              <a:rPr b="0" i="1" lang="en-GB" sz="1800" u="none" cap="none" strike="noStrike">
                <a:solidFill>
                  <a:srgbClr val="232323"/>
                </a:solidFill>
                <a:latin typeface="Montserrat"/>
                <a:ea typeface="Montserrat"/>
                <a:cs typeface="Montserrat"/>
                <a:sym typeface="Montserrat"/>
              </a:rPr>
              <a:t>: </a:t>
            </a:r>
            <a:r>
              <a:rPr b="1" i="1" lang="en-GB" sz="1800" u="none" cap="none" strike="noStrike">
                <a:solidFill>
                  <a:srgbClr val="232323"/>
                </a:solidFill>
                <a:latin typeface="Montserrat"/>
                <a:ea typeface="Montserrat"/>
                <a:cs typeface="Montserrat"/>
                <a:sym typeface="Montserrat"/>
              </a:rPr>
              <a:t>Rad</a:t>
            </a:r>
            <a:r>
              <a:rPr b="0" i="1" lang="en-GB" sz="1800" u="none" cap="none" strike="noStrike">
                <a:solidFill>
                  <a:srgbClr val="232323"/>
                </a:solidFill>
                <a:latin typeface="Montserrat"/>
                <a:ea typeface="Montserrat"/>
                <a:cs typeface="Montserrat"/>
                <a:sym typeface="Montserrat"/>
              </a:rPr>
              <a:t>iometric </a:t>
            </a:r>
            <a:r>
              <a:rPr b="1" i="1" lang="en-GB" sz="1800" u="none" cap="none" strike="noStrike">
                <a:solidFill>
                  <a:srgbClr val="232323"/>
                </a:solidFill>
                <a:latin typeface="Montserrat"/>
                <a:ea typeface="Montserrat"/>
                <a:cs typeface="Montserrat"/>
                <a:sym typeface="Montserrat"/>
              </a:rPr>
              <a:t>V</a:t>
            </a:r>
            <a:r>
              <a:rPr b="0" i="1" lang="en-GB" sz="1800" u="none" cap="none" strike="noStrike">
                <a:solidFill>
                  <a:srgbClr val="232323"/>
                </a:solidFill>
                <a:latin typeface="Montserrat"/>
                <a:ea typeface="Montserrat"/>
                <a:cs typeface="Montserrat"/>
                <a:sym typeface="Montserrat"/>
              </a:rPr>
              <a:t>alidation </a:t>
            </a:r>
            <a:r>
              <a:rPr b="1" i="1" lang="en-GB" sz="1800" u="none" cap="none" strike="noStrike">
                <a:solidFill>
                  <a:srgbClr val="232323"/>
                </a:solidFill>
                <a:latin typeface="Montserrat"/>
                <a:ea typeface="Montserrat"/>
                <a:cs typeface="Montserrat"/>
                <a:sym typeface="Montserrat"/>
              </a:rPr>
              <a:t>A</a:t>
            </a:r>
            <a:r>
              <a:rPr b="0" i="1" lang="en-GB" sz="1800" u="none" cap="none" strike="noStrike">
                <a:solidFill>
                  <a:srgbClr val="232323"/>
                </a:solidFill>
                <a:latin typeface="Montserrat"/>
                <a:ea typeface="Montserrat"/>
                <a:cs typeface="Montserrat"/>
                <a:sym typeface="Montserrat"/>
              </a:rPr>
              <a:t>na</a:t>
            </a:r>
            <a:r>
              <a:rPr b="1" i="1" lang="en-GB" sz="1800" u="none" cap="none" strike="noStrike">
                <a:solidFill>
                  <a:srgbClr val="232323"/>
                </a:solidFill>
                <a:latin typeface="Montserrat"/>
                <a:ea typeface="Montserrat"/>
                <a:cs typeface="Montserrat"/>
                <a:sym typeface="Montserrat"/>
              </a:rPr>
              <a:t>L</a:t>
            </a:r>
            <a:r>
              <a:rPr b="0" i="1" lang="en-GB" sz="1800" u="none" cap="none" strike="noStrike">
                <a:solidFill>
                  <a:srgbClr val="232323"/>
                </a:solidFill>
                <a:latin typeface="Montserrat"/>
                <a:ea typeface="Montserrat"/>
                <a:cs typeface="Montserrat"/>
                <a:sym typeface="Montserrat"/>
              </a:rPr>
              <a:t>ytics Tool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rgbClr val="23232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5" name="Google Shape;175;p9"/>
          <p:cNvSpPr/>
          <p:nvPr/>
        </p:nvSpPr>
        <p:spPr>
          <a:xfrm rot="5400000">
            <a:off x="9225727" y="3309301"/>
            <a:ext cx="716377" cy="4460967"/>
          </a:xfrm>
          <a:prstGeom prst="rightBrace">
            <a:avLst>
              <a:gd fmla="val 8333" name="adj1"/>
              <a:gd fmla="val 50000" name="adj2"/>
            </a:avLst>
          </a:prstGeom>
          <a:noFill/>
          <a:ln cap="flat" cmpd="sng" w="38100">
            <a:solidFill>
              <a:srgbClr val="00B05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76" name="Google Shape;176;p9"/>
          <p:cNvGrpSpPr/>
          <p:nvPr/>
        </p:nvGrpSpPr>
        <p:grpSpPr>
          <a:xfrm>
            <a:off x="2096640" y="3200839"/>
            <a:ext cx="2772397" cy="2271906"/>
            <a:chOff x="1824738" y="4086507"/>
            <a:chExt cx="2772397" cy="2271906"/>
          </a:xfrm>
        </p:grpSpPr>
        <p:pic>
          <p:nvPicPr>
            <p:cNvPr descr="A map of a desert&#10;&#10;AI-generated content may be incorrect." id="177" name="Google Shape;177;p9"/>
            <p:cNvPicPr preferRelativeResize="0"/>
            <p:nvPr/>
          </p:nvPicPr>
          <p:blipFill rotWithShape="1">
            <a:blip r:embed="rId16">
              <a:alphaModFix/>
            </a:blip>
            <a:srcRect b="0" l="0" r="0" t="0"/>
            <a:stretch/>
          </p:blipFill>
          <p:spPr>
            <a:xfrm rot="-511454">
              <a:off x="2893656" y="4200208"/>
              <a:ext cx="1623539" cy="11996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A map of a desert&#10;&#10;AI-generated content may be incorrect." id="178" name="Google Shape;178;p9"/>
            <p:cNvPicPr preferRelativeResize="0"/>
            <p:nvPr/>
          </p:nvPicPr>
          <p:blipFill rotWithShape="1">
            <a:blip r:embed="rId17">
              <a:alphaModFix/>
            </a:blip>
            <a:srcRect b="0" l="0" r="0" t="0"/>
            <a:stretch/>
          </p:blipFill>
          <p:spPr>
            <a:xfrm rot="-511454">
              <a:off x="2418297" y="4605135"/>
              <a:ext cx="1623539" cy="11996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A map of a desert&#10;&#10;AI-generated content may be incorrect." id="179" name="Google Shape;179;p9"/>
            <p:cNvPicPr preferRelativeResize="0"/>
            <p:nvPr/>
          </p:nvPicPr>
          <p:blipFill rotWithShape="1">
            <a:blip r:embed="rId18">
              <a:alphaModFix/>
            </a:blip>
            <a:srcRect b="0" l="0" r="0" t="0"/>
            <a:stretch/>
          </p:blipFill>
          <p:spPr>
            <a:xfrm rot="-511454">
              <a:off x="1904679" y="5045098"/>
              <a:ext cx="1623539" cy="1199614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80" name="Google Shape;180;p9"/>
          <p:cNvSpPr/>
          <p:nvPr/>
        </p:nvSpPr>
        <p:spPr>
          <a:xfrm>
            <a:off x="32745" y="5163864"/>
            <a:ext cx="3453151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1800" u="none" cap="none" strike="noStrike">
                <a:solidFill>
                  <a:srgbClr val="33445F"/>
                </a:solidFill>
                <a:latin typeface="Arial"/>
                <a:ea typeface="Arial"/>
                <a:cs typeface="Arial"/>
                <a:sym typeface="Arial"/>
              </a:rPr>
              <a:t>&amp; future contributing missions…</a:t>
            </a:r>
            <a:endParaRPr/>
          </a:p>
        </p:txBody>
      </p:sp>
      <p:pic>
        <p:nvPicPr>
          <p:cNvPr descr="A aerial view of a building&#10;&#10;AI-generated content may be incorrect." id="181" name="Google Shape;181;p9"/>
          <p:cNvPicPr preferRelativeResize="0"/>
          <p:nvPr/>
        </p:nvPicPr>
        <p:blipFill rotWithShape="1">
          <a:blip r:embed="rId19">
            <a:alphaModFix/>
          </a:blip>
          <a:srcRect b="0" l="0" r="0" t="0"/>
          <a:stretch/>
        </p:blipFill>
        <p:spPr>
          <a:xfrm>
            <a:off x="1295220" y="5561235"/>
            <a:ext cx="1168824" cy="9626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2" name="Google Shape;182;p9"/>
          <p:cNvPicPr preferRelativeResize="0"/>
          <p:nvPr/>
        </p:nvPicPr>
        <p:blipFill rotWithShape="1">
          <a:blip r:embed="rId20">
            <a:alphaModFix/>
          </a:blip>
          <a:srcRect b="0" l="0" r="0" t="0"/>
          <a:stretch/>
        </p:blipFill>
        <p:spPr>
          <a:xfrm>
            <a:off x="2474764" y="5565985"/>
            <a:ext cx="1162685" cy="95313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83" name="Google Shape;183;p9"/>
          <p:cNvCxnSpPr/>
          <p:nvPr/>
        </p:nvCxnSpPr>
        <p:spPr>
          <a:xfrm flipH="1">
            <a:off x="5302374" y="4893417"/>
            <a:ext cx="6892" cy="1157551"/>
          </a:xfrm>
          <a:prstGeom prst="straightConnector1">
            <a:avLst/>
          </a:prstGeom>
          <a:noFill/>
          <a:ln cap="flat" cmpd="sng" w="254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  <a:effectLst>
            <a:outerShdw blurRad="40000" rotWithShape="0" dir="5400000" dist="20000">
              <a:srgbClr val="000000">
                <a:alpha val="37647"/>
              </a:srgbClr>
            </a:outerShdw>
          </a:effectLst>
        </p:spPr>
      </p:cxnSp>
      <p:cxnSp>
        <p:nvCxnSpPr>
          <p:cNvPr id="184" name="Google Shape;184;p9"/>
          <p:cNvCxnSpPr/>
          <p:nvPr/>
        </p:nvCxnSpPr>
        <p:spPr>
          <a:xfrm>
            <a:off x="5303520" y="5334000"/>
            <a:ext cx="304800" cy="15240"/>
          </a:xfrm>
          <a:prstGeom prst="straightConnector1">
            <a:avLst/>
          </a:prstGeom>
          <a:noFill/>
          <a:ln cap="flat" cmpd="sng" w="254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  <a:effectLst>
            <a:outerShdw blurRad="40000" rotWithShape="0" dir="5400000" dist="20000">
              <a:srgbClr val="000000">
                <a:alpha val="37647"/>
              </a:srgbClr>
            </a:outerShdw>
          </a:effectLst>
        </p:spPr>
      </p:cxnSp>
      <p:sp>
        <p:nvSpPr>
          <p:cNvPr id="185" name="Google Shape;185;p9"/>
          <p:cNvSpPr txBox="1"/>
          <p:nvPr/>
        </p:nvSpPr>
        <p:spPr>
          <a:xfrm>
            <a:off x="5613400" y="5212080"/>
            <a:ext cx="1356360" cy="5847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Radiometric sites</a:t>
            </a:r>
            <a:endParaRPr/>
          </a:p>
        </p:txBody>
      </p:sp>
      <p:sp>
        <p:nvSpPr>
          <p:cNvPr id="186" name="Google Shape;186;p9"/>
          <p:cNvSpPr txBox="1"/>
          <p:nvPr/>
        </p:nvSpPr>
        <p:spPr>
          <a:xfrm>
            <a:off x="5623560" y="5842000"/>
            <a:ext cx="1356360" cy="5847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Spatial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sites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87" name="Google Shape;187;p9"/>
          <p:cNvCxnSpPr/>
          <p:nvPr/>
        </p:nvCxnSpPr>
        <p:spPr>
          <a:xfrm flipH="1" rot="10800000">
            <a:off x="5303520" y="5969000"/>
            <a:ext cx="304800" cy="5080"/>
          </a:xfrm>
          <a:prstGeom prst="straightConnector1">
            <a:avLst/>
          </a:prstGeom>
          <a:noFill/>
          <a:ln cap="flat" cmpd="sng" w="254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  <a:effectLst>
            <a:outerShdw blurRad="40000" rotWithShape="0" dir="5400000" dist="20000">
              <a:srgbClr val="000000">
                <a:alpha val="37647"/>
              </a:srgbClr>
            </a:outerShdw>
          </a:effectLst>
        </p:spPr>
      </p:cxnSp>
      <p:sp>
        <p:nvSpPr>
          <p:cNvPr id="188" name="Google Shape;188;p9"/>
          <p:cNvSpPr txBox="1"/>
          <p:nvPr/>
        </p:nvSpPr>
        <p:spPr>
          <a:xfrm>
            <a:off x="6093590" y="2567123"/>
            <a:ext cx="5710649" cy="5847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GB" sz="1800" u="none" cap="none" strike="noStrike">
                <a:solidFill>
                  <a:srgbClr val="232323"/>
                </a:solidFill>
                <a:latin typeface="Montserrat"/>
                <a:ea typeface="Montserrat"/>
                <a:cs typeface="Montserrat"/>
                <a:sym typeface="Montserrat"/>
              </a:rPr>
              <a:t>PVP</a:t>
            </a:r>
            <a:r>
              <a:rPr b="0" i="1" lang="en-GB" sz="1800" u="none" cap="none" strike="noStrike">
                <a:solidFill>
                  <a:srgbClr val="232323"/>
                </a:solidFill>
                <a:latin typeface="Montserrat"/>
                <a:ea typeface="Montserrat"/>
                <a:cs typeface="Montserrat"/>
                <a:sym typeface="Montserrat"/>
              </a:rPr>
              <a:t>: </a:t>
            </a:r>
            <a:r>
              <a:rPr b="1" i="1" lang="en-GB" sz="1800" u="none" cap="none" strike="noStrike">
                <a:solidFill>
                  <a:srgbClr val="232323"/>
                </a:solidFill>
                <a:latin typeface="Montserrat"/>
                <a:ea typeface="Montserrat"/>
                <a:cs typeface="Montserrat"/>
                <a:sym typeface="Montserrat"/>
              </a:rPr>
              <a:t>P</a:t>
            </a:r>
            <a:r>
              <a:rPr b="0" i="1" lang="en-GB" sz="1800" u="none" cap="none" strike="noStrike">
                <a:solidFill>
                  <a:srgbClr val="232323"/>
                </a:solidFill>
                <a:latin typeface="Montserrat"/>
                <a:ea typeface="Montserrat"/>
                <a:cs typeface="Montserrat"/>
                <a:sym typeface="Montserrat"/>
              </a:rPr>
              <a:t>roduct</a:t>
            </a:r>
            <a:r>
              <a:rPr b="1" i="1" lang="en-GB" sz="1800" u="none" cap="none" strike="noStrike">
                <a:solidFill>
                  <a:srgbClr val="232323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b="0" i="1" lang="en-GB" sz="1800" u="none" cap="none" strike="noStrike">
                <a:solidFill>
                  <a:srgbClr val="232323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b="1" i="1" lang="en-GB" sz="1800" u="none" cap="none" strike="noStrike">
                <a:solidFill>
                  <a:srgbClr val="232323"/>
                </a:solidFill>
                <a:latin typeface="Montserrat"/>
                <a:ea typeface="Montserrat"/>
                <a:cs typeface="Montserrat"/>
                <a:sym typeface="Montserrat"/>
              </a:rPr>
              <a:t>V</a:t>
            </a:r>
            <a:r>
              <a:rPr b="0" i="1" lang="en-GB" sz="1800" u="none" cap="none" strike="noStrike">
                <a:solidFill>
                  <a:srgbClr val="232323"/>
                </a:solidFill>
                <a:latin typeface="Montserrat"/>
                <a:ea typeface="Montserrat"/>
                <a:cs typeface="Montserrat"/>
                <a:sym typeface="Montserrat"/>
              </a:rPr>
              <a:t>alidation </a:t>
            </a:r>
            <a:r>
              <a:rPr b="1" i="1" lang="en-GB" sz="1800" u="none" cap="none" strike="noStrike">
                <a:solidFill>
                  <a:srgbClr val="232323"/>
                </a:solidFill>
                <a:latin typeface="Montserrat"/>
                <a:ea typeface="Montserrat"/>
                <a:cs typeface="Montserrat"/>
                <a:sym typeface="Montserrat"/>
              </a:rPr>
              <a:t>P</a:t>
            </a:r>
            <a:r>
              <a:rPr b="0" i="1" lang="en-GB" sz="1800" u="none" cap="none" strike="noStrike">
                <a:solidFill>
                  <a:srgbClr val="232323"/>
                </a:solidFill>
                <a:latin typeface="Montserrat"/>
                <a:ea typeface="Montserrat"/>
                <a:cs typeface="Montserrat"/>
                <a:sym typeface="Montserrat"/>
              </a:rPr>
              <a:t>latform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rgbClr val="23232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89" name="Google Shape;189;p9"/>
          <p:cNvPicPr preferRelativeResize="0"/>
          <p:nvPr/>
        </p:nvPicPr>
        <p:blipFill rotWithShape="1">
          <a:blip r:embed="rId21">
            <a:alphaModFix/>
          </a:blip>
          <a:srcRect b="0" l="0" r="0" t="0"/>
          <a:stretch/>
        </p:blipFill>
        <p:spPr>
          <a:xfrm>
            <a:off x="98235" y="1559296"/>
            <a:ext cx="4997990" cy="422544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90" name="Google Shape;190;p9"/>
          <p:cNvGrpSpPr/>
          <p:nvPr/>
        </p:nvGrpSpPr>
        <p:grpSpPr>
          <a:xfrm>
            <a:off x="196437" y="2001652"/>
            <a:ext cx="2738576" cy="1892067"/>
            <a:chOff x="6972300" y="2762250"/>
            <a:chExt cx="3009900" cy="2228850"/>
          </a:xfrm>
        </p:grpSpPr>
        <p:sp>
          <p:nvSpPr>
            <p:cNvPr id="191" name="Google Shape;191;p9"/>
            <p:cNvSpPr/>
            <p:nvPr/>
          </p:nvSpPr>
          <p:spPr>
            <a:xfrm>
              <a:off x="6972300" y="2762250"/>
              <a:ext cx="3009900" cy="2228850"/>
            </a:xfrm>
            <a:custGeom>
              <a:rect b="b" l="l" r="r" t="t"/>
              <a:pathLst>
                <a:path extrusionOk="0" h="2228850" w="3009900">
                  <a:moveTo>
                    <a:pt x="0" y="0"/>
                  </a:moveTo>
                  <a:lnTo>
                    <a:pt x="9525" y="219075"/>
                  </a:lnTo>
                  <a:lnTo>
                    <a:pt x="1019175" y="2228850"/>
                  </a:lnTo>
                  <a:lnTo>
                    <a:pt x="3009900" y="781050"/>
                  </a:lnTo>
                  <a:lnTo>
                    <a:pt x="1552575" y="257175"/>
                  </a:lnTo>
                  <a:lnTo>
                    <a:pt x="1552575" y="952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49803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92" name="Google Shape;192;p9"/>
            <p:cNvPicPr preferRelativeResize="0"/>
            <p:nvPr/>
          </p:nvPicPr>
          <p:blipFill rotWithShape="1">
            <a:blip r:embed="rId22">
              <a:alphaModFix/>
            </a:blip>
            <a:srcRect b="0" l="0" r="0" t="0"/>
            <a:stretch/>
          </p:blipFill>
          <p:spPr>
            <a:xfrm>
              <a:off x="7984066" y="3546399"/>
              <a:ext cx="1972236" cy="1429062"/>
            </a:xfrm>
            <a:prstGeom prst="rect">
              <a:avLst/>
            </a:prstGeom>
            <a:noFill/>
            <a:ln cap="flat" cmpd="sng" w="38100">
              <a:solidFill>
                <a:srgbClr val="FF0000"/>
              </a:solidFill>
              <a:prstDash val="solid"/>
              <a:round/>
              <a:headEnd len="sm" w="sm" type="none"/>
              <a:tailEnd len="sm" w="sm" type="none"/>
            </a:ln>
          </p:spPr>
        </p:pic>
        <p:sp>
          <p:nvSpPr>
            <p:cNvPr id="193" name="Google Shape;193;p9"/>
            <p:cNvSpPr/>
            <p:nvPr/>
          </p:nvSpPr>
          <p:spPr>
            <a:xfrm>
              <a:off x="8064627" y="4711170"/>
              <a:ext cx="1088898" cy="236095"/>
            </a:xfrm>
            <a:prstGeom prst="rect">
              <a:avLst/>
            </a:prstGeom>
            <a:noFill/>
            <a:ln cap="flat" cmpd="sng" w="31750">
              <a:solidFill>
                <a:srgbClr val="FF0000"/>
              </a:solidFill>
              <a:prstDash val="dot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xmlns:r="http://schemas.openxmlformats.org/officeDocument/2006/relationships" name="ceos">
  <a:themeElements>
    <a:clrScheme name="Custom 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33445F"/>
      </a:accent1>
      <a:accent2>
        <a:srgbClr val="A3CB34"/>
      </a:accent2>
      <a:accent3>
        <a:srgbClr val="C1666B"/>
      </a:accent3>
      <a:accent4>
        <a:srgbClr val="DDDDDD"/>
      </a:accent4>
      <a:accent5>
        <a:srgbClr val="7BC0D7"/>
      </a:accent5>
      <a:accent6>
        <a:srgbClr val="D1462F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Nigel Fox</dc:creato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9df4b5af-ab42-45d5-91e7-45583bed1b2a_Enabled">
    <vt:lpwstr>true</vt:lpwstr>
  </property>
  <property fmtid="{D5CDD505-2E9C-101B-9397-08002B2CF9AE}" pid="3" name="MSIP_Label_9df4b5af-ab42-45d5-91e7-45583bed1b2a_SetDate">
    <vt:lpwstr>2025-03-31T16:22:42Z</vt:lpwstr>
  </property>
  <property fmtid="{D5CDD505-2E9C-101B-9397-08002B2CF9AE}" pid="4" name="MSIP_Label_9df4b5af-ab42-45d5-91e7-45583bed1b2a_Method">
    <vt:lpwstr>Standard</vt:lpwstr>
  </property>
  <property fmtid="{D5CDD505-2E9C-101B-9397-08002B2CF9AE}" pid="5" name="MSIP_Label_9df4b5af-ab42-45d5-91e7-45583bed1b2a_Name">
    <vt:lpwstr>9df4b5af-ab42-45d5-91e7-45583bed1b2a</vt:lpwstr>
  </property>
  <property fmtid="{D5CDD505-2E9C-101B-9397-08002B2CF9AE}" pid="6" name="MSIP_Label_9df4b5af-ab42-45d5-91e7-45583bed1b2a_SiteId">
    <vt:lpwstr>601e5460-b1bf-49c0-bd2d-e76ffc186a8d</vt:lpwstr>
  </property>
  <property fmtid="{D5CDD505-2E9C-101B-9397-08002B2CF9AE}" pid="7" name="MSIP_Label_9df4b5af-ab42-45d5-91e7-45583bed1b2a_ActionId">
    <vt:lpwstr>7a80cba2-7883-452f-a8fd-6621530233af</vt:lpwstr>
  </property>
  <property fmtid="{D5CDD505-2E9C-101B-9397-08002B2CF9AE}" pid="8" name="MSIP_Label_9df4b5af-ab42-45d5-91e7-45583bed1b2a_ContentBits">
    <vt:lpwstr>0</vt:lpwstr>
  </property>
</Properties>
</file>