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Barlow SemiBold"/>
      <p:regular r:id="rId31"/>
      <p:bold r:id="rId32"/>
      <p:italic r:id="rId33"/>
      <p:boldItalic r:id="rId34"/>
    </p:embeddedFont>
    <p:embeddedFont>
      <p:font typeface="Barlow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B4BABDC-E929-4BF6-97B2-2B0EDE8C3BF2}">
  <a:tblStyle styleId="{3B4BABDC-E929-4BF6-97B2-2B0EDE8C3B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C7C5196-7D62-40CA-8B46-8910CEC99FF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arlowSemiBold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5.xml"/><Relationship Id="rId33" Type="http://schemas.openxmlformats.org/officeDocument/2006/relationships/font" Target="fonts/BarlowSemiBold-italic.fntdata"/><Relationship Id="rId10" Type="http://schemas.openxmlformats.org/officeDocument/2006/relationships/slide" Target="slides/slide4.xml"/><Relationship Id="rId32" Type="http://schemas.openxmlformats.org/officeDocument/2006/relationships/font" Target="fonts/BarlowSemiBold-bold.fntdata"/><Relationship Id="rId13" Type="http://schemas.openxmlformats.org/officeDocument/2006/relationships/slide" Target="slides/slide7.xml"/><Relationship Id="rId35" Type="http://schemas.openxmlformats.org/officeDocument/2006/relationships/font" Target="fonts/Barlow-regular.fntdata"/><Relationship Id="rId12" Type="http://schemas.openxmlformats.org/officeDocument/2006/relationships/slide" Target="slides/slide6.xml"/><Relationship Id="rId34" Type="http://schemas.openxmlformats.org/officeDocument/2006/relationships/font" Target="fonts/BarlowSemiBold-boldItalic.fntdata"/><Relationship Id="rId15" Type="http://schemas.openxmlformats.org/officeDocument/2006/relationships/slide" Target="slides/slide9.xml"/><Relationship Id="rId37" Type="http://schemas.openxmlformats.org/officeDocument/2006/relationships/font" Target="fonts/Barlow-italic.fntdata"/><Relationship Id="rId14" Type="http://schemas.openxmlformats.org/officeDocument/2006/relationships/slide" Target="slides/slide8.xml"/><Relationship Id="rId36" Type="http://schemas.openxmlformats.org/officeDocument/2006/relationships/font" Target="fonts/Barlow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Barlow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aa518a1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5aa518a1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44777f378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d44777f378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44777f378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d44777f378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dc7bb3939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dc7bb3939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d75dd78c99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d75dd78c99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6721fe23e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6721fe23e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75dd78c9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d75dd78c9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75dd78c99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d75dd78c99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75dd78c99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d75dd78c99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d75dd78c99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d75dd78c99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d75dd78c99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d75dd78c99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9367705a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9367705a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d75dd78c99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d75dd78c99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d75dd78c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d75dd78c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75dd78c9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d75dd78c9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d75dd78c99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d75dd78c99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75dd78c9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d75dd78c9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75dd78c9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75dd78c9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7c3f1278f7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7c3f1278f7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44777f37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d44777f37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21.png"/><Relationship Id="rId7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22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2.png"/><Relationship Id="rId5" Type="http://schemas.openxmlformats.org/officeDocument/2006/relationships/image" Target="../media/image19.png"/><Relationship Id="rId6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.png"/><Relationship Id="rId5" Type="http://schemas.openxmlformats.org/officeDocument/2006/relationships/image" Target="../media/image36.png"/><Relationship Id="rId6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2.png"/><Relationship Id="rId5" Type="http://schemas.openxmlformats.org/officeDocument/2006/relationships/image" Target="../media/image1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Relationship Id="rId6" Type="http://schemas.openxmlformats.org/officeDocument/2006/relationships/hyperlink" Target="http://ceos.org/ard/survey" TargetMode="External"/><Relationship Id="rId7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11.png"/><Relationship Id="rId7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26.png"/><Relationship Id="rId6" Type="http://schemas.openxmlformats.org/officeDocument/2006/relationships/image" Target="../media/image13.jpg"/><Relationship Id="rId7" Type="http://schemas.openxmlformats.org/officeDocument/2006/relationships/hyperlink" Target="http://ceos.org/ard/survey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55" name="Google Shape;55;p13"/>
          <p:cNvSpPr txBox="1"/>
          <p:nvPr/>
        </p:nvSpPr>
        <p:spPr>
          <a:xfrm>
            <a:off x="385850" y="444100"/>
            <a:ext cx="4703100" cy="3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Future of CEOS-ARD Campaign</a:t>
            </a:r>
            <a:endParaRPr sz="30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6" name="Google Shape;56;p13" title="CEOS_ARD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075" y="990600"/>
            <a:ext cx="3939725" cy="315744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85850" y="3097975"/>
            <a:ext cx="4703100" cy="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Matt Steventon</a:t>
            </a:r>
            <a:endParaRPr>
              <a:solidFill>
                <a:schemeClr val="l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On behalf of the </a:t>
            </a:r>
            <a:r>
              <a:rPr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CEOS-ARD Oversight Group</a:t>
            </a:r>
            <a:endParaRPr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04698" y="196600"/>
            <a:ext cx="2502723" cy="5731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5126275" y="4063450"/>
            <a:ext cx="503400" cy="503400"/>
          </a:xfrm>
          <a:prstGeom prst="ellipse">
            <a:avLst/>
          </a:prstGeom>
          <a:solidFill>
            <a:srgbClr val="0271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-83050" y="4063450"/>
            <a:ext cx="5444400" cy="503400"/>
          </a:xfrm>
          <a:prstGeom prst="rect">
            <a:avLst/>
          </a:prstGeom>
          <a:solidFill>
            <a:srgbClr val="0271B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          Earth Observation for Everyone</a:t>
            </a:r>
            <a:endParaRPr sz="1800">
              <a:solidFill>
                <a:schemeClr val="l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2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2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59" name="Google Shape;159;p22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2026 Timeline (</a:t>
            </a: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1/2</a:t>
            </a: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)</a:t>
            </a:r>
            <a:endParaRPr sz="2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160" name="Google Shape;160;p22"/>
          <p:cNvCxnSpPr/>
          <p:nvPr/>
        </p:nvCxnSpPr>
        <p:spPr>
          <a:xfrm>
            <a:off x="771289" y="4757875"/>
            <a:ext cx="8211300" cy="0"/>
          </a:xfrm>
          <a:prstGeom prst="straightConnector1">
            <a:avLst/>
          </a:prstGeom>
          <a:noFill/>
          <a:ln cap="flat" cmpd="sng" w="8900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grpSp>
        <p:nvGrpSpPr>
          <p:cNvPr id="161" name="Google Shape;161;p22"/>
          <p:cNvGrpSpPr/>
          <p:nvPr/>
        </p:nvGrpSpPr>
        <p:grpSpPr>
          <a:xfrm>
            <a:off x="5270654" y="1424520"/>
            <a:ext cx="3090980" cy="1873449"/>
            <a:chOff x="4753229" y="1483584"/>
            <a:chExt cx="2853300" cy="1729391"/>
          </a:xfrm>
        </p:grpSpPr>
        <p:sp>
          <p:nvSpPr>
            <p:cNvPr id="162" name="Google Shape;162;p22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9025" lIns="99025" spcFirstLastPara="1" rIns="99025" wrap="square" tIns="99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5"/>
            </a:p>
          </p:txBody>
        </p:sp>
        <p:grpSp>
          <p:nvGrpSpPr>
            <p:cNvPr id="163" name="Google Shape;163;p22"/>
            <p:cNvGrpSpPr/>
            <p:nvPr/>
          </p:nvGrpSpPr>
          <p:grpSpPr>
            <a:xfrm>
              <a:off x="4753229" y="1483584"/>
              <a:ext cx="2853300" cy="1728306"/>
              <a:chOff x="4753229" y="1483584"/>
              <a:chExt cx="2853300" cy="1728306"/>
            </a:xfrm>
          </p:grpSpPr>
          <p:grpSp>
            <p:nvGrpSpPr>
              <p:cNvPr id="164" name="Google Shape;164;p22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65" name="Google Shape;165;p22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166" name="Google Shape;166;p22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9025" lIns="99025" spcFirstLastPara="1" rIns="99025" wrap="square" tIns="990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25"/>
                </a:p>
              </p:txBody>
            </p:sp>
          </p:grpSp>
          <p:sp>
            <p:nvSpPr>
              <p:cNvPr id="167" name="Google Shape;167;p22"/>
              <p:cNvSpPr txBox="1"/>
              <p:nvPr/>
            </p:nvSpPr>
            <p:spPr>
              <a:xfrm>
                <a:off x="4753229" y="1483584"/>
                <a:ext cx="28533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9025" lIns="99025" spcFirstLastPara="1" rIns="99025" wrap="square" tIns="990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March</a:t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1733"/>
                  </a:spcAft>
                  <a:buNone/>
                </a:pPr>
                <a:r>
                  <a:rPr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Revised Strategy shared with an extended 100 member stakeholder list and engagement with Working Groups and Virtual Constellations has begun</a:t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68" name="Google Shape;168;p22"/>
          <p:cNvGrpSpPr/>
          <p:nvPr/>
        </p:nvGrpSpPr>
        <p:grpSpPr>
          <a:xfrm>
            <a:off x="1013161" y="960822"/>
            <a:ext cx="4093249" cy="2337147"/>
            <a:chOff x="823114" y="1055542"/>
            <a:chExt cx="3778500" cy="2157433"/>
          </a:xfrm>
        </p:grpSpPr>
        <p:sp>
          <p:nvSpPr>
            <p:cNvPr id="169" name="Google Shape;169;p22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025" lIns="99025" spcFirstLastPara="1" rIns="99025" wrap="square" tIns="99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5"/>
            </a:p>
          </p:txBody>
        </p:sp>
        <p:grpSp>
          <p:nvGrpSpPr>
            <p:cNvPr id="170" name="Google Shape;170;p22"/>
            <p:cNvGrpSpPr/>
            <p:nvPr/>
          </p:nvGrpSpPr>
          <p:grpSpPr>
            <a:xfrm>
              <a:off x="823114" y="1055542"/>
              <a:ext cx="3778500" cy="2156348"/>
              <a:chOff x="823114" y="1055542"/>
              <a:chExt cx="3778500" cy="2156348"/>
            </a:xfrm>
          </p:grpSpPr>
          <p:grpSp>
            <p:nvGrpSpPr>
              <p:cNvPr id="171" name="Google Shape;171;p22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72" name="Google Shape;172;p22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173" name="Google Shape;173;p22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9025" lIns="99025" spcFirstLastPara="1" rIns="99025" wrap="square" tIns="990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74" name="Google Shape;174;p22"/>
              <p:cNvSpPr txBox="1"/>
              <p:nvPr/>
            </p:nvSpPr>
            <p:spPr>
              <a:xfrm>
                <a:off x="823114" y="1055542"/>
                <a:ext cx="3778500" cy="154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9025" lIns="99025" spcFirstLastPara="1" rIns="99025" wrap="square" tIns="990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January</a:t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Initial conversations with CEOS-ARD Oversight Group in collaboration with various CEOS entities and in consultation with external stakeholders.</a:t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733"/>
                  </a:spcBef>
                  <a:spcAft>
                    <a:spcPts val="0"/>
                  </a:spcAft>
                  <a:buNone/>
                </a:pPr>
                <a:r>
                  <a:rPr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Agreed to develop a longer term strategy document separate to specific initiatives </a:t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733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733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733"/>
                  </a:spcBef>
                  <a:spcAft>
                    <a:spcPts val="1733"/>
                  </a:spcAft>
                  <a:buNone/>
                </a:pPr>
                <a:r>
                  <a:t/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75" name="Google Shape;175;p22"/>
          <p:cNvGrpSpPr/>
          <p:nvPr/>
        </p:nvGrpSpPr>
        <p:grpSpPr>
          <a:xfrm>
            <a:off x="2821563" y="3153340"/>
            <a:ext cx="3267449" cy="1471980"/>
            <a:chOff x="2492460" y="3079467"/>
            <a:chExt cx="3016200" cy="1358792"/>
          </a:xfrm>
        </p:grpSpPr>
        <p:sp>
          <p:nvSpPr>
            <p:cNvPr id="176" name="Google Shape;176;p22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9025" lIns="99025" spcFirstLastPara="1" rIns="99025" wrap="square" tIns="99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5"/>
            </a:p>
          </p:txBody>
        </p:sp>
        <p:grpSp>
          <p:nvGrpSpPr>
            <p:cNvPr id="177" name="Google Shape;177;p22"/>
            <p:cNvGrpSpPr/>
            <p:nvPr/>
          </p:nvGrpSpPr>
          <p:grpSpPr>
            <a:xfrm>
              <a:off x="2492460" y="3079467"/>
              <a:ext cx="3016200" cy="1358792"/>
              <a:chOff x="2492460" y="3079467"/>
              <a:chExt cx="3016200" cy="1358792"/>
            </a:xfrm>
          </p:grpSpPr>
          <p:grpSp>
            <p:nvGrpSpPr>
              <p:cNvPr id="178" name="Google Shape;178;p22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79" name="Google Shape;179;p22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180" name="Google Shape;180;p22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9025" lIns="99025" spcFirstLastPara="1" rIns="99025" wrap="square" tIns="990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25"/>
                </a:p>
              </p:txBody>
            </p:sp>
          </p:grpSp>
          <p:sp>
            <p:nvSpPr>
              <p:cNvPr id="181" name="Google Shape;181;p22"/>
              <p:cNvSpPr txBox="1"/>
              <p:nvPr/>
            </p:nvSpPr>
            <p:spPr>
              <a:xfrm>
                <a:off x="2492460" y="3494460"/>
                <a:ext cx="30162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9025" lIns="99025" spcFirstLastPara="1" rIns="99025" wrap="square" tIns="990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February</a:t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1733"/>
                  </a:spcAft>
                  <a:buNone/>
                </a:pPr>
                <a:r>
                  <a:rPr lang="en" sz="1331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Initial Strategy drafted and circulated to a core writing team of 53</a:t>
                </a:r>
                <a:endParaRPr sz="1331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cxnSp>
        <p:nvCxnSpPr>
          <p:cNvPr id="182" name="Google Shape;182;p22"/>
          <p:cNvCxnSpPr/>
          <p:nvPr/>
        </p:nvCxnSpPr>
        <p:spPr>
          <a:xfrm>
            <a:off x="7808782" y="3236114"/>
            <a:ext cx="651000" cy="0"/>
          </a:xfrm>
          <a:prstGeom prst="straightConnector1">
            <a:avLst/>
          </a:prstGeom>
          <a:noFill/>
          <a:ln cap="flat" cmpd="sng" w="1105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3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90" name="Google Shape;190;p23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2026 Timeline (2/2)</a:t>
            </a:r>
            <a:endParaRPr sz="2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191" name="Google Shape;191;p23"/>
          <p:cNvCxnSpPr/>
          <p:nvPr/>
        </p:nvCxnSpPr>
        <p:spPr>
          <a:xfrm>
            <a:off x="771289" y="4757875"/>
            <a:ext cx="8211300" cy="0"/>
          </a:xfrm>
          <a:prstGeom prst="straightConnector1">
            <a:avLst/>
          </a:prstGeom>
          <a:noFill/>
          <a:ln cap="flat" cmpd="sng" w="8900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grpSp>
        <p:nvGrpSpPr>
          <p:cNvPr id="192" name="Google Shape;192;p23"/>
          <p:cNvGrpSpPr/>
          <p:nvPr/>
        </p:nvGrpSpPr>
        <p:grpSpPr>
          <a:xfrm>
            <a:off x="4875312" y="1062885"/>
            <a:ext cx="3048784" cy="2069958"/>
            <a:chOff x="4526638" y="1483584"/>
            <a:chExt cx="3079891" cy="2091078"/>
          </a:xfrm>
        </p:grpSpPr>
        <p:sp>
          <p:nvSpPr>
            <p:cNvPr id="193" name="Google Shape;193;p23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0500" lIns="90500" spcFirstLastPara="1" rIns="90500" wrap="square" tIns="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94" name="Google Shape;194;p23"/>
            <p:cNvGrpSpPr/>
            <p:nvPr/>
          </p:nvGrpSpPr>
          <p:grpSpPr>
            <a:xfrm>
              <a:off x="4526638" y="1483584"/>
              <a:ext cx="3079891" cy="2091078"/>
              <a:chOff x="4526638" y="1483584"/>
              <a:chExt cx="3079891" cy="2091078"/>
            </a:xfrm>
          </p:grpSpPr>
          <p:grpSp>
            <p:nvGrpSpPr>
              <p:cNvPr id="195" name="Google Shape;195;p23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96" name="Google Shape;196;p23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197" name="Google Shape;197;p23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90500" lIns="90500" spcFirstLastPara="1" rIns="90500" wrap="square" tIns="9050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98" name="Google Shape;198;p23"/>
              <p:cNvSpPr txBox="1"/>
              <p:nvPr/>
            </p:nvSpPr>
            <p:spPr>
              <a:xfrm>
                <a:off x="4526638" y="3215262"/>
                <a:ext cx="1074300" cy="35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0500" lIns="90500" spcFirstLastPara="1" rIns="90500" wrap="square" tIns="90500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584"/>
                  </a:spcAft>
                  <a:buNone/>
                </a:pPr>
                <a:r>
                  <a:rPr b="1" lang="en" sz="1188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September</a:t>
                </a:r>
                <a:endParaRPr b="1" sz="1188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99" name="Google Shape;199;p23"/>
              <p:cNvSpPr txBox="1"/>
              <p:nvPr/>
            </p:nvSpPr>
            <p:spPr>
              <a:xfrm>
                <a:off x="4753229" y="1483584"/>
                <a:ext cx="28533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0500" lIns="90500" spcFirstLastPara="1" rIns="90500" wrap="square" tIns="905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2026 </a:t>
                </a:r>
                <a:r>
                  <a:rPr b="1"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SIT Technical Workshop</a:t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1584"/>
                  </a:spcAft>
                  <a:buNone/>
                </a:pPr>
                <a:r>
                  <a:rPr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Near complete draft of high-level strategy and initiatives/tasks annex prepared for discussion</a:t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00" name="Google Shape;200;p23"/>
          <p:cNvGrpSpPr/>
          <p:nvPr/>
        </p:nvGrpSpPr>
        <p:grpSpPr>
          <a:xfrm>
            <a:off x="6765196" y="2269581"/>
            <a:ext cx="2469372" cy="1718128"/>
            <a:chOff x="6435806" y="2702592"/>
            <a:chExt cx="2494567" cy="1735658"/>
          </a:xfrm>
        </p:grpSpPr>
        <p:grpSp>
          <p:nvGrpSpPr>
            <p:cNvPr id="201" name="Google Shape;201;p23"/>
            <p:cNvGrpSpPr/>
            <p:nvPr/>
          </p:nvGrpSpPr>
          <p:grpSpPr>
            <a:xfrm rot="10800000">
              <a:off x="6760035" y="3079467"/>
              <a:ext cx="92400" cy="411825"/>
              <a:chOff x="2070100" y="2563700"/>
              <a:chExt cx="92400" cy="411825"/>
            </a:xfrm>
          </p:grpSpPr>
          <p:cxnSp>
            <p:nvCxnSpPr>
              <p:cNvPr id="202" name="Google Shape;202;p23"/>
              <p:cNvCxnSpPr/>
              <p:nvPr/>
            </p:nvCxnSpPr>
            <p:spPr>
              <a:xfrm>
                <a:off x="2116300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03" name="Google Shape;203;p23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0500" lIns="90500" spcFirstLastPara="1" rIns="90500" wrap="square" tIns="905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04" name="Google Shape;204;p23"/>
            <p:cNvSpPr txBox="1"/>
            <p:nvPr/>
          </p:nvSpPr>
          <p:spPr>
            <a:xfrm>
              <a:off x="6435806" y="2702592"/>
              <a:ext cx="922800" cy="35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0500" lIns="90500" spcFirstLastPara="1" rIns="90500" wrap="square" tIns="9050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584"/>
                </a:spcAft>
                <a:buNone/>
              </a:pPr>
              <a:r>
                <a:rPr b="1" lang="en" sz="1188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November</a:t>
              </a:r>
              <a:endParaRPr b="1" sz="1188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5" name="Google Shape;205;p23"/>
            <p:cNvSpPr txBox="1"/>
            <p:nvPr/>
          </p:nvSpPr>
          <p:spPr>
            <a:xfrm>
              <a:off x="6676773" y="3494450"/>
              <a:ext cx="22536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0500" lIns="90500" spcFirstLastPara="1" rIns="90500" wrap="square" tIns="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2026 CEOS Plenary</a:t>
              </a:r>
              <a:endParaRPr b="1" sz="1216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16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584"/>
                </a:spcAft>
                <a:buNone/>
              </a:pPr>
              <a:r>
                <a:rPr lang="en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Presentation for endorsement</a:t>
              </a:r>
              <a:endParaRPr b="1" sz="1216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6" name="Google Shape;206;p23"/>
          <p:cNvGrpSpPr/>
          <p:nvPr/>
        </p:nvGrpSpPr>
        <p:grpSpPr>
          <a:xfrm>
            <a:off x="885373" y="762634"/>
            <a:ext cx="2878356" cy="2382089"/>
            <a:chOff x="495991" y="1180270"/>
            <a:chExt cx="2907724" cy="2406394"/>
          </a:xfrm>
        </p:grpSpPr>
        <p:sp>
          <p:nvSpPr>
            <p:cNvPr id="207" name="Google Shape;207;p23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0500" lIns="90500" spcFirstLastPara="1" rIns="90500" wrap="square" tIns="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8" name="Google Shape;208;p23"/>
            <p:cNvGrpSpPr/>
            <p:nvPr/>
          </p:nvGrpSpPr>
          <p:grpSpPr>
            <a:xfrm>
              <a:off x="495991" y="1180270"/>
              <a:ext cx="2907724" cy="2406394"/>
              <a:chOff x="495991" y="1180270"/>
              <a:chExt cx="2907724" cy="2406394"/>
            </a:xfrm>
          </p:grpSpPr>
          <p:sp>
            <p:nvSpPr>
              <p:cNvPr id="209" name="Google Shape;209;p23"/>
              <p:cNvSpPr txBox="1"/>
              <p:nvPr/>
            </p:nvSpPr>
            <p:spPr>
              <a:xfrm>
                <a:off x="495991" y="3215263"/>
                <a:ext cx="8712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0500" lIns="90500" spcFirstLastPara="1" rIns="90500" wrap="square" tIns="90500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584"/>
                  </a:spcAft>
                  <a:buNone/>
                </a:pPr>
                <a:r>
                  <a:rPr b="1" lang="en" sz="1188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April</a:t>
                </a:r>
                <a:endParaRPr b="1" sz="1188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210" name="Google Shape;210;p23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211" name="Google Shape;211;p23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212" name="Google Shape;212;p23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0500" lIns="90500" spcFirstLastPara="1" rIns="90500" wrap="square" tIns="9050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13" name="Google Shape;213;p23"/>
              <p:cNvSpPr txBox="1"/>
              <p:nvPr/>
            </p:nvSpPr>
            <p:spPr>
              <a:xfrm>
                <a:off x="823114" y="1180270"/>
                <a:ext cx="2580600" cy="154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0500" lIns="90500" spcFirstLastPara="1" rIns="90500" wrap="square" tIns="905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CEOS SIT-41</a:t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Submitted high-level, five-year strategy, which will set the overall vision and direction</a:t>
                </a:r>
                <a:endParaRPr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584"/>
                  </a:spcBef>
                  <a:spcAft>
                    <a:spcPts val="0"/>
                  </a:spcAft>
                  <a:buNone/>
                </a:pPr>
                <a:r>
                  <a:rPr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Ask CEOS Principals to confirm overarching strategic directions</a:t>
                </a:r>
                <a:endParaRPr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584"/>
                  </a:spcBef>
                  <a:spcAft>
                    <a:spcPts val="1584"/>
                  </a:spcAft>
                  <a:buNone/>
                </a:pPr>
                <a:r>
                  <a:t/>
                </a:r>
                <a:endParaRPr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14" name="Google Shape;214;p23"/>
          <p:cNvGrpSpPr/>
          <p:nvPr/>
        </p:nvGrpSpPr>
        <p:grpSpPr>
          <a:xfrm>
            <a:off x="1979075" y="2642650"/>
            <a:ext cx="3990089" cy="1345068"/>
            <a:chOff x="1600851" y="3079467"/>
            <a:chExt cx="4030800" cy="1358792"/>
          </a:xfrm>
        </p:grpSpPr>
        <p:sp>
          <p:nvSpPr>
            <p:cNvPr id="215" name="Google Shape;215;p23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0500" lIns="90500" spcFirstLastPara="1" rIns="90500" wrap="square" tIns="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6" name="Google Shape;216;p23"/>
            <p:cNvGrpSpPr/>
            <p:nvPr/>
          </p:nvGrpSpPr>
          <p:grpSpPr>
            <a:xfrm>
              <a:off x="1600851" y="3079467"/>
              <a:ext cx="4030800" cy="1358792"/>
              <a:chOff x="1600851" y="3079467"/>
              <a:chExt cx="4030800" cy="1358792"/>
            </a:xfrm>
          </p:grpSpPr>
          <p:grpSp>
            <p:nvGrpSpPr>
              <p:cNvPr id="217" name="Google Shape;217;p23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218" name="Google Shape;218;p23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sp>
              <p:nvSpPr>
                <p:cNvPr id="219" name="Google Shape;219;p23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chemeClr val="lt1"/>
                </a:solidFill>
                <a:ln cap="flat" cmpd="sng" w="952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0500" lIns="90500" spcFirstLastPara="1" rIns="90500" wrap="square" tIns="90500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20" name="Google Shape;220;p23"/>
              <p:cNvSpPr txBox="1"/>
              <p:nvPr/>
            </p:nvSpPr>
            <p:spPr>
              <a:xfrm>
                <a:off x="1600851" y="3494459"/>
                <a:ext cx="40308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0500" lIns="90500" spcFirstLastPara="1" rIns="90500" wrap="square" tIns="9050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LSI-VC-19 / WGCV-56 Joint Meeting</a:t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Discuss each of the Strategic Pillars identified in the high-level Strategy and confirm initiatives and activities needed to realise the Success Criteria and Outcome Signals identified therein.</a:t>
                </a:r>
                <a:endParaRPr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1584"/>
                  </a:spcBef>
                  <a:spcAft>
                    <a:spcPts val="1584"/>
                  </a:spcAft>
                  <a:buNone/>
                </a:pPr>
                <a:r>
                  <a:rPr lang="en" sz="1216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Critical milestone for data quality topics</a:t>
                </a:r>
                <a:endParaRPr sz="1216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5" name="Google Shape;225;p24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26" name="Google Shape;226;p24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4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228" name="Google Shape;228;p24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Provided at SIT-41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9" name="Google Shape;229;p24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4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4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24" title="CEOS-ARD PFS cover page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14845" y="1000072"/>
            <a:ext cx="2497661" cy="353072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233" name="Google Shape;233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29700" y="1595225"/>
            <a:ext cx="4960527" cy="25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Google Shape;238;p25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39" name="Google Shape;239;p25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5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pic>
        <p:nvPicPr>
          <p:cNvPr id="241" name="Google Shape;241;p25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5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5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244;p25"/>
          <p:cNvPicPr preferRelativeResize="0"/>
          <p:nvPr/>
        </p:nvPicPr>
        <p:blipFill rotWithShape="1">
          <a:blip r:embed="rId6">
            <a:alphaModFix/>
          </a:blip>
          <a:srcRect b="0" l="0" r="0" t="5500"/>
          <a:stretch/>
        </p:blipFill>
        <p:spPr>
          <a:xfrm>
            <a:off x="884316" y="1021245"/>
            <a:ext cx="8244777" cy="357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6"/>
          <p:cNvSpPr txBox="1"/>
          <p:nvPr/>
        </p:nvSpPr>
        <p:spPr>
          <a:xfrm>
            <a:off x="-1774150" y="629525"/>
            <a:ext cx="6602400" cy="1140900"/>
          </a:xfrm>
          <a:prstGeom prst="rect">
            <a:avLst/>
          </a:prstGeom>
          <a:solidFill>
            <a:srgbClr val="0271B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50" name="Google Shape;250;p26"/>
          <p:cNvSpPr/>
          <p:nvPr/>
        </p:nvSpPr>
        <p:spPr>
          <a:xfrm>
            <a:off x="4215425" y="629525"/>
            <a:ext cx="1140900" cy="1140900"/>
          </a:xfrm>
          <a:prstGeom prst="ellipse">
            <a:avLst/>
          </a:prstGeom>
          <a:solidFill>
            <a:srgbClr val="0271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6"/>
          <p:cNvSpPr txBox="1"/>
          <p:nvPr/>
        </p:nvSpPr>
        <p:spPr>
          <a:xfrm>
            <a:off x="251100" y="672700"/>
            <a:ext cx="4249200" cy="40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</a:t>
            </a: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haping the future of CEOS Analysis Ready Data</a:t>
            </a:r>
            <a:endParaRPr sz="2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52" name="Google Shape;252;p26" title="CEOS_ARD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600" y="33775"/>
            <a:ext cx="2671425" cy="214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 title="CEOS-ARD PFS cover pag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500" y="2528026"/>
            <a:ext cx="1294614" cy="18287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254" name="Google Shape;254;p26" title="CEOS-ARD PFS cover pages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7233" y="2528026"/>
            <a:ext cx="1294614" cy="1828799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255" name="Google Shape;255;p26" title="CEOS-ARD PFS cover pages (2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93965" y="2528026"/>
            <a:ext cx="1292828" cy="1828799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256" name="Google Shape;256;p26" title="CEOS-ARD PFS cover pages (3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88912" y="2528026"/>
            <a:ext cx="1292828" cy="1828799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257" name="Google Shape;257;p26" title="CEOS-ARD PFS cover pages (4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83858" y="2528026"/>
            <a:ext cx="1292828" cy="1828799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2" name="Google Shape;262;p27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63" name="Google Shape;263;p27" title="CEOS_logo_ard_blue.png"/>
          <p:cNvPicPr preferRelativeResize="0"/>
          <p:nvPr/>
        </p:nvPicPr>
        <p:blipFill rotWithShape="1">
          <a:blip r:embed="rId3">
            <a:alphaModFix/>
          </a:blip>
          <a:srcRect b="0" l="10" r="0" t="0"/>
          <a:stretch/>
        </p:blipFill>
        <p:spPr>
          <a:xfrm>
            <a:off x="9632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7" title="CEOS_ARD_Logo_blue_corrected.png"/>
          <p:cNvPicPr preferRelativeResize="0"/>
          <p:nvPr/>
        </p:nvPicPr>
        <p:blipFill rotWithShape="1">
          <a:blip r:embed="rId4">
            <a:alphaModFix/>
          </a:blip>
          <a:srcRect b="229" l="0" r="0" t="239"/>
          <a:stretch/>
        </p:blipFill>
        <p:spPr>
          <a:xfrm>
            <a:off x="967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5817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266" name="Google Shape;266;p27"/>
          <p:cNvSpPr txBox="1"/>
          <p:nvPr/>
        </p:nvSpPr>
        <p:spPr>
          <a:xfrm>
            <a:off x="3394650" y="155225"/>
            <a:ext cx="5531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Future of CEOS-ARD</a:t>
            </a:r>
            <a:endParaRPr sz="31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67" name="Google Shape;267;p27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6007" y="914379"/>
            <a:ext cx="6786646" cy="36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2" name="Google Shape;272;p28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73" name="Google Shape;273;p28" title="CEOS_logo_ard_blue.png"/>
          <p:cNvPicPr preferRelativeResize="0"/>
          <p:nvPr/>
        </p:nvPicPr>
        <p:blipFill rotWithShape="1">
          <a:blip r:embed="rId3">
            <a:alphaModFix/>
          </a:blip>
          <a:srcRect b="0" l="10" r="0" t="0"/>
          <a:stretch/>
        </p:blipFill>
        <p:spPr>
          <a:xfrm>
            <a:off x="9632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8" title="CEOS_ARD_Logo_blue_corrected.png"/>
          <p:cNvPicPr preferRelativeResize="0"/>
          <p:nvPr/>
        </p:nvPicPr>
        <p:blipFill rotWithShape="1">
          <a:blip r:embed="rId4">
            <a:alphaModFix/>
          </a:blip>
          <a:srcRect b="229" l="0" r="0" t="239"/>
          <a:stretch/>
        </p:blipFill>
        <p:spPr>
          <a:xfrm>
            <a:off x="967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8"/>
          <p:cNvSpPr txBox="1"/>
          <p:nvPr/>
        </p:nvSpPr>
        <p:spPr>
          <a:xfrm>
            <a:off x="3394650" y="155225"/>
            <a:ext cx="55317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Future of CEOS-ARD</a:t>
            </a:r>
            <a:endParaRPr sz="31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76" name="Google Shape;276;p28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8511" y="921850"/>
            <a:ext cx="7075603" cy="383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8" title="slide6.jpg"/>
          <p:cNvPicPr preferRelativeResize="0"/>
          <p:nvPr/>
        </p:nvPicPr>
        <p:blipFill rotWithShape="1">
          <a:blip r:embed="rId6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2" name="Google Shape;282;p29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83" name="Google Shape;283;p29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9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9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286" name="Google Shape;286;p29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Top 10 Characteristics for Analysis Ready Data (multiple choice)</a:t>
            </a:r>
            <a:endParaRPr sz="22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aphicFrame>
        <p:nvGraphicFramePr>
          <p:cNvPr id="287" name="Google Shape;287;p29"/>
          <p:cNvGraphicFramePr/>
          <p:nvPr/>
        </p:nvGraphicFramePr>
        <p:xfrm>
          <a:off x="1303465" y="11423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{5C7C5196-7D62-40CA-8B46-8910CEC99FF8}</a:tableStyleId>
              </a:tblPr>
              <a:tblGrid>
                <a:gridCol w="601950"/>
                <a:gridCol w="5594700"/>
              </a:tblGrid>
              <a:tr h="2349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Rank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Characteristics sorted by ranking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Consistent metadata specifications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Machine-readability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Interoperability through time (relative geolocation)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Findable, Accessible, Interoperable, Reusable (FAIR) compliance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Consistency (data has temporal and spatial consistency)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Consistent terminology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Accessibility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Interoperability with other datasets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Geometric correction using DEM (ortho-rectified)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35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Fitness for purpose indicators (that the product fulfills the requirements of a specific application, e.g., land cover mapping, precision agriculture, etc.)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8" name="Google Shape;288;p29"/>
          <p:cNvSpPr txBox="1"/>
          <p:nvPr/>
        </p:nvSpPr>
        <p:spPr>
          <a:xfrm>
            <a:off x="925950" y="3963344"/>
            <a:ext cx="65226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Respondents were also asked to provide additional characteristics and comments in a free text field. Feedback has been integrated into concept note.</a:t>
            </a:r>
            <a:endParaRPr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</a:pPr>
            <a:r>
              <a:rPr lang="en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Notably, quality characteristics were mentioned six times. </a:t>
            </a:r>
            <a:endParaRPr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3" name="Google Shape;293;p30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294" name="Google Shape;294;p30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0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296" name="Google Shape;296;p30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Top 10 Characteristics for AI/ML Ready Data (multiple choice)</a:t>
            </a:r>
            <a:endParaRPr sz="23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97" name="Google Shape;297;p30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8" name="Google Shape;298;p30"/>
          <p:cNvGraphicFramePr/>
          <p:nvPr/>
        </p:nvGraphicFramePr>
        <p:xfrm>
          <a:off x="1538275" y="123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{5C7C5196-7D62-40CA-8B46-8910CEC99FF8}</a:tableStyleId>
              </a:tblPr>
              <a:tblGrid>
                <a:gridCol w="542925"/>
                <a:gridCol w="4867275"/>
              </a:tblGrid>
              <a:tr h="76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Rank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455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Characteristics Sorted by Ranking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455B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Machine-readable formats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Rich, consistent, useful and interpretable metadata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Easy access via APIs or cloud providers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Rigorous definition of data values/content (no ambiguities)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High-quality data and continuous QA/QC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Large-scale accessibility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Temporal consistency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Supply of training datasets that are consistently and accurately labelled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Automated pre-processing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21455B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Standardised acquisition parameters</a:t>
                      </a:r>
                      <a:endParaRPr sz="1000">
                        <a:solidFill>
                          <a:srgbClr val="21455B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25400" marB="25400" marR="25400" marL="25400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9" name="Google Shape;299;p30"/>
          <p:cNvSpPr txBox="1"/>
          <p:nvPr/>
        </p:nvSpPr>
        <p:spPr>
          <a:xfrm>
            <a:off x="1104850" y="3941000"/>
            <a:ext cx="67221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Respondents were also asked to provide additional characteristics and comments in a free text field. Feedback has been integrated into concept note.</a:t>
            </a:r>
            <a:endParaRPr sz="15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4" name="Google Shape;304;p31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305" name="Google Shape;305;p31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1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307" name="Google Shape;307;p31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Opinions on ARD Standards</a:t>
            </a:r>
            <a:endParaRPr sz="23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08" name="Google Shape;308;p31"/>
          <p:cNvSpPr txBox="1"/>
          <p:nvPr/>
        </p:nvSpPr>
        <p:spPr>
          <a:xfrm>
            <a:off x="1013150" y="914633"/>
            <a:ext cx="70971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Respondents were divided on the topic of formal vs community standards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09" name="Google Shape;309;p31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3234" y="1487182"/>
            <a:ext cx="3865627" cy="238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 title="Chart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88159" y="1487182"/>
            <a:ext cx="3902384" cy="241144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1"/>
          <p:cNvSpPr txBox="1"/>
          <p:nvPr/>
        </p:nvSpPr>
        <p:spPr>
          <a:xfrm>
            <a:off x="1043600" y="4017900"/>
            <a:ext cx="615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In the additional comments box, </a:t>
            </a:r>
            <a:r>
              <a:rPr b="1" lang="en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respondents advocated for free and open community standards</a:t>
            </a:r>
            <a:r>
              <a:rPr lang="en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 – noting the need to be flexible 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Google Shape;65;p14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66" name="Google Shape;66;p14" title="CEOS_logo_ard_blue.png"/>
          <p:cNvPicPr preferRelativeResize="0"/>
          <p:nvPr/>
        </p:nvPicPr>
        <p:blipFill rotWithShape="1">
          <a:blip r:embed="rId3">
            <a:alphaModFix/>
          </a:blip>
          <a:srcRect b="0" l="10" r="0" t="0"/>
          <a:stretch/>
        </p:blipFill>
        <p:spPr>
          <a:xfrm>
            <a:off x="9632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CEOS_ARD_Logo_blue_corrected.png"/>
          <p:cNvPicPr preferRelativeResize="0"/>
          <p:nvPr/>
        </p:nvPicPr>
        <p:blipFill rotWithShape="1">
          <a:blip r:embed="rId4">
            <a:alphaModFix/>
          </a:blip>
          <a:srcRect b="229" l="0" r="0" t="239"/>
          <a:stretch/>
        </p:blipFill>
        <p:spPr>
          <a:xfrm>
            <a:off x="967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5817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732300" y="155225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In 2025 we asked: Can we </a:t>
            </a:r>
            <a:r>
              <a:rPr lang="en" sz="23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do</a:t>
            </a:r>
            <a:r>
              <a:rPr lang="en" sz="23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 more?</a:t>
            </a:r>
            <a:endParaRPr sz="23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96750" y="964175"/>
            <a:ext cx="6789000" cy="29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The Earth observation sector has come a long way since CEOS-ARD was first conceptualised: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rgbClr val="21455B"/>
              </a:buClr>
              <a:buSzPts val="1700"/>
              <a:buFont typeface="Barlow"/>
              <a:buChar char="●"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Changing technology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rgbClr val="21455B"/>
              </a:buClr>
              <a:buSzPts val="1700"/>
              <a:buFont typeface="Barlow"/>
              <a:buChar char="●"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Evolving user base and expectations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36550" lvl="0" marL="457200" rtl="0" algn="l">
              <a:spcBef>
                <a:spcPts val="1200"/>
              </a:spcBef>
              <a:spcAft>
                <a:spcPts val="0"/>
              </a:spcAft>
              <a:buClr>
                <a:srgbClr val="21455B"/>
              </a:buClr>
              <a:buSzPts val="1700"/>
              <a:buFont typeface="Barlow"/>
              <a:buChar char="●"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Increasing demands for interoperability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Need CEOS-ARD to continue evolving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Ensure CEOS-ARD remains consistent with and relevant to the evolving user base and their expectations</a:t>
            </a:r>
            <a:endParaRPr sz="17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-42950" y="4063450"/>
            <a:ext cx="8397300" cy="503400"/>
          </a:xfrm>
          <a:prstGeom prst="rect">
            <a:avLst/>
          </a:prstGeom>
          <a:solidFill>
            <a:srgbClr val="0271B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    Where are the opportunities to make CEOS-ARD better?</a:t>
            </a:r>
            <a:endParaRPr sz="1800">
              <a:solidFill>
                <a:schemeClr val="l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8085300" y="4063450"/>
            <a:ext cx="503400" cy="503400"/>
          </a:xfrm>
          <a:prstGeom prst="ellipse">
            <a:avLst/>
          </a:prstGeom>
          <a:solidFill>
            <a:srgbClr val="0271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7" name="Google Shape;317;p32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318" name="Google Shape;318;p32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2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pic>
        <p:nvPicPr>
          <p:cNvPr id="320" name="Google Shape;320;p32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2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6750" y="1175275"/>
            <a:ext cx="7525725" cy="32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15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78" name="Google Shape;78;p15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950500" y="709002"/>
            <a:ext cx="5666100" cy="3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CEOS-ARD Oversight Group tasked with maintaining CEOS-ARD Strategy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○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Updated every two years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In 2025 we undertook a community engagement campaign to understand needs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○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Particular focus on those outside of CEOS 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Understand exactly how CEOS-ARD needs to evolve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Presence at key events such as ESA’s LPS, IGARSS, IAC, WGCV-55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Survey to gather feedback to </a:t>
            </a:r>
            <a:r>
              <a:rPr i="1"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“Help Shape the Future of CEOS-ARD”  </a:t>
            </a:r>
            <a:r>
              <a:rPr i="1" lang="en" sz="1500" u="sng">
                <a:solidFill>
                  <a:srgbClr val="5BBFFD"/>
                </a:solidFill>
                <a:latin typeface="Barlow"/>
                <a:ea typeface="Barlow"/>
                <a:cs typeface="Barlow"/>
                <a:sym typeface="Barlow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ceos.org/ard/survey</a:t>
            </a:r>
            <a:r>
              <a:rPr i="1" lang="en" sz="1500">
                <a:solidFill>
                  <a:srgbClr val="5BBFFD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i="1" sz="1500">
              <a:solidFill>
                <a:srgbClr val="5BBFFD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Social media campaign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500"/>
              <a:buFont typeface="Barlow"/>
              <a:buChar char="○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LinkedIn particularly valuable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Approach</a:t>
            </a:r>
            <a:endParaRPr sz="23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83" name="Google Shape;83;p15" title="ceos-ard-banner-v3-small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0550" y="943675"/>
            <a:ext cx="1664726" cy="401569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457200" rotWithShape="0" algn="bl" dir="4560000" dist="104775">
              <a:srgbClr val="000000">
                <a:alpha val="48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16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89" name="Google Shape;89;p16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Survey Respondents</a:t>
            </a:r>
            <a:endParaRPr sz="30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92" name="Google Shape;92;p16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 title="Chart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1675" y="2274425"/>
            <a:ext cx="3880925" cy="2401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 title="Chart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12600" y="904750"/>
            <a:ext cx="4258450" cy="262816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1289350" y="11906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111 responses! 🎉</a:t>
            </a:r>
            <a:endParaRPr sz="22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17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03" name="Google Shape;103;p17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06" name="Google Shape;106;p17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Survey responses</a:t>
            </a:r>
            <a:endParaRPr sz="31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aphicFrame>
        <p:nvGraphicFramePr>
          <p:cNvPr id="107" name="Google Shape;107;p17"/>
          <p:cNvGraphicFramePr/>
          <p:nvPr/>
        </p:nvGraphicFramePr>
        <p:xfrm>
          <a:off x="3225200" y="852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{3B4BABDC-E929-4BF6-97B2-2B0EDE8C3BF2}</a:tableStyleId>
              </a:tblPr>
              <a:tblGrid>
                <a:gridCol w="2266950"/>
                <a:gridCol w="2266950"/>
              </a:tblGrid>
              <a:tr h="203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21455B"/>
                          </a:solidFill>
                        </a:rPr>
                        <a:t>Commercial</a:t>
                      </a:r>
                      <a:endParaRPr b="1" sz="800">
                        <a:solidFill>
                          <a:srgbClr val="21455B"/>
                        </a:solidFill>
                      </a:endParaRPr>
                    </a:p>
                  </a:txBody>
                  <a:tcPr marT="88900" marB="88900" marR="88900" marL="889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21455B"/>
                          </a:solidFill>
                        </a:rPr>
                        <a:t>Other</a:t>
                      </a:r>
                      <a:endParaRPr b="1" sz="800">
                        <a:solidFill>
                          <a:srgbClr val="21455B"/>
                        </a:solidFill>
                      </a:endParaRPr>
                    </a:p>
                  </a:txBody>
                  <a:tcPr marT="88900" marB="88900" marR="88900" marL="88900">
                    <a:solidFill>
                      <a:schemeClr val="lt1"/>
                    </a:solidFill>
                  </a:tcPr>
                </a:tc>
              </a:tr>
              <a:tr h="3267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Airbus Defence and Space GmbH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AISTECH SPACE, S.L.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Arlula Pty Ltd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Auspatious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CATALYST (PCI Geomatics)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Common Space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Constellr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EarthDaily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ENVEO IT GmbH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EOIntelligence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Esri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First Street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GeoInsight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GRASP Earth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Marble Imaging AG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Pixalytics Ltd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Pixxel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Planet Labs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Riscognition GmbH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Sarmap SA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SatSure India Analytics Pvt Ltd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SatVu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Sparkgeo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SpectralEO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Telespazio UK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USACE-AGC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World from Space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</a:txBody>
                  <a:tcPr marT="88900" marB="88900" marR="88900" marL="889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Aberystwyth University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Anna University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Conicet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Curtin University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Kasetsart University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KTH Royal Institute of Technology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Landgate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Natural Resources Canada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OGC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STFC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Trier University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UK Met Office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UK Ordnance Survey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Univ. Colorado, Boulder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University of Maryland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University of Tartu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University of the Free State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</a:rPr>
                        <a:t>University of Venda</a:t>
                      </a:r>
                      <a:endParaRPr sz="800">
                        <a:solidFill>
                          <a:schemeClr val="lt1"/>
                        </a:solidFill>
                      </a:endParaRPr>
                    </a:p>
                  </a:txBody>
                  <a:tcPr marT="88900" marB="88900" marR="88900" marL="88900"/>
                </a:tc>
              </a:tr>
            </a:tbl>
          </a:graphicData>
        </a:graphic>
      </p:graphicFrame>
      <p:sp>
        <p:nvSpPr>
          <p:cNvPr id="108" name="Google Shape;108;p17"/>
          <p:cNvSpPr txBox="1"/>
          <p:nvPr/>
        </p:nvSpPr>
        <p:spPr>
          <a:xfrm>
            <a:off x="1248979" y="2109650"/>
            <a:ext cx="1520700" cy="8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CEOS Agencies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2140829" y="2126158"/>
            <a:ext cx="1520700" cy="8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+</a:t>
            </a:r>
            <a:endParaRPr sz="29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18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15" name="Google Shape;115;p18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18" name="Google Shape;118;p18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Headline Findings 1/2</a:t>
            </a:r>
            <a:endParaRPr sz="31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1021366" y="1009931"/>
            <a:ext cx="7525200" cy="3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Topics that a Future CEOS-ARD Strategy Should Consider: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Consistent and Enhanced Metadata Specifications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Data and Metadata Quality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Ongoing Quality Assurance and Integrity Monitoring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Fitness for Purpose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Increased Support to Scientific Applications and Environmental Adaptation and Resilience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​​Solidifying the Business Case and Increasing Commercial Relevance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19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25" name="Google Shape;125;p19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Headline Findings 2/2</a:t>
            </a:r>
            <a:endParaRPr sz="31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1021366" y="1009931"/>
            <a:ext cx="7525200" cy="3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Topics that a Future CEOS-ARD Strategy Should Consider: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Tools to Aid Compliance Assessments and Peer Reviews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​​Supporting Opportunities and Reducing Risks Related to AI / ML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Measurand Consistency and Algorithm / Application Resilience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​​Alignment with the Software Ecosystem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​​Analysis Ready Data Standards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EB7F36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rgbClr val="EB7F36"/>
                </a:solidFill>
                <a:latin typeface="Barlow"/>
                <a:ea typeface="Barlow"/>
                <a:cs typeface="Barlow"/>
                <a:sym typeface="Barlow"/>
              </a:rPr>
              <a:t>Thematic and Higher-level ARD Products</a:t>
            </a:r>
            <a:endParaRPr sz="1800">
              <a:solidFill>
                <a:srgbClr val="EB7F36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Training and Outreach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42900" lvl="0" marL="45720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Barlow"/>
              <a:buChar char="●"/>
            </a:pPr>
            <a:r>
              <a:rPr lang="en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Capturing Use and Impact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20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rgbClr val="21455B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35" name="Google Shape;135;p20" title="CEOS_ARD_Logo_blue_corrected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 title="CARD4L-SAR_Background-ALOS2.jpg"/>
          <p:cNvPicPr preferRelativeResize="0"/>
          <p:nvPr/>
        </p:nvPicPr>
        <p:blipFill rotWithShape="1">
          <a:blip r:embed="rId4">
            <a:alphaModFix/>
          </a:blip>
          <a:srcRect b="2915" l="5347" r="518" t="866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pic>
        <p:nvPicPr>
          <p:cNvPr id="137" name="Google Shape;137;p20" title="CEOS_logo_ard_blue.png"/>
          <p:cNvPicPr preferRelativeResize="0"/>
          <p:nvPr/>
        </p:nvPicPr>
        <p:blipFill rotWithShape="1">
          <a:blip r:embed="rId5">
            <a:alphaModFix/>
          </a:blip>
          <a:srcRect b="0" l="10" r="0" t="0"/>
          <a:stretch/>
        </p:blipFill>
        <p:spPr>
          <a:xfrm>
            <a:off x="5992452" y="231433"/>
            <a:ext cx="2179997" cy="5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/>
          <p:nvPr/>
        </p:nvSpPr>
        <p:spPr>
          <a:xfrm>
            <a:off x="2296957" y="3109720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0"/>
          <p:cNvSpPr/>
          <p:nvPr/>
        </p:nvSpPr>
        <p:spPr>
          <a:xfrm>
            <a:off x="6366632" y="1860295"/>
            <a:ext cx="950400" cy="9504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8925" y="345626"/>
            <a:ext cx="2911000" cy="411090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A="40000" stPos="0" sy="-100000" ky="0"/>
          </a:effectLst>
        </p:spPr>
      </p:pic>
      <p:sp>
        <p:nvSpPr>
          <p:cNvPr id="141" name="Google Shape;141;p20"/>
          <p:cNvSpPr txBox="1"/>
          <p:nvPr/>
        </p:nvSpPr>
        <p:spPr>
          <a:xfrm>
            <a:off x="4913478" y="966823"/>
            <a:ext cx="4048200" cy="28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Findings are summarised in the paper available on ceos.org/ard</a:t>
            </a:r>
            <a:endParaRPr sz="19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21455B"/>
                </a:solidFill>
                <a:latin typeface="Barlow"/>
                <a:ea typeface="Barlow"/>
                <a:cs typeface="Barlow"/>
                <a:sym typeface="Barlow"/>
              </a:rPr>
              <a:t>Identifies areas to develop further in CEOS-ARD Strategy 2026 and the dependencies / expertise needed</a:t>
            </a:r>
            <a:endParaRPr sz="1900">
              <a:solidFill>
                <a:srgbClr val="21455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900">
                <a:solidFill>
                  <a:srgbClr val="990000"/>
                </a:solidFill>
                <a:latin typeface="Barlow"/>
                <a:ea typeface="Barlow"/>
                <a:cs typeface="Barlow"/>
                <a:sym typeface="Barlow"/>
              </a:rPr>
              <a:t>Survey remains open at:  </a:t>
            </a:r>
            <a:r>
              <a:rPr b="1" lang="en" sz="1900" u="sng">
                <a:solidFill>
                  <a:srgbClr val="990000"/>
                </a:solidFill>
                <a:latin typeface="Barlow"/>
                <a:ea typeface="Barlow"/>
                <a:cs typeface="Barlow"/>
                <a:sym typeface="Barlow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ceos.org/ard/survey</a:t>
            </a:r>
            <a:r>
              <a:rPr b="1" lang="en" sz="1900">
                <a:solidFill>
                  <a:srgbClr val="990000"/>
                </a:solidFill>
                <a:latin typeface="Barlow"/>
                <a:ea typeface="Barlow"/>
                <a:cs typeface="Barlow"/>
                <a:sym typeface="Barlow"/>
              </a:rPr>
              <a:t>   </a:t>
            </a:r>
            <a:endParaRPr b="1" sz="1900">
              <a:solidFill>
                <a:srgbClr val="990000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455B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 title="CEOS_logo_white_text_right.png"/>
          <p:cNvPicPr preferRelativeResize="0"/>
          <p:nvPr/>
        </p:nvPicPr>
        <p:blipFill rotWithShape="1">
          <a:blip r:embed="rId3">
            <a:alphaModFix/>
          </a:blip>
          <a:srcRect b="0" l="-420" r="420" t="0"/>
          <a:stretch/>
        </p:blipFill>
        <p:spPr>
          <a:xfrm>
            <a:off x="5897725" y="231425"/>
            <a:ext cx="2198523" cy="5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1" title="CEOS_ARD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3950" y="138054"/>
            <a:ext cx="861200" cy="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 title="slide6.jpg"/>
          <p:cNvPicPr preferRelativeResize="0"/>
          <p:nvPr/>
        </p:nvPicPr>
        <p:blipFill rotWithShape="1">
          <a:blip r:embed="rId5">
            <a:alphaModFix/>
          </a:blip>
          <a:srcRect b="0" l="56751" r="-25183" t="0"/>
          <a:stretch/>
        </p:blipFill>
        <p:spPr>
          <a:xfrm flipH="1">
            <a:off x="-4391025" y="-45225"/>
            <a:ext cx="5222700" cy="5004600"/>
          </a:xfrm>
          <a:prstGeom prst="donut">
            <a:avLst>
              <a:gd fmla="val 10848" name="adj"/>
            </a:avLst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1013150" y="193363"/>
            <a:ext cx="47031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Progress</a:t>
            </a:r>
            <a:endParaRPr sz="2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772575" y="950050"/>
            <a:ext cx="8198400" cy="3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At the 2025 CEOS Plenary, Principals tasked the CEOS-ARD Oversight Group to develop the 2026 CEOS-ARD Strategy for delivery by the 2026 CEOS Plenary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2" marL="8572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■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In collaboration with CEOS entities and external stakeholders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2" marL="85725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■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Supported by the 2026 CEOS Chair team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Strategy will define the actions, resources, and commitments required to deliver the next level of ambition for CEOS-ARD and meet community expectations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b="1"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Proposed vision statement: “Earth Observation for Everyone” </a:t>
            </a:r>
            <a:endParaRPr b="1"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Decided on a two-part structure – following example of other CEOS Roadmaps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AutoNum type="arabicPeriod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High-level, five-year Strategy, which will set the overall vision and direction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1" marL="9144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"/>
              <a:buAutoNum type="arabicPeriod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A more frequently updated annex of initiatives/tasks that achieve the Success Criteria and Outcome Signals of the Strategy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500"/>
              <a:buFont typeface="Barlow"/>
              <a:buChar char="●"/>
            </a:pPr>
            <a:r>
              <a:rPr lang="en"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Potentially supplemented by a CEOS-ARD  for water annex, supported by the NASA SIT Chair team.</a:t>
            </a:r>
            <a:endParaRPr sz="15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cxnSp>
        <p:nvCxnSpPr>
          <p:cNvPr id="151" name="Google Shape;151;p21"/>
          <p:cNvCxnSpPr/>
          <p:nvPr/>
        </p:nvCxnSpPr>
        <p:spPr>
          <a:xfrm>
            <a:off x="172950" y="4757875"/>
            <a:ext cx="87981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