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Barlow SemiBold"/>
      <p:regular r:id="rId23"/>
      <p:bold r:id="rId24"/>
      <p:italic r:id="rId25"/>
      <p:boldItalic r:id="rId26"/>
    </p:embeddedFont>
    <p:embeddedFont>
      <p:font typeface="Barlow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BarlowSemiBold-bold.fntdata"/><Relationship Id="rId23" Type="http://schemas.openxmlformats.org/officeDocument/2006/relationships/font" Target="fonts/BarlowSemiBold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BarlowSemiBold-boldItalic.fntdata"/><Relationship Id="rId25" Type="http://schemas.openxmlformats.org/officeDocument/2006/relationships/font" Target="fonts/BarlowSemiBold-italic.fntdata"/><Relationship Id="rId28" Type="http://schemas.openxmlformats.org/officeDocument/2006/relationships/font" Target="fonts/Barlow-bold.fntdata"/><Relationship Id="rId27" Type="http://schemas.openxmlformats.org/officeDocument/2006/relationships/font" Target="fonts/Barlow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Barlow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Barlow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5aa518a1a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5aa518a1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d44777f378_0_5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d44777f378_0_5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d44777f378_0_5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d44777f378_0_5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d44777f378_0_5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d44777f378_0_5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d44777f378_0_5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d44777f378_0_5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d44777f378_0_6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d44777f378_0_6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d44777f378_0_7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d44777f378_0_7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d44777f378_0_7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d44777f378_0_7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d44777f378_0_7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d44777f378_0_7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dc7bb39394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dc7bb39394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d44777f378_0_5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d44777f378_0_5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dc7bb39394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dc7bb39394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d44777f378_0_6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d44777f378_0_6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d75dd78cf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d75dd78cf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6721fe23e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6721fe23e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d44777f378_0_5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d44777f378_0_5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d44777f378_0_5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d44777f378_0_5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12.jpg"/><Relationship Id="rId5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Relationship Id="rId4" Type="http://schemas.openxmlformats.org/officeDocument/2006/relationships/image" Target="../media/image12.jpg"/><Relationship Id="rId5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Relationship Id="rId4" Type="http://schemas.openxmlformats.org/officeDocument/2006/relationships/image" Target="../media/image12.jpg"/><Relationship Id="rId5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2.jpg"/><Relationship Id="rId5" Type="http://schemas.openxmlformats.org/officeDocument/2006/relationships/image" Target="../media/image5.png"/><Relationship Id="rId6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2.jpg"/><Relationship Id="rId5" Type="http://schemas.openxmlformats.org/officeDocument/2006/relationships/image" Target="../media/image5.png"/><Relationship Id="rId6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2.jp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2.jp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2.jpg"/><Relationship Id="rId5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455B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Google Shape;54;p13"/>
          <p:cNvCxnSpPr/>
          <p:nvPr/>
        </p:nvCxnSpPr>
        <p:spPr>
          <a:xfrm>
            <a:off x="172950" y="4757875"/>
            <a:ext cx="87981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55" name="Google Shape;55;p13"/>
          <p:cNvSpPr txBox="1"/>
          <p:nvPr/>
        </p:nvSpPr>
        <p:spPr>
          <a:xfrm>
            <a:off x="385850" y="196600"/>
            <a:ext cx="5278500" cy="3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2026-2031 CEOS-ARD Strategy Introduction</a:t>
            </a:r>
            <a:endParaRPr sz="46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56" name="Google Shape;56;p13" title="CEOS_ARD_Logo_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7075" y="990600"/>
            <a:ext cx="3939725" cy="315744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385850" y="3097975"/>
            <a:ext cx="47031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Ferran Gascon</a:t>
            </a:r>
            <a:endParaRPr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On behalf of the </a:t>
            </a:r>
            <a:r>
              <a:rPr lang="en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CEOS-ARD Oversight Group</a:t>
            </a:r>
            <a:endParaRPr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4698" y="196600"/>
            <a:ext cx="2502723" cy="5731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/>
          <p:nvPr/>
        </p:nvSpPr>
        <p:spPr>
          <a:xfrm>
            <a:off x="5126275" y="4063450"/>
            <a:ext cx="503400" cy="503400"/>
          </a:xfrm>
          <a:prstGeom prst="ellipse">
            <a:avLst/>
          </a:prstGeom>
          <a:solidFill>
            <a:srgbClr val="0271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 txBox="1"/>
          <p:nvPr/>
        </p:nvSpPr>
        <p:spPr>
          <a:xfrm>
            <a:off x="-83050" y="4063450"/>
            <a:ext cx="5444400" cy="503400"/>
          </a:xfrm>
          <a:prstGeom prst="rect">
            <a:avLst/>
          </a:prstGeom>
          <a:solidFill>
            <a:srgbClr val="0271B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          Earth Observation for Everyone</a:t>
            </a:r>
            <a:endParaRPr sz="1800"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Quality, Authenticity &amp; Provenance</a:t>
            </a:r>
            <a:endParaRPr/>
          </a:p>
        </p:txBody>
      </p:sp>
      <p:sp>
        <p:nvSpPr>
          <p:cNvPr id="156" name="Google Shape;156;p22"/>
          <p:cNvSpPr txBox="1"/>
          <p:nvPr>
            <p:ph idx="1" type="body"/>
          </p:nvPr>
        </p:nvSpPr>
        <p:spPr>
          <a:xfrm>
            <a:off x="311700" y="1152475"/>
            <a:ext cx="8520600" cy="38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Success Criteria:</a:t>
            </a:r>
            <a:endParaRPr b="1"/>
          </a:p>
          <a:p>
            <a:pPr indent="-317183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CEOS-ARD products are accompanied by quantitative, consistent, and comparable quality and uncertainty information, not just descriptive compliance statements.</a:t>
            </a:r>
            <a:endParaRPr/>
          </a:p>
          <a:p>
            <a:pPr indent="-317183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Ongoing integrity monitoring and reporting is routine, enabling early detection of degradation or loss of compliance. Note: Integrity means continuous, verifiable confidence that CEOS‑ARD data remains accurate, consistent, authentic, and traceable across its entire lifecycle.</a:t>
            </a:r>
            <a:endParaRPr/>
          </a:p>
          <a:p>
            <a:pPr indent="-317183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Provenance, authenticity, versioning, and lineage of data are machine-readable and human-interpretable, and traceable across all mirrors, cloud platforms, and reprocessing cycles.</a:t>
            </a:r>
            <a:endParaRPr/>
          </a:p>
          <a:p>
            <a:pPr indent="-317183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If a user is building a time series or multi-mission analysis, they can swap or mix CEOS-ARD products with no hidden biases or artifacts being introduced.</a:t>
            </a:r>
            <a:endParaRPr/>
          </a:p>
          <a:p>
            <a:pPr indent="-317183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 CEOS-ARD label guarantees harmonized measurands, within specified uncertainties (note: not homogenised).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Outcome Signal: Trust in the CEOS-ARD label is based on evidence.</a:t>
            </a:r>
            <a:endParaRPr/>
          </a:p>
        </p:txBody>
      </p:sp>
      <p:sp>
        <p:nvSpPr>
          <p:cNvPr id="157" name="Google Shape;157;p22"/>
          <p:cNvSpPr/>
          <p:nvPr/>
        </p:nvSpPr>
        <p:spPr>
          <a:xfrm>
            <a:off x="0" y="0"/>
            <a:ext cx="311700" cy="5143500"/>
          </a:xfrm>
          <a:prstGeom prst="rect">
            <a:avLst/>
          </a:prstGeom>
          <a:solidFill>
            <a:srgbClr val="EB7F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Fitness for Purpose</a:t>
            </a:r>
            <a:endParaRPr/>
          </a:p>
        </p:txBody>
      </p:sp>
      <p:sp>
        <p:nvSpPr>
          <p:cNvPr id="163" name="Google Shape;163;p23"/>
          <p:cNvSpPr/>
          <p:nvPr/>
        </p:nvSpPr>
        <p:spPr>
          <a:xfrm>
            <a:off x="0" y="0"/>
            <a:ext cx="311700" cy="5143500"/>
          </a:xfrm>
          <a:prstGeom prst="rect">
            <a:avLst/>
          </a:prstGeom>
          <a:solidFill>
            <a:srgbClr val="05B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3"/>
          <p:cNvSpPr txBox="1"/>
          <p:nvPr>
            <p:ph idx="1" type="body"/>
          </p:nvPr>
        </p:nvSpPr>
        <p:spPr>
          <a:xfrm>
            <a:off x="311700" y="1152475"/>
            <a:ext cx="8520600" cy="38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Success Criteria:</a:t>
            </a:r>
            <a:endParaRPr b="1"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Users can clearly identify what each CEOS-ARD product is fit for, including limitations, uncertainty bounds, and appropriate application types.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CEOS-ARD supports long-term, stable, bias-aware data records suitable for long-term scientific applications.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Fitness-for-purpose distinctions help non-expert users avoid misuse, while giving providers clear pathways to improve product maturity.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CEOS-ARD products are increasingly cited as authoritative inputs to global frameworks, indicators, and assessments.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Outcome Signal: Users can select CEOS-ARD products with confidence.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Compliance Automation &amp; Scalable Peer Review</a:t>
            </a:r>
            <a:endParaRPr/>
          </a:p>
        </p:txBody>
      </p:sp>
      <p:sp>
        <p:nvSpPr>
          <p:cNvPr id="170" name="Google Shape;170;p24"/>
          <p:cNvSpPr/>
          <p:nvPr/>
        </p:nvSpPr>
        <p:spPr>
          <a:xfrm>
            <a:off x="0" y="0"/>
            <a:ext cx="311700" cy="5143500"/>
          </a:xfrm>
          <a:prstGeom prst="rect">
            <a:avLst/>
          </a:prstGeom>
          <a:solidFill>
            <a:srgbClr val="00B1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4"/>
          <p:cNvSpPr txBox="1"/>
          <p:nvPr>
            <p:ph idx="1" type="body"/>
          </p:nvPr>
        </p:nvSpPr>
        <p:spPr>
          <a:xfrm>
            <a:off x="311700" y="1152475"/>
            <a:ext cx="8520600" cy="38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Success Criteria:</a:t>
            </a:r>
            <a:endParaRPr b="1"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CEOS-ARD assessments are largely automated, repeatable, continuous, and embedded in provider pipelines.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Peer review scales sustainably without relying on manual document checks.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Providers experience lower effort and faster turnaround for CEOS-ARD endorsement.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CEOS-ARD governance shifts from gatekeeping to continuous assurance.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Contribute to commercial ecosystem enhancement by enabling independent third parties to undertake compliance assessments.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Outcome Signal: CEOS-ARD can scale to many more providers without slowing down and third parties emerge to provide commercial compliance services.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 Enablement &amp; Trustworthy GFM</a:t>
            </a:r>
            <a:endParaRPr/>
          </a:p>
        </p:txBody>
      </p:sp>
      <p:sp>
        <p:nvSpPr>
          <p:cNvPr id="177" name="Google Shape;177;p25"/>
          <p:cNvSpPr/>
          <p:nvPr/>
        </p:nvSpPr>
        <p:spPr>
          <a:xfrm>
            <a:off x="0" y="0"/>
            <a:ext cx="311700" cy="51435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5"/>
          <p:cNvSpPr txBox="1"/>
          <p:nvPr>
            <p:ph idx="1" type="body"/>
          </p:nvPr>
        </p:nvSpPr>
        <p:spPr>
          <a:xfrm>
            <a:off x="311700" y="1152475"/>
            <a:ext cx="8520600" cy="38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Success Criteria:</a:t>
            </a:r>
            <a:endParaRPr b="1"/>
          </a:p>
          <a:p>
            <a:pPr indent="-334328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CEOS-ARD products are widely used as trusted training and benchmarking data for geospatial AI and foundation models.</a:t>
            </a:r>
            <a:endParaRPr/>
          </a:p>
          <a:p>
            <a:pPr indent="-334328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CEOS-ARD defines product specifications for GFM-derived products, including embeddings, ensuring they carry the same quality and provenance guarantees as the source data.</a:t>
            </a:r>
            <a:endParaRPr/>
          </a:p>
          <a:p>
            <a:pPr indent="-334328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AI users understand dataset limitations through clear provenance, uncertainty information, and data cards.</a:t>
            </a:r>
            <a:endParaRPr/>
          </a:p>
          <a:p>
            <a:pPr indent="-334328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CEOS-ARD helps reduce AI risk, by discouraging use of poorly characterised data in high-impact applications.</a:t>
            </a:r>
            <a:endParaRPr/>
          </a:p>
          <a:p>
            <a:pPr indent="-334328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CEOS agencies are recognised as stewards of high-quality training data.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Outcome Signal: CEOS-ARD is referenced as a quality baseline in AI research and operational deployment.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Adoption, Enablement &amp; Impact</a:t>
            </a:r>
            <a:endParaRPr/>
          </a:p>
        </p:txBody>
      </p:sp>
      <p:sp>
        <p:nvSpPr>
          <p:cNvPr id="184" name="Google Shape;184;p26"/>
          <p:cNvSpPr/>
          <p:nvPr/>
        </p:nvSpPr>
        <p:spPr>
          <a:xfrm>
            <a:off x="0" y="0"/>
            <a:ext cx="311700" cy="5143500"/>
          </a:xfrm>
          <a:prstGeom prst="rect">
            <a:avLst/>
          </a:prstGeom>
          <a:solidFill>
            <a:srgbClr val="0071C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6"/>
          <p:cNvSpPr txBox="1"/>
          <p:nvPr>
            <p:ph idx="1" type="body"/>
          </p:nvPr>
        </p:nvSpPr>
        <p:spPr>
          <a:xfrm>
            <a:off x="311700" y="1152475"/>
            <a:ext cx="8520600" cy="38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Success Criteria:</a:t>
            </a:r>
            <a:endParaRPr b="1"/>
          </a:p>
          <a:p>
            <a:pPr indent="-317183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CEOS-ARD is routinely referenced in procurement, funding calls, and operational requirements as a baseline expectation.</a:t>
            </a:r>
            <a:endParaRPr/>
          </a:p>
          <a:p>
            <a:pPr indent="-317183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CEOS-ARD is recognised as community-driven, being co-developed by CEOS and the broader community.</a:t>
            </a:r>
            <a:endParaRPr/>
          </a:p>
          <a:p>
            <a:pPr indent="-317183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Derivative and thematic CEOS-ARD products directly support priority user communities (e.g. agriculture, biodiversity, disasters).</a:t>
            </a:r>
            <a:endParaRPr/>
          </a:p>
          <a:p>
            <a:pPr indent="-317183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Commercial providers see CEOS-ARD endorsement as a market differentiator, not a compliance burden.</a:t>
            </a:r>
            <a:endParaRPr/>
          </a:p>
          <a:p>
            <a:pPr indent="-317183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Training, outreach, and documented case studies clearly demonstrate real-world impact and return on investment.</a:t>
            </a:r>
            <a:endParaRPr/>
          </a:p>
          <a:p>
            <a:pPr indent="-317183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Growing number of CEOS-ARD compliant datasets and a growing annual volume of CEOS-ARD compliant datasets across common ’data distributor’ platforms based on a 2026 baseline.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Outcome Signal: CEOS-ARD success is measured by use and impact including through increased citations in the scientific and general literature.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0" name="Google Shape;190;p27"/>
          <p:cNvCxnSpPr/>
          <p:nvPr/>
        </p:nvCxnSpPr>
        <p:spPr>
          <a:xfrm>
            <a:off x="172950" y="4757875"/>
            <a:ext cx="8798100" cy="0"/>
          </a:xfrm>
          <a:prstGeom prst="straightConnector1">
            <a:avLst/>
          </a:prstGeom>
          <a:noFill/>
          <a:ln cap="flat" cmpd="sng" w="9525">
            <a:solidFill>
              <a:srgbClr val="21455B"/>
            </a:solidFill>
            <a:prstDash val="dot"/>
            <a:round/>
            <a:headEnd len="med" w="med" type="none"/>
            <a:tailEnd len="med" w="med" type="none"/>
          </a:ln>
        </p:spPr>
      </p:cxnSp>
      <p:pic>
        <p:nvPicPr>
          <p:cNvPr id="191" name="Google Shape;191;p27" title="CEOS_ARD_Logo_blue_corrected.png"/>
          <p:cNvPicPr preferRelativeResize="0"/>
          <p:nvPr/>
        </p:nvPicPr>
        <p:blipFill rotWithShape="1">
          <a:blip r:embed="rId3">
            <a:alphaModFix/>
          </a:blip>
          <a:srcRect b="229" l="0" r="0" t="239"/>
          <a:stretch/>
        </p:blipFill>
        <p:spPr>
          <a:xfrm>
            <a:off x="8173950" y="138054"/>
            <a:ext cx="861200" cy="69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7" title="CARD4L-SAR_Background-ALOS2.jpg"/>
          <p:cNvPicPr preferRelativeResize="0"/>
          <p:nvPr/>
        </p:nvPicPr>
        <p:blipFill rotWithShape="1">
          <a:blip r:embed="rId4">
            <a:alphaModFix/>
          </a:blip>
          <a:srcRect b="2915" l="5347" r="518" t="866"/>
          <a:stretch/>
        </p:blipFill>
        <p:spPr>
          <a:xfrm flipH="1">
            <a:off x="-4391025" y="-45225"/>
            <a:ext cx="5222700" cy="5004600"/>
          </a:xfrm>
          <a:prstGeom prst="donut">
            <a:avLst>
              <a:gd fmla="val 10848" name="adj"/>
            </a:avLst>
          </a:prstGeom>
          <a:noFill/>
          <a:ln>
            <a:noFill/>
          </a:ln>
        </p:spPr>
      </p:pic>
      <p:sp>
        <p:nvSpPr>
          <p:cNvPr id="193" name="Google Shape;193;p27"/>
          <p:cNvSpPr txBox="1"/>
          <p:nvPr/>
        </p:nvSpPr>
        <p:spPr>
          <a:xfrm>
            <a:off x="1013150" y="193363"/>
            <a:ext cx="47031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21455B"/>
                </a:solidFill>
                <a:latin typeface="Barlow"/>
                <a:ea typeface="Barlow"/>
                <a:cs typeface="Barlow"/>
                <a:sym typeface="Barlow"/>
              </a:rPr>
              <a:t>What do we need from Agencies and CEOS to help develop these areas?</a:t>
            </a:r>
            <a:endParaRPr sz="2500">
              <a:solidFill>
                <a:srgbClr val="21455B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94" name="Google Shape;194;p27" title="CEOS_logo_ard_blue.png"/>
          <p:cNvPicPr preferRelativeResize="0"/>
          <p:nvPr/>
        </p:nvPicPr>
        <p:blipFill rotWithShape="1">
          <a:blip r:embed="rId5">
            <a:alphaModFix/>
          </a:blip>
          <a:srcRect b="0" l="10" r="0" t="0"/>
          <a:stretch/>
        </p:blipFill>
        <p:spPr>
          <a:xfrm>
            <a:off x="5992452" y="231433"/>
            <a:ext cx="2179997" cy="50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7"/>
          <p:cNvSpPr/>
          <p:nvPr/>
        </p:nvSpPr>
        <p:spPr>
          <a:xfrm>
            <a:off x="2296957" y="3109720"/>
            <a:ext cx="950400" cy="9504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7"/>
          <p:cNvSpPr/>
          <p:nvPr/>
        </p:nvSpPr>
        <p:spPr>
          <a:xfrm>
            <a:off x="6366632" y="1860295"/>
            <a:ext cx="950400" cy="9504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7"/>
          <p:cNvSpPr txBox="1"/>
          <p:nvPr/>
        </p:nvSpPr>
        <p:spPr>
          <a:xfrm>
            <a:off x="1379200" y="1929880"/>
            <a:ext cx="7246500" cy="32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21455B"/>
                </a:solidFill>
              </a:rPr>
              <a:t>Standards and Interoperability</a:t>
            </a:r>
            <a:endParaRPr b="1" sz="1100">
              <a:solidFill>
                <a:srgbClr val="21455B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1455B"/>
              </a:buClr>
              <a:buSzPts val="1100"/>
              <a:buChar char="●"/>
            </a:pPr>
            <a:r>
              <a:rPr lang="en" sz="1100">
                <a:solidFill>
                  <a:srgbClr val="21455B"/>
                </a:solidFill>
              </a:rPr>
              <a:t>Expertise in geospatial standards development</a:t>
            </a:r>
            <a:endParaRPr sz="1100">
              <a:solidFill>
                <a:srgbClr val="21455B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1455B"/>
              </a:buClr>
              <a:buSzPts val="1100"/>
              <a:buChar char="●"/>
            </a:pPr>
            <a:r>
              <a:rPr lang="en" sz="1100">
                <a:solidFill>
                  <a:srgbClr val="21455B"/>
                </a:solidFill>
              </a:rPr>
              <a:t>Engagement with national standards bodies</a:t>
            </a:r>
            <a:endParaRPr sz="1100">
              <a:solidFill>
                <a:srgbClr val="21455B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1455B"/>
              </a:buClr>
              <a:buSzPts val="1100"/>
              <a:buChar char="●"/>
            </a:pPr>
            <a:r>
              <a:rPr lang="en" sz="1100">
                <a:solidFill>
                  <a:srgbClr val="21455B"/>
                </a:solidFill>
              </a:rPr>
              <a:t>Experience with STAC implementation and discoverability and accessibility standards (WGISS)</a:t>
            </a:r>
            <a:endParaRPr sz="1100">
              <a:solidFill>
                <a:srgbClr val="21455B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1455B"/>
              </a:buClr>
              <a:buSzPts val="1100"/>
              <a:buChar char="●"/>
            </a:pPr>
            <a:r>
              <a:rPr lang="en" sz="1100">
                <a:solidFill>
                  <a:srgbClr val="21455B"/>
                </a:solidFill>
              </a:rPr>
              <a:t>Connection to </a:t>
            </a:r>
            <a:r>
              <a:rPr lang="en" sz="1100">
                <a:solidFill>
                  <a:srgbClr val="21455B"/>
                </a:solidFill>
              </a:rPr>
              <a:t>agency</a:t>
            </a:r>
            <a:r>
              <a:rPr lang="en" sz="1100">
                <a:solidFill>
                  <a:srgbClr val="21455B"/>
                </a:solidFill>
              </a:rPr>
              <a:t> staff responsible for archives, data processing, metadata definition, etc.</a:t>
            </a:r>
            <a:endParaRPr sz="1100">
              <a:solidFill>
                <a:srgbClr val="21455B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1455B"/>
              </a:buClr>
              <a:buSzPts val="1100"/>
              <a:buChar char="●"/>
            </a:pPr>
            <a:r>
              <a:rPr lang="en" sz="1100">
                <a:solidFill>
                  <a:srgbClr val="21455B"/>
                </a:solidFill>
              </a:rPr>
              <a:t>Connections to software and tool developers including in private sector</a:t>
            </a:r>
            <a:endParaRPr sz="1100">
              <a:solidFill>
                <a:srgbClr val="21455B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1455B"/>
              </a:buClr>
              <a:buSzPts val="1100"/>
              <a:buChar char="●"/>
            </a:pPr>
            <a:r>
              <a:rPr lang="en" sz="1100">
                <a:solidFill>
                  <a:srgbClr val="21455B"/>
                </a:solidFill>
              </a:rPr>
              <a:t>Adoption of CEOS-ARD as an interoperability baseline</a:t>
            </a:r>
            <a:endParaRPr sz="1100">
              <a:solidFill>
                <a:srgbClr val="21455B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1455B"/>
              </a:buClr>
              <a:buSzPts val="1100"/>
              <a:buChar char="●"/>
            </a:pPr>
            <a:r>
              <a:rPr lang="en" sz="1100">
                <a:solidFill>
                  <a:srgbClr val="21455B"/>
                </a:solidFill>
              </a:rPr>
              <a:t>Pilot studies to demonstrate CEOS-ARD facilitation of interoperability</a:t>
            </a:r>
            <a:endParaRPr sz="1100">
              <a:solidFill>
                <a:srgbClr val="21455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1455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21455B"/>
                </a:solidFill>
              </a:rPr>
              <a:t>Quality, Authenticity &amp; Provenance</a:t>
            </a:r>
            <a:endParaRPr b="1" sz="1100">
              <a:solidFill>
                <a:srgbClr val="21455B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1455B"/>
              </a:buClr>
              <a:buSzPts val="1100"/>
              <a:buChar char="●"/>
            </a:pPr>
            <a:r>
              <a:rPr lang="en" sz="1100">
                <a:solidFill>
                  <a:srgbClr val="21455B"/>
                </a:solidFill>
              </a:rPr>
              <a:t>Close engagement of WGCV experts and resourcing of agency experts to engage with CEOS-ARD</a:t>
            </a:r>
            <a:endParaRPr sz="1100">
              <a:solidFill>
                <a:srgbClr val="21455B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1455B"/>
              </a:buClr>
              <a:buSzPts val="1100"/>
              <a:buChar char="●"/>
            </a:pPr>
            <a:r>
              <a:rPr lang="en" sz="1100">
                <a:solidFill>
                  <a:srgbClr val="21455B"/>
                </a:solidFill>
              </a:rPr>
              <a:t>Implementation of the CEOS Interoperability Handbook Quality Chapter</a:t>
            </a:r>
            <a:endParaRPr sz="1100">
              <a:solidFill>
                <a:srgbClr val="21455B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1455B"/>
              </a:buClr>
              <a:buSzPts val="1100"/>
              <a:buChar char="●"/>
            </a:pPr>
            <a:r>
              <a:rPr lang="en" sz="1100">
                <a:solidFill>
                  <a:srgbClr val="21455B"/>
                </a:solidFill>
              </a:rPr>
              <a:t>Alignment of agency quality assessment frameworks with CEOS-ARD</a:t>
            </a:r>
            <a:endParaRPr sz="1100">
              <a:solidFill>
                <a:srgbClr val="21455B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1455B"/>
              </a:buClr>
              <a:buSzPts val="1100"/>
              <a:buChar char="●"/>
            </a:pPr>
            <a:r>
              <a:rPr lang="en" sz="1100">
                <a:solidFill>
                  <a:srgbClr val="21455B"/>
                </a:solidFill>
              </a:rPr>
              <a:t>Support to WGCV cal/val networks and Product Validation Platform</a:t>
            </a:r>
            <a:endParaRPr sz="1100">
              <a:solidFill>
                <a:srgbClr val="21455B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1455B"/>
              </a:buClr>
              <a:buSzPts val="1100"/>
              <a:buChar char="●"/>
            </a:pPr>
            <a:r>
              <a:rPr lang="en" sz="1100">
                <a:solidFill>
                  <a:srgbClr val="21455B"/>
                </a:solidFill>
              </a:rPr>
              <a:t>Connection to agency experts working on issues of data provenance and quality assurance</a:t>
            </a:r>
            <a:endParaRPr sz="1100">
              <a:solidFill>
                <a:srgbClr val="21455B"/>
              </a:solidFill>
            </a:endParaRPr>
          </a:p>
        </p:txBody>
      </p:sp>
      <p:sp>
        <p:nvSpPr>
          <p:cNvPr id="198" name="Google Shape;198;p27"/>
          <p:cNvSpPr/>
          <p:nvPr/>
        </p:nvSpPr>
        <p:spPr>
          <a:xfrm>
            <a:off x="1066675" y="2006085"/>
            <a:ext cx="167700" cy="1369500"/>
          </a:xfrm>
          <a:prstGeom prst="rect">
            <a:avLst/>
          </a:prstGeom>
          <a:solidFill>
            <a:srgbClr val="C940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99" name="Google Shape;199;p27"/>
          <p:cNvSpPr txBox="1"/>
          <p:nvPr/>
        </p:nvSpPr>
        <p:spPr>
          <a:xfrm>
            <a:off x="1013150" y="1502677"/>
            <a:ext cx="7483200" cy="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21455B"/>
                </a:solidFill>
              </a:rPr>
              <a:t>Headline:</a:t>
            </a:r>
            <a:r>
              <a:rPr lang="en" sz="1200">
                <a:solidFill>
                  <a:srgbClr val="21455B"/>
                </a:solidFill>
              </a:rPr>
              <a:t> </a:t>
            </a:r>
            <a:r>
              <a:rPr lang="en" sz="1200">
                <a:solidFill>
                  <a:srgbClr val="21455B"/>
                </a:solidFill>
              </a:rPr>
              <a:t>Engagement of agency and CEOS experts</a:t>
            </a:r>
            <a:endParaRPr sz="1200">
              <a:solidFill>
                <a:srgbClr val="21455B"/>
              </a:solidFill>
            </a:endParaRPr>
          </a:p>
        </p:txBody>
      </p:sp>
      <p:sp>
        <p:nvSpPr>
          <p:cNvPr id="200" name="Google Shape;200;p27"/>
          <p:cNvSpPr/>
          <p:nvPr/>
        </p:nvSpPr>
        <p:spPr>
          <a:xfrm>
            <a:off x="1079875" y="3505189"/>
            <a:ext cx="167700" cy="1087200"/>
          </a:xfrm>
          <a:prstGeom prst="rect">
            <a:avLst/>
          </a:prstGeom>
          <a:solidFill>
            <a:srgbClr val="EB7F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" name="Google Shape;205;p28"/>
          <p:cNvCxnSpPr/>
          <p:nvPr/>
        </p:nvCxnSpPr>
        <p:spPr>
          <a:xfrm>
            <a:off x="172950" y="4757875"/>
            <a:ext cx="8798100" cy="0"/>
          </a:xfrm>
          <a:prstGeom prst="straightConnector1">
            <a:avLst/>
          </a:prstGeom>
          <a:noFill/>
          <a:ln cap="flat" cmpd="sng" w="9525">
            <a:solidFill>
              <a:srgbClr val="21455B"/>
            </a:solidFill>
            <a:prstDash val="dot"/>
            <a:round/>
            <a:headEnd len="med" w="med" type="none"/>
            <a:tailEnd len="med" w="med" type="none"/>
          </a:ln>
        </p:spPr>
      </p:cxnSp>
      <p:pic>
        <p:nvPicPr>
          <p:cNvPr id="206" name="Google Shape;206;p28" title="CEOS_ARD_Logo_blue_corrected.png"/>
          <p:cNvPicPr preferRelativeResize="0"/>
          <p:nvPr/>
        </p:nvPicPr>
        <p:blipFill rotWithShape="1">
          <a:blip r:embed="rId3">
            <a:alphaModFix/>
          </a:blip>
          <a:srcRect b="229" l="0" r="0" t="239"/>
          <a:stretch/>
        </p:blipFill>
        <p:spPr>
          <a:xfrm>
            <a:off x="8173950" y="138054"/>
            <a:ext cx="861200" cy="69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8" title="CARD4L-SAR_Background-ALOS2.jpg"/>
          <p:cNvPicPr preferRelativeResize="0"/>
          <p:nvPr/>
        </p:nvPicPr>
        <p:blipFill rotWithShape="1">
          <a:blip r:embed="rId4">
            <a:alphaModFix/>
          </a:blip>
          <a:srcRect b="2915" l="5347" r="518" t="866"/>
          <a:stretch/>
        </p:blipFill>
        <p:spPr>
          <a:xfrm flipH="1">
            <a:off x="-4391025" y="-45225"/>
            <a:ext cx="5222700" cy="5004600"/>
          </a:xfrm>
          <a:prstGeom prst="donut">
            <a:avLst>
              <a:gd fmla="val 10848" name="adj"/>
            </a:avLst>
          </a:prstGeom>
          <a:noFill/>
          <a:ln>
            <a:noFill/>
          </a:ln>
        </p:spPr>
      </p:pic>
      <p:sp>
        <p:nvSpPr>
          <p:cNvPr id="208" name="Google Shape;208;p28"/>
          <p:cNvSpPr txBox="1"/>
          <p:nvPr/>
        </p:nvSpPr>
        <p:spPr>
          <a:xfrm>
            <a:off x="1013150" y="193363"/>
            <a:ext cx="47031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21455B"/>
                </a:solidFill>
                <a:latin typeface="Barlow"/>
                <a:ea typeface="Barlow"/>
                <a:cs typeface="Barlow"/>
                <a:sym typeface="Barlow"/>
              </a:rPr>
              <a:t>What do we need from Agencies and CEOS to help develop these areas?</a:t>
            </a:r>
            <a:endParaRPr sz="2500">
              <a:solidFill>
                <a:srgbClr val="21455B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09" name="Google Shape;209;p28" title="CEOS_logo_ard_blue.png"/>
          <p:cNvPicPr preferRelativeResize="0"/>
          <p:nvPr/>
        </p:nvPicPr>
        <p:blipFill rotWithShape="1">
          <a:blip r:embed="rId5">
            <a:alphaModFix/>
          </a:blip>
          <a:srcRect b="0" l="10" r="0" t="0"/>
          <a:stretch/>
        </p:blipFill>
        <p:spPr>
          <a:xfrm>
            <a:off x="5992452" y="231433"/>
            <a:ext cx="2179997" cy="50347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8"/>
          <p:cNvSpPr/>
          <p:nvPr/>
        </p:nvSpPr>
        <p:spPr>
          <a:xfrm>
            <a:off x="2296957" y="3109720"/>
            <a:ext cx="950400" cy="9504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8"/>
          <p:cNvSpPr/>
          <p:nvPr/>
        </p:nvSpPr>
        <p:spPr>
          <a:xfrm>
            <a:off x="6366632" y="1860295"/>
            <a:ext cx="950400" cy="9504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8"/>
          <p:cNvSpPr txBox="1"/>
          <p:nvPr/>
        </p:nvSpPr>
        <p:spPr>
          <a:xfrm>
            <a:off x="1379200" y="1929880"/>
            <a:ext cx="7246500" cy="32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21455B"/>
                </a:solidFill>
              </a:rPr>
              <a:t>Fitness for Purpose</a:t>
            </a:r>
            <a:endParaRPr b="1" sz="1100">
              <a:solidFill>
                <a:srgbClr val="21455B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1455B"/>
              </a:buClr>
              <a:buSzPts val="1100"/>
              <a:buChar char="●"/>
            </a:pPr>
            <a:r>
              <a:rPr lang="en" sz="1100">
                <a:solidFill>
                  <a:srgbClr val="21455B"/>
                </a:solidFill>
              </a:rPr>
              <a:t>Application area experts to assess suitability of CEOS-ARD specifications and products</a:t>
            </a:r>
            <a:endParaRPr sz="1100">
              <a:solidFill>
                <a:srgbClr val="21455B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1455B"/>
              </a:buClr>
              <a:buSzPts val="1100"/>
              <a:buChar char="●"/>
            </a:pPr>
            <a:r>
              <a:rPr lang="en" sz="1100">
                <a:solidFill>
                  <a:srgbClr val="21455B"/>
                </a:solidFill>
              </a:rPr>
              <a:t>Engagement of thematic CEOS groups in areas such as biodiversity, forests and biomass, agriculture, disasters, etc.</a:t>
            </a:r>
            <a:endParaRPr sz="1100">
              <a:solidFill>
                <a:srgbClr val="21455B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1455B"/>
              </a:buClr>
              <a:buSzPts val="1100"/>
              <a:buChar char="●"/>
            </a:pPr>
            <a:r>
              <a:rPr lang="en" sz="1100">
                <a:solidFill>
                  <a:srgbClr val="21455B"/>
                </a:solidFill>
              </a:rPr>
              <a:t>Alignment with WGCV LPV protocols</a:t>
            </a:r>
            <a:endParaRPr sz="1100">
              <a:solidFill>
                <a:srgbClr val="21455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1455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21455B"/>
                </a:solidFill>
              </a:rPr>
              <a:t>Compliance Automation &amp; Scalable Peer Review</a:t>
            </a:r>
            <a:endParaRPr b="1" sz="1100">
              <a:solidFill>
                <a:srgbClr val="21455B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1455B"/>
              </a:buClr>
              <a:buSzPts val="1100"/>
              <a:buChar char="●"/>
            </a:pPr>
            <a:r>
              <a:rPr lang="en" sz="1100">
                <a:solidFill>
                  <a:srgbClr val="21455B"/>
                </a:solidFill>
              </a:rPr>
              <a:t>Software and tool developers</a:t>
            </a:r>
            <a:endParaRPr sz="1100">
              <a:solidFill>
                <a:srgbClr val="21455B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1455B"/>
              </a:buClr>
              <a:buSzPts val="1100"/>
              <a:buChar char="●"/>
            </a:pPr>
            <a:r>
              <a:rPr lang="en" sz="1100">
                <a:solidFill>
                  <a:srgbClr val="21455B"/>
                </a:solidFill>
              </a:rPr>
              <a:t>Integration of CEOS-ARD assessments directly into production pipelines</a:t>
            </a:r>
            <a:endParaRPr sz="1100">
              <a:solidFill>
                <a:srgbClr val="21455B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1455B"/>
              </a:buClr>
              <a:buSzPts val="1100"/>
              <a:buChar char="●"/>
            </a:pPr>
            <a:r>
              <a:rPr lang="en" sz="1100">
                <a:solidFill>
                  <a:srgbClr val="21455B"/>
                </a:solidFill>
              </a:rPr>
              <a:t>Guidance, templates, and examples that support new providers in meeting requirements</a:t>
            </a:r>
            <a:endParaRPr sz="1100">
              <a:solidFill>
                <a:srgbClr val="21455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21455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21455B"/>
                </a:solidFill>
              </a:rPr>
              <a:t>AI Enablement &amp; Trustworthy GFM</a:t>
            </a:r>
            <a:endParaRPr b="1" sz="1100">
              <a:solidFill>
                <a:srgbClr val="21455B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1455B"/>
              </a:buClr>
              <a:buSzPts val="1100"/>
              <a:buChar char="●"/>
            </a:pPr>
            <a:r>
              <a:rPr lang="en" sz="1100">
                <a:solidFill>
                  <a:srgbClr val="21455B"/>
                </a:solidFill>
              </a:rPr>
              <a:t>Advocacy for CEOS-ARD to be the gold standard for AI applications, including Geospatial Foundation Models (GFMs)</a:t>
            </a:r>
            <a:endParaRPr sz="1100">
              <a:solidFill>
                <a:srgbClr val="21455B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1455B"/>
              </a:buClr>
              <a:buSzPts val="1100"/>
              <a:buChar char="●"/>
            </a:pPr>
            <a:r>
              <a:rPr lang="en" sz="1100">
                <a:solidFill>
                  <a:srgbClr val="21455B"/>
                </a:solidFill>
              </a:rPr>
              <a:t>Engagement with AI research communities and platform providers to promote adoption and best practices</a:t>
            </a:r>
            <a:endParaRPr sz="1100">
              <a:solidFill>
                <a:srgbClr val="21455B"/>
              </a:solidFill>
            </a:endParaRPr>
          </a:p>
        </p:txBody>
      </p:sp>
      <p:sp>
        <p:nvSpPr>
          <p:cNvPr id="213" name="Google Shape;213;p28"/>
          <p:cNvSpPr/>
          <p:nvPr/>
        </p:nvSpPr>
        <p:spPr>
          <a:xfrm>
            <a:off x="1066675" y="1998472"/>
            <a:ext cx="167700" cy="950400"/>
          </a:xfrm>
          <a:prstGeom prst="rect">
            <a:avLst/>
          </a:prstGeom>
          <a:solidFill>
            <a:srgbClr val="05B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14" name="Google Shape;214;p28"/>
          <p:cNvSpPr txBox="1"/>
          <p:nvPr/>
        </p:nvSpPr>
        <p:spPr>
          <a:xfrm>
            <a:off x="1013150" y="1502677"/>
            <a:ext cx="7483200" cy="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21455B"/>
                </a:solidFill>
              </a:rPr>
              <a:t>Headline:</a:t>
            </a:r>
            <a:r>
              <a:rPr lang="en" sz="1200">
                <a:solidFill>
                  <a:srgbClr val="21455B"/>
                </a:solidFill>
              </a:rPr>
              <a:t> Engagement of agency and CEOS experts</a:t>
            </a:r>
            <a:endParaRPr sz="1200">
              <a:solidFill>
                <a:srgbClr val="21455B"/>
              </a:solidFill>
            </a:endParaRPr>
          </a:p>
        </p:txBody>
      </p:sp>
      <p:sp>
        <p:nvSpPr>
          <p:cNvPr id="215" name="Google Shape;215;p28"/>
          <p:cNvSpPr/>
          <p:nvPr/>
        </p:nvSpPr>
        <p:spPr>
          <a:xfrm>
            <a:off x="1066675" y="3021046"/>
            <a:ext cx="167700" cy="758400"/>
          </a:xfrm>
          <a:prstGeom prst="rect">
            <a:avLst/>
          </a:prstGeom>
          <a:solidFill>
            <a:srgbClr val="5BBF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8"/>
          <p:cNvSpPr/>
          <p:nvPr/>
        </p:nvSpPr>
        <p:spPr>
          <a:xfrm>
            <a:off x="1066675" y="3851620"/>
            <a:ext cx="167700" cy="758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1" name="Google Shape;221;p29"/>
          <p:cNvCxnSpPr/>
          <p:nvPr/>
        </p:nvCxnSpPr>
        <p:spPr>
          <a:xfrm>
            <a:off x="172950" y="4757875"/>
            <a:ext cx="8798100" cy="0"/>
          </a:xfrm>
          <a:prstGeom prst="straightConnector1">
            <a:avLst/>
          </a:prstGeom>
          <a:noFill/>
          <a:ln cap="flat" cmpd="sng" w="9525">
            <a:solidFill>
              <a:srgbClr val="21455B"/>
            </a:solidFill>
            <a:prstDash val="dot"/>
            <a:round/>
            <a:headEnd len="med" w="med" type="none"/>
            <a:tailEnd len="med" w="med" type="none"/>
          </a:ln>
        </p:spPr>
      </p:cxnSp>
      <p:pic>
        <p:nvPicPr>
          <p:cNvPr id="222" name="Google Shape;222;p29" title="CEOS_ARD_Logo_blue_corrected.png"/>
          <p:cNvPicPr preferRelativeResize="0"/>
          <p:nvPr/>
        </p:nvPicPr>
        <p:blipFill rotWithShape="1">
          <a:blip r:embed="rId3">
            <a:alphaModFix/>
          </a:blip>
          <a:srcRect b="229" l="0" r="0" t="239"/>
          <a:stretch/>
        </p:blipFill>
        <p:spPr>
          <a:xfrm>
            <a:off x="8173950" y="138054"/>
            <a:ext cx="861200" cy="69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9" title="CARD4L-SAR_Background-ALOS2.jpg"/>
          <p:cNvPicPr preferRelativeResize="0"/>
          <p:nvPr/>
        </p:nvPicPr>
        <p:blipFill rotWithShape="1">
          <a:blip r:embed="rId4">
            <a:alphaModFix/>
          </a:blip>
          <a:srcRect b="2915" l="5347" r="518" t="866"/>
          <a:stretch/>
        </p:blipFill>
        <p:spPr>
          <a:xfrm flipH="1">
            <a:off x="-4391025" y="-45225"/>
            <a:ext cx="5222700" cy="5004600"/>
          </a:xfrm>
          <a:prstGeom prst="donut">
            <a:avLst>
              <a:gd fmla="val 10848" name="adj"/>
            </a:avLst>
          </a:prstGeom>
          <a:noFill/>
          <a:ln>
            <a:noFill/>
          </a:ln>
        </p:spPr>
      </p:pic>
      <p:sp>
        <p:nvSpPr>
          <p:cNvPr id="224" name="Google Shape;224;p29"/>
          <p:cNvSpPr txBox="1"/>
          <p:nvPr/>
        </p:nvSpPr>
        <p:spPr>
          <a:xfrm>
            <a:off x="1013150" y="193363"/>
            <a:ext cx="47031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21455B"/>
                </a:solidFill>
                <a:latin typeface="Barlow"/>
                <a:ea typeface="Barlow"/>
                <a:cs typeface="Barlow"/>
                <a:sym typeface="Barlow"/>
              </a:rPr>
              <a:t>What do we need from Agencies and CEOS to help develop these areas?</a:t>
            </a:r>
            <a:endParaRPr sz="2500">
              <a:solidFill>
                <a:srgbClr val="21455B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25" name="Google Shape;225;p29" title="CEOS_logo_ard_blue.png"/>
          <p:cNvPicPr preferRelativeResize="0"/>
          <p:nvPr/>
        </p:nvPicPr>
        <p:blipFill rotWithShape="1">
          <a:blip r:embed="rId5">
            <a:alphaModFix/>
          </a:blip>
          <a:srcRect b="0" l="10" r="0" t="0"/>
          <a:stretch/>
        </p:blipFill>
        <p:spPr>
          <a:xfrm>
            <a:off x="5992452" y="231433"/>
            <a:ext cx="2179997" cy="50347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9"/>
          <p:cNvSpPr/>
          <p:nvPr/>
        </p:nvSpPr>
        <p:spPr>
          <a:xfrm>
            <a:off x="2296957" y="3109720"/>
            <a:ext cx="950400" cy="9504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9"/>
          <p:cNvSpPr/>
          <p:nvPr/>
        </p:nvSpPr>
        <p:spPr>
          <a:xfrm>
            <a:off x="6366632" y="1860295"/>
            <a:ext cx="950400" cy="9504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9"/>
          <p:cNvSpPr txBox="1"/>
          <p:nvPr/>
        </p:nvSpPr>
        <p:spPr>
          <a:xfrm>
            <a:off x="1379200" y="1929880"/>
            <a:ext cx="7246500" cy="32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21455B"/>
                </a:solidFill>
              </a:rPr>
              <a:t>Adoption, Enablement &amp; Impact</a:t>
            </a:r>
            <a:endParaRPr b="1" sz="1100">
              <a:solidFill>
                <a:srgbClr val="21455B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1455B"/>
              </a:buClr>
              <a:buSzPts val="1100"/>
              <a:buChar char="●"/>
            </a:pPr>
            <a:r>
              <a:rPr lang="en" sz="1100">
                <a:solidFill>
                  <a:srgbClr val="21455B"/>
                </a:solidFill>
              </a:rPr>
              <a:t>Capturing and documenting case studies and impact metrics that demonstrate CEOS-ARD’s value to funders and policymakers</a:t>
            </a:r>
            <a:endParaRPr sz="1100">
              <a:solidFill>
                <a:srgbClr val="21455B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1455B"/>
              </a:buClr>
              <a:buSzPts val="1100"/>
              <a:buChar char="●"/>
            </a:pPr>
            <a:r>
              <a:rPr lang="en" sz="1100">
                <a:solidFill>
                  <a:srgbClr val="21455B"/>
                </a:solidFill>
              </a:rPr>
              <a:t>Connections to end users (LSI-VC Forests and Biomass, GFOI, GEOGLAM)</a:t>
            </a:r>
            <a:endParaRPr sz="1100">
              <a:solidFill>
                <a:srgbClr val="21455B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1455B"/>
              </a:buClr>
              <a:buSzPts val="1100"/>
              <a:buChar char="●"/>
            </a:pPr>
            <a:r>
              <a:rPr lang="en" sz="1100">
                <a:solidFill>
                  <a:srgbClr val="21455B"/>
                </a:solidFill>
              </a:rPr>
              <a:t>conducting and developing training and outreach programs, supported by multilingual documentation to build capacity and awareness globally (WGCapD?)</a:t>
            </a:r>
            <a:endParaRPr sz="1100">
              <a:solidFill>
                <a:srgbClr val="21455B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1455B"/>
              </a:buClr>
              <a:buSzPts val="1100"/>
              <a:buChar char="●"/>
            </a:pPr>
            <a:r>
              <a:rPr lang="en" sz="1100">
                <a:solidFill>
                  <a:srgbClr val="21455B"/>
                </a:solidFill>
              </a:rPr>
              <a:t>Pilot projects that utilise CEOS-ARD and help refine specifications through feedback (WGDisasters?)</a:t>
            </a:r>
            <a:endParaRPr sz="1100">
              <a:solidFill>
                <a:srgbClr val="21455B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1455B"/>
              </a:buClr>
              <a:buSzPts val="1100"/>
              <a:buChar char="●"/>
            </a:pPr>
            <a:r>
              <a:rPr lang="en" sz="1100">
                <a:solidFill>
                  <a:srgbClr val="21455B"/>
                </a:solidFill>
              </a:rPr>
              <a:t>Positioning CEOS-ARD as a procurement baseline to reduce duplication and risk for agencies and vendors. </a:t>
            </a:r>
            <a:endParaRPr sz="1100">
              <a:solidFill>
                <a:srgbClr val="21455B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1455B"/>
              </a:buClr>
              <a:buSzPts val="1100"/>
              <a:buChar char="●"/>
            </a:pPr>
            <a:r>
              <a:rPr lang="en" sz="1100">
                <a:solidFill>
                  <a:srgbClr val="21455B"/>
                </a:solidFill>
              </a:rPr>
              <a:t>Expanding CEOS-ARD to thematic and higher-level products to meet evolving user needs in areas like agriculture, biodiversity, and atmospheric monitoring</a:t>
            </a:r>
            <a:endParaRPr sz="1100">
              <a:solidFill>
                <a:srgbClr val="21455B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1455B"/>
              </a:buClr>
              <a:buSzPts val="1100"/>
              <a:buChar char="●"/>
            </a:pPr>
            <a:r>
              <a:rPr lang="en" sz="1100">
                <a:solidFill>
                  <a:srgbClr val="21455B"/>
                </a:solidFill>
              </a:rPr>
              <a:t>Commercial sector engagement</a:t>
            </a:r>
            <a:endParaRPr sz="1100">
              <a:solidFill>
                <a:srgbClr val="21455B"/>
              </a:solidFill>
            </a:endParaRPr>
          </a:p>
        </p:txBody>
      </p:sp>
      <p:sp>
        <p:nvSpPr>
          <p:cNvPr id="229" name="Google Shape;229;p29"/>
          <p:cNvSpPr txBox="1"/>
          <p:nvPr/>
        </p:nvSpPr>
        <p:spPr>
          <a:xfrm>
            <a:off x="1013150" y="1502677"/>
            <a:ext cx="7483200" cy="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21455B"/>
                </a:solidFill>
              </a:rPr>
              <a:t>Headline:</a:t>
            </a:r>
            <a:r>
              <a:rPr lang="en" sz="1200">
                <a:solidFill>
                  <a:srgbClr val="21455B"/>
                </a:solidFill>
              </a:rPr>
              <a:t> Engagement of agency and CEOS experts</a:t>
            </a:r>
            <a:endParaRPr sz="1200">
              <a:solidFill>
                <a:srgbClr val="21455B"/>
              </a:solidFill>
            </a:endParaRPr>
          </a:p>
        </p:txBody>
      </p:sp>
      <p:sp>
        <p:nvSpPr>
          <p:cNvPr id="230" name="Google Shape;230;p29"/>
          <p:cNvSpPr/>
          <p:nvPr/>
        </p:nvSpPr>
        <p:spPr>
          <a:xfrm>
            <a:off x="1079875" y="2042144"/>
            <a:ext cx="177300" cy="2064900"/>
          </a:xfrm>
          <a:prstGeom prst="rect">
            <a:avLst/>
          </a:prstGeom>
          <a:solidFill>
            <a:srgbClr val="0071C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Google Shape;65;p14"/>
          <p:cNvCxnSpPr/>
          <p:nvPr/>
        </p:nvCxnSpPr>
        <p:spPr>
          <a:xfrm>
            <a:off x="172950" y="4757875"/>
            <a:ext cx="8798100" cy="0"/>
          </a:xfrm>
          <a:prstGeom prst="straightConnector1">
            <a:avLst/>
          </a:prstGeom>
          <a:noFill/>
          <a:ln cap="flat" cmpd="sng" w="9525">
            <a:solidFill>
              <a:srgbClr val="21455B"/>
            </a:solidFill>
            <a:prstDash val="dot"/>
            <a:round/>
            <a:headEnd len="med" w="med" type="none"/>
            <a:tailEnd len="med" w="med" type="none"/>
          </a:ln>
        </p:spPr>
      </p:cxnSp>
      <p:pic>
        <p:nvPicPr>
          <p:cNvPr id="66" name="Google Shape;66;p14" title="CEOS_ARD_Logo_blue_corrected.png"/>
          <p:cNvPicPr preferRelativeResize="0"/>
          <p:nvPr/>
        </p:nvPicPr>
        <p:blipFill rotWithShape="1">
          <a:blip r:embed="rId3">
            <a:alphaModFix/>
          </a:blip>
          <a:srcRect b="229" l="0" r="0" t="239"/>
          <a:stretch/>
        </p:blipFill>
        <p:spPr>
          <a:xfrm>
            <a:off x="8173950" y="138054"/>
            <a:ext cx="861200" cy="69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 title="CARD4L-SAR_Background-ALOS2.jpg"/>
          <p:cNvPicPr preferRelativeResize="0"/>
          <p:nvPr/>
        </p:nvPicPr>
        <p:blipFill rotWithShape="1">
          <a:blip r:embed="rId4">
            <a:alphaModFix/>
          </a:blip>
          <a:srcRect b="2915" l="5347" r="518" t="866"/>
          <a:stretch/>
        </p:blipFill>
        <p:spPr>
          <a:xfrm flipH="1">
            <a:off x="-4391025" y="-45225"/>
            <a:ext cx="5222700" cy="5004600"/>
          </a:xfrm>
          <a:prstGeom prst="donut">
            <a:avLst>
              <a:gd fmla="val 10848" name="adj"/>
            </a:avLst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1013150" y="193363"/>
            <a:ext cx="47031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1455B"/>
                </a:solidFill>
                <a:latin typeface="Barlow"/>
                <a:ea typeface="Barlow"/>
                <a:cs typeface="Barlow"/>
                <a:sym typeface="Barlow"/>
              </a:rPr>
              <a:t>Provided at SIT-41</a:t>
            </a:r>
            <a:endParaRPr sz="3000">
              <a:solidFill>
                <a:srgbClr val="21455B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69" name="Google Shape;69;p14" title="CEOS_logo_ard_blue.png"/>
          <p:cNvPicPr preferRelativeResize="0"/>
          <p:nvPr/>
        </p:nvPicPr>
        <p:blipFill rotWithShape="1">
          <a:blip r:embed="rId5">
            <a:alphaModFix/>
          </a:blip>
          <a:srcRect b="0" l="10" r="0" t="0"/>
          <a:stretch/>
        </p:blipFill>
        <p:spPr>
          <a:xfrm>
            <a:off x="5992452" y="231433"/>
            <a:ext cx="2179997" cy="50347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/>
          <p:nvPr/>
        </p:nvSpPr>
        <p:spPr>
          <a:xfrm>
            <a:off x="2296957" y="3109720"/>
            <a:ext cx="950400" cy="9504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4"/>
          <p:cNvSpPr/>
          <p:nvPr/>
        </p:nvSpPr>
        <p:spPr>
          <a:xfrm>
            <a:off x="6366632" y="1860295"/>
            <a:ext cx="950400" cy="9504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4" title="CEOS-ARD PFS cover pages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23170" y="1000059"/>
            <a:ext cx="2497661" cy="3530724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38100" endA="0" endPos="30000" fadeDir="5400012" kx="0" rotWithShape="0" algn="bl" stPos="0" sy="-100000" ky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Google Shape;77;p15"/>
          <p:cNvCxnSpPr/>
          <p:nvPr/>
        </p:nvCxnSpPr>
        <p:spPr>
          <a:xfrm>
            <a:off x="172950" y="4757875"/>
            <a:ext cx="8798100" cy="0"/>
          </a:xfrm>
          <a:prstGeom prst="straightConnector1">
            <a:avLst/>
          </a:prstGeom>
          <a:noFill/>
          <a:ln cap="flat" cmpd="sng" w="9525">
            <a:solidFill>
              <a:srgbClr val="21455B"/>
            </a:solidFill>
            <a:prstDash val="dot"/>
            <a:round/>
            <a:headEnd len="med" w="med" type="none"/>
            <a:tailEnd len="med" w="med" type="none"/>
          </a:ln>
        </p:spPr>
      </p:cxnSp>
      <p:pic>
        <p:nvPicPr>
          <p:cNvPr id="78" name="Google Shape;78;p15" title="CEOS_ARD_Logo_blue_corrected.png"/>
          <p:cNvPicPr preferRelativeResize="0"/>
          <p:nvPr/>
        </p:nvPicPr>
        <p:blipFill rotWithShape="1">
          <a:blip r:embed="rId3">
            <a:alphaModFix/>
          </a:blip>
          <a:srcRect b="229" l="0" r="0" t="239"/>
          <a:stretch/>
        </p:blipFill>
        <p:spPr>
          <a:xfrm>
            <a:off x="8173950" y="138054"/>
            <a:ext cx="861200" cy="69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 title="CARD4L-SAR_Background-ALOS2.jpg"/>
          <p:cNvPicPr preferRelativeResize="0"/>
          <p:nvPr/>
        </p:nvPicPr>
        <p:blipFill rotWithShape="1">
          <a:blip r:embed="rId4">
            <a:alphaModFix/>
          </a:blip>
          <a:srcRect b="2915" l="5347" r="518" t="866"/>
          <a:stretch/>
        </p:blipFill>
        <p:spPr>
          <a:xfrm flipH="1">
            <a:off x="-4391025" y="-45225"/>
            <a:ext cx="5222700" cy="5004600"/>
          </a:xfrm>
          <a:prstGeom prst="donut">
            <a:avLst>
              <a:gd fmla="val 10848" name="adj"/>
            </a:avLst>
          </a:prstGeom>
          <a:noFill/>
          <a:ln>
            <a:noFill/>
          </a:ln>
        </p:spPr>
      </p:pic>
      <p:sp>
        <p:nvSpPr>
          <p:cNvPr id="80" name="Google Shape;80;p15"/>
          <p:cNvSpPr txBox="1"/>
          <p:nvPr/>
        </p:nvSpPr>
        <p:spPr>
          <a:xfrm>
            <a:off x="1013150" y="193363"/>
            <a:ext cx="47031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1455B"/>
                </a:solidFill>
                <a:latin typeface="Barlow"/>
                <a:ea typeface="Barlow"/>
                <a:cs typeface="Barlow"/>
                <a:sym typeface="Barlow"/>
              </a:rPr>
              <a:t>CEOS-ARD Strategy Pillars</a:t>
            </a:r>
            <a:endParaRPr sz="3000">
              <a:solidFill>
                <a:srgbClr val="21455B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81" name="Google Shape;81;p15" title="CEOS_logo_ard_blue.png"/>
          <p:cNvPicPr preferRelativeResize="0"/>
          <p:nvPr/>
        </p:nvPicPr>
        <p:blipFill rotWithShape="1">
          <a:blip r:embed="rId5">
            <a:alphaModFix/>
          </a:blip>
          <a:srcRect b="0" l="10" r="0" t="0"/>
          <a:stretch/>
        </p:blipFill>
        <p:spPr>
          <a:xfrm>
            <a:off x="5992452" y="231433"/>
            <a:ext cx="2179997" cy="50347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/>
          <p:nvPr/>
        </p:nvSpPr>
        <p:spPr>
          <a:xfrm>
            <a:off x="2296957" y="3109720"/>
            <a:ext cx="950400" cy="9504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5"/>
          <p:cNvSpPr/>
          <p:nvPr/>
        </p:nvSpPr>
        <p:spPr>
          <a:xfrm>
            <a:off x="6366632" y="1860295"/>
            <a:ext cx="950400" cy="9504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74066" y="882594"/>
            <a:ext cx="7452723" cy="38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/>
        </p:nvSpPr>
        <p:spPr>
          <a:xfrm>
            <a:off x="7764775" y="3543300"/>
            <a:ext cx="12705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1455B"/>
                </a:solidFill>
              </a:rPr>
              <a:t>Underpinned by CEOS Interoperability Handbook  conventions</a:t>
            </a:r>
            <a:endParaRPr sz="1200">
              <a:solidFill>
                <a:srgbClr val="21455B"/>
              </a:solidFill>
            </a:endParaRPr>
          </a:p>
        </p:txBody>
      </p:sp>
      <p:cxnSp>
        <p:nvCxnSpPr>
          <p:cNvPr id="86" name="Google Shape;86;p15"/>
          <p:cNvCxnSpPr>
            <a:stCxn id="85" idx="1"/>
          </p:cNvCxnSpPr>
          <p:nvPr/>
        </p:nvCxnSpPr>
        <p:spPr>
          <a:xfrm flipH="1">
            <a:off x="7604875" y="3973800"/>
            <a:ext cx="159900" cy="148500"/>
          </a:xfrm>
          <a:prstGeom prst="straightConnector1">
            <a:avLst/>
          </a:prstGeom>
          <a:noFill/>
          <a:ln cap="flat" cmpd="sng" w="9525">
            <a:solidFill>
              <a:srgbClr val="21455B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" name="Google Shape;91;p16"/>
          <p:cNvCxnSpPr/>
          <p:nvPr/>
        </p:nvCxnSpPr>
        <p:spPr>
          <a:xfrm>
            <a:off x="172950" y="4757875"/>
            <a:ext cx="8798100" cy="0"/>
          </a:xfrm>
          <a:prstGeom prst="straightConnector1">
            <a:avLst/>
          </a:prstGeom>
          <a:noFill/>
          <a:ln cap="flat" cmpd="sng" w="9525">
            <a:solidFill>
              <a:srgbClr val="21455B"/>
            </a:solidFill>
            <a:prstDash val="dot"/>
            <a:round/>
            <a:headEnd len="med" w="med" type="none"/>
            <a:tailEnd len="med" w="med" type="none"/>
          </a:ln>
        </p:spPr>
      </p:cxnSp>
      <p:pic>
        <p:nvPicPr>
          <p:cNvPr id="92" name="Google Shape;92;p16" title="CEOS_ARD_Logo_blue_corrected.png"/>
          <p:cNvPicPr preferRelativeResize="0"/>
          <p:nvPr/>
        </p:nvPicPr>
        <p:blipFill rotWithShape="1">
          <a:blip r:embed="rId3">
            <a:alphaModFix/>
          </a:blip>
          <a:srcRect b="229" l="0" r="0" t="239"/>
          <a:stretch/>
        </p:blipFill>
        <p:spPr>
          <a:xfrm>
            <a:off x="8173950" y="138054"/>
            <a:ext cx="861200" cy="69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 title="CARD4L-SAR_Background-ALOS2.jpg"/>
          <p:cNvPicPr preferRelativeResize="0"/>
          <p:nvPr/>
        </p:nvPicPr>
        <p:blipFill rotWithShape="1">
          <a:blip r:embed="rId4">
            <a:alphaModFix/>
          </a:blip>
          <a:srcRect b="2915" l="5347" r="518" t="866"/>
          <a:stretch/>
        </p:blipFill>
        <p:spPr>
          <a:xfrm flipH="1">
            <a:off x="-4391025" y="-45225"/>
            <a:ext cx="5222700" cy="5004600"/>
          </a:xfrm>
          <a:prstGeom prst="donut">
            <a:avLst>
              <a:gd fmla="val 10848" name="adj"/>
            </a:avLst>
          </a:prstGeom>
          <a:noFill/>
          <a:ln>
            <a:noFill/>
          </a:ln>
        </p:spPr>
      </p:pic>
      <p:sp>
        <p:nvSpPr>
          <p:cNvPr id="94" name="Google Shape;94;p16"/>
          <p:cNvSpPr txBox="1"/>
          <p:nvPr/>
        </p:nvSpPr>
        <p:spPr>
          <a:xfrm>
            <a:off x="1013150" y="193363"/>
            <a:ext cx="47031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1455B"/>
                </a:solidFill>
                <a:latin typeface="Barlow"/>
                <a:ea typeface="Barlow"/>
                <a:cs typeface="Barlow"/>
                <a:sym typeface="Barlow"/>
              </a:rPr>
              <a:t>CEOS-ARD Strategy Pillars</a:t>
            </a:r>
            <a:endParaRPr sz="3000">
              <a:solidFill>
                <a:srgbClr val="21455B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95" name="Google Shape;95;p16" title="CEOS_logo_ard_blue.png"/>
          <p:cNvPicPr preferRelativeResize="0"/>
          <p:nvPr/>
        </p:nvPicPr>
        <p:blipFill rotWithShape="1">
          <a:blip r:embed="rId5">
            <a:alphaModFix/>
          </a:blip>
          <a:srcRect b="0" l="10" r="0" t="0"/>
          <a:stretch/>
        </p:blipFill>
        <p:spPr>
          <a:xfrm>
            <a:off x="5992452" y="231433"/>
            <a:ext cx="2179997" cy="5034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/>
          <p:nvPr/>
        </p:nvSpPr>
        <p:spPr>
          <a:xfrm>
            <a:off x="2296957" y="3109720"/>
            <a:ext cx="950400" cy="9504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6"/>
          <p:cNvSpPr/>
          <p:nvPr/>
        </p:nvSpPr>
        <p:spPr>
          <a:xfrm>
            <a:off x="6366632" y="1860295"/>
            <a:ext cx="950400" cy="9504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6"/>
          <p:cNvSpPr txBox="1"/>
          <p:nvPr/>
        </p:nvSpPr>
        <p:spPr>
          <a:xfrm>
            <a:off x="1182050" y="999475"/>
            <a:ext cx="7668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b="1" lang="en" sz="1360">
                <a:solidFill>
                  <a:srgbClr val="21455B"/>
                </a:solidFill>
                <a:latin typeface="Barlow"/>
                <a:ea typeface="Barlow"/>
                <a:cs typeface="Barlow"/>
                <a:sym typeface="Barlow"/>
              </a:rPr>
              <a:t>1: Standards and Interoperability:</a:t>
            </a:r>
            <a:r>
              <a:rPr lang="en" sz="1360">
                <a:solidFill>
                  <a:srgbClr val="21455B"/>
                </a:solidFill>
                <a:latin typeface="Barlow"/>
                <a:ea typeface="Barlow"/>
                <a:cs typeface="Barlow"/>
                <a:sym typeface="Barlow"/>
              </a:rPr>
              <a:t> Focus on ensuring CEOS-ARD metadata and data structures are interoperable across existing global standards.</a:t>
            </a:r>
            <a:endParaRPr sz="1360">
              <a:solidFill>
                <a:srgbClr val="21455B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b="1" lang="en" sz="1360">
                <a:solidFill>
                  <a:srgbClr val="21455B"/>
                </a:solidFill>
                <a:latin typeface="Barlow"/>
                <a:ea typeface="Barlow"/>
                <a:cs typeface="Barlow"/>
                <a:sym typeface="Barlow"/>
              </a:rPr>
              <a:t>2: Quality, Authenticity &amp; Provenance:</a:t>
            </a:r>
            <a:r>
              <a:rPr lang="en" sz="1360">
                <a:solidFill>
                  <a:srgbClr val="21455B"/>
                </a:solidFill>
                <a:latin typeface="Barlow"/>
                <a:ea typeface="Barlow"/>
                <a:cs typeface="Barlow"/>
                <a:sym typeface="Barlow"/>
              </a:rPr>
              <a:t> Addresses the need for measurable, transparent, and continuously verifiable data quality.</a:t>
            </a:r>
            <a:endParaRPr sz="1360">
              <a:solidFill>
                <a:srgbClr val="21455B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b="1" lang="en" sz="1360">
                <a:solidFill>
                  <a:srgbClr val="21455B"/>
                </a:solidFill>
                <a:latin typeface="Barlow"/>
                <a:ea typeface="Barlow"/>
                <a:cs typeface="Barlow"/>
                <a:sym typeface="Barlow"/>
              </a:rPr>
              <a:t>3: Fitness for Purpose:</a:t>
            </a:r>
            <a:r>
              <a:rPr lang="en" sz="1360">
                <a:solidFill>
                  <a:srgbClr val="21455B"/>
                </a:solidFill>
                <a:latin typeface="Barlow"/>
                <a:ea typeface="Barlow"/>
                <a:cs typeface="Barlow"/>
                <a:sym typeface="Barlow"/>
              </a:rPr>
              <a:t> CEOS-ARD products are clearly classified for their suitability across different applications, supporting both non-expert users and scientific communities.</a:t>
            </a:r>
            <a:endParaRPr sz="1360">
              <a:solidFill>
                <a:srgbClr val="21455B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b="1" lang="en" sz="1360">
                <a:solidFill>
                  <a:srgbClr val="21455B"/>
                </a:solidFill>
                <a:latin typeface="Barlow"/>
                <a:ea typeface="Barlow"/>
                <a:cs typeface="Barlow"/>
                <a:sym typeface="Barlow"/>
              </a:rPr>
              <a:t>4: Compliance Automation &amp; Scalable Peer Review:</a:t>
            </a:r>
            <a:r>
              <a:rPr lang="en" sz="1360">
                <a:solidFill>
                  <a:srgbClr val="21455B"/>
                </a:solidFill>
                <a:latin typeface="Barlow"/>
                <a:ea typeface="Barlow"/>
                <a:cs typeface="Barlow"/>
                <a:sym typeface="Barlow"/>
              </a:rPr>
              <a:t> Reducing the burden of compliance assessments for data providers and assessors, enabling CEOS-ARD to scale across a growing number of providers.</a:t>
            </a:r>
            <a:endParaRPr sz="1360">
              <a:solidFill>
                <a:srgbClr val="21455B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b="1" lang="en" sz="1360">
                <a:solidFill>
                  <a:srgbClr val="21455B"/>
                </a:solidFill>
                <a:latin typeface="Barlow"/>
                <a:ea typeface="Barlow"/>
                <a:cs typeface="Barlow"/>
                <a:sym typeface="Barlow"/>
              </a:rPr>
              <a:t>5: AI Enablement &amp; Trustworthy GFM:</a:t>
            </a:r>
            <a:r>
              <a:rPr lang="en" sz="1360">
                <a:solidFill>
                  <a:srgbClr val="21455B"/>
                </a:solidFill>
                <a:latin typeface="Barlow"/>
                <a:ea typeface="Barlow"/>
                <a:cs typeface="Barlow"/>
                <a:sym typeface="Barlow"/>
              </a:rPr>
              <a:t> Position CEOS-ARD as the gold standard for AI applications, including Geospatial Foundation Models (GFMs).</a:t>
            </a:r>
            <a:endParaRPr sz="1360">
              <a:solidFill>
                <a:srgbClr val="21455B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rPr b="1" lang="en" sz="1360">
                <a:solidFill>
                  <a:srgbClr val="21455B"/>
                </a:solidFill>
                <a:latin typeface="Barlow"/>
                <a:ea typeface="Barlow"/>
                <a:cs typeface="Barlow"/>
                <a:sym typeface="Barlow"/>
              </a:rPr>
              <a:t>6: Adoption, Enablement &amp; Impact:</a:t>
            </a:r>
            <a:r>
              <a:rPr lang="en" sz="1360">
                <a:solidFill>
                  <a:srgbClr val="21455B"/>
                </a:solidFill>
                <a:latin typeface="Barlow"/>
                <a:ea typeface="Barlow"/>
                <a:cs typeface="Barlow"/>
                <a:sym typeface="Barlow"/>
              </a:rPr>
              <a:t> Maximize CEOS-ARD adoption across public procurement, commercial markets, and end-user communities</a:t>
            </a:r>
            <a:endParaRPr sz="1360">
              <a:solidFill>
                <a:srgbClr val="21455B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99" name="Google Shape;99;p16"/>
          <p:cNvSpPr/>
          <p:nvPr/>
        </p:nvSpPr>
        <p:spPr>
          <a:xfrm>
            <a:off x="906650" y="1025800"/>
            <a:ext cx="141300" cy="499500"/>
          </a:xfrm>
          <a:prstGeom prst="rect">
            <a:avLst/>
          </a:prstGeom>
          <a:solidFill>
            <a:srgbClr val="C940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00" name="Google Shape;100;p16"/>
          <p:cNvSpPr/>
          <p:nvPr/>
        </p:nvSpPr>
        <p:spPr>
          <a:xfrm>
            <a:off x="906650" y="1657116"/>
            <a:ext cx="141300" cy="499500"/>
          </a:xfrm>
          <a:prstGeom prst="rect">
            <a:avLst/>
          </a:prstGeom>
          <a:solidFill>
            <a:srgbClr val="EB7F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6"/>
          <p:cNvSpPr/>
          <p:nvPr/>
        </p:nvSpPr>
        <p:spPr>
          <a:xfrm>
            <a:off x="906650" y="2288431"/>
            <a:ext cx="141300" cy="499500"/>
          </a:xfrm>
          <a:prstGeom prst="rect">
            <a:avLst/>
          </a:prstGeom>
          <a:solidFill>
            <a:srgbClr val="05B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6"/>
          <p:cNvSpPr/>
          <p:nvPr/>
        </p:nvSpPr>
        <p:spPr>
          <a:xfrm>
            <a:off x="906650" y="2919747"/>
            <a:ext cx="141300" cy="499500"/>
          </a:xfrm>
          <a:prstGeom prst="rect">
            <a:avLst/>
          </a:prstGeom>
          <a:solidFill>
            <a:srgbClr val="00B1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6"/>
          <p:cNvSpPr/>
          <p:nvPr/>
        </p:nvSpPr>
        <p:spPr>
          <a:xfrm>
            <a:off x="906650" y="3551063"/>
            <a:ext cx="141300" cy="4995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6"/>
          <p:cNvSpPr/>
          <p:nvPr/>
        </p:nvSpPr>
        <p:spPr>
          <a:xfrm>
            <a:off x="906650" y="4182379"/>
            <a:ext cx="141300" cy="499500"/>
          </a:xfrm>
          <a:prstGeom prst="rect">
            <a:avLst/>
          </a:prstGeom>
          <a:solidFill>
            <a:srgbClr val="0071C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Google Shape;109;p17"/>
          <p:cNvCxnSpPr/>
          <p:nvPr/>
        </p:nvCxnSpPr>
        <p:spPr>
          <a:xfrm>
            <a:off x="172950" y="4757875"/>
            <a:ext cx="8798100" cy="0"/>
          </a:xfrm>
          <a:prstGeom prst="straightConnector1">
            <a:avLst/>
          </a:prstGeom>
          <a:noFill/>
          <a:ln cap="flat" cmpd="sng" w="9525">
            <a:solidFill>
              <a:srgbClr val="21455B"/>
            </a:solidFill>
            <a:prstDash val="dot"/>
            <a:round/>
            <a:headEnd len="med" w="med" type="none"/>
            <a:tailEnd len="med" w="med" type="none"/>
          </a:ln>
        </p:spPr>
      </p:cxnSp>
      <p:pic>
        <p:nvPicPr>
          <p:cNvPr id="110" name="Google Shape;110;p17" title="CEOS_ARD_Logo_blue_corrected.png"/>
          <p:cNvPicPr preferRelativeResize="0"/>
          <p:nvPr/>
        </p:nvPicPr>
        <p:blipFill rotWithShape="1">
          <a:blip r:embed="rId3">
            <a:alphaModFix/>
          </a:blip>
          <a:srcRect b="229" l="0" r="0" t="239"/>
          <a:stretch/>
        </p:blipFill>
        <p:spPr>
          <a:xfrm>
            <a:off x="8173950" y="138054"/>
            <a:ext cx="861200" cy="69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 title="CARD4L-SAR_Background-ALOS2.jpg"/>
          <p:cNvPicPr preferRelativeResize="0"/>
          <p:nvPr/>
        </p:nvPicPr>
        <p:blipFill rotWithShape="1">
          <a:blip r:embed="rId4">
            <a:alphaModFix/>
          </a:blip>
          <a:srcRect b="2915" l="5347" r="518" t="866"/>
          <a:stretch/>
        </p:blipFill>
        <p:spPr>
          <a:xfrm flipH="1">
            <a:off x="-4391025" y="-45225"/>
            <a:ext cx="5222700" cy="5004600"/>
          </a:xfrm>
          <a:prstGeom prst="donut">
            <a:avLst>
              <a:gd fmla="val 10848" name="adj"/>
            </a:avLst>
          </a:prstGeom>
          <a:noFill/>
          <a:ln>
            <a:noFill/>
          </a:ln>
        </p:spPr>
      </p:pic>
      <p:sp>
        <p:nvSpPr>
          <p:cNvPr id="112" name="Google Shape;112;p17"/>
          <p:cNvSpPr txBox="1"/>
          <p:nvPr/>
        </p:nvSpPr>
        <p:spPr>
          <a:xfrm>
            <a:off x="1013150" y="193363"/>
            <a:ext cx="47031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1455B"/>
                </a:solidFill>
                <a:latin typeface="Barlow"/>
                <a:ea typeface="Barlow"/>
                <a:cs typeface="Barlow"/>
                <a:sym typeface="Barlow"/>
              </a:rPr>
              <a:t>Questions for Principals</a:t>
            </a:r>
            <a:endParaRPr sz="3000">
              <a:solidFill>
                <a:srgbClr val="21455B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13" name="Google Shape;113;p17" title="CEOS_logo_ard_blue.png"/>
          <p:cNvPicPr preferRelativeResize="0"/>
          <p:nvPr/>
        </p:nvPicPr>
        <p:blipFill rotWithShape="1">
          <a:blip r:embed="rId5">
            <a:alphaModFix/>
          </a:blip>
          <a:srcRect b="0" l="10" r="0" t="0"/>
          <a:stretch/>
        </p:blipFill>
        <p:spPr>
          <a:xfrm>
            <a:off x="5992452" y="231433"/>
            <a:ext cx="2179997" cy="50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7"/>
          <p:cNvSpPr txBox="1"/>
          <p:nvPr/>
        </p:nvSpPr>
        <p:spPr>
          <a:xfrm>
            <a:off x="1182050" y="999475"/>
            <a:ext cx="7668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576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1455B"/>
              </a:buClr>
              <a:buSzPts val="2160"/>
              <a:buFont typeface="Barlow"/>
              <a:buChar char="●"/>
            </a:pPr>
            <a:r>
              <a:rPr lang="en" sz="2160">
                <a:solidFill>
                  <a:srgbClr val="21455B"/>
                </a:solidFill>
                <a:latin typeface="Barlow"/>
                <a:ea typeface="Barlow"/>
                <a:cs typeface="Barlow"/>
                <a:sym typeface="Barlow"/>
              </a:rPr>
              <a:t>Are these the correct strategic directions?</a:t>
            </a:r>
            <a:endParaRPr sz="2160">
              <a:solidFill>
                <a:srgbClr val="21455B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5760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21455B"/>
              </a:buClr>
              <a:buSzPts val="2160"/>
              <a:buFont typeface="Barlow"/>
              <a:buChar char="●"/>
            </a:pPr>
            <a:r>
              <a:rPr lang="en" sz="2160">
                <a:solidFill>
                  <a:srgbClr val="21455B"/>
                </a:solidFill>
                <a:latin typeface="Barlow"/>
                <a:ea typeface="Barlow"/>
                <a:cs typeface="Barlow"/>
                <a:sym typeface="Barlow"/>
              </a:rPr>
              <a:t>Are they actionable enough?</a:t>
            </a:r>
            <a:endParaRPr sz="2160">
              <a:solidFill>
                <a:srgbClr val="21455B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5760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21455B"/>
              </a:buClr>
              <a:buSzPts val="2160"/>
              <a:buFont typeface="Barlow"/>
              <a:buChar char="●"/>
            </a:pPr>
            <a:r>
              <a:rPr lang="en" sz="2160">
                <a:solidFill>
                  <a:srgbClr val="21455B"/>
                </a:solidFill>
                <a:latin typeface="Barlow"/>
                <a:ea typeface="Barlow"/>
                <a:cs typeface="Barlow"/>
                <a:sym typeface="Barlow"/>
              </a:rPr>
              <a:t>How do the pillars align with national / space agency priorities?</a:t>
            </a:r>
            <a:endParaRPr sz="2160">
              <a:solidFill>
                <a:srgbClr val="21455B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5760" lvl="0" marL="45720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Clr>
                <a:srgbClr val="21455B"/>
              </a:buClr>
              <a:buSzPts val="2160"/>
              <a:buFont typeface="Barlow"/>
              <a:buChar char="●"/>
            </a:pPr>
            <a:r>
              <a:rPr lang="en" sz="2160">
                <a:solidFill>
                  <a:srgbClr val="21455B"/>
                </a:solidFill>
                <a:latin typeface="Barlow"/>
                <a:ea typeface="Barlow"/>
                <a:cs typeface="Barlow"/>
                <a:sym typeface="Barlow"/>
              </a:rPr>
              <a:t>What can agencies and CEOS entities offer to develop and </a:t>
            </a:r>
            <a:r>
              <a:rPr lang="en" sz="2160">
                <a:solidFill>
                  <a:srgbClr val="21455B"/>
                </a:solidFill>
                <a:latin typeface="Barlow"/>
                <a:ea typeface="Barlow"/>
                <a:cs typeface="Barlow"/>
                <a:sym typeface="Barlow"/>
              </a:rPr>
              <a:t>implement</a:t>
            </a:r>
            <a:r>
              <a:rPr lang="en" sz="2160">
                <a:solidFill>
                  <a:srgbClr val="21455B"/>
                </a:solidFill>
                <a:latin typeface="Barlow"/>
                <a:ea typeface="Barlow"/>
                <a:cs typeface="Barlow"/>
                <a:sym typeface="Barlow"/>
              </a:rPr>
              <a:t> them?</a:t>
            </a:r>
            <a:endParaRPr sz="2160">
              <a:solidFill>
                <a:srgbClr val="21455B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9" name="Google Shape;119;p18"/>
          <p:cNvCxnSpPr/>
          <p:nvPr/>
        </p:nvCxnSpPr>
        <p:spPr>
          <a:xfrm>
            <a:off x="172950" y="4757875"/>
            <a:ext cx="8798100" cy="0"/>
          </a:xfrm>
          <a:prstGeom prst="straightConnector1">
            <a:avLst/>
          </a:prstGeom>
          <a:noFill/>
          <a:ln cap="flat" cmpd="sng" w="9525">
            <a:solidFill>
              <a:srgbClr val="21455B"/>
            </a:solidFill>
            <a:prstDash val="dot"/>
            <a:round/>
            <a:headEnd len="med" w="med" type="none"/>
            <a:tailEnd len="med" w="med" type="none"/>
          </a:ln>
        </p:spPr>
      </p:cxnSp>
      <p:pic>
        <p:nvPicPr>
          <p:cNvPr id="120" name="Google Shape;120;p18" title="CEOS_ARD_Logo_blue_corrected.png"/>
          <p:cNvPicPr preferRelativeResize="0"/>
          <p:nvPr/>
        </p:nvPicPr>
        <p:blipFill rotWithShape="1">
          <a:blip r:embed="rId3">
            <a:alphaModFix/>
          </a:blip>
          <a:srcRect b="229" l="0" r="0" t="239"/>
          <a:stretch/>
        </p:blipFill>
        <p:spPr>
          <a:xfrm>
            <a:off x="8173950" y="138054"/>
            <a:ext cx="861200" cy="69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8" title="CARD4L-SAR_Background-ALOS2.jpg"/>
          <p:cNvPicPr preferRelativeResize="0"/>
          <p:nvPr/>
        </p:nvPicPr>
        <p:blipFill rotWithShape="1">
          <a:blip r:embed="rId4">
            <a:alphaModFix/>
          </a:blip>
          <a:srcRect b="2915" l="5347" r="518" t="866"/>
          <a:stretch/>
        </p:blipFill>
        <p:spPr>
          <a:xfrm flipH="1">
            <a:off x="-4391025" y="-45225"/>
            <a:ext cx="5222700" cy="5004600"/>
          </a:xfrm>
          <a:prstGeom prst="donut">
            <a:avLst>
              <a:gd fmla="val 10848" name="adj"/>
            </a:avLst>
          </a:prstGeom>
          <a:noFill/>
          <a:ln>
            <a:noFill/>
          </a:ln>
        </p:spPr>
      </p:pic>
      <p:sp>
        <p:nvSpPr>
          <p:cNvPr id="122" name="Google Shape;122;p18"/>
          <p:cNvSpPr txBox="1"/>
          <p:nvPr/>
        </p:nvSpPr>
        <p:spPr>
          <a:xfrm>
            <a:off x="1013150" y="193363"/>
            <a:ext cx="47031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1455B"/>
                </a:solidFill>
                <a:latin typeface="Barlow"/>
                <a:ea typeface="Barlow"/>
                <a:cs typeface="Barlow"/>
                <a:sym typeface="Barlow"/>
              </a:rPr>
              <a:t>SIT-41 Feedback</a:t>
            </a:r>
            <a:endParaRPr sz="3000">
              <a:solidFill>
                <a:srgbClr val="21455B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23" name="Google Shape;123;p18" title="CEOS_logo_ard_blue.png"/>
          <p:cNvPicPr preferRelativeResize="0"/>
          <p:nvPr/>
        </p:nvPicPr>
        <p:blipFill rotWithShape="1">
          <a:blip r:embed="rId5">
            <a:alphaModFix/>
          </a:blip>
          <a:srcRect b="0" l="10" r="0" t="0"/>
          <a:stretch/>
        </p:blipFill>
        <p:spPr>
          <a:xfrm>
            <a:off x="5992452" y="231433"/>
            <a:ext cx="2179997" cy="50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/>
        </p:nvSpPr>
        <p:spPr>
          <a:xfrm>
            <a:off x="1013150" y="999475"/>
            <a:ext cx="8022000" cy="39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496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1455B"/>
              </a:buClr>
              <a:buSzPts val="1360"/>
              <a:buFont typeface="Barlow"/>
              <a:buChar char="●"/>
            </a:pPr>
            <a:r>
              <a:rPr b="1" lang="en" sz="1360">
                <a:solidFill>
                  <a:srgbClr val="21455B"/>
                </a:solidFill>
                <a:latin typeface="Barlow"/>
                <a:ea typeface="Barlow"/>
                <a:cs typeface="Barlow"/>
                <a:sym typeface="Barlow"/>
              </a:rPr>
              <a:t>CEOS-ARD referenced in many presentations - strong support</a:t>
            </a:r>
            <a:endParaRPr b="1" sz="1360">
              <a:solidFill>
                <a:srgbClr val="21455B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4960" lvl="0" marL="457200" rtl="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rgbClr val="21455B"/>
              </a:buClr>
              <a:buSzPts val="1360"/>
              <a:buFont typeface="Barlow"/>
              <a:buChar char="●"/>
            </a:pPr>
            <a:r>
              <a:rPr lang="en" sz="1360">
                <a:solidFill>
                  <a:srgbClr val="21455B"/>
                </a:solidFill>
                <a:latin typeface="Barlow"/>
                <a:ea typeface="Barlow"/>
                <a:cs typeface="Barlow"/>
                <a:sym typeface="Barlow"/>
              </a:rPr>
              <a:t>Welcomed CEOS promoting complementarity between both government and commercial systems.</a:t>
            </a:r>
            <a:endParaRPr sz="1360">
              <a:solidFill>
                <a:srgbClr val="21455B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4960" lvl="0" marL="457200" rtl="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rgbClr val="21455B"/>
              </a:buClr>
              <a:buSzPts val="1360"/>
              <a:buFont typeface="Barlow"/>
              <a:buChar char="●"/>
            </a:pPr>
            <a:r>
              <a:rPr lang="en" sz="1360">
                <a:solidFill>
                  <a:srgbClr val="21455B"/>
                </a:solidFill>
                <a:latin typeface="Barlow"/>
                <a:ea typeface="Barlow"/>
                <a:cs typeface="Barlow"/>
                <a:sym typeface="Barlow"/>
              </a:rPr>
              <a:t>Providing a foundation for trust - underpins the reputation of EO, particularly in the age of AI.</a:t>
            </a:r>
            <a:endParaRPr sz="1360">
              <a:solidFill>
                <a:srgbClr val="21455B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4960" lvl="0" marL="457200" rtl="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rgbClr val="21455B"/>
              </a:buClr>
              <a:buSzPts val="1360"/>
              <a:buFont typeface="Barlow"/>
              <a:buChar char="●"/>
            </a:pPr>
            <a:r>
              <a:rPr lang="en" sz="1360">
                <a:solidFill>
                  <a:srgbClr val="21455B"/>
                </a:solidFill>
                <a:latin typeface="Barlow"/>
                <a:ea typeface="Barlow"/>
                <a:cs typeface="Barlow"/>
                <a:sym typeface="Barlow"/>
              </a:rPr>
              <a:t>High interest in how the strategy will translate into a concrete and actionable work plan.</a:t>
            </a:r>
            <a:endParaRPr sz="1360">
              <a:solidFill>
                <a:srgbClr val="21455B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4960" lvl="0" marL="457200" rtl="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rgbClr val="21455B"/>
              </a:buClr>
              <a:buSzPts val="1360"/>
              <a:buFont typeface="Barlow"/>
              <a:buChar char="●"/>
            </a:pPr>
            <a:r>
              <a:rPr lang="en" sz="1360">
                <a:solidFill>
                  <a:srgbClr val="21455B"/>
                </a:solidFill>
                <a:latin typeface="Barlow"/>
                <a:ea typeface="Barlow"/>
                <a:cs typeface="Barlow"/>
                <a:sym typeface="Barlow"/>
              </a:rPr>
              <a:t>Value of a trusted, interoperable and scalable gold standard, particularly with a focus on AI enablement and readiness.</a:t>
            </a:r>
            <a:endParaRPr sz="1360">
              <a:solidFill>
                <a:srgbClr val="21455B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4960" lvl="0" marL="457200" rtl="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rgbClr val="21455B"/>
              </a:buClr>
              <a:buSzPts val="1360"/>
              <a:buFont typeface="Barlow"/>
              <a:buChar char="●"/>
            </a:pPr>
            <a:r>
              <a:rPr lang="en" sz="1360">
                <a:solidFill>
                  <a:srgbClr val="21455B"/>
                </a:solidFill>
                <a:latin typeface="Barlow"/>
                <a:ea typeface="Barlow"/>
                <a:cs typeface="Barlow"/>
                <a:sym typeface="Barlow"/>
              </a:rPr>
              <a:t>Need to connect with and ensure alignment with geospatial standards like OGC and ISO. </a:t>
            </a:r>
            <a:endParaRPr sz="1360">
              <a:solidFill>
                <a:srgbClr val="21455B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4960" lvl="0" marL="457200" rtl="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rgbClr val="21455B"/>
              </a:buClr>
              <a:buSzPts val="1360"/>
              <a:buFont typeface="Barlow"/>
              <a:buChar char="●"/>
            </a:pPr>
            <a:r>
              <a:rPr lang="en" sz="1360">
                <a:solidFill>
                  <a:srgbClr val="21455B"/>
                </a:solidFill>
                <a:latin typeface="Barlow"/>
                <a:ea typeface="Barlow"/>
                <a:cs typeface="Barlow"/>
                <a:sym typeface="Barlow"/>
              </a:rPr>
              <a:t>AI pillar needs careful definition of the action. </a:t>
            </a:r>
            <a:endParaRPr sz="1360">
              <a:solidFill>
                <a:srgbClr val="21455B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4960" lvl="0" marL="457200" rtl="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rgbClr val="21455B"/>
              </a:buClr>
              <a:buSzPts val="1360"/>
              <a:buFont typeface="Barlow"/>
              <a:buChar char="●"/>
            </a:pPr>
            <a:r>
              <a:rPr lang="en" sz="1360">
                <a:solidFill>
                  <a:srgbClr val="21455B"/>
                </a:solidFill>
                <a:latin typeface="Barlow"/>
                <a:ea typeface="Barlow"/>
                <a:cs typeface="Barlow"/>
                <a:sym typeface="Barlow"/>
              </a:rPr>
              <a:t>Fitness for Purpose pillar may need a bit more thought on how to make it actionable, and the relevance to the higher level product traceability highlighted in the 2025 future priorities paper.</a:t>
            </a:r>
            <a:endParaRPr sz="1360">
              <a:solidFill>
                <a:srgbClr val="21455B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4960" lvl="0" marL="457200" rtl="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rgbClr val="21455B"/>
              </a:buClr>
              <a:buSzPts val="1360"/>
              <a:buFont typeface="Barlow"/>
              <a:buChar char="●"/>
            </a:pPr>
            <a:r>
              <a:rPr lang="en" sz="1360">
                <a:solidFill>
                  <a:srgbClr val="21455B"/>
                </a:solidFill>
                <a:latin typeface="Barlow"/>
                <a:ea typeface="Barlow"/>
                <a:cs typeface="Barlow"/>
                <a:sym typeface="Barlow"/>
              </a:rPr>
              <a:t>Link with users and fitness for purpose is a key element of strategy. </a:t>
            </a:r>
            <a:endParaRPr sz="1360">
              <a:solidFill>
                <a:srgbClr val="21455B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4960" lvl="0" marL="457200" rtl="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rgbClr val="21455B"/>
              </a:buClr>
              <a:buSzPts val="1360"/>
              <a:buFont typeface="Barlow"/>
              <a:buChar char="●"/>
            </a:pPr>
            <a:r>
              <a:rPr lang="en" sz="1360">
                <a:solidFill>
                  <a:srgbClr val="21455B"/>
                </a:solidFill>
                <a:latin typeface="Barlow"/>
                <a:ea typeface="Barlow"/>
                <a:cs typeface="Barlow"/>
                <a:sym typeface="Barlow"/>
              </a:rPr>
              <a:t>Links to Data services are not explicitly referred to in the document, and should be reinforced. </a:t>
            </a:r>
            <a:endParaRPr sz="1360">
              <a:solidFill>
                <a:srgbClr val="21455B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4960" lvl="0" marL="457200" rtl="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rgbClr val="21455B"/>
              </a:buClr>
              <a:buSzPts val="1360"/>
              <a:buFont typeface="Barlow"/>
              <a:buChar char="●"/>
            </a:pPr>
            <a:r>
              <a:rPr lang="en" sz="1360">
                <a:solidFill>
                  <a:srgbClr val="21455B"/>
                </a:solidFill>
                <a:latin typeface="Barlow"/>
                <a:ea typeface="Barlow"/>
                <a:cs typeface="Barlow"/>
                <a:sym typeface="Barlow"/>
              </a:rPr>
              <a:t>Need for the pillars to align with space agency priorities.</a:t>
            </a:r>
            <a:endParaRPr sz="1360">
              <a:solidFill>
                <a:srgbClr val="21455B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4960" lvl="0" marL="457200" rtl="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rgbClr val="21455B"/>
              </a:buClr>
              <a:buSzPts val="1360"/>
              <a:buFont typeface="Barlow"/>
              <a:buChar char="●"/>
            </a:pPr>
            <a:r>
              <a:rPr lang="en" sz="1360">
                <a:solidFill>
                  <a:srgbClr val="21455B"/>
                </a:solidFill>
                <a:latin typeface="Barlow"/>
                <a:ea typeface="Barlow"/>
                <a:cs typeface="Barlow"/>
                <a:sym typeface="Barlow"/>
              </a:rPr>
              <a:t>NOSA CEOS Chair priorities for 2027 lean heavily on ARD (polar, oceans, rainforests themes)</a:t>
            </a:r>
            <a:endParaRPr sz="1360">
              <a:solidFill>
                <a:srgbClr val="21455B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4960" lvl="0" marL="457200" rtl="0" algn="l">
              <a:lnSpc>
                <a:spcPct val="105000"/>
              </a:lnSpc>
              <a:spcBef>
                <a:spcPts val="400"/>
              </a:spcBef>
              <a:spcAft>
                <a:spcPts val="400"/>
              </a:spcAft>
              <a:buClr>
                <a:srgbClr val="21455B"/>
              </a:buClr>
              <a:buSzPts val="1360"/>
              <a:buFont typeface="Barlow"/>
              <a:buChar char="●"/>
            </a:pPr>
            <a:r>
              <a:rPr b="1" lang="en" sz="1360">
                <a:solidFill>
                  <a:srgbClr val="21455B"/>
                </a:solidFill>
                <a:latin typeface="Barlow"/>
                <a:ea typeface="Barlow"/>
                <a:cs typeface="Barlow"/>
                <a:sym typeface="Barlow"/>
              </a:rPr>
              <a:t>Need to manage proliferation of  ‘Decision Ready Data’, ARD+, IRD, etc. </a:t>
            </a:r>
            <a:endParaRPr b="1" sz="1360">
              <a:solidFill>
                <a:srgbClr val="21455B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455B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/>
        </p:nvSpPr>
        <p:spPr>
          <a:xfrm>
            <a:off x="-1774150" y="629525"/>
            <a:ext cx="6602400" cy="1140900"/>
          </a:xfrm>
          <a:prstGeom prst="rect">
            <a:avLst/>
          </a:prstGeom>
          <a:solidFill>
            <a:srgbClr val="0271B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00"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130" name="Google Shape;130;p19"/>
          <p:cNvSpPr/>
          <p:nvPr/>
        </p:nvSpPr>
        <p:spPr>
          <a:xfrm>
            <a:off x="4215425" y="629525"/>
            <a:ext cx="1140900" cy="1140900"/>
          </a:xfrm>
          <a:prstGeom prst="ellipse">
            <a:avLst/>
          </a:prstGeom>
          <a:solidFill>
            <a:srgbClr val="0271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9"/>
          <p:cNvSpPr txBox="1"/>
          <p:nvPr/>
        </p:nvSpPr>
        <p:spPr>
          <a:xfrm>
            <a:off x="251100" y="672700"/>
            <a:ext cx="4249200" cy="40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S</a:t>
            </a:r>
            <a:r>
              <a:rPr lang="en" sz="2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haping the future of CEOS Analysis Ready Data</a:t>
            </a:r>
            <a:endParaRPr sz="2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32" name="Google Shape;132;p19" title="CEOS_ARD_Logo_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2600" y="33775"/>
            <a:ext cx="2671425" cy="214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9" title="CEOS-ARD PFS cover page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500" y="2528026"/>
            <a:ext cx="1294614" cy="1828799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38100" endA="0" endPos="30000" fadeDir="5400012" kx="0" rotWithShape="0" algn="bl" stPos="0" sy="-100000" ky="0"/>
          </a:effectLst>
        </p:spPr>
      </p:pic>
      <p:pic>
        <p:nvPicPr>
          <p:cNvPr id="134" name="Google Shape;134;p19" title="CEOS-ARD PFS cover pages (1)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97233" y="2528026"/>
            <a:ext cx="1294614" cy="1828799"/>
          </a:xfrm>
          <a:prstGeom prst="rect">
            <a:avLst/>
          </a:prstGeom>
          <a:noFill/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</p:pic>
      <p:pic>
        <p:nvPicPr>
          <p:cNvPr id="135" name="Google Shape;135;p19" title="CEOS-ARD PFS cover pages (2)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93965" y="2528026"/>
            <a:ext cx="1292828" cy="1828799"/>
          </a:xfrm>
          <a:prstGeom prst="rect">
            <a:avLst/>
          </a:prstGeom>
          <a:noFill/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</p:pic>
      <p:pic>
        <p:nvPicPr>
          <p:cNvPr id="136" name="Google Shape;136;p19" title="CEOS-ARD PFS cover pages (3)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88912" y="2528026"/>
            <a:ext cx="1292828" cy="1828799"/>
          </a:xfrm>
          <a:prstGeom prst="rect">
            <a:avLst/>
          </a:prstGeom>
          <a:noFill/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</p:pic>
      <p:pic>
        <p:nvPicPr>
          <p:cNvPr id="137" name="Google Shape;137;p19" title="CEOS-ARD PFS cover pages (4)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83858" y="2528026"/>
            <a:ext cx="1292828" cy="1828799"/>
          </a:xfrm>
          <a:prstGeom prst="rect">
            <a:avLst/>
          </a:prstGeom>
          <a:noFill/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Supplementary Slides for SIT-41 Side Meeting</a:t>
            </a:r>
            <a:endParaRPr/>
          </a:p>
        </p:txBody>
      </p:sp>
      <p:sp>
        <p:nvSpPr>
          <p:cNvPr id="143" name="Google Shape;143;p2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2026 CEOS-ARD Strategy Pillar Descriptions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Standards &amp; Interoperability</a:t>
            </a:r>
            <a:endParaRPr/>
          </a:p>
        </p:txBody>
      </p:sp>
      <p:sp>
        <p:nvSpPr>
          <p:cNvPr id="149" name="Google Shape;149;p21"/>
          <p:cNvSpPr txBox="1"/>
          <p:nvPr>
            <p:ph idx="1" type="body"/>
          </p:nvPr>
        </p:nvSpPr>
        <p:spPr>
          <a:xfrm>
            <a:off x="311700" y="1152475"/>
            <a:ext cx="8520600" cy="38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Success Criteria:</a:t>
            </a:r>
            <a:endParaRPr b="1"/>
          </a:p>
          <a:p>
            <a:pPr indent="-30861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CEOS-ARD metadata is consistently implemented across all Product Family Specifications, with a STAC-first, machine-readable and human-interpretable specification supported by OGC/ISO crosswalks.</a:t>
            </a:r>
            <a:endParaRPr/>
          </a:p>
          <a:p>
            <a:pPr indent="-30861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CEOS-ARD data and metadata are natively understood by mainstream software tools (e.g., GDAL, QGIS, ArcGIS, cloud catalogues) without custom adapters.</a:t>
            </a:r>
            <a:endParaRPr/>
          </a:p>
          <a:p>
            <a:pPr indent="-30861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CEOS-ARD is recognised as the de facto global community standard for satellite Analysis Ready Data, with a clear, endorsed roadmap toward formal standardisation.</a:t>
            </a:r>
            <a:endParaRPr/>
          </a:p>
          <a:p>
            <a:pPr indent="-30861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Agencies, commercial providers, and distributors treat CEOS-ARD requirements as default interoperability baselines, not bespoke CEOS artifacts.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Outcome Signal: CEOS ARD datasets work seamlessly across mainstream geospatial tools and cloud-based processing environments. This means:</a:t>
            </a:r>
            <a:endParaRPr b="1"/>
          </a:p>
          <a:p>
            <a:pPr indent="-30861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CEOS-ARD metadata and data work out-of-the-box in mainstream tools and cloud workflows.</a:t>
            </a:r>
            <a:endParaRPr/>
          </a:p>
          <a:p>
            <a:pPr indent="-30861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Users don’t need custom scripts or manual schema mappings to use CEOS-ARD.</a:t>
            </a:r>
            <a:endParaRPr/>
          </a:p>
          <a:p>
            <a:pPr indent="-308610" lvl="0" marL="45720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00000"/>
              <a:buChar char="●"/>
            </a:pPr>
            <a:r>
              <a:rPr lang="en"/>
              <a:t>CEOS-ARD is seen as ready-to-use.</a:t>
            </a:r>
            <a:endParaRPr/>
          </a:p>
        </p:txBody>
      </p:sp>
      <p:sp>
        <p:nvSpPr>
          <p:cNvPr id="150" name="Google Shape;150;p21"/>
          <p:cNvSpPr/>
          <p:nvPr/>
        </p:nvSpPr>
        <p:spPr>
          <a:xfrm>
            <a:off x="0" y="0"/>
            <a:ext cx="311700" cy="5143500"/>
          </a:xfrm>
          <a:prstGeom prst="rect">
            <a:avLst/>
          </a:prstGeom>
          <a:solidFill>
            <a:srgbClr val="C940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