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Barlow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Barlow-bold.fntdata"/><Relationship Id="rId10" Type="http://schemas.openxmlformats.org/officeDocument/2006/relationships/slide" Target="slides/slide5.xml"/><Relationship Id="rId21" Type="http://schemas.openxmlformats.org/officeDocument/2006/relationships/font" Target="fonts/Barlow-regular.fntdata"/><Relationship Id="rId13" Type="http://schemas.openxmlformats.org/officeDocument/2006/relationships/slide" Target="slides/slide8.xml"/><Relationship Id="rId24" Type="http://schemas.openxmlformats.org/officeDocument/2006/relationships/font" Target="fonts/Barlow-boldItalic.fntdata"/><Relationship Id="rId12" Type="http://schemas.openxmlformats.org/officeDocument/2006/relationships/slide" Target="slides/slide7.xml"/><Relationship Id="rId23" Type="http://schemas.openxmlformats.org/officeDocument/2006/relationships/font" Target="fonts/Barlow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44777f378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44777f378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80754fa70_4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d80754fa70_4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80754fa70_4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80754fa70_4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80754fa7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d80754fa7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80754fa7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d80754fa7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80754fa70_5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d80754fa70_5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d80754fa7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d80754fa7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44777f378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44777f378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75f1c42d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75f1c42d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44777f378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44777f378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80754fa70_5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80754fa70_5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81fa18278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81fa1827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75f1c42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d75f1c42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80754fa70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d80754fa70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80754fa70_4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80754fa70_4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8.jpg"/><Relationship Id="rId5" Type="http://schemas.openxmlformats.org/officeDocument/2006/relationships/image" Target="../media/image7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8.jp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55" name="Google Shape;55;p13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Strategy Pillars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066" y="882594"/>
            <a:ext cx="7452723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7764775" y="3543300"/>
            <a:ext cx="12705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455B"/>
                </a:solidFill>
              </a:rPr>
              <a:t>Underpinned by CEOS Interoperability Handbook  conventions</a:t>
            </a:r>
            <a:endParaRPr sz="1200">
              <a:solidFill>
                <a:srgbClr val="21455B"/>
              </a:solidFill>
            </a:endParaRPr>
          </a:p>
        </p:txBody>
      </p:sp>
      <p:cxnSp>
        <p:nvCxnSpPr>
          <p:cNvPr id="63" name="Google Shape;63;p13"/>
          <p:cNvCxnSpPr>
            <a:stCxn id="62" idx="1"/>
          </p:cNvCxnSpPr>
          <p:nvPr/>
        </p:nvCxnSpPr>
        <p:spPr>
          <a:xfrm flipH="1">
            <a:off x="7604875" y="3973800"/>
            <a:ext cx="159900" cy="14850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Google Shape;64;p13"/>
          <p:cNvSpPr/>
          <p:nvPr/>
        </p:nvSpPr>
        <p:spPr>
          <a:xfrm>
            <a:off x="2715950" y="1297900"/>
            <a:ext cx="1057500" cy="3156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2" title="Screenshot 2026-04-20 at 11.27.3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4552"/>
            <a:ext cx="9144003" cy="511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evolved during conversations - 1</a:t>
            </a:r>
            <a:endParaRPr/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Progress one or more of the CalVal recommendation from Interoperability Handbook.</a:t>
            </a:r>
            <a:endParaRPr/>
          </a:p>
          <a:p>
            <a:pPr indent="-3429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Adopt the relevant recommendations of the quality chapter of the Interoperability Handbook</a:t>
            </a:r>
            <a:endParaRPr/>
          </a:p>
          <a:p>
            <a:pPr indent="-3429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EDAP - used by ESA and agreed as a framework by NASA and USGS for optical at JACIE</a:t>
            </a:r>
            <a:endParaRPr/>
          </a:p>
          <a:p>
            <a:pPr indent="-317500" lvl="1" marL="9144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EDAP SAR guidelines agreed by NASA and ESA in 2024</a:t>
            </a:r>
            <a:endParaRPr/>
          </a:p>
          <a:p>
            <a:pPr indent="-317500" lvl="1" marL="9144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EDAP+ expanding into ATM domain and moving into higher level products (eg. L4) and user scenarios (eg. NDVI)</a:t>
            </a:r>
            <a:endParaRPr/>
          </a:p>
          <a:p>
            <a:pPr indent="-3429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Engage the OPT-MPC of the Copernicus Ground Segment</a:t>
            </a:r>
            <a:endParaRPr/>
          </a:p>
        </p:txBody>
      </p:sp>
      <p:sp>
        <p:nvSpPr>
          <p:cNvPr id="150" name="Google Shape;150;p2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evolved during conversations - 2</a:t>
            </a:r>
            <a:endParaRPr/>
          </a:p>
        </p:txBody>
      </p:sp>
      <p:sp>
        <p:nvSpPr>
          <p:cNvPr id="156" name="Google Shape;156;p2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Seek how to adopt the grading used in the Maturity Matrix approach to align CEOS-ARD and other maturity matrices used throughout WGCV work</a:t>
            </a:r>
            <a:endParaRPr/>
          </a:p>
          <a:p>
            <a:pPr indent="-330200" lvl="1" marL="9144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Reduce assessment duplication, increase interoperability through equivalent </a:t>
            </a:r>
            <a:r>
              <a:rPr lang="en" sz="1600"/>
              <a:t>criteria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Can we explore how other agencies could adopt the CSDA-EDAP framework for consistency across CEOS?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Accuracy, consistency, alignment to standards, traceable and verifiable provenance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Provision of reference data - guidelines and requirement to use specific calibration sites and networks - build into the CEOS-ARD specs/framework</a:t>
            </a:r>
            <a:endParaRPr sz="1600"/>
          </a:p>
          <a:p>
            <a:pPr indent="-330200" lvl="1" marL="9144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Enable access to reference datasets, shared global networks. Build distributed collaborative cal/val networks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600"/>
              <a:buChar char="●"/>
            </a:pPr>
            <a:r>
              <a:rPr lang="en" sz="1600"/>
              <a:t>Connect with JACIE assessments, review JACIE best practices for awareness - map JACIE assessments to EDAP</a:t>
            </a: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evolved during conversations - 3</a:t>
            </a:r>
            <a:endParaRPr/>
          </a:p>
        </p:txBody>
      </p:sp>
      <p:sp>
        <p:nvSpPr>
          <p:cNvPr id="163" name="Google Shape;163;p26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6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Tool implementation vs. theoretical intent - context of “equivalence” of methods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Continuous requirements are seen by USGS as a way forward. Some work in CSDA on continuous assessment.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Write RadCalNet use specifically into CEOS-ARD ?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Noting challenges of maintaining funding for SAR cal/val infrastructure after a mission’s cal/val campaign, perhaps writing into quality framework/CEOS-ARD provides a means for ongoing justification?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Sample data for CEOS-ARD self assessments should be over PVP sites and submitted to that platform regularly</a:t>
            </a:r>
            <a:endParaRPr sz="1600"/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170" name="Google Shape;170;p27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8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Defining quantitative specifications thresholds for uncertainty/accuracy/precision and completeness across CEOS-ARD product families (e.g. building off of EDAP+). 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Developing provenance and lineage specifications to capture version history, processing steps, and chain-of-custody information to build trust and reproducibility. 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Integration with WGCV validation platforms and Cal/Val networks (such as RadCalNet and Hypernets) to support quality assurance and continuous verification.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WGCV Surface Reflectance Quality and Consistency project to contribute in refining the specifications.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ct val="100000"/>
              <a:buChar char="●"/>
            </a:pPr>
            <a:r>
              <a:rPr lang="en"/>
              <a:t>Continuous integrity monitoring replacing one-off ARD assessments, leveraging automated pipelines and dashboards to track compliance and performance over time. </a:t>
            </a:r>
            <a:endParaRPr/>
          </a:p>
        </p:txBody>
      </p:sp>
      <p:sp>
        <p:nvSpPr>
          <p:cNvPr id="171" name="Google Shape;171;p27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Quality, Authenticity &amp; Provenance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11700" y="14088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Success Criteria:</a:t>
            </a:r>
            <a:endParaRPr b="1"/>
          </a:p>
          <a:p>
            <a:pPr indent="-317183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CEOS-ARD products are accompanied by quantitative, consistent, and comparable quality and uncertainty information, not just descriptive compliance statements.</a:t>
            </a:r>
            <a:endParaRPr/>
          </a:p>
          <a:p>
            <a:pPr indent="-317183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Ongoing integrity monitoring and reporting is routine, enabling early detection of degradation or loss of compliance. Note: Integrity means continuous, verifiable confidence that CEOS‑ARD data remains accurate, consistent, authentic, and traceable across its entire lifecycle.</a:t>
            </a:r>
            <a:endParaRPr/>
          </a:p>
          <a:p>
            <a:pPr indent="-317183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Provenance, authenticity, versioning, and lineage of data are machine-readable and human-interpretable, and traceable across all mirrors, cloud platforms, and reprocessing cycles.</a:t>
            </a:r>
            <a:endParaRPr/>
          </a:p>
          <a:p>
            <a:pPr indent="-317183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If a user is building a time series or multi-mission analysis, they can swap or mix CEOS-ARD products with no hidden biases or artifacts being introduced.</a:t>
            </a:r>
            <a:endParaRPr/>
          </a:p>
          <a:p>
            <a:pPr indent="-317183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 CEOS-ARD label guarantees harmonized measurands, within specified uncertainties (note: not homogenised).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Outcome Signal: Trust in the CEOS-ARD label is evidence-based.</a:t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601353" y="905561"/>
            <a:ext cx="7668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b="1" lang="en" sz="136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Addresses the need for measurable, transparent, and continuously verifiable data quality.</a:t>
            </a:r>
            <a:endParaRPr b="1" sz="136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401900" y="847939"/>
            <a:ext cx="141300" cy="499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8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</a:t>
            </a:r>
            <a:r>
              <a:rPr lang="en"/>
              <a:t>efining quantitative specifications thresholds for uncertainty/accuracy/precision and completeness across CEOS-ARD product families (e.g. building off of EDAP+). 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Developing provenance and lineage specifications to capture version history, processing steps, and chain-of-custody information to build trust and reproducibility. 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Integration with WGCV validation platforms and Cal/Val networks (such as RadCalNet and Hypernets) to support quality assurance and continuous verification.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WGCV Surface Reflectance Quality and Consistency project to contribute in refining the specifications.</a:t>
            </a:r>
            <a:endParaRPr/>
          </a:p>
          <a:p>
            <a:pPr indent="-334328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ct val="100000"/>
              <a:buChar char="●"/>
            </a:pPr>
            <a:r>
              <a:rPr lang="en"/>
              <a:t>Continuous integrity monitoring replacing one-off ARD assessments, leveraging automated pipelines and dashboards to track compliance and performance over time. 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6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86" name="Google Shape;86;p16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What is needed from Agencies and CEOS to help develop this pillar?</a:t>
            </a:r>
            <a:endParaRPr sz="2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9" name="Google Shape;89;p16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1379200" y="1929880"/>
            <a:ext cx="7246500" cy="3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1455B"/>
                </a:solidFill>
              </a:rPr>
              <a:t>Quality, Authenticity &amp; Provenance</a:t>
            </a:r>
            <a:endParaRPr b="1" sz="1700">
              <a:solidFill>
                <a:srgbClr val="21455B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Close engagement of WGCV experts and resourcing of agency experts to engage with CEOS-ARD.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Implementation of the CEOS Interoperability Handbook Quality Chapter.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Alignment of agency quality assessment frameworks with CEOS-ARD.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Support to WGCV Product Validation Platform and cal/val activities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700">
              <a:solidFill>
                <a:srgbClr val="21455B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700"/>
              <a:buChar char="●"/>
            </a:pPr>
            <a:r>
              <a:rPr lang="en" sz="1700">
                <a:solidFill>
                  <a:srgbClr val="21455B"/>
                </a:solidFill>
              </a:rPr>
              <a:t>Connection to agency experts working on issues of data provenance and quality assurance.</a:t>
            </a:r>
            <a:endParaRPr sz="1700">
              <a:solidFill>
                <a:srgbClr val="21455B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1013150" y="1502677"/>
            <a:ext cx="7483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21455B"/>
                </a:solidFill>
              </a:rPr>
              <a:t>Headline:</a:t>
            </a:r>
            <a:r>
              <a:rPr lang="en" sz="1200">
                <a:solidFill>
                  <a:srgbClr val="21455B"/>
                </a:solidFill>
              </a:rPr>
              <a:t> </a:t>
            </a:r>
            <a:r>
              <a:rPr lang="en" sz="1200">
                <a:solidFill>
                  <a:srgbClr val="21455B"/>
                </a:solidFill>
              </a:rPr>
              <a:t>Engagement of agency and CEOS experts</a:t>
            </a:r>
            <a:endParaRPr sz="1200">
              <a:solidFill>
                <a:srgbClr val="21455B"/>
              </a:solidFill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1079875" y="2051977"/>
            <a:ext cx="153900" cy="25404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Observations - 1</a:t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238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In an underpinning document (Interoperability Handbook) there are recommendations that could be progressed in the context of this Pillar</a:t>
            </a:r>
            <a:r>
              <a:rPr lang="en" sz="1500"/>
              <a:t>.</a:t>
            </a:r>
            <a:endParaRPr sz="1500"/>
          </a:p>
          <a:p>
            <a:pPr indent="-3429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Growing use of EDAP Framework (ESA, NASA, USGS, GISTDA)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Mission vs. Quality measurements (or both?)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Multiclass CEOS-ARD proposal (along lines of Maturity Matrix classes including a potential additional class)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What about higher level products from thermal?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Allowing for STAC </a:t>
            </a:r>
            <a:r>
              <a:rPr lang="en" sz="1600"/>
              <a:t>encoding is essential (refer Red pillar conversations)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Is BRDF/Terrain illumination correction the best way to go to get to surface reflectance?</a:t>
            </a:r>
            <a:endParaRPr sz="1600"/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Observations - 2</a:t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Provenance and traceability/authenticity are important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Provision of ground truth data references - guidelines and requirement to use specific calibration sites and networks - build into the CEOS-ARD specs/framework (this was requested by commercials at JACIE)</a:t>
            </a:r>
            <a:endParaRPr sz="1600"/>
          </a:p>
          <a:p>
            <a:pPr indent="-330200" lvl="1" marL="9144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Enable access to reference datasets, shared global networks (satellite data AND CalNets. Build distributed collaborative cal/val networks</a:t>
            </a:r>
            <a:endParaRPr sz="1600"/>
          </a:p>
          <a:p>
            <a:pPr indent="-3302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CEOS-PVP provides radiometric and geometric comparisons with some global calibration networks. Extensible</a:t>
            </a:r>
            <a:endParaRPr sz="1600"/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457050" y="725179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530"/>
              <a:t>Discussion objective: Identify Quality, Authenticity &amp; Provenance initiatives and activities we can add to CEOS-ARD Strategy work plan for 2027-2031</a:t>
            </a:r>
            <a:endParaRPr b="1" sz="1530"/>
          </a:p>
          <a:p>
            <a:pPr indent="-325755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30"/>
              <a:buChar char="●"/>
            </a:pPr>
            <a:r>
              <a:rPr lang="en" sz="1530"/>
              <a:t>Discussion/Objective: Defining what we mean by ‘quality’ (confirm the scope).</a:t>
            </a:r>
            <a:endParaRPr sz="1530"/>
          </a:p>
          <a:p>
            <a:pPr indent="-32575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</a:pPr>
            <a:r>
              <a:rPr lang="en" sz="1530"/>
              <a:t>Generic architecture and hierarchy, along with a list of essential quality, authenticity, and provenance specifications for CEOS‑ARD PFSs, to enable the assessment of datasets.</a:t>
            </a:r>
            <a:endParaRPr sz="1530"/>
          </a:p>
          <a:p>
            <a:pPr indent="-32575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</a:pPr>
            <a:r>
              <a:rPr lang="en" sz="1530"/>
              <a:t>Requirements to actively monitor and calibrate CEOS-ARD datasets, verified instrument performance, SRFs, etc.</a:t>
            </a:r>
            <a:endParaRPr sz="1530"/>
          </a:p>
          <a:p>
            <a:pPr indent="-32575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</a:pPr>
            <a:r>
              <a:rPr lang="en" sz="1530"/>
              <a:t>Leveraging frameworks and networks that enable the quality and authenticity monitoring.</a:t>
            </a:r>
            <a:endParaRPr sz="1530"/>
          </a:p>
          <a:p>
            <a:pPr indent="-32575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</a:pPr>
            <a:r>
              <a:rPr lang="en" sz="1530"/>
              <a:t>Implementation in practice.</a:t>
            </a:r>
            <a:endParaRPr sz="1530"/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530"/>
              <a:t>What pieces currently exist, what needs further development, whe</a:t>
            </a:r>
            <a:r>
              <a:rPr lang="en" sz="1500"/>
              <a:t>re do we have capacity?</a:t>
            </a:r>
            <a:endParaRPr sz="1500"/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Relevance of activities such as CMIX or ACIX for optical imaging sensors?</a:t>
            </a:r>
            <a:endParaRPr sz="1500"/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Should CEOS-ARD require the collection of data over designated cal/val networks or sites?</a:t>
            </a:r>
            <a:endParaRPr sz="1500"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lang="en" sz="1530"/>
              <a:t>Confirm: Quality, Authenticity &amp; Provenance initiatives and activities we can add to CEOS-ARD Strategy work plan for 2027-2031</a:t>
            </a:r>
            <a:endParaRPr b="1" sz="1530"/>
          </a:p>
        </p:txBody>
      </p:sp>
      <p:sp>
        <p:nvSpPr>
          <p:cNvPr id="115" name="Google Shape;115;p19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EB7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0" title="Screenshot 2026-04-20 at 11.25.2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13" y="0"/>
            <a:ext cx="9088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1" title="Screenshot 2026-04-20 at 11.25.4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97"/>
            <a:ext cx="9144003" cy="513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