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54" r:id="rId2"/>
  </p:sldMasterIdLst>
  <p:notesMasterIdLst>
    <p:notesMasterId r:id="rId19"/>
  </p:notesMasterIdLst>
  <p:sldIdLst>
    <p:sldId id="11333" r:id="rId3"/>
    <p:sldId id="257" r:id="rId4"/>
    <p:sldId id="258" r:id="rId5"/>
    <p:sldId id="259" r:id="rId6"/>
    <p:sldId id="260" r:id="rId7"/>
    <p:sldId id="11331" r:id="rId8"/>
    <p:sldId id="263" r:id="rId9"/>
    <p:sldId id="264" r:id="rId10"/>
    <p:sldId id="265" r:id="rId11"/>
    <p:sldId id="266" r:id="rId12"/>
    <p:sldId id="496" r:id="rId13"/>
    <p:sldId id="497" r:id="rId14"/>
    <p:sldId id="11332" r:id="rId15"/>
    <p:sldId id="11334" r:id="rId16"/>
    <p:sldId id="11335" r:id="rId17"/>
    <p:sldId id="262" r:id="rId18"/>
  </p:sldIdLst>
  <p:sldSz cx="12192000" cy="6858000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Quire Sans" panose="020B05020404000200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32323"/>
    <a:srgbClr val="DA4010"/>
    <a:srgbClr val="E27A4B"/>
    <a:srgbClr val="DFAB81"/>
    <a:srgbClr val="DE8D66"/>
    <a:srgbClr val="FF6600"/>
    <a:srgbClr val="FFDB70"/>
    <a:srgbClr val="33445F"/>
    <a:srgbClr val="8B8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10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Fox" userId="a520e88c-5e07-4373-a1e8-9b18514070f1" providerId="ADAL" clId="{8508A429-8C4D-4B2F-B308-B5A28F41005F}"/>
    <pc:docChg chg="undo custSel addSld delSld modSld sldOrd modMainMaster">
      <pc:chgData name="Nigel Fox" userId="a520e88c-5e07-4373-a1e8-9b18514070f1" providerId="ADAL" clId="{8508A429-8C4D-4B2F-B308-B5A28F41005F}" dt="2026-04-19T12:43:12.865" v="1054" actId="20577"/>
      <pc:docMkLst>
        <pc:docMk/>
      </pc:docMkLst>
      <pc:sldChg chg="modSp mod">
        <pc:chgData name="Nigel Fox" userId="a520e88c-5e07-4373-a1e8-9b18514070f1" providerId="ADAL" clId="{8508A429-8C4D-4B2F-B308-B5A28F41005F}" dt="2026-04-17T11:15:59.006" v="84" actId="14100"/>
        <pc:sldMkLst>
          <pc:docMk/>
          <pc:sldMk cId="0" sldId="258"/>
        </pc:sldMkLst>
        <pc:spChg chg="mod">
          <ac:chgData name="Nigel Fox" userId="a520e88c-5e07-4373-a1e8-9b18514070f1" providerId="ADAL" clId="{8508A429-8C4D-4B2F-B308-B5A28F41005F}" dt="2026-04-17T11:15:59.006" v="84" actId="14100"/>
          <ac:spMkLst>
            <pc:docMk/>
            <pc:sldMk cId="0" sldId="258"/>
            <ac:spMk id="80" creationId="{00000000-0000-0000-0000-000000000000}"/>
          </ac:spMkLst>
        </pc:spChg>
      </pc:sldChg>
      <pc:sldChg chg="modSp mod">
        <pc:chgData name="Nigel Fox" userId="a520e88c-5e07-4373-a1e8-9b18514070f1" providerId="ADAL" clId="{8508A429-8C4D-4B2F-B308-B5A28F41005F}" dt="2026-04-17T11:44:52.171" v="831" actId="20577"/>
        <pc:sldMkLst>
          <pc:docMk/>
          <pc:sldMk cId="0" sldId="262"/>
        </pc:sldMkLst>
        <pc:spChg chg="mod">
          <ac:chgData name="Nigel Fox" userId="a520e88c-5e07-4373-a1e8-9b18514070f1" providerId="ADAL" clId="{8508A429-8C4D-4B2F-B308-B5A28F41005F}" dt="2026-04-17T11:44:52.171" v="831" actId="20577"/>
          <ac:spMkLst>
            <pc:docMk/>
            <pc:sldMk cId="0" sldId="262"/>
            <ac:spMk id="131" creationId="{00000000-0000-0000-0000-000000000000}"/>
          </ac:spMkLst>
        </pc:spChg>
      </pc:sldChg>
      <pc:sldChg chg="modSp mod">
        <pc:chgData name="Nigel Fox" userId="a520e88c-5e07-4373-a1e8-9b18514070f1" providerId="ADAL" clId="{8508A429-8C4D-4B2F-B308-B5A28F41005F}" dt="2026-04-17T11:25:13.372" v="391" actId="207"/>
        <pc:sldMkLst>
          <pc:docMk/>
          <pc:sldMk cId="479718529" sldId="265"/>
        </pc:sldMkLst>
        <pc:spChg chg="mod">
          <ac:chgData name="Nigel Fox" userId="a520e88c-5e07-4373-a1e8-9b18514070f1" providerId="ADAL" clId="{8508A429-8C4D-4B2F-B308-B5A28F41005F}" dt="2026-04-17T11:25:13.372" v="391" actId="207"/>
          <ac:spMkLst>
            <pc:docMk/>
            <pc:sldMk cId="479718529" sldId="265"/>
            <ac:spMk id="2" creationId="{0A5821BC-DE80-F0F8-439E-6CFC3ECA8BC8}"/>
          </ac:spMkLst>
        </pc:spChg>
      </pc:sldChg>
      <pc:sldChg chg="ord">
        <pc:chgData name="Nigel Fox" userId="a520e88c-5e07-4373-a1e8-9b18514070f1" providerId="ADAL" clId="{8508A429-8C4D-4B2F-B308-B5A28F41005F}" dt="2026-04-19T12:38:55.573" v="860"/>
        <pc:sldMkLst>
          <pc:docMk/>
          <pc:sldMk cId="3535163738" sldId="496"/>
        </pc:sldMkLst>
      </pc:sldChg>
      <pc:sldChg chg="ord">
        <pc:chgData name="Nigel Fox" userId="a520e88c-5e07-4373-a1e8-9b18514070f1" providerId="ADAL" clId="{8508A429-8C4D-4B2F-B308-B5A28F41005F}" dt="2026-04-19T12:38:58.705" v="862"/>
        <pc:sldMkLst>
          <pc:docMk/>
          <pc:sldMk cId="4288495299" sldId="497"/>
        </pc:sldMkLst>
      </pc:sldChg>
      <pc:sldChg chg="modSp mod">
        <pc:chgData name="Nigel Fox" userId="a520e88c-5e07-4373-a1e8-9b18514070f1" providerId="ADAL" clId="{8508A429-8C4D-4B2F-B308-B5A28F41005F}" dt="2026-04-19T12:33:17.834" v="851" actId="20577"/>
        <pc:sldMkLst>
          <pc:docMk/>
          <pc:sldMk cId="2966324459" sldId="11331"/>
        </pc:sldMkLst>
        <pc:spChg chg="mod">
          <ac:chgData name="Nigel Fox" userId="a520e88c-5e07-4373-a1e8-9b18514070f1" providerId="ADAL" clId="{8508A429-8C4D-4B2F-B308-B5A28F41005F}" dt="2026-04-19T12:33:17.834" v="851" actId="20577"/>
          <ac:spMkLst>
            <pc:docMk/>
            <pc:sldMk cId="2966324459" sldId="11331"/>
            <ac:spMk id="4" creationId="{429FD35E-754E-30BD-63E3-9CA5921DDC17}"/>
          </ac:spMkLst>
        </pc:spChg>
      </pc:sldChg>
      <pc:sldChg chg="addSp delSp modSp mod delAnim">
        <pc:chgData name="Nigel Fox" userId="a520e88c-5e07-4373-a1e8-9b18514070f1" providerId="ADAL" clId="{8508A429-8C4D-4B2F-B308-B5A28F41005F}" dt="2026-04-19T12:38:30.316" v="858" actId="1076"/>
        <pc:sldMkLst>
          <pc:docMk/>
          <pc:sldMk cId="696859269" sldId="11332"/>
        </pc:sldMkLst>
        <pc:spChg chg="add mod">
          <ac:chgData name="Nigel Fox" userId="a520e88c-5e07-4373-a1e8-9b18514070f1" providerId="ADAL" clId="{8508A429-8C4D-4B2F-B308-B5A28F41005F}" dt="2026-04-19T12:38:30.316" v="858" actId="1076"/>
          <ac:spMkLst>
            <pc:docMk/>
            <pc:sldMk cId="696859269" sldId="11332"/>
            <ac:spMk id="2" creationId="{CF755374-8565-3755-3FFE-1B72C29779E8}"/>
          </ac:spMkLst>
        </pc:spChg>
        <pc:picChg chg="add mod">
          <ac:chgData name="Nigel Fox" userId="a520e88c-5e07-4373-a1e8-9b18514070f1" providerId="ADAL" clId="{8508A429-8C4D-4B2F-B308-B5A28F41005F}" dt="2026-04-17T11:30:29.703" v="397" actId="1076"/>
          <ac:picMkLst>
            <pc:docMk/>
            <pc:sldMk cId="696859269" sldId="11332"/>
            <ac:picMk id="1026" creationId="{6CDE91C8-C971-40ED-BFE8-C53D85EA2E8C}"/>
          </ac:picMkLst>
        </pc:picChg>
      </pc:sldChg>
      <pc:sldChg chg="modSp add mod">
        <pc:chgData name="Nigel Fox" userId="a520e88c-5e07-4373-a1e8-9b18514070f1" providerId="ADAL" clId="{8508A429-8C4D-4B2F-B308-B5A28F41005F}" dt="2026-04-17T11:15:05.604" v="74" actId="6549"/>
        <pc:sldMkLst>
          <pc:docMk/>
          <pc:sldMk cId="0" sldId="11333"/>
        </pc:sldMkLst>
        <pc:spChg chg="mod">
          <ac:chgData name="Nigel Fox" userId="a520e88c-5e07-4373-a1e8-9b18514070f1" providerId="ADAL" clId="{8508A429-8C4D-4B2F-B308-B5A28F41005F}" dt="2026-04-17T11:13:18.439" v="11" actId="6549"/>
          <ac:spMkLst>
            <pc:docMk/>
            <pc:sldMk cId="0" sldId="11333"/>
            <ac:spMk id="4" creationId="{DE13D30C-4E7C-93BA-F469-A5858FF59231}"/>
          </ac:spMkLst>
        </pc:spChg>
        <pc:spChg chg="mod">
          <ac:chgData name="Nigel Fox" userId="a520e88c-5e07-4373-a1e8-9b18514070f1" providerId="ADAL" clId="{8508A429-8C4D-4B2F-B308-B5A28F41005F}" dt="2026-04-17T11:15:05.604" v="74" actId="6549"/>
          <ac:spMkLst>
            <pc:docMk/>
            <pc:sldMk cId="0" sldId="11333"/>
            <ac:spMk id="66" creationId="{00000000-0000-0000-0000-000000000000}"/>
          </ac:spMkLst>
        </pc:spChg>
        <pc:spChg chg="mod">
          <ac:chgData name="Nigel Fox" userId="a520e88c-5e07-4373-a1e8-9b18514070f1" providerId="ADAL" clId="{8508A429-8C4D-4B2F-B308-B5A28F41005F}" dt="2026-04-17T11:13:08.114" v="10" actId="14100"/>
          <ac:spMkLst>
            <pc:docMk/>
            <pc:sldMk cId="0" sldId="11333"/>
            <ac:spMk id="67" creationId="{00000000-0000-0000-0000-000000000000}"/>
          </ac:spMkLst>
        </pc:spChg>
      </pc:sldChg>
      <pc:sldChg chg="addSp delSp modSp new mod">
        <pc:chgData name="Nigel Fox" userId="a520e88c-5e07-4373-a1e8-9b18514070f1" providerId="ADAL" clId="{8508A429-8C4D-4B2F-B308-B5A28F41005F}" dt="2026-04-17T11:38:34.977" v="537" actId="21"/>
        <pc:sldMkLst>
          <pc:docMk/>
          <pc:sldMk cId="2552463266" sldId="11334"/>
        </pc:sldMkLst>
        <pc:spChg chg="mod">
          <ac:chgData name="Nigel Fox" userId="a520e88c-5e07-4373-a1e8-9b18514070f1" providerId="ADAL" clId="{8508A429-8C4D-4B2F-B308-B5A28F41005F}" dt="2026-04-17T11:38:14.668" v="535" actId="20577"/>
          <ac:spMkLst>
            <pc:docMk/>
            <pc:sldMk cId="2552463266" sldId="11334"/>
            <ac:spMk id="3" creationId="{DC28FCC2-F8E4-6EEC-B008-D01D36D5CE90}"/>
          </ac:spMkLst>
        </pc:spChg>
        <pc:picChg chg="add mod">
          <ac:chgData name="Nigel Fox" userId="a520e88c-5e07-4373-a1e8-9b18514070f1" providerId="ADAL" clId="{8508A429-8C4D-4B2F-B308-B5A28F41005F}" dt="2026-04-17T11:37:55.257" v="503" actId="1076"/>
          <ac:picMkLst>
            <pc:docMk/>
            <pc:sldMk cId="2552463266" sldId="11334"/>
            <ac:picMk id="7" creationId="{F11B842E-B493-E2F6-A153-65E871E8A229}"/>
          </ac:picMkLst>
        </pc:picChg>
        <pc:picChg chg="add mod">
          <ac:chgData name="Nigel Fox" userId="a520e88c-5e07-4373-a1e8-9b18514070f1" providerId="ADAL" clId="{8508A429-8C4D-4B2F-B308-B5A28F41005F}" dt="2026-04-17T11:37:47.973" v="501" actId="1076"/>
          <ac:picMkLst>
            <pc:docMk/>
            <pc:sldMk cId="2552463266" sldId="11334"/>
            <ac:picMk id="9" creationId="{9F13A4EE-1422-2630-3862-DBDAF018A1E4}"/>
          </ac:picMkLst>
        </pc:picChg>
      </pc:sldChg>
      <pc:sldChg chg="addSp delSp modSp new mod">
        <pc:chgData name="Nigel Fox" userId="a520e88c-5e07-4373-a1e8-9b18514070f1" providerId="ADAL" clId="{8508A429-8C4D-4B2F-B308-B5A28F41005F}" dt="2026-04-19T12:43:12.865" v="1054" actId="20577"/>
        <pc:sldMkLst>
          <pc:docMk/>
          <pc:sldMk cId="2150552080" sldId="11335"/>
        </pc:sldMkLst>
        <pc:spChg chg="add mod">
          <ac:chgData name="Nigel Fox" userId="a520e88c-5e07-4373-a1e8-9b18514070f1" providerId="ADAL" clId="{8508A429-8C4D-4B2F-B308-B5A28F41005F}" dt="2026-04-19T12:43:12.865" v="1054" actId="20577"/>
          <ac:spMkLst>
            <pc:docMk/>
            <pc:sldMk cId="2150552080" sldId="11335"/>
            <ac:spMk id="2" creationId="{704EA610-79D0-F861-C7D9-7A71E948204F}"/>
          </ac:spMkLst>
        </pc:spChg>
        <pc:spChg chg="mod">
          <ac:chgData name="Nigel Fox" userId="a520e88c-5e07-4373-a1e8-9b18514070f1" providerId="ADAL" clId="{8508A429-8C4D-4B2F-B308-B5A28F41005F}" dt="2026-04-17T11:39:34.283" v="586" actId="20577"/>
          <ac:spMkLst>
            <pc:docMk/>
            <pc:sldMk cId="2150552080" sldId="11335"/>
            <ac:spMk id="3" creationId="{4083220B-A2B0-E698-A240-1CE4B4D8EC62}"/>
          </ac:spMkLst>
        </pc:spChg>
        <pc:spChg chg="add del">
          <ac:chgData name="Nigel Fox" userId="a520e88c-5e07-4373-a1e8-9b18514070f1" providerId="ADAL" clId="{8508A429-8C4D-4B2F-B308-B5A28F41005F}" dt="2026-04-19T12:41:35.867" v="976" actId="22"/>
          <ac:spMkLst>
            <pc:docMk/>
            <pc:sldMk cId="2150552080" sldId="11335"/>
            <ac:spMk id="6" creationId="{723FDDCC-A531-8B65-AC38-2A80066BDD63}"/>
          </ac:spMkLst>
        </pc:spChg>
        <pc:picChg chg="add mod">
          <ac:chgData name="Nigel Fox" userId="a520e88c-5e07-4373-a1e8-9b18514070f1" providerId="ADAL" clId="{8508A429-8C4D-4B2F-B308-B5A28F41005F}" dt="2026-04-19T12:39:57.005" v="863" actId="1076"/>
          <ac:picMkLst>
            <pc:docMk/>
            <pc:sldMk cId="2150552080" sldId="11335"/>
            <ac:picMk id="5" creationId="{D14155F9-BE30-F0EB-7C90-A4E28355037C}"/>
          </ac:picMkLst>
        </pc:picChg>
      </pc:sldChg>
      <pc:sldMasterChg chg="modSldLayout">
        <pc:chgData name="Nigel Fox" userId="a520e88c-5e07-4373-a1e8-9b18514070f1" providerId="ADAL" clId="{8508A429-8C4D-4B2F-B308-B5A28F41005F}" dt="2026-04-17T11:22:28.331" v="304" actId="478"/>
        <pc:sldMasterMkLst>
          <pc:docMk/>
          <pc:sldMasterMk cId="0" sldId="2147483653"/>
        </pc:sldMasterMkLst>
        <pc:sldLayoutChg chg="delSp modSp mod">
          <pc:chgData name="Nigel Fox" userId="a520e88c-5e07-4373-a1e8-9b18514070f1" providerId="ADAL" clId="{8508A429-8C4D-4B2F-B308-B5A28F41005F}" dt="2026-04-17T11:22:28.331" v="304" actId="478"/>
          <pc:sldLayoutMkLst>
            <pc:docMk/>
            <pc:sldMasterMk cId="0" sldId="2147483653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 overarching name</a:t>
            </a: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223b681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g34223b681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223b68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34223b68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223b6819b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4223b6819b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25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527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586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223b6819b_5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4223b6819b_5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1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8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PL Section Header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09739"/>
            <a:ext cx="11449050" cy="258410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4653846"/>
            <a:ext cx="11449050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980D1BD-C300-E946-A37C-E6C02B0F5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Section Header with Picture Cutout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999" y="1000921"/>
            <a:ext cx="5544525" cy="32929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999" y="4653846"/>
            <a:ext cx="5544526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980D1BD-C300-E946-A37C-E6C02B0F5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0B49F2-DE03-CE4C-86C3-D58F6BAE8C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6" y="733264"/>
            <a:ext cx="5544525" cy="5391472"/>
          </a:xfrm>
          <a:custGeom>
            <a:avLst/>
            <a:gdLst>
              <a:gd name="connsiteX0" fmla="*/ 1584525 w 5544525"/>
              <a:gd name="connsiteY0" fmla="*/ 711472 h 5391472"/>
              <a:gd name="connsiteX1" fmla="*/ 5544525 w 5544525"/>
              <a:gd name="connsiteY1" fmla="*/ 711472 h 5391472"/>
              <a:gd name="connsiteX2" fmla="*/ 5544525 w 5544525"/>
              <a:gd name="connsiteY2" fmla="*/ 4671472 h 5391472"/>
              <a:gd name="connsiteX3" fmla="*/ 1584525 w 5544525"/>
              <a:gd name="connsiteY3" fmla="*/ 4671472 h 5391472"/>
              <a:gd name="connsiteX4" fmla="*/ 0 w 5544525"/>
              <a:gd name="connsiteY4" fmla="*/ 0 h 5391472"/>
              <a:gd name="connsiteX5" fmla="*/ 5364525 w 5544525"/>
              <a:gd name="connsiteY5" fmla="*/ 0 h 5391472"/>
              <a:gd name="connsiteX6" fmla="*/ 5364525 w 5544525"/>
              <a:gd name="connsiteY6" fmla="*/ 531472 h 5391472"/>
              <a:gd name="connsiteX7" fmla="*/ 1404525 w 5544525"/>
              <a:gd name="connsiteY7" fmla="*/ 531472 h 5391472"/>
              <a:gd name="connsiteX8" fmla="*/ 1404525 w 5544525"/>
              <a:gd name="connsiteY8" fmla="*/ 4851472 h 5391472"/>
              <a:gd name="connsiteX9" fmla="*/ 1639538 w 5544525"/>
              <a:gd name="connsiteY9" fmla="*/ 4851472 h 5391472"/>
              <a:gd name="connsiteX10" fmla="*/ 1639538 w 5544525"/>
              <a:gd name="connsiteY10" fmla="*/ 4853773 h 5391472"/>
              <a:gd name="connsiteX11" fmla="*/ 5364525 w 5544525"/>
              <a:gd name="connsiteY11" fmla="*/ 4853773 h 5391472"/>
              <a:gd name="connsiteX12" fmla="*/ 5364525 w 5544525"/>
              <a:gd name="connsiteY12" fmla="*/ 5391472 h 5391472"/>
              <a:gd name="connsiteX13" fmla="*/ 0 w 5544525"/>
              <a:gd name="connsiteY13" fmla="*/ 5391472 h 539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4525" h="5391472">
                <a:moveTo>
                  <a:pt x="1584525" y="711472"/>
                </a:moveTo>
                <a:lnTo>
                  <a:pt x="5544525" y="711472"/>
                </a:lnTo>
                <a:lnTo>
                  <a:pt x="5544525" y="4671472"/>
                </a:lnTo>
                <a:lnTo>
                  <a:pt x="1584525" y="4671472"/>
                </a:lnTo>
                <a:close/>
                <a:moveTo>
                  <a:pt x="0" y="0"/>
                </a:moveTo>
                <a:lnTo>
                  <a:pt x="5364525" y="0"/>
                </a:lnTo>
                <a:lnTo>
                  <a:pt x="5364525" y="531472"/>
                </a:lnTo>
                <a:lnTo>
                  <a:pt x="1404525" y="531472"/>
                </a:lnTo>
                <a:lnTo>
                  <a:pt x="1404525" y="4851472"/>
                </a:lnTo>
                <a:lnTo>
                  <a:pt x="1639538" y="4851472"/>
                </a:lnTo>
                <a:lnTo>
                  <a:pt x="1639538" y="4853773"/>
                </a:lnTo>
                <a:lnTo>
                  <a:pt x="5364525" y="4853773"/>
                </a:lnTo>
                <a:lnTo>
                  <a:pt x="5364525" y="5391472"/>
                </a:lnTo>
                <a:lnTo>
                  <a:pt x="0" y="5391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8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23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2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74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  <p15:guide id="3" pos="1867">
          <p15:clr>
            <a:srgbClr val="FBAE40"/>
          </p15:clr>
        </p15:guide>
        <p15:guide id="4" pos="209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PL Cover Slide with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25B104-D6AA-5041-8480-C084B95EF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77" y="882195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50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89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AYFERENCE_V4_BLEU_SUR_BLAN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41" y="5629391"/>
            <a:ext cx="2631499" cy="653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00251"/>
            <a:ext cx="10363200" cy="1470025"/>
          </a:xfrm>
        </p:spPr>
        <p:txBody>
          <a:bodyPr/>
          <a:lstStyle>
            <a:lvl1pPr>
              <a:defRPr b="0" i="0">
                <a:latin typeface="Superclarendon Bold"/>
                <a:cs typeface="Superclarendon Bold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29990"/>
            <a:ext cx="85344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00FF"/>
                </a:solidFill>
                <a:latin typeface="Superclarendon Regular"/>
                <a:cs typeface="Superclarendon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FIDUCEO-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54" y="109403"/>
            <a:ext cx="3428493" cy="1028548"/>
          </a:xfrm>
          <a:prstGeom prst="rect">
            <a:avLst/>
          </a:prstGeom>
        </p:spPr>
      </p:pic>
      <p:pic>
        <p:nvPicPr>
          <p:cNvPr id="8" name="Picture 4" descr="C:\Users\paula.newton\AppData\Local\Microsoft\Windows\Temporary Internet Files\Content.Outlook\I7FPAF7Y\shutterstock_18327952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84" y="261765"/>
            <a:ext cx="1411129" cy="73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740098" y="281156"/>
            <a:ext cx="702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prstClr val="black"/>
                </a:solidFill>
                <a:latin typeface="Superclarendon Regular"/>
                <a:ea typeface="+mn-ea"/>
                <a:cs typeface="Superclarendon Regular"/>
              </a:rPr>
              <a:t>FIDUCEO has received funding from the European Union’s Horizon 2020 Programme for Research and Innovation, under Grant Agreement no. 638822</a:t>
            </a:r>
          </a:p>
        </p:txBody>
      </p:sp>
      <p:pic>
        <p:nvPicPr>
          <p:cNvPr id="10" name="Picture 9" descr="UReading.jpe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22" y="5370476"/>
            <a:ext cx="2168460" cy="569220"/>
          </a:xfrm>
          <a:prstGeom prst="rect">
            <a:avLst/>
          </a:prstGeom>
        </p:spPr>
      </p:pic>
      <p:pic>
        <p:nvPicPr>
          <p:cNvPr id="11" name="Picture 10" descr="EUMETS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811" y="5271267"/>
            <a:ext cx="2779531" cy="515699"/>
          </a:xfrm>
          <a:prstGeom prst="rect">
            <a:avLst/>
          </a:prstGeom>
        </p:spPr>
      </p:pic>
      <p:pic>
        <p:nvPicPr>
          <p:cNvPr id="14" name="Picture 13" descr="STFCLargeColour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845" y="6132348"/>
            <a:ext cx="2709356" cy="440769"/>
          </a:xfrm>
          <a:prstGeom prst="rect">
            <a:avLst/>
          </a:prstGeom>
        </p:spPr>
      </p:pic>
      <p:pic>
        <p:nvPicPr>
          <p:cNvPr id="15" name="Picture 14" descr="DLR.jpe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921" y="6033814"/>
            <a:ext cx="1046071" cy="653794"/>
          </a:xfrm>
          <a:prstGeom prst="rect">
            <a:avLst/>
          </a:prstGeom>
        </p:spPr>
      </p:pic>
      <p:pic>
        <p:nvPicPr>
          <p:cNvPr id="16" name="Picture 15" descr="IPMA_Logo_Large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543" y="6011446"/>
            <a:ext cx="1730888" cy="665845"/>
          </a:xfrm>
          <a:prstGeom prst="rect">
            <a:avLst/>
          </a:prstGeom>
        </p:spPr>
      </p:pic>
      <p:pic>
        <p:nvPicPr>
          <p:cNvPr id="19" name="Picture 18" descr="Unihamburg-logo.svg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23" y="6033813"/>
            <a:ext cx="858808" cy="643478"/>
          </a:xfrm>
          <a:prstGeom prst="rect">
            <a:avLst/>
          </a:prstGeom>
        </p:spPr>
      </p:pic>
      <p:pic>
        <p:nvPicPr>
          <p:cNvPr id="21" name="Picture 20" descr="BC-GmbH-Logo_big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611" y="6013428"/>
            <a:ext cx="1465072" cy="559689"/>
          </a:xfrm>
          <a:prstGeom prst="rect">
            <a:avLst/>
          </a:prstGeom>
        </p:spPr>
      </p:pic>
      <p:pic>
        <p:nvPicPr>
          <p:cNvPr id="1026" name="Picture 2" descr="\\fpsvr2\users3$\erh\Documents\008 NPL General\NPL Logo.jp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758" y="5333652"/>
            <a:ext cx="1736209" cy="5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c"/>
          <p:cNvSpPr txBox="1"/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c"/>
          <p:cNvSpPr txBox="1"/>
          <p:nvPr userDrawn="1"/>
        </p:nvSpPr>
        <p:spPr>
          <a:xfrm>
            <a:off x="0" y="6491289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19" y="6187592"/>
            <a:ext cx="2644963" cy="53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41" y="5277876"/>
            <a:ext cx="2022412" cy="72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6" y="5447585"/>
            <a:ext cx="2473909" cy="36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3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EB7D23-2745-BD4B-8C14-A551AA0A6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413" y="4653846"/>
            <a:ext cx="10716750" cy="1475490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7A1AD9-738E-C949-B3F2-315DF4D4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283" y="1458578"/>
            <a:ext cx="10714879" cy="2835268"/>
          </a:xfr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55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73CF8C-7B4A-8E4D-88C2-71681CF1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E4D144CF-DF56-9545-8307-67AF3825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3"/>
            <a:ext cx="5173200" cy="24784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ACE79AF-A239-9442-A40A-30C50A10BD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21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Cutout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73CF8C-7B4A-8E4D-88C2-71681CF1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E4D144CF-DF56-9545-8307-67AF3825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3"/>
            <a:ext cx="4824774" cy="24784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3D6BA7-4C6E-7047-81DE-CC070D447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6663" y="728663"/>
            <a:ext cx="5523499" cy="5381947"/>
          </a:xfrm>
          <a:custGeom>
            <a:avLst/>
            <a:gdLst>
              <a:gd name="connsiteX0" fmla="*/ 0 w 5523499"/>
              <a:gd name="connsiteY0" fmla="*/ 711133 h 5381947"/>
              <a:gd name="connsiteX1" fmla="*/ 3948888 w 5523499"/>
              <a:gd name="connsiteY1" fmla="*/ 711133 h 5381947"/>
              <a:gd name="connsiteX2" fmla="*/ 3948888 w 5523499"/>
              <a:gd name="connsiteY2" fmla="*/ 4671133 h 5381947"/>
              <a:gd name="connsiteX3" fmla="*/ 0 w 5523499"/>
              <a:gd name="connsiteY3" fmla="*/ 4671133 h 5381947"/>
              <a:gd name="connsiteX4" fmla="*/ 159337 w 5523499"/>
              <a:gd name="connsiteY4" fmla="*/ 0 h 5381947"/>
              <a:gd name="connsiteX5" fmla="*/ 5523499 w 5523499"/>
              <a:gd name="connsiteY5" fmla="*/ 0 h 5381947"/>
              <a:gd name="connsiteX6" fmla="*/ 5523499 w 5523499"/>
              <a:gd name="connsiteY6" fmla="*/ 5381947 h 5381947"/>
              <a:gd name="connsiteX7" fmla="*/ 159337 w 5523499"/>
              <a:gd name="connsiteY7" fmla="*/ 5381947 h 5381947"/>
              <a:gd name="connsiteX8" fmla="*/ 159337 w 5523499"/>
              <a:gd name="connsiteY8" fmla="*/ 4851133 h 5381947"/>
              <a:gd name="connsiteX9" fmla="*/ 4128888 w 5523499"/>
              <a:gd name="connsiteY9" fmla="*/ 4851133 h 5381947"/>
              <a:gd name="connsiteX10" fmla="*/ 4128888 w 5523499"/>
              <a:gd name="connsiteY10" fmla="*/ 531133 h 5381947"/>
              <a:gd name="connsiteX11" fmla="*/ 159337 w 5523499"/>
              <a:gd name="connsiteY11" fmla="*/ 531133 h 53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99" h="5381947">
                <a:moveTo>
                  <a:pt x="0" y="711133"/>
                </a:moveTo>
                <a:lnTo>
                  <a:pt x="3948888" y="711133"/>
                </a:lnTo>
                <a:lnTo>
                  <a:pt x="3948888" y="4671133"/>
                </a:lnTo>
                <a:lnTo>
                  <a:pt x="0" y="4671133"/>
                </a:lnTo>
                <a:close/>
                <a:moveTo>
                  <a:pt x="159337" y="0"/>
                </a:moveTo>
                <a:lnTo>
                  <a:pt x="5523499" y="0"/>
                </a:lnTo>
                <a:lnTo>
                  <a:pt x="5523499" y="5381947"/>
                </a:lnTo>
                <a:lnTo>
                  <a:pt x="159337" y="5381947"/>
                </a:lnTo>
                <a:lnTo>
                  <a:pt x="159337" y="4851133"/>
                </a:lnTo>
                <a:lnTo>
                  <a:pt x="4128888" y="4851133"/>
                </a:lnTo>
                <a:lnTo>
                  <a:pt x="4128888" y="531133"/>
                </a:lnTo>
                <a:lnTo>
                  <a:pt x="159337" y="53113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7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earth.esa.int/eogateway/documents/d/earth-online/03_vh-roda_2023_ceos_calval_hunt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ceos.org/about-ceos/commercial/" TargetMode="External"/><Relationship Id="rId9" Type="http://schemas.openxmlformats.org/officeDocument/2006/relationships/hyperlink" Target="https://www.ceos-pvp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l.co.uk/news/facilitating-trust-in-eo-data-and-derived-information" TargetMode="External"/><Relationship Id="rId2" Type="http://schemas.openxmlformats.org/officeDocument/2006/relationships/hyperlink" Target="https://www.ceos-pvp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4.png"/><Relationship Id="rId18" Type="http://schemas.microsoft.com/office/2007/relationships/hdphoto" Target="../media/hdphoto2.wdp"/><Relationship Id="rId3" Type="http://schemas.openxmlformats.org/officeDocument/2006/relationships/image" Target="../media/image43.png"/><Relationship Id="rId21" Type="http://schemas.openxmlformats.org/officeDocument/2006/relationships/image" Target="../media/image38.png"/><Relationship Id="rId7" Type="http://schemas.openxmlformats.org/officeDocument/2006/relationships/image" Target="../media/image47.png"/><Relationship Id="rId12" Type="http://schemas.openxmlformats.org/officeDocument/2006/relationships/image" Target="../media/image51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sv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24" Type="http://schemas.openxmlformats.org/officeDocument/2006/relationships/image" Target="../media/image59.png"/><Relationship Id="rId5" Type="http://schemas.openxmlformats.org/officeDocument/2006/relationships/image" Target="../media/image45.png"/><Relationship Id="rId15" Type="http://schemas.openxmlformats.org/officeDocument/2006/relationships/image" Target="../media/image53.svg"/><Relationship Id="rId23" Type="http://schemas.openxmlformats.org/officeDocument/2006/relationships/image" Target="../media/image58.png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microsoft.com/office/2007/relationships/hdphoto" Target="../media/hdphoto1.wdp"/><Relationship Id="rId14" Type="http://schemas.openxmlformats.org/officeDocument/2006/relationships/image" Target="../media/image52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6980029" y="3962592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Nigel Fox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NPL/UKSA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J3.5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</a:rPr>
              <a:t>WGCV-56/LSI-VC,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</a:rPr>
              <a:t>Sioux </a:t>
            </a:r>
            <a:r>
              <a:rPr lang="en-US" sz="2200" b="1" dirty="0" err="1">
                <a:solidFill>
                  <a:schemeClr val="accent1"/>
                </a:solidFill>
              </a:rPr>
              <a:t>Falls,USA</a:t>
            </a:r>
            <a:endParaRPr lang="en-US"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</a:rPr>
              <a:t>20th - 24th Apr 2026</a:t>
            </a:r>
            <a:endParaRPr lang="en-US"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201415" y="-143539"/>
            <a:ext cx="10109231" cy="4106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 sz="6600" dirty="0"/>
              <a:t>CEOS WGCV/LSI-VC</a:t>
            </a:r>
            <a:br>
              <a:rPr lang="en-GB" sz="4400" b="1" i="1" dirty="0"/>
            </a:br>
            <a:br>
              <a:rPr lang="en-GB" sz="2400" b="1" i="1" dirty="0"/>
            </a:br>
            <a:r>
              <a:rPr lang="en-GB" sz="4800" b="1" i="1" dirty="0"/>
              <a:t>CEOS-PVP</a:t>
            </a:r>
            <a:br>
              <a:rPr lang="en-GB" sz="4800" b="1" i="1" dirty="0"/>
            </a:br>
            <a:br>
              <a:rPr lang="en-GB" sz="1600" b="1" i="1" dirty="0"/>
            </a:br>
            <a:br>
              <a:rPr lang="en-GB" sz="1600" b="1" i="1" dirty="0"/>
            </a:br>
            <a:r>
              <a:rPr lang="en-GB" sz="3200" b="1" i="1" dirty="0"/>
              <a:t>incorporating CID &amp; </a:t>
            </a:r>
            <a:r>
              <a:rPr lang="en-GB" sz="3200" b="1" i="1" dirty="0" err="1"/>
              <a:t>RadVAL</a:t>
            </a:r>
            <a:br>
              <a:rPr lang="en-GB" sz="4400" b="1" i="1" dirty="0"/>
            </a:br>
            <a:br>
              <a:rPr lang="en-GB" sz="4400" b="1" i="1" dirty="0"/>
            </a:br>
            <a:endParaRPr sz="4400" i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F2F1D-BD00-1019-3205-C1A610855F08}"/>
              </a:ext>
            </a:extLst>
          </p:cNvPr>
          <p:cNvSpPr txBox="1"/>
          <p:nvPr/>
        </p:nvSpPr>
        <p:spPr>
          <a:xfrm>
            <a:off x="3754616" y="1659710"/>
            <a:ext cx="532969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i="1" dirty="0">
                <a:solidFill>
                  <a:schemeClr val="bg1"/>
                </a:solidFill>
              </a:rPr>
              <a:t>Product Validation Platform</a:t>
            </a:r>
          </a:p>
          <a:p>
            <a:endParaRPr lang="en-GB" sz="3200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3D30C-4E7C-93BA-F469-A5858FF59231}"/>
              </a:ext>
            </a:extLst>
          </p:cNvPr>
          <p:cNvSpPr txBox="1"/>
          <p:nvPr/>
        </p:nvSpPr>
        <p:spPr>
          <a:xfrm>
            <a:off x="378970" y="2310537"/>
            <a:ext cx="9931677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i="1" dirty="0">
                <a:solidFill>
                  <a:srgbClr val="FFFF00"/>
                </a:solidFill>
              </a:rPr>
              <a:t>(previously known as 'matchup Database')</a:t>
            </a:r>
            <a:r>
              <a:rPr lang="en-GB" sz="3200" i="1" dirty="0">
                <a:solidFill>
                  <a:schemeClr val="bg1"/>
                </a:solidFill>
              </a:rPr>
              <a:t> </a:t>
            </a:r>
          </a:p>
          <a:p>
            <a:endParaRPr lang="en-GB" sz="3200" i="1" dirty="0">
              <a:solidFill>
                <a:schemeClr val="bg1"/>
              </a:solidFill>
            </a:endParaRPr>
          </a:p>
          <a:p>
            <a:endParaRPr lang="en-GB" sz="1000" i="1" dirty="0">
              <a:solidFill>
                <a:schemeClr val="bg1"/>
              </a:solidFill>
            </a:endParaRPr>
          </a:p>
          <a:p>
            <a:r>
              <a:rPr lang="en-GB" sz="2800" i="1" dirty="0">
                <a:solidFill>
                  <a:schemeClr val="bg1"/>
                </a:solidFill>
              </a:rPr>
              <a:t>(Comparison Image Database) &amp;</a:t>
            </a:r>
          </a:p>
          <a:p>
            <a:r>
              <a:rPr lang="en-GB" sz="2800" i="1" dirty="0">
                <a:solidFill>
                  <a:schemeClr val="bg1"/>
                </a:solidFill>
              </a:rPr>
              <a:t>(Radiometric Validation &amp; </a:t>
            </a:r>
            <a:r>
              <a:rPr lang="en-GB" sz="2800" i="1" dirty="0" err="1">
                <a:solidFill>
                  <a:schemeClr val="bg1"/>
                </a:solidFill>
              </a:rPr>
              <a:t>AnaLytics</a:t>
            </a:r>
            <a:r>
              <a:rPr lang="en-GB" sz="2800" i="1" dirty="0">
                <a:solidFill>
                  <a:schemeClr val="bg1"/>
                </a:solidFill>
              </a:rPr>
              <a:t> tool)</a:t>
            </a:r>
          </a:p>
          <a:p>
            <a:endParaRPr lang="en-GB" sz="2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2E18CC-63CE-864C-109D-45A2EBC8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8" y="3219"/>
            <a:ext cx="9386864" cy="779002"/>
          </a:xfrm>
        </p:spPr>
        <p:txBody>
          <a:bodyPr/>
          <a:lstStyle/>
          <a:p>
            <a:r>
              <a:rPr lang="en-GB" b="1" dirty="0" err="1"/>
              <a:t>RadVAL</a:t>
            </a:r>
            <a:r>
              <a:rPr lang="en-GB" b="1" dirty="0"/>
              <a:t> tool demo</a:t>
            </a:r>
          </a:p>
        </p:txBody>
      </p:sp>
      <p:pic>
        <p:nvPicPr>
          <p:cNvPr id="9" name="RadVAL_dashboard_demo">
            <a:hlinkClick r:id="" action="ppaction://media"/>
            <a:extLst>
              <a:ext uri="{FF2B5EF4-FFF2-40B4-BE49-F238E27FC236}">
                <a16:creationId xmlns:a16="http://schemas.microsoft.com/office/drawing/2014/main" id="{73E59C9E-1B23-7AEC-056C-561D46F8A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45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73496C-B4F6-DD3A-2438-0058BC42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Planet </a:t>
            </a:r>
            <a:r>
              <a:rPr lang="en-GB" dirty="0" err="1"/>
              <a:t>superDove</a:t>
            </a:r>
            <a:r>
              <a:rPr lang="en-GB" dirty="0"/>
              <a:t> screen shot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CAE89-524A-2D3F-A769-BF197CC7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85" y="1447800"/>
            <a:ext cx="10197890" cy="421702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16E802-DC36-82AA-494B-07ED553C4507}"/>
              </a:ext>
            </a:extLst>
          </p:cNvPr>
          <p:cNvCxnSpPr>
            <a:cxnSpLocks/>
          </p:cNvCxnSpPr>
          <p:nvPr/>
        </p:nvCxnSpPr>
        <p:spPr>
          <a:xfrm flipH="1">
            <a:off x="7721600" y="4102100"/>
            <a:ext cx="75600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1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06EC1-313B-EF6B-5F5F-34CC99D0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Screenshot summary page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08BD2-2717-5506-C181-AF08E4CF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3" y="1068746"/>
            <a:ext cx="11911397" cy="51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95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D5F95-A8E5-3F8B-E7F0-221868D0D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B51150-2891-C227-AB8A-BCCBB72B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8" y="3219"/>
            <a:ext cx="9386864" cy="779002"/>
          </a:xfrm>
        </p:spPr>
        <p:txBody>
          <a:bodyPr/>
          <a:lstStyle/>
          <a:p>
            <a:r>
              <a:rPr lang="en-GB" b="1" dirty="0" err="1"/>
              <a:t>RadVAL</a:t>
            </a:r>
            <a:r>
              <a:rPr lang="en-GB" b="1" dirty="0"/>
              <a:t> tool demo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DE91C8-C971-40ED-BFE8-C53D85EA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49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755374-8565-3755-3FFE-1B72C29779E8}"/>
              </a:ext>
            </a:extLst>
          </p:cNvPr>
          <p:cNvSpPr txBox="1"/>
          <p:nvPr/>
        </p:nvSpPr>
        <p:spPr>
          <a:xfrm>
            <a:off x="8853544" y="2017444"/>
            <a:ext cx="35285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Updated Interface and content</a:t>
            </a:r>
          </a:p>
          <a:p>
            <a:endParaRPr lang="en-GB" sz="2000" dirty="0"/>
          </a:p>
          <a:p>
            <a:r>
              <a:rPr lang="en-GB" sz="2000" dirty="0"/>
              <a:t>Ability to download timeseries and </a:t>
            </a:r>
            <a:r>
              <a:rPr lang="en-GB" sz="2000" dirty="0" err="1"/>
              <a:t>mathch</a:t>
            </a:r>
            <a:r>
              <a:rPr lang="en-GB" sz="2000" dirty="0"/>
              <a:t>-ups</a:t>
            </a:r>
          </a:p>
        </p:txBody>
      </p:sp>
    </p:spTree>
    <p:extLst>
      <p:ext uri="{BB962C8B-B14F-4D97-AF65-F5344CB8AC3E}">
        <p14:creationId xmlns:p14="http://schemas.microsoft.com/office/powerpoint/2010/main" val="696859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28FCC2-F8E4-6EEC-B008-D01D36D5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 on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B842E-B493-E2F6-A153-65E871E8A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770" y="1506731"/>
            <a:ext cx="6535827" cy="4104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3A4EE-1422-2630-3862-DBDAF018A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1" y="1438808"/>
            <a:ext cx="6010519" cy="39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3220B-A2B0-E698-A240-1CE4B4D8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Uncertainties and Consistency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155F9-BE30-F0EB-7C90-A4E283550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35" y="1043840"/>
            <a:ext cx="8828690" cy="5550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4EA610-79D0-F861-C7D9-7A71E948204F}"/>
              </a:ext>
            </a:extLst>
          </p:cNvPr>
          <p:cNvSpPr txBox="1"/>
          <p:nvPr/>
        </p:nvSpPr>
        <p:spPr>
          <a:xfrm>
            <a:off x="9455948" y="1151068"/>
            <a:ext cx="2624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Cause of outlier being investigated in this case it originates from S2 data </a:t>
            </a:r>
          </a:p>
          <a:p>
            <a:endParaRPr lang="en-GB" sz="2000" dirty="0"/>
          </a:p>
          <a:p>
            <a:r>
              <a:rPr lang="en-GB" sz="2000" dirty="0"/>
              <a:t>Error bars contain Uc from reference and comparison process.</a:t>
            </a:r>
          </a:p>
        </p:txBody>
      </p:sp>
    </p:spTree>
    <p:extLst>
      <p:ext uri="{BB962C8B-B14F-4D97-AF65-F5344CB8AC3E}">
        <p14:creationId xmlns:p14="http://schemas.microsoft.com/office/powerpoint/2010/main" val="2150552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/>
        </p:nvSpPr>
        <p:spPr>
          <a:xfrm>
            <a:off x="126203" y="1022697"/>
            <a:ext cx="11507793" cy="5124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5209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 Interaction with commercial missions to encourage delivery of imagery over reference sites</a:t>
            </a: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Release of submission form for missions to provide their data</a:t>
            </a: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Pro-active contacting  </a:t>
            </a: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Direct media articles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5209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Encouragement via SIT of CEOS agencies to start to populate with imagery (historic and current) and of their commercial contacts     (REQUEST TO SIT 41)</a:t>
            </a:r>
          </a:p>
          <a:p>
            <a:pPr marL="213995" marR="0" lvl="0" indent="-25209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endParaRPr lang="en-GB" sz="18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3995" marR="0" lvl="0" indent="-252095" algn="l" rtl="0"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Re-open of PVP Site following updates (Apr/May 26)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         including new pages:   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                e.g.  Participating sensors basic info/contacts, method overview, user feedback 	</a:t>
            </a:r>
            <a:endParaRPr lang="en-GB" sz="1800" b="1" dirty="0">
              <a:solidFill>
                <a:schemeClr val="dk1"/>
              </a:solidFill>
              <a:latin typeface="Montserrat"/>
            </a:endParaRPr>
          </a:p>
          <a:p>
            <a:pPr marL="213995" marR="0" lvl="0" indent="-25209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Refinement of the CEOS ‘virtual reference’ concept (increased uncertainty information) </a:t>
            </a:r>
          </a:p>
          <a:p>
            <a:pPr marL="213995" marR="0" lvl="0" indent="-25209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Prototyping TIR and access to </a:t>
            </a:r>
            <a:r>
              <a:rPr lang="en-GB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appropriate reference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3995" marR="0" lvl="0" indent="-25209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Contribution to 2026 Team Australia priorities and linkage with Future CEOS ARD  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342103" y="128648"/>
            <a:ext cx="86685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 </a:t>
            </a:r>
            <a:r>
              <a:rPr lang="en-GB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(also supported by ESA)</a:t>
            </a:r>
            <a:endParaRPr sz="4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Background / Timeline</a:t>
            </a:r>
            <a:endParaRPr sz="11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8"/>
          <p:cNvSpPr txBox="1"/>
          <p:nvPr/>
        </p:nvSpPr>
        <p:spPr>
          <a:xfrm>
            <a:off x="540000" y="4690475"/>
            <a:ext cx="11202000" cy="236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the CEOS New Space Task Team white paper generally, including recommendations (R3) and deliverables (D4)</a:t>
            </a:r>
            <a:endParaRPr lang="en-US"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VH-RODA 2023 slides </a:t>
            </a:r>
            <a:r>
              <a:rPr lang="en-GB" sz="1700" b="1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700" b="1" dirty="0">
              <a:solidFill>
                <a:schemeClr val="hlink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Noting recent CEOS Commercial Engagement </a:t>
            </a:r>
            <a:r>
              <a:rPr lang="en-GB" sz="1700" b="1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</a:t>
            </a:r>
            <a:endParaRPr sz="1700" b="1" dirty="0">
              <a:solidFill>
                <a:schemeClr val="hlink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8FEC4-A878-B6A9-AEAE-46F911A50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096" y="1106088"/>
            <a:ext cx="8668500" cy="37088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F2CB-A452-A8C4-E686-B493D646732F}"/>
              </a:ext>
            </a:extLst>
          </p:cNvPr>
          <p:cNvGrpSpPr/>
          <p:nvPr/>
        </p:nvGrpSpPr>
        <p:grpSpPr>
          <a:xfrm>
            <a:off x="9622790" y="3346270"/>
            <a:ext cx="1828800" cy="1879610"/>
            <a:chOff x="9622790" y="3346270"/>
            <a:chExt cx="1828800" cy="18796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977345-CDF3-7581-1A5D-CD259112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2790" y="3346270"/>
              <a:ext cx="1565909" cy="8029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C67E18-78AF-5D8F-3D1D-13A4E559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91699" y="4149227"/>
              <a:ext cx="1397000" cy="7500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0D8946-DF16-1C9D-22A2-40AD7172F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1690" y="4939859"/>
              <a:ext cx="1739900" cy="28602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51EC4C-6E22-1DBC-DE13-32DE89743E22}"/>
              </a:ext>
            </a:extLst>
          </p:cNvPr>
          <p:cNvSpPr txBox="1"/>
          <p:nvPr/>
        </p:nvSpPr>
        <p:spPr>
          <a:xfrm>
            <a:off x="10154579" y="5266426"/>
            <a:ext cx="1587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9"/>
              </a:rPr>
              <a:t>CEOS-PVP.org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/>
        </p:nvSpPr>
        <p:spPr>
          <a:xfrm>
            <a:off x="326599" y="820149"/>
            <a:ext cx="11638659" cy="544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26695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lang="en-GB" sz="18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CEOS WGCV’s recommendation to facilitate interoperable global satellite imagery for both public and commercial agencies</a:t>
            </a:r>
            <a:endParaRPr lang="en-US" sz="1800" b="1" dirty="0">
              <a:solidFill>
                <a:srgbClr val="0070C0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Agencies should regularly collect and provide free access to Level 1 satellite imagery and metadata against a common ‘CEOS reference’ (representing radiometric and spatial properties)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combination of CEOS calibration sites will be integrated together into a virtual reference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Commercial data providers are encouraged to also provide similar imagery</a:t>
            </a:r>
            <a:endParaRPr lang="en-GB"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Imagery should be made available through an API or a dedicated CEOS archive offered to be hosted by the UK Earth Observation Data Hub (EODH).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will provide QA feedback to support satellite operators and data users via an NPL developed web app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-119341" y="-181232"/>
            <a:ext cx="11438981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WGCV’s endorsed recommendation </a:t>
            </a:r>
            <a:endParaRPr lang="en-US"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GB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(CEOS plenary 2024)</a:t>
            </a:r>
            <a:endParaRPr sz="3200" b="1" dirty="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136325" y="3733100"/>
            <a:ext cx="11975400" cy="2705400"/>
          </a:xfrm>
          <a:prstGeom prst="round1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125825" y="1059100"/>
            <a:ext cx="11975400" cy="2642700"/>
          </a:xfrm>
          <a:prstGeom prst="round1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Radiometric Sites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00" y="1062613"/>
            <a:ext cx="2579700" cy="232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6325" y="1093550"/>
            <a:ext cx="3416703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850" y="1110350"/>
            <a:ext cx="1926250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275" y="3754950"/>
            <a:ext cx="2821150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5771" y="3786162"/>
            <a:ext cx="3022654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7925" y="3754950"/>
            <a:ext cx="2821150" cy="23800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"/>
          <p:cNvSpPr txBox="1"/>
          <p:nvPr/>
        </p:nvSpPr>
        <p:spPr>
          <a:xfrm>
            <a:off x="401463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Railroad Valley,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36792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Gobabeb, Namibia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69570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Lake Tahoe,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0"/>
          <p:cNvSpPr txBox="1"/>
          <p:nvPr/>
        </p:nvSpPr>
        <p:spPr>
          <a:xfrm>
            <a:off x="1050875" y="6071525"/>
            <a:ext cx="14931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Libya 4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412887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Libya 1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780692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Algeria 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9458575" y="1772200"/>
            <a:ext cx="2307000" cy="1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Instrumented Sites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GB" sz="1800" b="1" dirty="0" err="1">
                <a:latin typeface="Montserrat"/>
                <a:ea typeface="Montserrat"/>
                <a:cs typeface="Montserrat"/>
                <a:sym typeface="Montserrat"/>
              </a:rPr>
              <a:t>RadCalNet</a:t>
            </a: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 +)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9846725" y="4425225"/>
            <a:ext cx="2254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Natural Pseudo-Invariant Calibration Sites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   (PICS)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2" descr="RadCalNet Portal">
            <a:extLst>
              <a:ext uri="{FF2B5EF4-FFF2-40B4-BE49-F238E27FC236}">
                <a16:creationId xmlns:a16="http://schemas.microsoft.com/office/drawing/2014/main" id="{C7ECAB7A-8260-220D-B3B9-FDAEB3BE1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7"/>
          <a:stretch/>
        </p:blipFill>
        <p:spPr bwMode="auto">
          <a:xfrm>
            <a:off x="401463" y="2782166"/>
            <a:ext cx="549821" cy="5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adCalNet Portal">
            <a:extLst>
              <a:ext uri="{FF2B5EF4-FFF2-40B4-BE49-F238E27FC236}">
                <a16:creationId xmlns:a16="http://schemas.microsoft.com/office/drawing/2014/main" id="{D665EA16-0D90-767E-B9DD-86B603542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7"/>
          <a:stretch/>
        </p:blipFill>
        <p:spPr bwMode="auto">
          <a:xfrm>
            <a:off x="3271102" y="2798697"/>
            <a:ext cx="549821" cy="5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51B829DA-1623-F36D-5AC9-78EA2AB97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53" r="2311"/>
          <a:stretch/>
        </p:blipFill>
        <p:spPr>
          <a:xfrm>
            <a:off x="369743" y="5639538"/>
            <a:ext cx="443265" cy="428900"/>
          </a:xfrm>
          <a:prstGeom prst="rect">
            <a:avLst/>
          </a:prstGeom>
        </p:spPr>
      </p:pic>
      <p:pic>
        <p:nvPicPr>
          <p:cNvPr id="5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E2042F49-BB21-8FA6-BBF4-F32B18DEC7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53" r="2311"/>
          <a:stretch/>
        </p:blipFill>
        <p:spPr>
          <a:xfrm>
            <a:off x="3528459" y="5639538"/>
            <a:ext cx="443265" cy="428900"/>
          </a:xfrm>
          <a:prstGeom prst="rect">
            <a:avLst/>
          </a:prstGeom>
        </p:spPr>
      </p:pic>
      <p:pic>
        <p:nvPicPr>
          <p:cNvPr id="6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931DE2D0-76C3-7E46-C8CE-F072F1E04D3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53" r="2311"/>
          <a:stretch/>
        </p:blipFill>
        <p:spPr>
          <a:xfrm>
            <a:off x="7036117" y="5639538"/>
            <a:ext cx="443265" cy="428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216600" y="3790825"/>
            <a:ext cx="11975400" cy="2700000"/>
          </a:xfrm>
          <a:prstGeom prst="round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94375" y="1059100"/>
            <a:ext cx="11975400" cy="2652900"/>
          </a:xfrm>
          <a:prstGeom prst="round1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"/>
          <p:cNvSpPr txBox="1"/>
          <p:nvPr/>
        </p:nvSpPr>
        <p:spPr>
          <a:xfrm>
            <a:off x="62570" y="82273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Spatial Sites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75" y="1106275"/>
            <a:ext cx="4325201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6975" y="1263573"/>
            <a:ext cx="15716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3300" y="3722275"/>
            <a:ext cx="3078904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1"/>
          <p:cNvSpPr txBox="1"/>
          <p:nvPr/>
        </p:nvSpPr>
        <p:spPr>
          <a:xfrm>
            <a:off x="0" y="3303175"/>
            <a:ext cx="54255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King Fahd Causeway, Saudi Arabia-Bahrain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122572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Baotou Target, China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5266" y="1106275"/>
            <a:ext cx="3339834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1754" y="1179675"/>
            <a:ext cx="15049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8604" y="3727025"/>
            <a:ext cx="3286125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1"/>
          <p:cNvSpPr txBox="1"/>
          <p:nvPr/>
        </p:nvSpPr>
        <p:spPr>
          <a:xfrm>
            <a:off x="533527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ISRO NRSC target, India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5075350" y="3350425"/>
            <a:ext cx="4519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Lake Pontchartrain Causeway,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9759960" y="4435650"/>
            <a:ext cx="20763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Montserrat"/>
                <a:ea typeface="Montserrat"/>
                <a:cs typeface="Montserrat"/>
                <a:sym typeface="Montserrat"/>
              </a:rPr>
              <a:t>High resolution sensors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1"/>
          <p:cNvSpPr txBox="1"/>
          <p:nvPr/>
        </p:nvSpPr>
        <p:spPr>
          <a:xfrm>
            <a:off x="9903354" y="1913675"/>
            <a:ext cx="22956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Montserrat"/>
                <a:ea typeface="Montserrat"/>
                <a:cs typeface="Montserrat"/>
                <a:sym typeface="Montserrat"/>
              </a:rPr>
              <a:t>Medium resolution sensors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9FD35E-754E-30BD-63E3-9CA5921DDC17}"/>
              </a:ext>
            </a:extLst>
          </p:cNvPr>
          <p:cNvSpPr txBox="1">
            <a:spLocks/>
          </p:cNvSpPr>
          <p:nvPr/>
        </p:nvSpPr>
        <p:spPr>
          <a:xfrm>
            <a:off x="130176" y="1085850"/>
            <a:ext cx="11931647" cy="550957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to develop a CEOS “Product Validation Platform” – to host services that provide information mission performance  (other potential new and existing validation products)</a:t>
            </a:r>
          </a:p>
          <a:p>
            <a:pPr lvl="0">
              <a:buClrTx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PVP service –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RadVAL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radiometric performance monitoring of participating missions vs. CEOS references now operational in Beta form </a:t>
            </a:r>
            <a:r>
              <a:rPr lang="en-GB" sz="2400" dirty="0">
                <a:hlinkClick r:id="rId2"/>
              </a:rPr>
              <a:t>CEOS-PVP</a:t>
            </a:r>
            <a:endParaRPr lang="en-GB" sz="2400" dirty="0"/>
          </a:p>
          <a:p>
            <a:pPr marL="0" lvl="0" indent="0">
              <a:buClrTx/>
              <a:buNone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see press release: </a:t>
            </a:r>
            <a:r>
              <a:rPr lang="en-US" sz="2000" dirty="0">
                <a:hlinkClick r:id="rId3"/>
              </a:rPr>
              <a:t>Facilitating trust in EO data and derived information – NPL</a:t>
            </a:r>
            <a:endParaRPr lang="en-US" sz="2000" dirty="0"/>
          </a:p>
          <a:p>
            <a:pPr marL="0" lvl="0" indent="0">
              <a:buClr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- (some follow-up news items) </a:t>
            </a:r>
          </a:p>
          <a:p>
            <a:pPr marL="0" lvl="0" indent="0">
              <a:buClr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- request from a ‘data intermediary’ to explore an API they can use to link output direct to their ‘data catalogue’</a:t>
            </a:r>
          </a:p>
          <a:p>
            <a:pPr marL="0" lvl="0" indent="0">
              <a:buClr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- Used together with electronic version ESA/NASA/USGS QA matrix (EDAP) within UK EODH</a:t>
            </a:r>
          </a:p>
          <a:p>
            <a:pPr marL="0" lvl="0" indent="0">
              <a:buClr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- Planet and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Satellogic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both engaged and in process of internal agreements!  </a:t>
            </a:r>
            <a:r>
              <a:rPr lang="en-GB" sz="2000" dirty="0">
                <a:solidFill>
                  <a:srgbClr val="002F6C"/>
                </a:solidFill>
                <a:latin typeface="Arial" panose="020B0604020202020204"/>
              </a:rPr>
              <a:t>Need more!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 users with actionable information on the performance of different mission products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Arial" panose="020B0604020202020204"/>
              </a:rPr>
              <a:t>  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is data fit for purpose? Means to harmonise? Interoperability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(Consistency of gain/bias (within constellation and between other missions, Temporal stability)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  Provide vendors with an independent mechanism to demonstrate the quality of their products.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Nb: Support Future CEOS ARD – QA evidence tool 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7C1218-402C-6E11-9D11-198D1A18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6" y="212685"/>
            <a:ext cx="10009050" cy="1290638"/>
          </a:xfrm>
        </p:spPr>
        <p:txBody>
          <a:bodyPr/>
          <a:lstStyle/>
          <a:p>
            <a:r>
              <a:rPr lang="en-GB" dirty="0"/>
              <a:t>             PVP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79168-9823-A378-B65F-B91B54077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1"/>
          <a:stretch/>
        </p:blipFill>
        <p:spPr bwMode="auto">
          <a:xfrm>
            <a:off x="258171" y="262575"/>
            <a:ext cx="131284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2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C2D233D-B061-24C3-B350-4E0A09246449}"/>
              </a:ext>
            </a:extLst>
          </p:cNvPr>
          <p:cNvGrpSpPr/>
          <p:nvPr/>
        </p:nvGrpSpPr>
        <p:grpSpPr>
          <a:xfrm>
            <a:off x="63962" y="878736"/>
            <a:ext cx="12061533" cy="4273806"/>
            <a:chOff x="33482" y="1092096"/>
            <a:chExt cx="12061533" cy="42738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D9DD6E-4D6E-BF0E-0C85-9F31E31C3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54498" y="1807035"/>
              <a:ext cx="1772447" cy="126040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531257-BC64-4E8C-68B0-76F8D2CE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26412" y="1209197"/>
              <a:ext cx="1772447" cy="1195677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4C8C3DA-7694-E8FD-1279-B0653448E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2" y="2498225"/>
              <a:ext cx="1117264" cy="54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Earth Observation Mission Logotypes">
              <a:extLst>
                <a:ext uri="{FF2B5EF4-FFF2-40B4-BE49-F238E27FC236}">
                  <a16:creationId xmlns:a16="http://schemas.microsoft.com/office/drawing/2014/main" id="{291F1396-2053-D5CC-290D-AE425E1A2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6" t="11783" r="9768" b="11417"/>
            <a:stretch/>
          </p:blipFill>
          <p:spPr bwMode="auto">
            <a:xfrm>
              <a:off x="2313151" y="3067441"/>
              <a:ext cx="1590261" cy="40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andsat-8 Sensor Characterization and Calibration">
              <a:extLst>
                <a:ext uri="{FF2B5EF4-FFF2-40B4-BE49-F238E27FC236}">
                  <a16:creationId xmlns:a16="http://schemas.microsoft.com/office/drawing/2014/main" id="{357DD4A4-CBA2-4563-09A9-661D7920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669" y="2470651"/>
              <a:ext cx="1019421" cy="60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437ACC-DA75-7750-FEC0-CD184EDA3D4C}"/>
                </a:ext>
              </a:extLst>
            </p:cNvPr>
            <p:cNvSpPr/>
            <p:nvPr/>
          </p:nvSpPr>
          <p:spPr>
            <a:xfrm>
              <a:off x="5166501" y="3309577"/>
              <a:ext cx="1637744" cy="102752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227834-6CE6-CC06-1658-A67D880090E9}"/>
                </a:ext>
              </a:extLst>
            </p:cNvPr>
            <p:cNvSpPr/>
            <p:nvPr/>
          </p:nvSpPr>
          <p:spPr>
            <a:xfrm>
              <a:off x="7438548" y="3309577"/>
              <a:ext cx="1886780" cy="102752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Comparison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9249CD-43A6-EDAC-BF15-52C75A0EE2EC}"/>
                </a:ext>
              </a:extLst>
            </p:cNvPr>
            <p:cNvSpPr/>
            <p:nvPr/>
          </p:nvSpPr>
          <p:spPr>
            <a:xfrm>
              <a:off x="9842506" y="3309576"/>
              <a:ext cx="1886780" cy="102752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err="1"/>
                <a:t>Visualisation</a:t>
              </a:r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E7563C-5C5C-4108-8828-5E11EAF8546A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6804245" y="3823340"/>
              <a:ext cx="63430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390158E-5BF7-6005-20C1-5900471F47AB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9325328" y="3823340"/>
              <a:ext cx="517178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026519-95AA-9DBC-D8AD-7C389B1474B9}"/>
                </a:ext>
              </a:extLst>
            </p:cNvPr>
            <p:cNvSpPr txBox="1"/>
            <p:nvPr/>
          </p:nvSpPr>
          <p:spPr>
            <a:xfrm>
              <a:off x="10650052" y="4506920"/>
              <a:ext cx="144496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err="1"/>
                <a:t>RadVAL</a:t>
              </a:r>
              <a:endParaRPr lang="en-US" sz="1600" b="1"/>
            </a:p>
            <a:p>
              <a:r>
                <a:rPr lang="en-US" sz="1600" b="1"/>
                <a:t>Comparison</a:t>
              </a:r>
            </a:p>
            <a:p>
              <a:r>
                <a:rPr lang="en-US" sz="1600" b="1"/>
                <a:t>Dashboard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DCBFD1-32D7-E456-AEE6-0A23CC39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3" b="97554" l="1623" r="98986">
                          <a14:foregroundMark x1="10548" y1="1359" x2="1217" y2="65761"/>
                          <a14:foregroundMark x1="1217" y1="65761" x2="18661" y2="77989"/>
                          <a14:foregroundMark x1="18661" y1="77989" x2="41785" y2="82065"/>
                          <a14:foregroundMark x1="73319" y1="95652" x2="73813" y2="95865"/>
                          <a14:foregroundMark x1="41785" y1="82065" x2="73319" y2="95652"/>
                          <a14:foregroundMark x1="83371" y1="94708" x2="96957" y2="41848"/>
                          <a14:foregroundMark x1="96957" y1="41848" x2="75456" y2="18750"/>
                          <a14:foregroundMark x1="11148" y1="1359" x2="10142" y2="1087"/>
                          <a14:foregroundMark x1="75456" y1="18750" x2="11148" y2="1359"/>
                          <a14:foregroundMark x1="92089" y1="22554" x2="92089" y2="55707"/>
                          <a14:foregroundMark x1="92089" y1="55707" x2="98986" y2="27174"/>
                          <a14:foregroundMark x1="98986" y1="27174" x2="92698" y2="23098"/>
                          <a14:foregroundMark x1="6491" y1="29620" x2="2840" y2="56522"/>
                          <a14:foregroundMark x1="2840" y1="56522" x2="16024" y2="77717"/>
                          <a14:foregroundMark x1="16024" y1="77717" x2="22921" y2="52174"/>
                          <a14:foregroundMark x1="22921" y1="52174" x2="7708" y2="30707"/>
                          <a14:foregroundMark x1="1623" y1="71467" x2="1623" y2="71467"/>
                          <a14:foregroundMark x1="87018" y1="95652" x2="87018" y2="95652"/>
                          <a14:foregroundMark x1="88438" y1="97826" x2="88438" y2="97826"/>
                          <a14:foregroundMark x1="72819" y1="58152" x2="72819" y2="58152"/>
                          <a14:foregroundMark x1="73022" y1="58152" x2="73022" y2="58152"/>
                          <a14:foregroundMark x1="72414" y1="57337" x2="73022" y2="58152"/>
                          <a14:foregroundMark x1="73225" y1="65217" x2="73834" y2="69022"/>
                          <a14:foregroundMark x1="72008" y1="85054" x2="74645" y2="87772"/>
                          <a14:foregroundMark x1="73348" y1="96196" x2="73834" y2="96739"/>
                          <a14:foregroundMark x1="70183" y1="92663" x2="73348" y2="96196"/>
                          <a14:foregroundMark x1="10548" y1="1630" x2="10548" y2="1630"/>
                          <a14:foregroundMark x1="10345" y1="1630" x2="10345" y2="1630"/>
                          <a14:foregroundMark x1="10548" y1="1630" x2="10548" y2="1087"/>
                          <a14:foregroundMark x1="10142" y1="1359" x2="10548" y2="3261"/>
                          <a14:foregroundMark x1="10345" y1="1359" x2="10345" y2="1359"/>
                          <a14:foregroundMark x1="10142" y1="1087" x2="10751" y2="2717"/>
                          <a14:foregroundMark x1="9939" y1="543" x2="10142" y2="1087"/>
                          <a14:foregroundMark x1="10548" y1="1359" x2="10548" y2="1359"/>
                          <a14:foregroundMark x1="10142" y1="1087" x2="10142" y2="1087"/>
                          <a14:foregroundMark x1="10142" y1="1359" x2="10751" y2="1359"/>
                          <a14:foregroundMark x1="9939" y1="1087" x2="11156" y2="1902"/>
                          <a14:backgroundMark x1="92089" y1="22554" x2="92089" y2="22554"/>
                          <a14:backgroundMark x1="81136" y1="99457" x2="81136" y2="99457"/>
                          <a14:backgroundMark x1="80527" y1="99185" x2="80527" y2="99185"/>
                          <a14:backgroundMark x1="79310" y1="99185" x2="79310" y2="99185"/>
                          <a14:backgroundMark x1="74165" y1="96351" x2="85801" y2="99728"/>
                          <a14:backgroundMark x1="74037" y1="96739" x2="74037" y2="96739"/>
                          <a14:backgroundMark x1="73834" y1="97011" x2="73834" y2="97011"/>
                          <a14:backgroundMark x1="73631" y1="96739" x2="73631" y2="96739"/>
                          <a14:backgroundMark x1="73022" y1="96196" x2="73022" y2="96196"/>
                          <a14:backgroundMark x1="9939" y1="543" x2="9939" y2="5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82" y="1092096"/>
              <a:ext cx="2201721" cy="1643476"/>
            </a:xfrm>
            <a:prstGeom prst="rect">
              <a:avLst/>
            </a:prstGeom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E091C6B2-E2C6-D376-DEBA-1901FE28B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53" y="2895622"/>
              <a:ext cx="1117265" cy="148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6E0DBBFD-C82C-50D1-9EE6-4EBA2D9DC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803" y="1354831"/>
              <a:ext cx="1541291" cy="102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27A5F-5599-C671-2D81-04FE514D4002}"/>
                </a:ext>
              </a:extLst>
            </p:cNvPr>
            <p:cNvSpPr/>
            <p:nvPr/>
          </p:nvSpPr>
          <p:spPr>
            <a:xfrm>
              <a:off x="7412917" y="1690632"/>
              <a:ext cx="294830" cy="119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Gauge with solid fill">
              <a:extLst>
                <a:ext uri="{FF2B5EF4-FFF2-40B4-BE49-F238E27FC236}">
                  <a16:creationId xmlns:a16="http://schemas.microsoft.com/office/drawing/2014/main" id="{EFDB4F4C-BDDE-A80A-E2D4-5A55F174E5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42506" y="4401590"/>
              <a:ext cx="807546" cy="8075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C59511-2AF4-EEBB-3C3A-E962DCA2CB2A}"/>
                </a:ext>
              </a:extLst>
            </p:cNvPr>
            <p:cNvSpPr txBox="1"/>
            <p:nvPr/>
          </p:nvSpPr>
          <p:spPr>
            <a:xfrm>
              <a:off x="5504145" y="4545065"/>
              <a:ext cx="201709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/>
                <a:t>Comparison Image Database (CID)</a:t>
              </a:r>
            </a:p>
          </p:txBody>
        </p:sp>
        <p:pic>
          <p:nvPicPr>
            <p:cNvPr id="20" name="Picture 12" descr="RadCalNet Portal">
              <a:extLst>
                <a:ext uri="{FF2B5EF4-FFF2-40B4-BE49-F238E27FC236}">
                  <a16:creationId xmlns:a16="http://schemas.microsoft.com/office/drawing/2014/main" id="{15D1C3F9-217F-E7BA-1CFB-591E1A6A6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01" y="4293282"/>
              <a:ext cx="1623539" cy="38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4009027C-B08E-154F-55C4-284518108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702097" y="1571485"/>
              <a:ext cx="1246461" cy="124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phic 21" descr="Filing Box Archive with solid fill">
              <a:extLst>
                <a:ext uri="{FF2B5EF4-FFF2-40B4-BE49-F238E27FC236}">
                  <a16:creationId xmlns:a16="http://schemas.microsoft.com/office/drawing/2014/main" id="{0A55DC85-FAC4-5D76-93C4-BEA8A81D3E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80556" y="4496878"/>
              <a:ext cx="712258" cy="7122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8ED385-72B2-C472-38C6-07657EFD9E1E}"/>
                </a:ext>
              </a:extLst>
            </p:cNvPr>
            <p:cNvSpPr txBox="1"/>
            <p:nvPr/>
          </p:nvSpPr>
          <p:spPr>
            <a:xfrm>
              <a:off x="7977403" y="4534905"/>
              <a:ext cx="159026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err="1"/>
                <a:t>RadVAL</a:t>
              </a:r>
              <a:r>
                <a:rPr lang="en-US" sz="1600" b="1"/>
                <a:t> Comparison</a:t>
              </a:r>
            </a:p>
            <a:p>
              <a:r>
                <a:rPr lang="en-US" sz="1600" b="1"/>
                <a:t>Database</a:t>
              </a:r>
            </a:p>
          </p:txBody>
        </p:sp>
        <p:pic>
          <p:nvPicPr>
            <p:cNvPr id="24" name="Graphic 23" descr="Database with solid fill">
              <a:extLst>
                <a:ext uri="{FF2B5EF4-FFF2-40B4-BE49-F238E27FC236}">
                  <a16:creationId xmlns:a16="http://schemas.microsoft.com/office/drawing/2014/main" id="{3309E693-6317-23EE-9FE3-8B0FB47C34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76236" y="4471463"/>
              <a:ext cx="807546" cy="712258"/>
            </a:xfrm>
            <a:prstGeom prst="rect">
              <a:avLst/>
            </a:prstGeom>
          </p:spPr>
        </p:pic>
      </p:grpSp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94020" y="103248"/>
            <a:ext cx="94736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Product Validation Platform: PVP</a:t>
            </a:r>
            <a:endParaRPr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72EC44-9A57-6C2F-AFFD-EEB559602E6F}"/>
              </a:ext>
            </a:extLst>
          </p:cNvPr>
          <p:cNvSpPr txBox="1"/>
          <p:nvPr/>
        </p:nvSpPr>
        <p:spPr>
          <a:xfrm>
            <a:off x="6611750" y="5838643"/>
            <a:ext cx="5710649" cy="892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i="1" err="1">
                <a:solidFill>
                  <a:srgbClr val="232323"/>
                </a:solidFill>
                <a:latin typeface="Montserrat"/>
              </a:rPr>
              <a:t>RadVAL</a:t>
            </a:r>
            <a:r>
              <a:rPr lang="en-GB" sz="1800" i="1">
                <a:solidFill>
                  <a:srgbClr val="232323"/>
                </a:solidFill>
                <a:latin typeface="Montserrat"/>
              </a:rPr>
              <a:t>: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1800" b="1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GB" sz="1800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800" b="1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GB" sz="1800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ytics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Tool</a:t>
            </a:r>
          </a:p>
          <a:p>
            <a:endParaRPr lang="en-GB">
              <a:solidFill>
                <a:srgbClr val="232323"/>
              </a:solidFill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27236671-137A-D6F8-C279-0C111961CFAA}"/>
              </a:ext>
            </a:extLst>
          </p:cNvPr>
          <p:cNvSpPr/>
          <p:nvPr/>
        </p:nvSpPr>
        <p:spPr>
          <a:xfrm rot="5400000">
            <a:off x="9225727" y="3309301"/>
            <a:ext cx="716377" cy="4460967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023D77-1C45-9668-80D9-82B09DB7BB79}"/>
              </a:ext>
            </a:extLst>
          </p:cNvPr>
          <p:cNvGrpSpPr/>
          <p:nvPr/>
        </p:nvGrpSpPr>
        <p:grpSpPr>
          <a:xfrm>
            <a:off x="2176581" y="3314540"/>
            <a:ext cx="2612516" cy="2044504"/>
            <a:chOff x="1904679" y="4200208"/>
            <a:chExt cx="2612516" cy="2044504"/>
          </a:xfrm>
        </p:grpSpPr>
        <p:pic>
          <p:nvPicPr>
            <p:cNvPr id="42" name="Picture 41" descr="A map of a desert&#10;&#10;AI-generated content may be incorrect.">
              <a:extLst>
                <a:ext uri="{FF2B5EF4-FFF2-40B4-BE49-F238E27FC236}">
                  <a16:creationId xmlns:a16="http://schemas.microsoft.com/office/drawing/2014/main" id="{3E209D70-86AC-E5FA-9297-2E3D44480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rgbClr val="DE8D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astelsSmooth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893656" y="420020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45" name="Picture 44" descr="A map of a desert&#10;&#10;AI-generated content may be incorrect.">
              <a:extLst>
                <a:ext uri="{FF2B5EF4-FFF2-40B4-BE49-F238E27FC236}">
                  <a16:creationId xmlns:a16="http://schemas.microsoft.com/office/drawing/2014/main" id="{C9D22F77-353E-526E-E691-E0E33EC1B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LineDrawing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418297" y="4605135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44" name="Picture 43" descr="A map of a desert&#10;&#10;AI-generated content may be incorrect.">
              <a:extLst>
                <a:ext uri="{FF2B5EF4-FFF2-40B4-BE49-F238E27FC236}">
                  <a16:creationId xmlns:a16="http://schemas.microsoft.com/office/drawing/2014/main" id="{826CF9E9-D676-A327-F5BE-00EA1BAF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MosiaicBubbles/>
                      </a14:imgEffect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1904679" y="504509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99B2028-B089-CDB5-C115-3960ACE86257}"/>
              </a:ext>
            </a:extLst>
          </p:cNvPr>
          <p:cNvSpPr/>
          <p:nvPr/>
        </p:nvSpPr>
        <p:spPr>
          <a:xfrm>
            <a:off x="32745" y="5163864"/>
            <a:ext cx="34531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ln w="22225">
                  <a:solidFill>
                    <a:srgbClr val="33445F"/>
                  </a:solidFill>
                  <a:prstDash val="solid"/>
                </a:ln>
                <a:solidFill>
                  <a:srgbClr val="33445F"/>
                </a:solidFill>
                <a:effectLst>
                  <a:glow rad="508000">
                    <a:srgbClr val="FFDB70"/>
                  </a:glow>
                </a:effectLst>
                <a:latin typeface="Quire Sans" panose="020B0502040204020203" pitchFamily="34" charset="0"/>
                <a:cs typeface="Quire Sans" panose="020B0502040204020203" pitchFamily="34" charset="0"/>
              </a:rPr>
              <a:t>&amp; future contributing missions…</a:t>
            </a:r>
          </a:p>
        </p:txBody>
      </p:sp>
      <p:pic>
        <p:nvPicPr>
          <p:cNvPr id="29" name="Google Shape;111;p11" descr="A aerial view of a building&#10;&#10;AI-generated content may be incorrect.">
            <a:extLst>
              <a:ext uri="{FF2B5EF4-FFF2-40B4-BE49-F238E27FC236}">
                <a16:creationId xmlns:a16="http://schemas.microsoft.com/office/drawing/2014/main" id="{B2EDEE2E-8529-9607-86E0-2B369B1EEC8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95220" y="5561235"/>
            <a:ext cx="1168824" cy="96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6;p11">
            <a:extLst>
              <a:ext uri="{FF2B5EF4-FFF2-40B4-BE49-F238E27FC236}">
                <a16:creationId xmlns:a16="http://schemas.microsoft.com/office/drawing/2014/main" id="{4B34604F-0B38-8BD8-9489-ADA8B89F3BED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474764" y="5565985"/>
            <a:ext cx="1162685" cy="9531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A4EC93-9023-95C4-A56A-66B44E07B0DE}"/>
              </a:ext>
            </a:extLst>
          </p:cNvPr>
          <p:cNvCxnSpPr/>
          <p:nvPr/>
        </p:nvCxnSpPr>
        <p:spPr>
          <a:xfrm flipH="1">
            <a:off x="5302374" y="4893417"/>
            <a:ext cx="6892" cy="1157551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341A20-99C8-C669-BC0E-2278CF9237F0}"/>
              </a:ext>
            </a:extLst>
          </p:cNvPr>
          <p:cNvCxnSpPr/>
          <p:nvPr/>
        </p:nvCxnSpPr>
        <p:spPr>
          <a:xfrm>
            <a:off x="5303520" y="5334000"/>
            <a:ext cx="304800" cy="1524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2EEAC3B-B41D-74CA-09A6-06E0B3F2E773}"/>
              </a:ext>
            </a:extLst>
          </p:cNvPr>
          <p:cNvSpPr txBox="1"/>
          <p:nvPr/>
        </p:nvSpPr>
        <p:spPr>
          <a:xfrm>
            <a:off x="5613400" y="5212080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Radiometric sites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58F713-38A9-C97C-4F4E-6AA2CF55614F}"/>
              </a:ext>
            </a:extLst>
          </p:cNvPr>
          <p:cNvSpPr txBox="1"/>
          <p:nvPr/>
        </p:nvSpPr>
        <p:spPr>
          <a:xfrm>
            <a:off x="5623560" y="5842000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/>
              <a:t>Spatial</a:t>
            </a:r>
            <a:endParaRPr lang="en-US"/>
          </a:p>
          <a:p>
            <a:r>
              <a:rPr lang="en-GB" sz="1600"/>
              <a:t>sites</a:t>
            </a:r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43EF561-DFA3-9D0E-2FE2-7A81F3D17423}"/>
              </a:ext>
            </a:extLst>
          </p:cNvPr>
          <p:cNvCxnSpPr>
            <a:cxnSpLocks/>
          </p:cNvCxnSpPr>
          <p:nvPr/>
        </p:nvCxnSpPr>
        <p:spPr>
          <a:xfrm flipV="1">
            <a:off x="5303520" y="5969000"/>
            <a:ext cx="304800" cy="508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0C7530B-BDAD-1A8F-7383-4A9B990C02F9}"/>
              </a:ext>
            </a:extLst>
          </p:cNvPr>
          <p:cNvSpPr txBox="1"/>
          <p:nvPr/>
        </p:nvSpPr>
        <p:spPr>
          <a:xfrm>
            <a:off x="6093590" y="2567123"/>
            <a:ext cx="57106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i="1">
                <a:solidFill>
                  <a:srgbClr val="232323"/>
                </a:solidFill>
                <a:latin typeface="Montserrat"/>
              </a:rPr>
              <a:t>PVP</a:t>
            </a:r>
            <a:r>
              <a:rPr lang="en-GB" sz="1800" i="1">
                <a:solidFill>
                  <a:srgbClr val="232323"/>
                </a:solidFill>
                <a:latin typeface="Montserrat"/>
              </a:rPr>
              <a:t>: </a:t>
            </a:r>
            <a:r>
              <a:rPr lang="en-GB" sz="1800" b="1" i="1">
                <a:solidFill>
                  <a:srgbClr val="232323"/>
                </a:solidFill>
                <a:latin typeface="Montserrat"/>
                <a:sym typeface="Montserrat"/>
              </a:rPr>
              <a:t>P</a:t>
            </a:r>
            <a:r>
              <a:rPr lang="en-GB" sz="1800" i="1">
                <a:solidFill>
                  <a:srgbClr val="232323"/>
                </a:solidFill>
                <a:latin typeface="Montserrat"/>
                <a:sym typeface="Montserrat"/>
              </a:rPr>
              <a:t>roduct</a:t>
            </a:r>
            <a:r>
              <a:rPr lang="en-GB" sz="1800" b="1" i="1">
                <a:solidFill>
                  <a:srgbClr val="232323"/>
                </a:solidFill>
                <a:latin typeface="Montserrat"/>
                <a:sym typeface="Montserrat"/>
              </a:rPr>
              <a:t> 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latform</a:t>
            </a:r>
          </a:p>
          <a:p>
            <a:endParaRPr lang="en-GB">
              <a:solidFill>
                <a:srgbClr val="23232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C93254-75A3-6832-6B95-7086CE67CB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235" y="1406896"/>
            <a:ext cx="4997987" cy="422543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789A95A-6B0C-825B-355F-E0BC08CB2E77}"/>
              </a:ext>
            </a:extLst>
          </p:cNvPr>
          <p:cNvGrpSpPr/>
          <p:nvPr/>
        </p:nvGrpSpPr>
        <p:grpSpPr>
          <a:xfrm>
            <a:off x="196437" y="2001652"/>
            <a:ext cx="2738576" cy="1892067"/>
            <a:chOff x="6972300" y="2762250"/>
            <a:chExt cx="3009900" cy="22288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2B1EFBF-706F-3946-3828-4BEBC39D18FD}"/>
                </a:ext>
              </a:extLst>
            </p:cNvPr>
            <p:cNvSpPr/>
            <p:nvPr/>
          </p:nvSpPr>
          <p:spPr>
            <a:xfrm>
              <a:off x="6972300" y="2762250"/>
              <a:ext cx="3009900" cy="2228850"/>
            </a:xfrm>
            <a:custGeom>
              <a:avLst/>
              <a:gdLst>
                <a:gd name="connsiteX0" fmla="*/ 0 w 3009900"/>
                <a:gd name="connsiteY0" fmla="*/ 0 h 2228850"/>
                <a:gd name="connsiteX1" fmla="*/ 9525 w 3009900"/>
                <a:gd name="connsiteY1" fmla="*/ 219075 h 2228850"/>
                <a:gd name="connsiteX2" fmla="*/ 1019175 w 3009900"/>
                <a:gd name="connsiteY2" fmla="*/ 2228850 h 2228850"/>
                <a:gd name="connsiteX3" fmla="*/ 3009900 w 3009900"/>
                <a:gd name="connsiteY3" fmla="*/ 781050 h 2228850"/>
                <a:gd name="connsiteX4" fmla="*/ 1552575 w 3009900"/>
                <a:gd name="connsiteY4" fmla="*/ 257175 h 2228850"/>
                <a:gd name="connsiteX5" fmla="*/ 1552575 w 3009900"/>
                <a:gd name="connsiteY5" fmla="*/ 9525 h 2228850"/>
                <a:gd name="connsiteX6" fmla="*/ 0 w 3009900"/>
                <a:gd name="connsiteY6" fmla="*/ 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9900" h="2228850">
                  <a:moveTo>
                    <a:pt x="0" y="0"/>
                  </a:moveTo>
                  <a:lnTo>
                    <a:pt x="9525" y="219075"/>
                  </a:lnTo>
                  <a:lnTo>
                    <a:pt x="1019175" y="2228850"/>
                  </a:lnTo>
                  <a:lnTo>
                    <a:pt x="3009900" y="781050"/>
                  </a:lnTo>
                  <a:lnTo>
                    <a:pt x="1552575" y="257175"/>
                  </a:lnTo>
                  <a:lnTo>
                    <a:pt x="1552575" y="9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8E6E579-7D4F-625F-A5FE-BEEBE994D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984066" y="3546399"/>
              <a:ext cx="1972236" cy="142906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465F24-B86E-60E3-001A-94EDC2BEE295}"/>
                </a:ext>
              </a:extLst>
            </p:cNvPr>
            <p:cNvSpPr/>
            <p:nvPr/>
          </p:nvSpPr>
          <p:spPr>
            <a:xfrm>
              <a:off x="8064627" y="4711170"/>
              <a:ext cx="1088898" cy="236095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542374"/>
                        <a:gd name="connsiteY0" fmla="*/ 0 h 226570"/>
                        <a:gd name="connsiteX1" fmla="*/ 498701 w 1542374"/>
                        <a:gd name="connsiteY1" fmla="*/ 0 h 226570"/>
                        <a:gd name="connsiteX2" fmla="*/ 966554 w 1542374"/>
                        <a:gd name="connsiteY2" fmla="*/ 0 h 226570"/>
                        <a:gd name="connsiteX3" fmla="*/ 1542374 w 1542374"/>
                        <a:gd name="connsiteY3" fmla="*/ 0 h 226570"/>
                        <a:gd name="connsiteX4" fmla="*/ 1542374 w 1542374"/>
                        <a:gd name="connsiteY4" fmla="*/ 226570 h 226570"/>
                        <a:gd name="connsiteX5" fmla="*/ 1059097 w 1542374"/>
                        <a:gd name="connsiteY5" fmla="*/ 226570 h 226570"/>
                        <a:gd name="connsiteX6" fmla="*/ 514125 w 1542374"/>
                        <a:gd name="connsiteY6" fmla="*/ 226570 h 226570"/>
                        <a:gd name="connsiteX7" fmla="*/ 0 w 1542374"/>
                        <a:gd name="connsiteY7" fmla="*/ 226570 h 226570"/>
                        <a:gd name="connsiteX8" fmla="*/ 0 w 1542374"/>
                        <a:gd name="connsiteY8" fmla="*/ 0 h 226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42374" h="226570" extrusionOk="0">
                          <a:moveTo>
                            <a:pt x="0" y="0"/>
                          </a:moveTo>
                          <a:cubicBezTo>
                            <a:pt x="239755" y="-3693"/>
                            <a:pt x="249930" y="-4896"/>
                            <a:pt x="498701" y="0"/>
                          </a:cubicBezTo>
                          <a:cubicBezTo>
                            <a:pt x="747472" y="4896"/>
                            <a:pt x="757066" y="19532"/>
                            <a:pt x="966554" y="0"/>
                          </a:cubicBezTo>
                          <a:cubicBezTo>
                            <a:pt x="1176042" y="-19532"/>
                            <a:pt x="1258697" y="12074"/>
                            <a:pt x="1542374" y="0"/>
                          </a:cubicBezTo>
                          <a:cubicBezTo>
                            <a:pt x="1535337" y="91703"/>
                            <a:pt x="1531086" y="180741"/>
                            <a:pt x="1542374" y="226570"/>
                          </a:cubicBezTo>
                          <a:cubicBezTo>
                            <a:pt x="1340000" y="244717"/>
                            <a:pt x="1264492" y="227311"/>
                            <a:pt x="1059097" y="226570"/>
                          </a:cubicBezTo>
                          <a:cubicBezTo>
                            <a:pt x="853702" y="225829"/>
                            <a:pt x="672449" y="233877"/>
                            <a:pt x="514125" y="226570"/>
                          </a:cubicBezTo>
                          <a:cubicBezTo>
                            <a:pt x="355801" y="219263"/>
                            <a:pt x="150310" y="207481"/>
                            <a:pt x="0" y="226570"/>
                          </a:cubicBezTo>
                          <a:cubicBezTo>
                            <a:pt x="-6769" y="139907"/>
                            <a:pt x="-6491" y="4842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243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549223" y="131819"/>
            <a:ext cx="93976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</a:rPr>
              <a:t>Comparison Image Database (CID)</a:t>
            </a:r>
            <a:endParaRPr lang="en-US"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5;p12">
            <a:extLst>
              <a:ext uri="{FF2B5EF4-FFF2-40B4-BE49-F238E27FC236}">
                <a16:creationId xmlns:a16="http://schemas.microsoft.com/office/drawing/2014/main" id="{0A5821BC-DE80-F0F8-439E-6CFC3ECA8BC8}"/>
              </a:ext>
            </a:extLst>
          </p:cNvPr>
          <p:cNvSpPr txBox="1"/>
          <p:nvPr/>
        </p:nvSpPr>
        <p:spPr>
          <a:xfrm>
            <a:off x="360657" y="901220"/>
            <a:ext cx="1164032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UK’s Earth Observation Data Hub (EODH) infrastructure hosts the archive of satellite imagery over CEOS references: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Intended to be open access as a STAC catalogue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R="0" lvl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Initial mechanism of data transfer via direct contact with NPL and completing a form with the required information:  </a:t>
            </a:r>
            <a:r>
              <a:rPr lang="en-GB" sz="20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Samantha.Malone@npl.co.uk</a:t>
            </a:r>
            <a:endParaRPr lang="en-GB" sz="2000" b="1" dirty="0">
              <a:solidFill>
                <a:srgbClr val="0070C0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Mission/sensor details (product description/reader) and performance specification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SRFs for sensors will be needed (not necessarily made publicly accessible)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28" name="Graphic 27" descr="Filing Box Archive with solid fill">
            <a:extLst>
              <a:ext uri="{FF2B5EF4-FFF2-40B4-BE49-F238E27FC236}">
                <a16:creationId xmlns:a16="http://schemas.microsoft.com/office/drawing/2014/main" id="{415EF84F-C39B-B522-2F50-7118368274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8" y="131819"/>
            <a:ext cx="712258" cy="712258"/>
          </a:xfrm>
          <a:prstGeom prst="rect">
            <a:avLst/>
          </a:prstGeom>
        </p:spPr>
      </p:pic>
      <p:pic>
        <p:nvPicPr>
          <p:cNvPr id="31" name="Picture 30" descr="A black background with text and a planet and a satellite&#10;&#10;AI-generated content may be incorrect.">
            <a:extLst>
              <a:ext uri="{FF2B5EF4-FFF2-40B4-BE49-F238E27FC236}">
                <a16:creationId xmlns:a16="http://schemas.microsoft.com/office/drawing/2014/main" id="{3923A271-6DFE-7B00-0CAF-D14A45B97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174" y="5297018"/>
            <a:ext cx="2740182" cy="11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1004934" y="103248"/>
            <a:ext cx="89419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bg1"/>
                </a:solidFill>
              </a:rPr>
              <a:t>RadVAL</a:t>
            </a:r>
            <a:r>
              <a:rPr lang="en-US" sz="4400" b="1" dirty="0">
                <a:solidFill>
                  <a:schemeClr val="bg1"/>
                </a:solidFill>
              </a:rPr>
              <a:t> Comparison Dashboard</a:t>
            </a:r>
            <a:endParaRPr lang="en-US"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5;p12">
            <a:extLst>
              <a:ext uri="{FF2B5EF4-FFF2-40B4-BE49-F238E27FC236}">
                <a16:creationId xmlns:a16="http://schemas.microsoft.com/office/drawing/2014/main" id="{0A5821BC-DE80-F0F8-439E-6CFC3ECA8BC8}"/>
              </a:ext>
            </a:extLst>
          </p:cNvPr>
          <p:cNvSpPr txBox="1"/>
          <p:nvPr/>
        </p:nvSpPr>
        <p:spPr>
          <a:xfrm>
            <a:off x="205246" y="872649"/>
            <a:ext cx="11107118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lang="en-GB" sz="2000" b="1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2000" b="1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GB" sz="2000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2000" b="1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GB" sz="2000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ytics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Tool</a:t>
            </a: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Built from NPL’s Cal/Val toolkit (to be open source)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Beta version, now live including: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Sensors – Sentinel-2, Landsat, Planet </a:t>
            </a:r>
            <a:r>
              <a:rPr lang="en-GB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SuperDove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and Airbus </a:t>
            </a:r>
            <a:r>
              <a:rPr lang="en-GB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Pléiades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(* via EODH)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References – RCN GONA, RCN RRV, with PICS coming soon &amp; 'virtual'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Landing page describing the activity and how to contribute</a:t>
            </a: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Uncertainties now included and documentation giving methods etc </a:t>
            </a:r>
            <a:endParaRPr lang="en-GB" sz="1800" b="1" dirty="0">
              <a:solidFill>
                <a:srgbClr val="FF0000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6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Find at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: </a:t>
            </a:r>
            <a:r>
              <a:rPr lang="en-GB" sz="1800" b="1" i="1" dirty="0">
                <a:solidFill>
                  <a:srgbClr val="0070C0"/>
                </a:solidFill>
                <a:latin typeface="Montserrat"/>
              </a:rPr>
              <a:t>ceos.org/</a:t>
            </a:r>
            <a:r>
              <a:rPr lang="en-GB" sz="1800" b="1" i="1" dirty="0" err="1">
                <a:solidFill>
                  <a:srgbClr val="0070C0"/>
                </a:solidFill>
                <a:latin typeface="Montserrat"/>
              </a:rPr>
              <a:t>pvp</a:t>
            </a:r>
            <a:r>
              <a:rPr lang="en-GB" sz="1800" b="1" dirty="0">
                <a:solidFill>
                  <a:schemeClr val="dk1"/>
                </a:solidFill>
                <a:latin typeface="Montserrat"/>
              </a:rPr>
              <a:t> 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– </a:t>
            </a:r>
            <a:r>
              <a:rPr lang="en-GB" sz="1800" b="1" dirty="0">
                <a:solidFill>
                  <a:srgbClr val="0070C0"/>
                </a:solidFill>
                <a:latin typeface="Montserrat"/>
              </a:rPr>
              <a:t>(URL agreed at SIT 40)</a:t>
            </a:r>
          </a:p>
          <a:p>
            <a:pPr marL="285750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</a:rPr>
              <a:t>Allows Satellite operator to demonstrate radiometric performance and stability in a consistent manner via a range of independent references </a:t>
            </a:r>
          </a:p>
          <a:p>
            <a:pPr marL="742950" lvl="1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</a:rPr>
              <a:t>'Virtual reference' an approximation of truth and aid to harmonisation</a:t>
            </a:r>
          </a:p>
          <a:p>
            <a:pPr marL="742950" lvl="1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</a:rPr>
              <a:t>Can provide feedback to sensor operators</a:t>
            </a:r>
          </a:p>
          <a:p>
            <a:pPr marL="831850" lvl="1" indent="-285750">
              <a:spcBef>
                <a:spcPts val="1800"/>
              </a:spcBef>
              <a:buFont typeface="Wingdings,Sans-Serif"/>
              <a:buChar char="v"/>
            </a:pPr>
            <a:endParaRPr lang="en-GB" sz="2000" dirty="0">
              <a:solidFill>
                <a:schemeClr val="dk1"/>
              </a:solidFill>
              <a:latin typeface="Montserrat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15EF84F-C39B-B522-2F50-7118368274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5246" y="131819"/>
            <a:ext cx="712258" cy="712258"/>
          </a:xfrm>
          <a:prstGeom prst="rect">
            <a:avLst/>
          </a:prstGeom>
        </p:spPr>
      </p:pic>
      <p:pic>
        <p:nvPicPr>
          <p:cNvPr id="4" name="Picture 3" descr="A black background with text and a planet and a satellite&#10;&#10;AI-generated content may be incorrect.">
            <a:extLst>
              <a:ext uri="{FF2B5EF4-FFF2-40B4-BE49-F238E27FC236}">
                <a16:creationId xmlns:a16="http://schemas.microsoft.com/office/drawing/2014/main" id="{73EDAC3D-7E97-59F1-16CC-C7E8D9F8F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174" y="5297018"/>
            <a:ext cx="2740182" cy="11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852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NPL Light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396E6FB0-7950-894E-BD69-36DF0E37F1E7}" vid="{A74774B0-FD71-A945-BA7E-418032D415D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941</Words>
  <Application>Microsoft Office PowerPoint</Application>
  <PresentationFormat>Widescreen</PresentationFormat>
  <Paragraphs>119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Superclarendon Bold</vt:lpstr>
      <vt:lpstr>Quire Sans</vt:lpstr>
      <vt:lpstr>Montserrat</vt:lpstr>
      <vt:lpstr>Wingdings</vt:lpstr>
      <vt:lpstr>Wingdings,Sans-Serif</vt:lpstr>
      <vt:lpstr>Superclarendon Regular</vt:lpstr>
      <vt:lpstr>Arial</vt:lpstr>
      <vt:lpstr>ceos</vt:lpstr>
      <vt:lpstr>3_NPL Light Slides Templates</vt:lpstr>
      <vt:lpstr>CEOS WGCV/LSI-VC  CEOS-PVP   incorporating CID &amp; RadVAL  </vt:lpstr>
      <vt:lpstr>PowerPoint Presentation</vt:lpstr>
      <vt:lpstr>PowerPoint Presentation</vt:lpstr>
      <vt:lpstr>PowerPoint Presentation</vt:lpstr>
      <vt:lpstr>PowerPoint Presentation</vt:lpstr>
      <vt:lpstr>             PVP</vt:lpstr>
      <vt:lpstr>PowerPoint Presentation</vt:lpstr>
      <vt:lpstr>PowerPoint Presentation</vt:lpstr>
      <vt:lpstr>PowerPoint Presentation</vt:lpstr>
      <vt:lpstr>RadVAL tool demo</vt:lpstr>
      <vt:lpstr>Planet superDove screen shot</vt:lpstr>
      <vt:lpstr>Screenshot summary page example</vt:lpstr>
      <vt:lpstr>RadVAL tool demo</vt:lpstr>
      <vt:lpstr>Documentation on methods</vt:lpstr>
      <vt:lpstr>Uncertainties and Consistency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Nigel Fox</dc:creator>
  <cp:lastModifiedBy>Nigel Fox</cp:lastModifiedBy>
  <cp:revision>5</cp:revision>
  <dcterms:modified xsi:type="dcterms:W3CDTF">2026-04-20T18:48:17Z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2025-03-31T16:22:42Z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7a80cba2-7883-452f-a8fd-6621530233af</vt:lpwstr>
  </property>
  <property fmtid="{D5CDD505-2E9C-101B-9397-08002B2CF9AE}" pid="8" name="MSIP_Label_9df4b5af-ab42-45d5-91e7-45583bed1b2a_ContentBits">
    <vt:lpwstr>0</vt:lpwstr>
  </property>
</Properties>
</file>