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4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5.xml" ContentType="application/vnd.openxmlformats-officedocument.theme+xml"/>
  <Override PartName="/ppt/comments/modernComment_104_B49E1960.xml" ContentType="application/vnd.ms-powerpoint.comments+xml"/>
  <Override PartName="/ppt/comments/modernComment_100_D742C72.xml" ContentType="application/vnd.ms-powerpoint.comment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65" r:id="rId5"/>
    <p:sldMasterId id="2147483676" r:id="rId6"/>
    <p:sldMasterId id="2147483685" r:id="rId7"/>
    <p:sldMasterId id="2147483690" r:id="rId8"/>
  </p:sldMasterIdLst>
  <p:sldIdLst>
    <p:sldId id="280" r:id="rId9"/>
    <p:sldId id="259" r:id="rId10"/>
    <p:sldId id="264" r:id="rId11"/>
    <p:sldId id="322" r:id="rId12"/>
    <p:sldId id="260" r:id="rId13"/>
    <p:sldId id="256" r:id="rId14"/>
    <p:sldId id="258" r:id="rId15"/>
    <p:sldId id="25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0AE1D0A-2298-8504-88FD-1A863001F5FB}" name="Ashley Ramsay" initials="AR" userId="S::ashley.ramsay@npl.co.uk::c2de9ed4-1ecd-44c8-b8dc-bcd9c89ee843" providerId="AD"/>
  <p188:author id="{5FD11F23-646F-6B98-639B-C6A2922ABF3D}" name="Agnieszka Bialek" initials="AB" userId="S::agnieszka.bialek@npl.co.uk::b627cbcd-539e-4b04-b295-cdb125b80121" providerId="AD"/>
  <p188:author id="{93FE47A5-33C6-95D3-9CD2-6F7BAA3AEBC9}" name="Morven Sinclair" initials="MS" userId="S::morven.sinclair@npl.co.uk::d7c61e7f-1b19-4bba-afbf-d1b63927dc5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876760-18AC-0549-93C8-04291576902A}" v="10" dt="2026-04-20T18:45:48.399"/>
  </p1510:revLst>
</p1510:revInfo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–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1" autoAdjust="0"/>
    <p:restoredTop sz="94247" autoAdjust="0"/>
  </p:normalViewPr>
  <p:slideViewPr>
    <p:cSldViewPr snapToGrid="0">
      <p:cViewPr varScale="1">
        <p:scale>
          <a:sx n="120" d="100"/>
          <a:sy n="120" d="100"/>
        </p:scale>
        <p:origin x="71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microsoft.com/office/2018/10/relationships/authors" Target="authors.xml"/><Relationship Id="rId10" Type="http://schemas.openxmlformats.org/officeDocument/2006/relationships/slide" Target="slides/slide2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 Bouvet" userId="d170fc90-168f-47c4-85c5-71e437e59899" providerId="ADAL" clId="{58E14E0C-B106-5322-AF0F-4ED8A5C092CF}"/>
    <pc:docChg chg="undo custSel modSld">
      <pc:chgData name="Marc Bouvet" userId="d170fc90-168f-47c4-85c5-71e437e59899" providerId="ADAL" clId="{58E14E0C-B106-5322-AF0F-4ED8A5C092CF}" dt="2026-04-20T18:45:48.399" v="144" actId="1076"/>
      <pc:docMkLst>
        <pc:docMk/>
      </pc:docMkLst>
      <pc:sldChg chg="delSp modSp mod">
        <pc:chgData name="Marc Bouvet" userId="d170fc90-168f-47c4-85c5-71e437e59899" providerId="ADAL" clId="{58E14E0C-B106-5322-AF0F-4ED8A5C092CF}" dt="2026-04-20T18:45:48.399" v="144" actId="1076"/>
        <pc:sldMkLst>
          <pc:docMk/>
          <pc:sldMk cId="3730327723" sldId="259"/>
        </pc:sldMkLst>
        <pc:graphicFrameChg chg="mod modGraphic">
          <ac:chgData name="Marc Bouvet" userId="d170fc90-168f-47c4-85c5-71e437e59899" providerId="ADAL" clId="{58E14E0C-B106-5322-AF0F-4ED8A5C092CF}" dt="2026-04-20T18:45:16.517" v="139" actId="1076"/>
          <ac:graphicFrameMkLst>
            <pc:docMk/>
            <pc:sldMk cId="3730327723" sldId="259"/>
            <ac:graphicFrameMk id="6" creationId="{A8A6142B-B9C3-78E6-DC1D-6A2E3C9E89AE}"/>
          </ac:graphicFrameMkLst>
        </pc:graphicFrameChg>
        <pc:picChg chg="mod">
          <ac:chgData name="Marc Bouvet" userId="d170fc90-168f-47c4-85c5-71e437e59899" providerId="ADAL" clId="{58E14E0C-B106-5322-AF0F-4ED8A5C092CF}" dt="2026-04-20T18:45:18.184" v="140" actId="1076"/>
          <ac:picMkLst>
            <pc:docMk/>
            <pc:sldMk cId="3730327723" sldId="259"/>
            <ac:picMk id="8" creationId="{8E596C6A-C690-E4D6-65D7-786F7037B9AC}"/>
          </ac:picMkLst>
        </pc:picChg>
        <pc:picChg chg="mod">
          <ac:chgData name="Marc Bouvet" userId="d170fc90-168f-47c4-85c5-71e437e59899" providerId="ADAL" clId="{58E14E0C-B106-5322-AF0F-4ED8A5C092CF}" dt="2026-04-20T18:45:48.399" v="144" actId="1076"/>
          <ac:picMkLst>
            <pc:docMk/>
            <pc:sldMk cId="3730327723" sldId="259"/>
            <ac:picMk id="1030" creationId="{C4A967E8-DF40-C513-73B8-766BADBD122B}"/>
          </ac:picMkLst>
        </pc:picChg>
        <pc:picChg chg="del mod">
          <ac:chgData name="Marc Bouvet" userId="d170fc90-168f-47c4-85c5-71e437e59899" providerId="ADAL" clId="{58E14E0C-B106-5322-AF0F-4ED8A5C092CF}" dt="2026-04-20T18:45:41.327" v="143" actId="478"/>
          <ac:picMkLst>
            <pc:docMk/>
            <pc:sldMk cId="3730327723" sldId="259"/>
            <ac:picMk id="1034" creationId="{A168AB1F-C0EC-B932-F5A9-29ED3824AEC9}"/>
          </ac:picMkLst>
        </pc:picChg>
      </pc:sldChg>
    </pc:docChg>
  </pc:docChgLst>
</pc:chgInfo>
</file>

<file path=ppt/comments/modernComment_100_D742C7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2A451FC-3965-443B-A9A3-CE5E9A7B61E0}" authorId="{5FD11F23-646F-6B98-639B-C6A2922ABF3D}" status="resolved" created="2026-02-02T14:00:08.065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25717362" sldId="256"/>
      <ac:picMk id="14" creationId="{DE5A23E4-E367-FA61-5271-92CA18F687BA}"/>
    </ac:deMkLst>
    <p188:replyLst>
      <p188:reply id="{1B1D5017-055F-42F8-845F-F62EF314F28A}" authorId="{60AE1D0A-2298-8504-88FD-1A863001F5FB}" created="2026-02-02T14:14:27.887">
        <p188:txBody>
          <a:bodyPr/>
          <a:lstStyle/>
          <a:p>
            <a:r>
              <a:rPr lang="en-GB"/>
              <a:t>The error bars are being reworked from the original (Javier/Andrew/Sarah) code. Issues with the error bars were brought up in the last progress meeting. I expect this to be fully implemented with the new pipeline.</a:t>
            </a:r>
          </a:p>
        </p188:txBody>
      </p188:reply>
    </p188:replyLst>
    <p188:txBody>
      <a:bodyPr/>
      <a:lstStyle/>
      <a:p>
        <a:r>
          <a:rPr lang="en-GB"/>
          <a:t>why S2A std is much higher that S2b? </a:t>
        </a:r>
      </a:p>
    </p188:txBody>
  </p188:cm>
</p188:cmLst>
</file>

<file path=ppt/comments/modernComment_104_B49E196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BB59C10-9A0A-45C3-B28A-7006FA40B62F}" authorId="{5FD11F23-646F-6B98-639B-C6A2922ABF3D}" status="resolved" created="2026-02-02T13:59:10.814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030260064" sldId="260"/>
      <ac:spMk id="9" creationId="{3581890F-87B1-3288-B76D-59ECA58595C2}"/>
      <ac:txMk cp="0" len="17">
        <ac:context len="84" hash="2022770673"/>
      </ac:txMk>
    </ac:txMkLst>
    <p188:pos x="1950720" y="274320"/>
    <p188:replyLst>
      <p188:reply id="{71A11939-3DE7-4500-80B2-35A2B45BC4DA}" authorId="{60AE1D0A-2298-8504-88FD-1A863001F5FB}" created="2026-02-02T14:10:53.329">
        <p188:txBody>
          <a:bodyPr/>
          <a:lstStyle/>
          <a:p>
            <a:r>
              <a:rPr lang="en-GB"/>
              <a:t>I only see 11 days where we have &gt; 60% cloud in the S2 tile. There are many more with ~20-40%. This is from the ‘cloudy-days’ output.</a:t>
            </a:r>
          </a:p>
        </p188:txBody>
      </p188:reply>
    </p188:replyLst>
    <p188:txBody>
      <a:bodyPr/>
      <a:lstStyle/>
      <a:p>
        <a:r>
          <a:rPr lang="en-GB"/>
          <a:t>do we know why our of 160 days there is so few match-ups ? is this mainly clouds or the in situ data are not within the timeframe for the overpass ?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PL Cover Slide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1F9594-4296-BC40-AEB1-1900F21222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3413" y="2601752"/>
            <a:ext cx="10728325" cy="1692093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lnSpc>
                <a:spcPct val="12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/>
              <a:t>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225B4F-DE44-2E4D-A658-A90D33355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7446D4-401B-374F-A80A-51708E77F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46D36-76FC-4CBA-B7B5-57B535AAF893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4D753166-D43A-D64A-9192-5D4846AE49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3413" y="4653846"/>
            <a:ext cx="10716750" cy="147549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20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37401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PL Picture Right with Caption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46AF6-17FB-C642-8EB6-D61CF0C54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4" y="368300"/>
            <a:ext cx="5545139" cy="1689100"/>
          </a:xfrm>
        </p:spPr>
        <p:txBody>
          <a:bodyPr anchor="t" anchorCtr="0">
            <a:normAutofit/>
          </a:bodyPr>
          <a:lstStyle>
            <a:lvl1pPr>
              <a:defRPr sz="3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73AEF3-3728-4248-A33F-FCEA3F874A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75388" y="1075795"/>
            <a:ext cx="5545136" cy="50628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4DE32E-330F-C04A-899E-C964390623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1475" y="2057399"/>
            <a:ext cx="5545137" cy="4081241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D47101-6FCE-6A44-AF06-449CE3CC6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614B3A-E8C9-6D42-9AF2-61F32D3CE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black and white image of a person's face&#10;&#10;Description automatically generated with low confidence">
            <a:extLst>
              <a:ext uri="{FF2B5EF4-FFF2-40B4-BE49-F238E27FC236}">
                <a16:creationId xmlns:a16="http://schemas.microsoft.com/office/drawing/2014/main" id="{6D005BD5-5808-064B-98FE-89CC76FF21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0526" y="368300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6707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27">
          <p15:clr>
            <a:srgbClr val="FBAE40"/>
          </p15:clr>
        </p15:guide>
        <p15:guide id="2" pos="3953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PL Picture Left with Caption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46AF6-17FB-C642-8EB6-D61CF0C54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5384" y="1001491"/>
            <a:ext cx="5545139" cy="1471427"/>
          </a:xfrm>
        </p:spPr>
        <p:txBody>
          <a:bodyPr anchor="t" anchorCtr="0">
            <a:normAutofit/>
          </a:bodyPr>
          <a:lstStyle>
            <a:lvl1pPr>
              <a:defRPr sz="3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73AEF3-3728-4248-A33F-FCEA3F874A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71477" y="359051"/>
            <a:ext cx="5545136" cy="577028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4DE32E-330F-C04A-899E-C964390623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75385" y="2690591"/>
            <a:ext cx="5545137" cy="343874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D47101-6FCE-6A44-AF06-449CE3CC6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614B3A-E8C9-6D42-9AF2-61F32D3CE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black and white image of a person's face&#10;&#10;Description automatically generated with low confidence">
            <a:extLst>
              <a:ext uri="{FF2B5EF4-FFF2-40B4-BE49-F238E27FC236}">
                <a16:creationId xmlns:a16="http://schemas.microsoft.com/office/drawing/2014/main" id="{6D005BD5-5808-064B-98FE-89CC76FF21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0526" y="368300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3440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27">
          <p15:clr>
            <a:srgbClr val="FBAE40"/>
          </p15:clr>
        </p15:guide>
        <p15:guide id="2" pos="3953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PL Pictures x 4 with Caption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46AF6-17FB-C642-8EB6-D61CF0C54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5384" y="1001491"/>
            <a:ext cx="5545139" cy="1471427"/>
          </a:xfrm>
        </p:spPr>
        <p:txBody>
          <a:bodyPr anchor="t" anchorCtr="0">
            <a:normAutofit/>
          </a:bodyPr>
          <a:lstStyle>
            <a:lvl1pPr>
              <a:defRPr sz="3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73AEF3-3728-4248-A33F-FCEA3F874A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71474" y="368301"/>
            <a:ext cx="2592568" cy="359939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4DE32E-330F-C04A-899E-C964390623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75385" y="2690591"/>
            <a:ext cx="5545137" cy="343874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D47101-6FCE-6A44-AF06-449CE3CC6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614B3A-E8C9-6D42-9AF2-61F32D3CE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black and white image of a person's face&#10;&#10;Description automatically generated with low confidence">
            <a:extLst>
              <a:ext uri="{FF2B5EF4-FFF2-40B4-BE49-F238E27FC236}">
                <a16:creationId xmlns:a16="http://schemas.microsoft.com/office/drawing/2014/main" id="{6D005BD5-5808-064B-98FE-89CC76FF21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0526" y="368300"/>
            <a:ext cx="1440000" cy="356436"/>
          </a:xfrm>
          <a:prstGeom prst="rect">
            <a:avLst/>
          </a:prstGeom>
        </p:spPr>
      </p:pic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C57B1D67-2B72-A042-B5E7-1CE972A9D47E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371295" y="4344161"/>
            <a:ext cx="2592568" cy="17851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245C872B-3D8F-A147-9704-FD12D2212F0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324225" y="2529943"/>
            <a:ext cx="2592568" cy="359939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C71E067A-2F2E-B548-8090-F827099C3C0B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3323684" y="368301"/>
            <a:ext cx="2592568" cy="17851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693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27">
          <p15:clr>
            <a:srgbClr val="FBAE40"/>
          </p15:clr>
        </p15:guide>
        <p15:guide id="2" pos="3953">
          <p15:clr>
            <a:srgbClr val="FBAE40"/>
          </p15:clr>
        </p15:guide>
        <p15:guide id="3" pos="1867">
          <p15:clr>
            <a:srgbClr val="FBAE40"/>
          </p15:clr>
        </p15:guide>
        <p15:guide id="4" pos="2094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PL Section Header with Picture Cutout - Dark">
    <p:bg>
      <p:bgPr>
        <a:gradFill>
          <a:gsLst>
            <a:gs pos="20000">
              <a:schemeClr val="tx2"/>
            </a:gs>
            <a:gs pos="0">
              <a:schemeClr val="tx2"/>
            </a:gs>
            <a:gs pos="100000">
              <a:srgbClr val="007ACC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icture Placeholder 49">
            <a:extLst>
              <a:ext uri="{FF2B5EF4-FFF2-40B4-BE49-F238E27FC236}">
                <a16:creationId xmlns:a16="http://schemas.microsoft.com/office/drawing/2014/main" id="{2887D771-C501-8745-9BA2-9535F81AE11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71476" y="733264"/>
            <a:ext cx="5544525" cy="5391472"/>
          </a:xfrm>
          <a:custGeom>
            <a:avLst/>
            <a:gdLst>
              <a:gd name="connsiteX0" fmla="*/ 1584525 w 5544525"/>
              <a:gd name="connsiteY0" fmla="*/ 711472 h 5391472"/>
              <a:gd name="connsiteX1" fmla="*/ 5544525 w 5544525"/>
              <a:gd name="connsiteY1" fmla="*/ 711472 h 5391472"/>
              <a:gd name="connsiteX2" fmla="*/ 5544525 w 5544525"/>
              <a:gd name="connsiteY2" fmla="*/ 4671472 h 5391472"/>
              <a:gd name="connsiteX3" fmla="*/ 1584525 w 5544525"/>
              <a:gd name="connsiteY3" fmla="*/ 4671472 h 5391472"/>
              <a:gd name="connsiteX4" fmla="*/ 0 w 5544525"/>
              <a:gd name="connsiteY4" fmla="*/ 0 h 5391472"/>
              <a:gd name="connsiteX5" fmla="*/ 5364525 w 5544525"/>
              <a:gd name="connsiteY5" fmla="*/ 0 h 5391472"/>
              <a:gd name="connsiteX6" fmla="*/ 5364525 w 5544525"/>
              <a:gd name="connsiteY6" fmla="*/ 531472 h 5391472"/>
              <a:gd name="connsiteX7" fmla="*/ 1404525 w 5544525"/>
              <a:gd name="connsiteY7" fmla="*/ 531472 h 5391472"/>
              <a:gd name="connsiteX8" fmla="*/ 1404525 w 5544525"/>
              <a:gd name="connsiteY8" fmla="*/ 4851472 h 5391472"/>
              <a:gd name="connsiteX9" fmla="*/ 1639538 w 5544525"/>
              <a:gd name="connsiteY9" fmla="*/ 4851472 h 5391472"/>
              <a:gd name="connsiteX10" fmla="*/ 1639538 w 5544525"/>
              <a:gd name="connsiteY10" fmla="*/ 4853773 h 5391472"/>
              <a:gd name="connsiteX11" fmla="*/ 5364525 w 5544525"/>
              <a:gd name="connsiteY11" fmla="*/ 4853773 h 5391472"/>
              <a:gd name="connsiteX12" fmla="*/ 5364525 w 5544525"/>
              <a:gd name="connsiteY12" fmla="*/ 5391472 h 5391472"/>
              <a:gd name="connsiteX13" fmla="*/ 0 w 5544525"/>
              <a:gd name="connsiteY13" fmla="*/ 5391472 h 5391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544525" h="5391472">
                <a:moveTo>
                  <a:pt x="1584525" y="711472"/>
                </a:moveTo>
                <a:lnTo>
                  <a:pt x="5544525" y="711472"/>
                </a:lnTo>
                <a:lnTo>
                  <a:pt x="5544525" y="4671472"/>
                </a:lnTo>
                <a:lnTo>
                  <a:pt x="1584525" y="4671472"/>
                </a:lnTo>
                <a:close/>
                <a:moveTo>
                  <a:pt x="0" y="0"/>
                </a:moveTo>
                <a:lnTo>
                  <a:pt x="5364525" y="0"/>
                </a:lnTo>
                <a:lnTo>
                  <a:pt x="5364525" y="531472"/>
                </a:lnTo>
                <a:lnTo>
                  <a:pt x="1404525" y="531472"/>
                </a:lnTo>
                <a:lnTo>
                  <a:pt x="1404525" y="4851472"/>
                </a:lnTo>
                <a:lnTo>
                  <a:pt x="1639538" y="4851472"/>
                </a:lnTo>
                <a:lnTo>
                  <a:pt x="1639538" y="4853773"/>
                </a:lnTo>
                <a:lnTo>
                  <a:pt x="5364525" y="4853773"/>
                </a:lnTo>
                <a:lnTo>
                  <a:pt x="5364525" y="5391472"/>
                </a:lnTo>
                <a:lnTo>
                  <a:pt x="0" y="539147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1A9B07-FA6E-4F4C-8412-667163FB2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6000" y="2479167"/>
            <a:ext cx="5544524" cy="1814680"/>
          </a:xfrm>
        </p:spPr>
        <p:txBody>
          <a:bodyPr anchor="b">
            <a:normAutofit/>
          </a:bodyPr>
          <a:lstStyle>
            <a:lvl1pPr>
              <a:defRPr sz="5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6D09D7-7E8E-9A49-A34E-44FFBF796E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76000" y="4653847"/>
            <a:ext cx="5544524" cy="1453634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A534DF-B096-7545-818F-0D66D53A1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62CD13-8885-F14D-BEC7-72B9DC0E4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black and white image of a person's face&#10;&#10;Description automatically generated with low confidence">
            <a:extLst>
              <a:ext uri="{FF2B5EF4-FFF2-40B4-BE49-F238E27FC236}">
                <a16:creationId xmlns:a16="http://schemas.microsoft.com/office/drawing/2014/main" id="{20F3D504-71B3-B544-966D-B1396AA864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0526" y="368300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0262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PL Section Header - Dark">
    <p:bg>
      <p:bgPr>
        <a:gradFill>
          <a:gsLst>
            <a:gs pos="20000">
              <a:schemeClr val="tx2"/>
            </a:gs>
            <a:gs pos="0">
              <a:schemeClr val="tx2"/>
            </a:gs>
            <a:gs pos="100000">
              <a:srgbClr val="007ACC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A9B07-FA6E-4F4C-8412-667163FB2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1709739"/>
            <a:ext cx="11449050" cy="2584108"/>
          </a:xfrm>
        </p:spPr>
        <p:txBody>
          <a:bodyPr anchor="b">
            <a:normAutofit/>
          </a:bodyPr>
          <a:lstStyle>
            <a:lvl1pPr>
              <a:defRPr sz="5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6D09D7-7E8E-9A49-A34E-44FFBF796E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1475" y="4653846"/>
            <a:ext cx="11449050" cy="1435804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A534DF-B096-7545-818F-0D66D53A1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62CD13-8885-F14D-BEC7-72B9DC0E4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black and white image of a person's face&#10;&#10;Description automatically generated with low confidence">
            <a:extLst>
              <a:ext uri="{FF2B5EF4-FFF2-40B4-BE49-F238E27FC236}">
                <a16:creationId xmlns:a16="http://schemas.microsoft.com/office/drawing/2014/main" id="{20F3D504-71B3-B544-966D-B1396AA864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0526" y="368300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7878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PL Cover Slide with Picture Cutout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ED5E4D-7D14-CF40-92CC-F83222FC7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9A57-BE20-E743-80F4-563B21729387}" type="datetimeFigureOut">
              <a:rPr lang="en-US" smtClean="0"/>
              <a:pPr/>
              <a:t>4/20/26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578CDC-C5AB-5B4A-BAEE-E964EFD86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DCC998-4900-2A4E-BB76-F24CE7E6D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D4A3B-D5B6-DA4B-ADB3-DBAA9A36C63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A6C5282-BD60-9D4F-8472-A6FCBA0CA4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3413" y="4653846"/>
            <a:ext cx="4824775" cy="147549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20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11">
            <a:extLst>
              <a:ext uri="{FF2B5EF4-FFF2-40B4-BE49-F238E27FC236}">
                <a16:creationId xmlns:a16="http://schemas.microsoft.com/office/drawing/2014/main" id="{6CC0D05D-455F-CD47-8CA9-087E61D6A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413" y="1815354"/>
            <a:ext cx="4816300" cy="2464204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lnSpc>
                <a:spcPct val="12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630EE77-A4AB-B94E-815A-79EC7B90235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36663" y="728663"/>
            <a:ext cx="5523499" cy="5381947"/>
          </a:xfrm>
          <a:custGeom>
            <a:avLst/>
            <a:gdLst>
              <a:gd name="connsiteX0" fmla="*/ 0 w 5523499"/>
              <a:gd name="connsiteY0" fmla="*/ 711133 h 5381947"/>
              <a:gd name="connsiteX1" fmla="*/ 3948888 w 5523499"/>
              <a:gd name="connsiteY1" fmla="*/ 711133 h 5381947"/>
              <a:gd name="connsiteX2" fmla="*/ 3948888 w 5523499"/>
              <a:gd name="connsiteY2" fmla="*/ 4671133 h 5381947"/>
              <a:gd name="connsiteX3" fmla="*/ 0 w 5523499"/>
              <a:gd name="connsiteY3" fmla="*/ 4671133 h 5381947"/>
              <a:gd name="connsiteX4" fmla="*/ 159337 w 5523499"/>
              <a:gd name="connsiteY4" fmla="*/ 0 h 5381947"/>
              <a:gd name="connsiteX5" fmla="*/ 5523499 w 5523499"/>
              <a:gd name="connsiteY5" fmla="*/ 0 h 5381947"/>
              <a:gd name="connsiteX6" fmla="*/ 5523499 w 5523499"/>
              <a:gd name="connsiteY6" fmla="*/ 5381947 h 5381947"/>
              <a:gd name="connsiteX7" fmla="*/ 159337 w 5523499"/>
              <a:gd name="connsiteY7" fmla="*/ 5381947 h 5381947"/>
              <a:gd name="connsiteX8" fmla="*/ 159337 w 5523499"/>
              <a:gd name="connsiteY8" fmla="*/ 4851133 h 5381947"/>
              <a:gd name="connsiteX9" fmla="*/ 4128888 w 5523499"/>
              <a:gd name="connsiteY9" fmla="*/ 4851133 h 5381947"/>
              <a:gd name="connsiteX10" fmla="*/ 4128888 w 5523499"/>
              <a:gd name="connsiteY10" fmla="*/ 531133 h 5381947"/>
              <a:gd name="connsiteX11" fmla="*/ 159337 w 5523499"/>
              <a:gd name="connsiteY11" fmla="*/ 531133 h 5381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523499" h="5381947">
                <a:moveTo>
                  <a:pt x="0" y="711133"/>
                </a:moveTo>
                <a:lnTo>
                  <a:pt x="3948888" y="711133"/>
                </a:lnTo>
                <a:lnTo>
                  <a:pt x="3948888" y="4671133"/>
                </a:lnTo>
                <a:lnTo>
                  <a:pt x="0" y="4671133"/>
                </a:lnTo>
                <a:close/>
                <a:moveTo>
                  <a:pt x="159337" y="0"/>
                </a:moveTo>
                <a:lnTo>
                  <a:pt x="5523499" y="0"/>
                </a:lnTo>
                <a:lnTo>
                  <a:pt x="5523499" y="5381947"/>
                </a:lnTo>
                <a:lnTo>
                  <a:pt x="159337" y="5381947"/>
                </a:lnTo>
                <a:lnTo>
                  <a:pt x="159337" y="4851133"/>
                </a:lnTo>
                <a:lnTo>
                  <a:pt x="4128888" y="4851133"/>
                </a:lnTo>
                <a:lnTo>
                  <a:pt x="4128888" y="531133"/>
                </a:lnTo>
                <a:lnTo>
                  <a:pt x="159337" y="53113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830723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PL Title and Content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C625D-217C-B144-93D2-C19DE4F19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377785"/>
            <a:ext cx="10009050" cy="1290638"/>
          </a:xfrm>
        </p:spPr>
        <p:txBody>
          <a:bodyPr/>
          <a:lstStyle/>
          <a:p>
            <a:r>
              <a:rPr lang="en-GB" noProof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B70C27-80D5-174D-A8CC-D917A524C8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GB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DDA694-C7D3-9E4A-AD42-7A27C1295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339D77-8E63-5D4B-BDFE-7D086BEB2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GB" noProof="0" smtClean="0"/>
              <a:t>‹#›</a:t>
            </a:fld>
            <a:endParaRPr lang="en-GB" noProof="0" dirty="0"/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9D2C6FA8-56B5-DF4F-AFCF-F7045C1038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0526" y="377785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8182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NPL Two Column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AEDBA-A237-2641-AF20-5E91101E6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3182D9-D411-614B-93D2-447DB12DDF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1476" y="1825625"/>
            <a:ext cx="5545138" cy="4303713"/>
          </a:xfrm>
        </p:spPr>
        <p:txBody>
          <a:bodyPr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GB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2E2998-B52D-6C48-8404-E6F2843B84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5388" y="1825625"/>
            <a:ext cx="5545136" cy="4303713"/>
          </a:xfrm>
        </p:spPr>
        <p:txBody>
          <a:bodyPr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GB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1E7A3F-5642-DC45-86CF-7CB6F04E9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DF7BE6-173D-B94B-8D94-D7AA78448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GB" noProof="0" smtClean="0"/>
              <a:t>‹#›</a:t>
            </a:fld>
            <a:endParaRPr lang="en-GB" noProof="0" dirty="0"/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F450EA6A-C381-E349-9B3F-A854C9703F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0526" y="377785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6092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27">
          <p15:clr>
            <a:srgbClr val="FBAE40"/>
          </p15:clr>
        </p15:guide>
        <p15:guide id="2" pos="3953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PL Three Column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C625D-217C-B144-93D2-C19DE4F19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377785"/>
            <a:ext cx="10009050" cy="1290638"/>
          </a:xfrm>
        </p:spPr>
        <p:txBody>
          <a:bodyPr/>
          <a:lstStyle/>
          <a:p>
            <a:r>
              <a:rPr lang="en-GB" noProof="0"/>
              <a:t>Click to edit Master title style</a:t>
            </a:r>
            <a:endParaRPr lang="en-GB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DDA694-C7D3-9E4A-AD42-7A27C1295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339D77-8E63-5D4B-BDFE-7D086BEB2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94E238D-77F6-CF44-B797-C6BE5821F96B}"/>
              </a:ext>
            </a:extLst>
          </p:cNvPr>
          <p:cNvSpPr>
            <a:spLocks noGrp="1" noChangeAspect="1"/>
          </p:cNvSpPr>
          <p:nvPr>
            <p:ph idx="13"/>
          </p:nvPr>
        </p:nvSpPr>
        <p:spPr>
          <a:xfrm>
            <a:off x="381662" y="1809053"/>
            <a:ext cx="3553751" cy="430371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GB" noProof="0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D13F8C6F-F46B-0D48-BCB5-A23E0BFA0E7C}"/>
              </a:ext>
            </a:extLst>
          </p:cNvPr>
          <p:cNvSpPr>
            <a:spLocks noGrp="1" noChangeAspect="1"/>
          </p:cNvSpPr>
          <p:nvPr>
            <p:ph idx="14"/>
          </p:nvPr>
        </p:nvSpPr>
        <p:spPr>
          <a:xfrm>
            <a:off x="4295775" y="1809053"/>
            <a:ext cx="3600449" cy="430371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GB" noProof="0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AB08ED24-1AEA-B04D-BFB7-5DFF27FFEA3F}"/>
              </a:ext>
            </a:extLst>
          </p:cNvPr>
          <p:cNvSpPr>
            <a:spLocks noGrp="1" noChangeAspect="1"/>
          </p:cNvSpPr>
          <p:nvPr>
            <p:ph idx="15"/>
          </p:nvPr>
        </p:nvSpPr>
        <p:spPr>
          <a:xfrm>
            <a:off x="8266774" y="1809053"/>
            <a:ext cx="3553751" cy="430371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GB" noProof="0" dirty="0"/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4E0B8292-DE0A-934A-9697-9CD88DDF65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0526" y="377785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7102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9">
          <p15:clr>
            <a:srgbClr val="FBAE40"/>
          </p15:clr>
        </p15:guide>
        <p15:guide id="2" pos="2706">
          <p15:clr>
            <a:srgbClr val="FBAE40"/>
          </p15:clr>
        </p15:guide>
        <p15:guide id="3" pos="4974">
          <p15:clr>
            <a:srgbClr val="FBAE40"/>
          </p15:clr>
        </p15:guide>
        <p15:guide id="4" pos="520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PL Title Only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9B30F-D552-854E-96C2-32A0DB8B8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368300"/>
            <a:ext cx="10009050" cy="865077"/>
          </a:xfrm>
        </p:spPr>
        <p:txBody>
          <a:bodyPr/>
          <a:lstStyle/>
          <a:p>
            <a:r>
              <a:rPr lang="en-GB" noProof="0"/>
              <a:t>Click to edit Master title style</a:t>
            </a:r>
            <a:endParaRPr lang="en-GB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1C8AB8-3EFD-F449-8CC6-D8F2B5F05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26E639-962E-0C4A-B3A6-F4C5786B3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GB" noProof="0" smtClean="0"/>
              <a:t>‹#›</a:t>
            </a:fld>
            <a:endParaRPr lang="en-GB" noProof="0" dirty="0"/>
          </a:p>
        </p:txBody>
      </p:sp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D1CFF10B-AEEE-C646-9B38-121C30FEF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0526" y="377785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279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PL Cover Slide with Picture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578CDC-C5AB-5B4A-BAEE-E964EFD86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DCC998-4900-2A4E-BB76-F24CE7E6D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46D36-76FC-4CBA-B7B5-57B535AAF893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A6C5282-BD60-9D4F-8472-A6FCBA0CA4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3413" y="4653846"/>
            <a:ext cx="5184775" cy="147549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20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itle 11">
            <a:extLst>
              <a:ext uri="{FF2B5EF4-FFF2-40B4-BE49-F238E27FC236}">
                <a16:creationId xmlns:a16="http://schemas.microsoft.com/office/drawing/2014/main" id="{6CC0D05D-455F-CD47-8CA9-087E61D6A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413" y="1815354"/>
            <a:ext cx="5173200" cy="2464204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lnSpc>
                <a:spcPct val="12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1F25B104-D6AA-5041-8480-C084B95EF32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75388" y="728663"/>
            <a:ext cx="5184775" cy="54006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33375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PL Blank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E12DFF-08A1-E642-8DE7-7701FC50E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72002D-7AE6-0946-AC2C-97C09D466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GB" noProof="0" smtClean="0"/>
              <a:t>‹#›</a:t>
            </a:fld>
            <a:endParaRPr lang="en-GB" noProof="0" dirty="0"/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1B275804-B3C1-8F48-8B0B-75C961475C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0526" y="377785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5827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PL Picture Right with Caption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46AF6-17FB-C642-8EB6-D61CF0C54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4" y="368300"/>
            <a:ext cx="5545139" cy="1689100"/>
          </a:xfrm>
        </p:spPr>
        <p:txBody>
          <a:bodyPr anchor="t" anchorCtr="0">
            <a:normAutofit/>
          </a:bodyPr>
          <a:lstStyle>
            <a:lvl1pPr>
              <a:defRPr sz="3500"/>
            </a:lvl1pPr>
          </a:lstStyle>
          <a:p>
            <a:r>
              <a:rPr lang="en-GB" noProof="0"/>
              <a:t>Click to edit Master title style</a:t>
            </a:r>
            <a:endParaRPr lang="en-GB" noProof="0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73AEF3-3728-4248-A33F-FCEA3F874A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75388" y="987425"/>
            <a:ext cx="5545136" cy="510085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noProof="0"/>
              <a:t>Click icon to add picture</a:t>
            </a:r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4DE32E-330F-C04A-899E-C964390623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1475" y="2057400"/>
            <a:ext cx="5545137" cy="403088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noProof="0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D47101-6FCE-6A44-AF06-449CE3CC6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614B3A-E8C9-6D42-9AF2-61F32D3CE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GB" noProof="0" smtClean="0"/>
              <a:t>‹#›</a:t>
            </a:fld>
            <a:endParaRPr lang="en-GB" noProof="0" dirty="0"/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F111D22D-68A6-BF4B-8B01-4B616EFB52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0526" y="377785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103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27">
          <p15:clr>
            <a:srgbClr val="FBAE40"/>
          </p15:clr>
        </p15:guide>
        <p15:guide id="2" pos="3953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PL Picture Left with Caption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46AF6-17FB-C642-8EB6-D61CF0C54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5384" y="1001491"/>
            <a:ext cx="5545139" cy="1471427"/>
          </a:xfrm>
        </p:spPr>
        <p:txBody>
          <a:bodyPr anchor="t" anchorCtr="0">
            <a:normAutofit/>
          </a:bodyPr>
          <a:lstStyle>
            <a:lvl1pPr>
              <a:defRPr sz="3500"/>
            </a:lvl1pPr>
          </a:lstStyle>
          <a:p>
            <a:r>
              <a:rPr lang="en-GB" noProof="0"/>
              <a:t>Click to edit Master title style</a:t>
            </a:r>
            <a:endParaRPr lang="en-GB" noProof="0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73AEF3-3728-4248-A33F-FCEA3F874A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71477" y="359051"/>
            <a:ext cx="5545136" cy="577028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noProof="0"/>
              <a:t>Click icon to add picture</a:t>
            </a:r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4DE32E-330F-C04A-899E-C964390623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75385" y="2690591"/>
            <a:ext cx="5545137" cy="343874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noProof="0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D47101-6FCE-6A44-AF06-449CE3CC6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614B3A-E8C9-6D42-9AF2-61F32D3CE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GB" noProof="0" smtClean="0"/>
              <a:t>‹#›</a:t>
            </a:fld>
            <a:endParaRPr lang="en-GB" noProof="0" dirty="0"/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0862D991-591A-5541-8AE8-A1FB9DB19F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0526" y="377785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001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27">
          <p15:clr>
            <a:srgbClr val="FBAE40"/>
          </p15:clr>
        </p15:guide>
        <p15:guide id="2" pos="3953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PL Pictures x 4 with Caption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46AF6-17FB-C642-8EB6-D61CF0C54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5384" y="1001491"/>
            <a:ext cx="5545139" cy="1471427"/>
          </a:xfrm>
        </p:spPr>
        <p:txBody>
          <a:bodyPr anchor="t" anchorCtr="0">
            <a:normAutofit/>
          </a:bodyPr>
          <a:lstStyle>
            <a:lvl1pPr>
              <a:defRPr sz="3500"/>
            </a:lvl1pPr>
          </a:lstStyle>
          <a:p>
            <a:r>
              <a:rPr lang="en-GB" noProof="0"/>
              <a:t>Click to edit Master title style</a:t>
            </a:r>
            <a:endParaRPr lang="en-GB" noProof="0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73AEF3-3728-4248-A33F-FCEA3F874A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71474" y="368301"/>
            <a:ext cx="2592568" cy="359939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noProof="0"/>
              <a:t>Click icon to add picture</a:t>
            </a:r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4DE32E-330F-C04A-899E-C964390623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75385" y="2690591"/>
            <a:ext cx="5545137" cy="343874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noProof="0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D47101-6FCE-6A44-AF06-449CE3CC6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614B3A-E8C9-6D42-9AF2-61F32D3CE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C57B1D67-2B72-A042-B5E7-1CE972A9D47E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371295" y="4344161"/>
            <a:ext cx="2592568" cy="17851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noProof="0"/>
              <a:t>Click icon to add picture</a:t>
            </a:r>
            <a:endParaRPr lang="en-GB" noProof="0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245C872B-3D8F-A147-9704-FD12D2212F0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324225" y="2529943"/>
            <a:ext cx="2592568" cy="359939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noProof="0"/>
              <a:t>Click icon to add picture</a:t>
            </a:r>
            <a:endParaRPr lang="en-GB" noProof="0" dirty="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C71E067A-2F2E-B548-8090-F827099C3C0B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3323684" y="368301"/>
            <a:ext cx="2592568" cy="17851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noProof="0"/>
              <a:t>Click icon to add picture</a:t>
            </a:r>
            <a:endParaRPr lang="en-GB" noProof="0" dirty="0"/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8DDABF04-CD9C-DE4A-B759-E73D1982DC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0526" y="377785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388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27">
          <p15:clr>
            <a:srgbClr val="FBAE40"/>
          </p15:clr>
        </p15:guide>
        <p15:guide id="2" pos="3953">
          <p15:clr>
            <a:srgbClr val="FBAE40"/>
          </p15:clr>
        </p15:guide>
        <p15:guide id="3" pos="1867">
          <p15:clr>
            <a:srgbClr val="FBAE40"/>
          </p15:clr>
        </p15:guide>
        <p15:guide id="4" pos="2094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PL logo and website end slide - Dark">
    <p:bg>
      <p:bgPr>
        <a:gradFill>
          <a:gsLst>
            <a:gs pos="0">
              <a:schemeClr val="tx2"/>
            </a:gs>
            <a:gs pos="20000">
              <a:schemeClr val="tx2"/>
            </a:gs>
            <a:gs pos="100000">
              <a:srgbClr val="007ACC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55E110-A391-B54B-94D4-24BC4391B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2A0DC3-110F-754B-AB0C-83589700A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F73A717-64F0-0947-9C2C-A580C8444B98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39A37E2-28F6-9B45-A314-774080E39544}"/>
              </a:ext>
            </a:extLst>
          </p:cNvPr>
          <p:cNvSpPr txBox="1"/>
          <p:nvPr/>
        </p:nvSpPr>
        <p:spPr>
          <a:xfrm>
            <a:off x="7406323" y="6129338"/>
            <a:ext cx="405384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900" noProof="0" dirty="0">
                <a:solidFill>
                  <a:schemeClr val="bg1"/>
                </a:solidFill>
              </a:rPr>
              <a:t>© NPL Management Limited</a:t>
            </a:r>
            <a:r>
              <a:rPr lang="en-GB" sz="900" noProof="0">
                <a:solidFill>
                  <a:schemeClr val="bg1"/>
                </a:solidFill>
              </a:rPr>
              <a:t>, 2025</a:t>
            </a:r>
            <a:endParaRPr lang="en-GB" sz="900" b="1" spc="300" noProof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2EEDDFB-0435-7242-939F-A0AF2B01C3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3278" y="2125169"/>
            <a:ext cx="3125442" cy="115217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4F008B3-4361-224C-8DF6-C1B5A95F84C8}"/>
              </a:ext>
            </a:extLst>
          </p:cNvPr>
          <p:cNvSpPr txBox="1"/>
          <p:nvPr/>
        </p:nvSpPr>
        <p:spPr>
          <a:xfrm>
            <a:off x="731838" y="3580657"/>
            <a:ext cx="107283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spc="300" noProof="0" dirty="0">
                <a:solidFill>
                  <a:schemeClr val="bg1"/>
                </a:solidFill>
              </a:rPr>
              <a:t>npl.co.uk</a:t>
            </a:r>
          </a:p>
        </p:txBody>
      </p:sp>
    </p:spTree>
    <p:extLst>
      <p:ext uri="{BB962C8B-B14F-4D97-AF65-F5344CB8AC3E}">
        <p14:creationId xmlns:p14="http://schemas.microsoft.com/office/powerpoint/2010/main" val="1792377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End Slide - Dark">
    <p:bg>
      <p:bgPr>
        <a:gradFill>
          <a:gsLst>
            <a:gs pos="0">
              <a:schemeClr val="tx2"/>
            </a:gs>
            <a:gs pos="20000">
              <a:schemeClr val="tx2"/>
            </a:gs>
            <a:gs pos="100000">
              <a:srgbClr val="007ACC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55E110-A391-B54B-94D4-24BC4391B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2A0DC3-110F-754B-AB0C-83589700A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F73A717-64F0-0947-9C2C-A580C8444B98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39A37E2-28F6-9B45-A314-774080E39544}"/>
              </a:ext>
            </a:extLst>
          </p:cNvPr>
          <p:cNvSpPr txBox="1"/>
          <p:nvPr/>
        </p:nvSpPr>
        <p:spPr>
          <a:xfrm>
            <a:off x="7406323" y="6129338"/>
            <a:ext cx="405384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900" noProof="0" dirty="0">
                <a:solidFill>
                  <a:schemeClr val="bg1"/>
                </a:solidFill>
              </a:rPr>
              <a:t>© NPL Management Limited, 2025</a:t>
            </a:r>
            <a:endParaRPr lang="en-GB" sz="900" b="1" spc="300" noProof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26873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PL logo and website end slide -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55E110-A391-B54B-94D4-24BC4391B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2A0DC3-110F-754B-AB0C-83589700A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F73A717-64F0-0947-9C2C-A580C8444B98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400867-C74B-6941-BDDD-4310C871401A}"/>
              </a:ext>
            </a:extLst>
          </p:cNvPr>
          <p:cNvSpPr txBox="1"/>
          <p:nvPr/>
        </p:nvSpPr>
        <p:spPr>
          <a:xfrm>
            <a:off x="7406323" y="6129338"/>
            <a:ext cx="405384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900" noProof="0" dirty="0">
                <a:solidFill>
                  <a:schemeClr val="tx2"/>
                </a:solidFill>
              </a:rPr>
              <a:t>© NPL Management Limited, 2025</a:t>
            </a:r>
            <a:endParaRPr lang="en-GB" sz="900" b="1" spc="30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AAE594B-CBA1-6047-8AC1-AC196CC2B877}"/>
              </a:ext>
            </a:extLst>
          </p:cNvPr>
          <p:cNvSpPr txBox="1"/>
          <p:nvPr/>
        </p:nvSpPr>
        <p:spPr>
          <a:xfrm>
            <a:off x="731838" y="3568892"/>
            <a:ext cx="107283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spc="300" noProof="0" dirty="0">
                <a:solidFill>
                  <a:schemeClr val="tx2"/>
                </a:solidFill>
              </a:rPr>
              <a:t>npl.co.uk</a:t>
            </a:r>
          </a:p>
        </p:txBody>
      </p:sp>
      <p:pic>
        <p:nvPicPr>
          <p:cNvPr id="11" name="Picture 10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461DE55D-5874-9B49-AED6-397437F64F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3518" y="2133357"/>
            <a:ext cx="3124964" cy="1152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C99D3BA-C097-8B57-B251-60EC2E285382}"/>
              </a:ext>
            </a:extLst>
          </p:cNvPr>
          <p:cNvSpPr txBox="1"/>
          <p:nvPr/>
        </p:nvSpPr>
        <p:spPr>
          <a:xfrm rot="16200000">
            <a:off x="-1164444" y="5446080"/>
            <a:ext cx="263917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6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MCT-001, Issue 1, July 2025</a:t>
            </a:r>
            <a:endParaRPr lang="en-GB" sz="105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1158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End Slide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45FDC8-2BA6-DA49-8465-0B6A5CFCC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1C64AB-468A-4E4A-9E58-C9DBADCE6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F73A717-64F0-0947-9C2C-A580C8444B98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9E3148-72B5-6042-B1ED-D61CC74786A3}"/>
              </a:ext>
            </a:extLst>
          </p:cNvPr>
          <p:cNvSpPr txBox="1"/>
          <p:nvPr/>
        </p:nvSpPr>
        <p:spPr>
          <a:xfrm>
            <a:off x="7406323" y="6129338"/>
            <a:ext cx="405384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900" noProof="0" dirty="0">
                <a:solidFill>
                  <a:schemeClr val="tx2"/>
                </a:solidFill>
              </a:rPr>
              <a:t>© NPL Management Limited, 2025</a:t>
            </a:r>
            <a:endParaRPr lang="en-GB" sz="900" b="1" spc="30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610231-B59F-08D5-E72F-5E56B53B9876}"/>
              </a:ext>
            </a:extLst>
          </p:cNvPr>
          <p:cNvSpPr txBox="1"/>
          <p:nvPr/>
        </p:nvSpPr>
        <p:spPr>
          <a:xfrm rot="16200000">
            <a:off x="-1164444" y="5446080"/>
            <a:ext cx="263917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6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MCT-001, Issue 1, July 2025</a:t>
            </a:r>
            <a:endParaRPr lang="en-GB" sz="105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6380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PL Title and Content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C625D-217C-B144-93D2-C19DE4F19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377785"/>
            <a:ext cx="10009050" cy="129063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B70C27-80D5-174D-A8CC-D917A524C8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AFAB4E-81DB-904F-B241-4225778AB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4/20/26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DDA694-C7D3-9E4A-AD42-7A27C1295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339D77-8E63-5D4B-BDFE-7D086BEB2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9D2C6FA8-56B5-DF4F-AFCF-F7045C1038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0526" y="377785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0586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NPL Two Column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AEDBA-A237-2641-AF20-5E91101E6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3182D9-D411-614B-93D2-447DB12DDF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1476" y="1825625"/>
            <a:ext cx="5545138" cy="430371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2E2998-B52D-6C48-8404-E6F2843B84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5388" y="1825625"/>
            <a:ext cx="5545136" cy="430371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2EB089-D3DF-9346-BDD3-BFF9C0C89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4/20/26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1E7A3F-5642-DC45-86CF-7CB6F04E9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DF7BE6-173D-B94B-8D94-D7AA78448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F450EA6A-C381-E349-9B3F-A854C9703F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0526" y="377785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0204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27">
          <p15:clr>
            <a:srgbClr val="FBAE40"/>
          </p15:clr>
        </p15:guide>
        <p15:guide id="2" pos="3953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PL Cover Slide with Picture Cutout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578CDC-C5AB-5B4A-BAEE-E964EFD86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DCC998-4900-2A4E-BB76-F24CE7E6D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46D36-76FC-4CBA-B7B5-57B535AAF893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A6C5282-BD60-9D4F-8472-A6FCBA0CA4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3413" y="4653846"/>
            <a:ext cx="4824775" cy="147549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20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itle 11">
            <a:extLst>
              <a:ext uri="{FF2B5EF4-FFF2-40B4-BE49-F238E27FC236}">
                <a16:creationId xmlns:a16="http://schemas.microsoft.com/office/drawing/2014/main" id="{6CC0D05D-455F-CD47-8CA9-087E61D6A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413" y="1815354"/>
            <a:ext cx="4816300" cy="2464204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lnSpc>
                <a:spcPct val="12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630EE77-A4AB-B94E-815A-79EC7B90235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36663" y="728663"/>
            <a:ext cx="5523499" cy="5381947"/>
          </a:xfrm>
          <a:custGeom>
            <a:avLst/>
            <a:gdLst>
              <a:gd name="connsiteX0" fmla="*/ 0 w 5523499"/>
              <a:gd name="connsiteY0" fmla="*/ 711133 h 5381947"/>
              <a:gd name="connsiteX1" fmla="*/ 3948888 w 5523499"/>
              <a:gd name="connsiteY1" fmla="*/ 711133 h 5381947"/>
              <a:gd name="connsiteX2" fmla="*/ 3948888 w 5523499"/>
              <a:gd name="connsiteY2" fmla="*/ 4671133 h 5381947"/>
              <a:gd name="connsiteX3" fmla="*/ 0 w 5523499"/>
              <a:gd name="connsiteY3" fmla="*/ 4671133 h 5381947"/>
              <a:gd name="connsiteX4" fmla="*/ 159337 w 5523499"/>
              <a:gd name="connsiteY4" fmla="*/ 0 h 5381947"/>
              <a:gd name="connsiteX5" fmla="*/ 5523499 w 5523499"/>
              <a:gd name="connsiteY5" fmla="*/ 0 h 5381947"/>
              <a:gd name="connsiteX6" fmla="*/ 5523499 w 5523499"/>
              <a:gd name="connsiteY6" fmla="*/ 5381947 h 5381947"/>
              <a:gd name="connsiteX7" fmla="*/ 159337 w 5523499"/>
              <a:gd name="connsiteY7" fmla="*/ 5381947 h 5381947"/>
              <a:gd name="connsiteX8" fmla="*/ 159337 w 5523499"/>
              <a:gd name="connsiteY8" fmla="*/ 4851133 h 5381947"/>
              <a:gd name="connsiteX9" fmla="*/ 4128888 w 5523499"/>
              <a:gd name="connsiteY9" fmla="*/ 4851133 h 5381947"/>
              <a:gd name="connsiteX10" fmla="*/ 4128888 w 5523499"/>
              <a:gd name="connsiteY10" fmla="*/ 531133 h 5381947"/>
              <a:gd name="connsiteX11" fmla="*/ 159337 w 5523499"/>
              <a:gd name="connsiteY11" fmla="*/ 531133 h 5381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523499" h="5381947">
                <a:moveTo>
                  <a:pt x="0" y="711133"/>
                </a:moveTo>
                <a:lnTo>
                  <a:pt x="3948888" y="711133"/>
                </a:lnTo>
                <a:lnTo>
                  <a:pt x="3948888" y="4671133"/>
                </a:lnTo>
                <a:lnTo>
                  <a:pt x="0" y="4671133"/>
                </a:lnTo>
                <a:close/>
                <a:moveTo>
                  <a:pt x="159337" y="0"/>
                </a:moveTo>
                <a:lnTo>
                  <a:pt x="5523499" y="0"/>
                </a:lnTo>
                <a:lnTo>
                  <a:pt x="5523499" y="5381947"/>
                </a:lnTo>
                <a:lnTo>
                  <a:pt x="159337" y="5381947"/>
                </a:lnTo>
                <a:lnTo>
                  <a:pt x="159337" y="4851133"/>
                </a:lnTo>
                <a:lnTo>
                  <a:pt x="4128888" y="4851133"/>
                </a:lnTo>
                <a:lnTo>
                  <a:pt x="4128888" y="531133"/>
                </a:lnTo>
                <a:lnTo>
                  <a:pt x="159337" y="53113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3687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PL Three Column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C625D-217C-B144-93D2-C19DE4F19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377785"/>
            <a:ext cx="10009050" cy="129063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AFAB4E-81DB-904F-B241-4225778AB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4/20/26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DDA694-C7D3-9E4A-AD42-7A27C1295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339D77-8E63-5D4B-BDFE-7D086BEB2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94E238D-77F6-CF44-B797-C6BE5821F96B}"/>
              </a:ext>
            </a:extLst>
          </p:cNvPr>
          <p:cNvSpPr>
            <a:spLocks noGrp="1" noChangeAspect="1"/>
          </p:cNvSpPr>
          <p:nvPr>
            <p:ph idx="13"/>
          </p:nvPr>
        </p:nvSpPr>
        <p:spPr>
          <a:xfrm>
            <a:off x="381662" y="1809053"/>
            <a:ext cx="3553751" cy="430371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D13F8C6F-F46B-0D48-BCB5-A23E0BFA0E7C}"/>
              </a:ext>
            </a:extLst>
          </p:cNvPr>
          <p:cNvSpPr>
            <a:spLocks noGrp="1" noChangeAspect="1"/>
          </p:cNvSpPr>
          <p:nvPr>
            <p:ph idx="14"/>
          </p:nvPr>
        </p:nvSpPr>
        <p:spPr>
          <a:xfrm>
            <a:off x="4295775" y="1809053"/>
            <a:ext cx="3600449" cy="430371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AB08ED24-1AEA-B04D-BFB7-5DFF27FFEA3F}"/>
              </a:ext>
            </a:extLst>
          </p:cNvPr>
          <p:cNvSpPr>
            <a:spLocks noGrp="1" noChangeAspect="1"/>
          </p:cNvSpPr>
          <p:nvPr>
            <p:ph idx="15"/>
          </p:nvPr>
        </p:nvSpPr>
        <p:spPr>
          <a:xfrm>
            <a:off x="8266774" y="1809053"/>
            <a:ext cx="3553751" cy="430371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4E0B8292-DE0A-934A-9697-9CD88DDF65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0526" y="377785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5448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9">
          <p15:clr>
            <a:srgbClr val="FBAE40"/>
          </p15:clr>
        </p15:guide>
        <p15:guide id="2" pos="2706">
          <p15:clr>
            <a:srgbClr val="FBAE40"/>
          </p15:clr>
        </p15:guide>
        <p15:guide id="3" pos="4974">
          <p15:clr>
            <a:srgbClr val="FBAE40"/>
          </p15:clr>
        </p15:guide>
        <p15:guide id="4" pos="520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PL Title Only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9B30F-D552-854E-96C2-32A0DB8B8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E7BFF2-43C3-2746-96BA-0ECED010C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4/20/26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1C8AB8-3EFD-F449-8CC6-D8F2B5F05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26E639-962E-0C4A-B3A6-F4C5786B3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D1CFF10B-AEEE-C646-9B38-121C30FEF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0526" y="377785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3521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PL Blank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0A4420-95D2-4444-A902-2F656ADE5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4/20/26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E12DFF-08A1-E642-8DE7-7701FC50E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72002D-7AE6-0946-AC2C-97C09D466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1B275804-B3C1-8F48-8B0B-75C961475C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0526" y="377785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30813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PL Picture Right with Caption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46AF6-17FB-C642-8EB6-D61CF0C54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4" y="368300"/>
            <a:ext cx="5545139" cy="1689100"/>
          </a:xfrm>
        </p:spPr>
        <p:txBody>
          <a:bodyPr anchor="t" anchorCtr="0">
            <a:normAutofit/>
          </a:bodyPr>
          <a:lstStyle>
            <a:lvl1pPr>
              <a:defRPr sz="35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73AEF3-3728-4248-A33F-FCEA3F874A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75388" y="987425"/>
            <a:ext cx="5545136" cy="510085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4DE32E-330F-C04A-899E-C964390623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1475" y="2057400"/>
            <a:ext cx="5545137" cy="403088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EAC081-FC21-AA44-AF84-A5954DD73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4/20/26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D47101-6FCE-6A44-AF06-449CE3CC6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614B3A-E8C9-6D42-9AF2-61F32D3CE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F111D22D-68A6-BF4B-8B01-4B616EFB52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0526" y="377785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4862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27">
          <p15:clr>
            <a:srgbClr val="FBAE40"/>
          </p15:clr>
        </p15:guide>
        <p15:guide id="2" pos="3953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PL Picture Left with Caption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46AF6-17FB-C642-8EB6-D61CF0C54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5384" y="1001491"/>
            <a:ext cx="5545139" cy="1471427"/>
          </a:xfrm>
        </p:spPr>
        <p:txBody>
          <a:bodyPr anchor="t" anchorCtr="0">
            <a:normAutofit/>
          </a:bodyPr>
          <a:lstStyle>
            <a:lvl1pPr>
              <a:defRPr sz="35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73AEF3-3728-4248-A33F-FCEA3F874A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71477" y="359051"/>
            <a:ext cx="5545136" cy="577028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4DE32E-330F-C04A-899E-C964390623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75385" y="2690591"/>
            <a:ext cx="5545137" cy="343874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EAC081-FC21-AA44-AF84-A5954DD73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4/20/26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D47101-6FCE-6A44-AF06-449CE3CC6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614B3A-E8C9-6D42-9AF2-61F32D3CE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0862D991-591A-5541-8AE8-A1FB9DB19F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0526" y="377785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2079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27">
          <p15:clr>
            <a:srgbClr val="FBAE40"/>
          </p15:clr>
        </p15:guide>
        <p15:guide id="2" pos="3953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PL Pictures x 4 with Caption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46AF6-17FB-C642-8EB6-D61CF0C54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5384" y="1001491"/>
            <a:ext cx="5545139" cy="1471427"/>
          </a:xfrm>
        </p:spPr>
        <p:txBody>
          <a:bodyPr anchor="t" anchorCtr="0">
            <a:normAutofit/>
          </a:bodyPr>
          <a:lstStyle>
            <a:lvl1pPr>
              <a:defRPr sz="35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73AEF3-3728-4248-A33F-FCEA3F874A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71474" y="368301"/>
            <a:ext cx="2592568" cy="359939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4DE32E-330F-C04A-899E-C964390623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75385" y="2690591"/>
            <a:ext cx="5545137" cy="343874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EAC081-FC21-AA44-AF84-A5954DD73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4/20/26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D47101-6FCE-6A44-AF06-449CE3CC6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614B3A-E8C9-6D42-9AF2-61F32D3CE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C57B1D67-2B72-A042-B5E7-1CE972A9D47E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371295" y="4344161"/>
            <a:ext cx="2592568" cy="17851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245C872B-3D8F-A147-9704-FD12D2212F0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324225" y="2529943"/>
            <a:ext cx="2592568" cy="359939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C71E067A-2F2E-B548-8090-F827099C3C0B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3323684" y="368301"/>
            <a:ext cx="2592568" cy="17851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8DDABF04-CD9C-DE4A-B759-E73D1982DC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0526" y="377785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8847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27">
          <p15:clr>
            <a:srgbClr val="FBAE40"/>
          </p15:clr>
        </p15:guide>
        <p15:guide id="2" pos="3953">
          <p15:clr>
            <a:srgbClr val="FBAE40"/>
          </p15:clr>
        </p15:guide>
        <p15:guide id="3" pos="1867">
          <p15:clr>
            <a:srgbClr val="FBAE40"/>
          </p15:clr>
        </p15:guide>
        <p15:guide id="4" pos="2094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NPL Three Column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C625D-217C-B144-93D2-C19DE4F19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377785"/>
            <a:ext cx="10009050" cy="129063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AFAB4E-81DB-904F-B241-4225778AB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4/20/26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DDA694-C7D3-9E4A-AD42-7A27C1295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339D77-8E63-5D4B-BDFE-7D086BEB2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black and white image of a person's face&#10;&#10;Description automatically generated with low confidence">
            <a:extLst>
              <a:ext uri="{FF2B5EF4-FFF2-40B4-BE49-F238E27FC236}">
                <a16:creationId xmlns:a16="http://schemas.microsoft.com/office/drawing/2014/main" id="{77BE1E63-534E-504F-B891-1DD0503BBB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0526" y="368300"/>
            <a:ext cx="1440000" cy="356436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94E238D-77F6-CF44-B797-C6BE5821F96B}"/>
              </a:ext>
            </a:extLst>
          </p:cNvPr>
          <p:cNvSpPr>
            <a:spLocks noGrp="1" noChangeAspect="1"/>
          </p:cNvSpPr>
          <p:nvPr>
            <p:ph idx="13"/>
          </p:nvPr>
        </p:nvSpPr>
        <p:spPr>
          <a:xfrm>
            <a:off x="381662" y="1809053"/>
            <a:ext cx="3553751" cy="430371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D13F8C6F-F46B-0D48-BCB5-A23E0BFA0E7C}"/>
              </a:ext>
            </a:extLst>
          </p:cNvPr>
          <p:cNvSpPr>
            <a:spLocks noGrp="1" noChangeAspect="1"/>
          </p:cNvSpPr>
          <p:nvPr>
            <p:ph idx="14"/>
          </p:nvPr>
        </p:nvSpPr>
        <p:spPr>
          <a:xfrm>
            <a:off x="4295775" y="1809053"/>
            <a:ext cx="3600449" cy="430371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AB08ED24-1AEA-B04D-BFB7-5DFF27FFEA3F}"/>
              </a:ext>
            </a:extLst>
          </p:cNvPr>
          <p:cNvSpPr>
            <a:spLocks noGrp="1" noChangeAspect="1"/>
          </p:cNvSpPr>
          <p:nvPr>
            <p:ph idx="15"/>
          </p:nvPr>
        </p:nvSpPr>
        <p:spPr>
          <a:xfrm>
            <a:off x="8266774" y="1809053"/>
            <a:ext cx="3553751" cy="430371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0171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9">
          <p15:clr>
            <a:srgbClr val="FBAE40"/>
          </p15:clr>
        </p15:guide>
        <p15:guide id="2" pos="2706">
          <p15:clr>
            <a:srgbClr val="FBAE40"/>
          </p15:clr>
        </p15:guide>
        <p15:guide id="3" pos="4974">
          <p15:clr>
            <a:srgbClr val="FBAE40"/>
          </p15:clr>
        </p15:guide>
        <p15:guide id="4" pos="520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NPL Title and Content -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389E8-BEF6-E847-B0A0-973F5D7DEC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3413" y="6356350"/>
            <a:ext cx="2837987" cy="365125"/>
          </a:xfrm>
        </p:spPr>
        <p:txBody>
          <a:bodyPr/>
          <a:lstStyle/>
          <a:p>
            <a:fld id="{8E2F497F-A912-D84C-8978-7037839E52A4}" type="datetimeFigureOut">
              <a:rPr lang="en-US" smtClean="0"/>
              <a:t>4/20/26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00A669-694B-FB47-9FE1-021EDEE16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A593DC-EA5F-BE40-85FF-AF70E18C6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837988" cy="365125"/>
          </a:xfrm>
        </p:spPr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EF827C0-0E30-3846-9970-C155DCEA0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377785"/>
            <a:ext cx="10009050" cy="12906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DE2A3C1-011A-1D4F-9528-F3056FF5B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475" y="1825625"/>
            <a:ext cx="11449050" cy="430371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3" name="Picture 12" descr="A black and white image of a person's face&#10;&#10;Description automatically generated with low confidence">
            <a:extLst>
              <a:ext uri="{FF2B5EF4-FFF2-40B4-BE49-F238E27FC236}">
                <a16:creationId xmlns:a16="http://schemas.microsoft.com/office/drawing/2014/main" id="{4A486113-4AE8-8545-949D-AD346F8752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0526" y="368300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263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NPL Section Header with Picture Cutout - Dark">
    <p:bg>
      <p:bgPr>
        <a:gradFill>
          <a:gsLst>
            <a:gs pos="20000">
              <a:schemeClr val="tx2"/>
            </a:gs>
            <a:gs pos="0">
              <a:schemeClr val="tx2"/>
            </a:gs>
            <a:gs pos="100000">
              <a:srgbClr val="007ACC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icture Placeholder 49">
            <a:extLst>
              <a:ext uri="{FF2B5EF4-FFF2-40B4-BE49-F238E27FC236}">
                <a16:creationId xmlns:a16="http://schemas.microsoft.com/office/drawing/2014/main" id="{2887D771-C501-8745-9BA2-9535F81AE11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71476" y="733264"/>
            <a:ext cx="5544525" cy="5391472"/>
          </a:xfrm>
          <a:custGeom>
            <a:avLst/>
            <a:gdLst>
              <a:gd name="connsiteX0" fmla="*/ 1584525 w 5544525"/>
              <a:gd name="connsiteY0" fmla="*/ 711472 h 5391472"/>
              <a:gd name="connsiteX1" fmla="*/ 5544525 w 5544525"/>
              <a:gd name="connsiteY1" fmla="*/ 711472 h 5391472"/>
              <a:gd name="connsiteX2" fmla="*/ 5544525 w 5544525"/>
              <a:gd name="connsiteY2" fmla="*/ 4671472 h 5391472"/>
              <a:gd name="connsiteX3" fmla="*/ 1584525 w 5544525"/>
              <a:gd name="connsiteY3" fmla="*/ 4671472 h 5391472"/>
              <a:gd name="connsiteX4" fmla="*/ 0 w 5544525"/>
              <a:gd name="connsiteY4" fmla="*/ 0 h 5391472"/>
              <a:gd name="connsiteX5" fmla="*/ 5364525 w 5544525"/>
              <a:gd name="connsiteY5" fmla="*/ 0 h 5391472"/>
              <a:gd name="connsiteX6" fmla="*/ 5364525 w 5544525"/>
              <a:gd name="connsiteY6" fmla="*/ 531472 h 5391472"/>
              <a:gd name="connsiteX7" fmla="*/ 1404525 w 5544525"/>
              <a:gd name="connsiteY7" fmla="*/ 531472 h 5391472"/>
              <a:gd name="connsiteX8" fmla="*/ 1404525 w 5544525"/>
              <a:gd name="connsiteY8" fmla="*/ 4851472 h 5391472"/>
              <a:gd name="connsiteX9" fmla="*/ 1639538 w 5544525"/>
              <a:gd name="connsiteY9" fmla="*/ 4851472 h 5391472"/>
              <a:gd name="connsiteX10" fmla="*/ 1639538 w 5544525"/>
              <a:gd name="connsiteY10" fmla="*/ 4853773 h 5391472"/>
              <a:gd name="connsiteX11" fmla="*/ 5364525 w 5544525"/>
              <a:gd name="connsiteY11" fmla="*/ 4853773 h 5391472"/>
              <a:gd name="connsiteX12" fmla="*/ 5364525 w 5544525"/>
              <a:gd name="connsiteY12" fmla="*/ 5391472 h 5391472"/>
              <a:gd name="connsiteX13" fmla="*/ 0 w 5544525"/>
              <a:gd name="connsiteY13" fmla="*/ 5391472 h 5391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544525" h="5391472">
                <a:moveTo>
                  <a:pt x="1584525" y="711472"/>
                </a:moveTo>
                <a:lnTo>
                  <a:pt x="5544525" y="711472"/>
                </a:lnTo>
                <a:lnTo>
                  <a:pt x="5544525" y="4671472"/>
                </a:lnTo>
                <a:lnTo>
                  <a:pt x="1584525" y="4671472"/>
                </a:lnTo>
                <a:close/>
                <a:moveTo>
                  <a:pt x="0" y="0"/>
                </a:moveTo>
                <a:lnTo>
                  <a:pt x="5364525" y="0"/>
                </a:lnTo>
                <a:lnTo>
                  <a:pt x="5364525" y="531472"/>
                </a:lnTo>
                <a:lnTo>
                  <a:pt x="1404525" y="531472"/>
                </a:lnTo>
                <a:lnTo>
                  <a:pt x="1404525" y="4851472"/>
                </a:lnTo>
                <a:lnTo>
                  <a:pt x="1639538" y="4851472"/>
                </a:lnTo>
                <a:lnTo>
                  <a:pt x="1639538" y="4853773"/>
                </a:lnTo>
                <a:lnTo>
                  <a:pt x="5364525" y="4853773"/>
                </a:lnTo>
                <a:lnTo>
                  <a:pt x="5364525" y="5391472"/>
                </a:lnTo>
                <a:lnTo>
                  <a:pt x="0" y="539147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1A9B07-FA6E-4F4C-8412-667163FB2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6000" y="2479167"/>
            <a:ext cx="5544524" cy="1814680"/>
          </a:xfrm>
        </p:spPr>
        <p:txBody>
          <a:bodyPr anchor="b">
            <a:normAutofit/>
          </a:bodyPr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6D09D7-7E8E-9A49-A34E-44FFBF796E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76000" y="4653847"/>
            <a:ext cx="5544524" cy="1453634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76F831-853A-2349-81DA-8AA9B81C5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4/20/26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A534DF-B096-7545-818F-0D66D53A1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62CD13-8885-F14D-BEC7-72B9DC0E4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black and white image of a person's face&#10;&#10;Description automatically generated with low confidence">
            <a:extLst>
              <a:ext uri="{FF2B5EF4-FFF2-40B4-BE49-F238E27FC236}">
                <a16:creationId xmlns:a16="http://schemas.microsoft.com/office/drawing/2014/main" id="{20F3D504-71B3-B544-966D-B1396AA864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0526" y="368300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54633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NPL Pictures x 4 with Caption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46AF6-17FB-C642-8EB6-D61CF0C54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5384" y="1001491"/>
            <a:ext cx="5545139" cy="1471427"/>
          </a:xfrm>
        </p:spPr>
        <p:txBody>
          <a:bodyPr anchor="t" anchorCtr="0">
            <a:normAutofit/>
          </a:bodyPr>
          <a:lstStyle>
            <a:lvl1pPr>
              <a:defRPr sz="3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73AEF3-3728-4248-A33F-FCEA3F874A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71474" y="368301"/>
            <a:ext cx="2592568" cy="359939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4DE32E-330F-C04A-899E-C964390623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75385" y="2690591"/>
            <a:ext cx="5545137" cy="343874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EAC081-FC21-AA44-AF84-A5954DD73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4/20/26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D47101-6FCE-6A44-AF06-449CE3CC6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614B3A-E8C9-6D42-9AF2-61F32D3CE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black and white image of a person's face&#10;&#10;Description automatically generated with low confidence">
            <a:extLst>
              <a:ext uri="{FF2B5EF4-FFF2-40B4-BE49-F238E27FC236}">
                <a16:creationId xmlns:a16="http://schemas.microsoft.com/office/drawing/2014/main" id="{6D005BD5-5808-064B-98FE-89CC76FF21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0526" y="368300"/>
            <a:ext cx="1440000" cy="356436"/>
          </a:xfrm>
          <a:prstGeom prst="rect">
            <a:avLst/>
          </a:prstGeom>
        </p:spPr>
      </p:pic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C57B1D67-2B72-A042-B5E7-1CE972A9D47E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371295" y="4344161"/>
            <a:ext cx="2592568" cy="17851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245C872B-3D8F-A147-9704-FD12D2212F0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324225" y="2529943"/>
            <a:ext cx="2592568" cy="359939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C71E067A-2F2E-B548-8090-F827099C3C0B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3323684" y="368301"/>
            <a:ext cx="2592568" cy="17851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350065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27">
          <p15:clr>
            <a:srgbClr val="FBAE40"/>
          </p15:clr>
        </p15:guide>
        <p15:guide id="2" pos="3953">
          <p15:clr>
            <a:srgbClr val="FBAE40"/>
          </p15:clr>
        </p15:guide>
        <p15:guide id="3" pos="1867">
          <p15:clr>
            <a:srgbClr val="FBAE40"/>
          </p15:clr>
        </p15:guide>
        <p15:guide id="4" pos="2094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CA63D-F4E1-F578-A17C-F3F7E52DD5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F8DA7B-0710-29A0-BB6D-781F0E3F13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887F40-8900-D46E-A791-99171EB9AA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1187E-C7B5-437E-ADFA-C8B9889732F8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E46BA4-3EE8-132C-BAC2-715AA5F06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B73FDE-DC4B-2493-FD5D-2637AE812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46D36-76FC-4CBA-B7B5-57B535AAF8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70967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PL logo and website end slide - Dark">
    <p:bg>
      <p:bgPr>
        <a:gradFill>
          <a:gsLst>
            <a:gs pos="0">
              <a:schemeClr val="tx2"/>
            </a:gs>
            <a:gs pos="20000">
              <a:schemeClr val="tx2"/>
            </a:gs>
            <a:gs pos="100000">
              <a:srgbClr val="007ACC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E8EDFB-4AC3-8C41-A53B-3D90E4272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085803F-F0F8-A54A-8405-2CD86EF22E71}" type="datetimeFigureOut">
              <a:rPr lang="en-US" smtClean="0"/>
              <a:pPr/>
              <a:t>4/20/26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55E110-A391-B54B-94D4-24BC4391B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2A0DC3-110F-754B-AB0C-83589700A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F73A717-64F0-0947-9C2C-A580C8444B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39A37E2-28F6-9B45-A314-774080E39544}"/>
              </a:ext>
            </a:extLst>
          </p:cNvPr>
          <p:cNvSpPr txBox="1"/>
          <p:nvPr userDrawn="1"/>
        </p:nvSpPr>
        <p:spPr>
          <a:xfrm>
            <a:off x="7406323" y="6129338"/>
            <a:ext cx="405384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900">
                <a:solidFill>
                  <a:schemeClr val="bg1"/>
                </a:solidFill>
              </a:rPr>
              <a:t>© NPL Management Limited, 2023</a:t>
            </a:r>
            <a:endParaRPr lang="en-US" sz="900" b="1" spc="3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2EEDDFB-0435-7242-939F-A0AF2B01C3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33278" y="2125169"/>
            <a:ext cx="3125442" cy="115217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4F008B3-4361-224C-8DF6-C1B5A95F84C8}"/>
              </a:ext>
            </a:extLst>
          </p:cNvPr>
          <p:cNvSpPr txBox="1"/>
          <p:nvPr userDrawn="1"/>
        </p:nvSpPr>
        <p:spPr>
          <a:xfrm>
            <a:off x="731838" y="3580657"/>
            <a:ext cx="107283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spc="300" err="1">
                <a:solidFill>
                  <a:schemeClr val="bg1"/>
                </a:solidFill>
              </a:rPr>
              <a:t>npl.co.uk</a:t>
            </a:r>
            <a:endParaRPr lang="en-US" sz="4000" spc="3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34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PL Title and Content -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00A669-694B-FB47-9FE1-021EDEE16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A593DC-EA5F-BE40-85FF-AF70E18C6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837988" cy="365125"/>
          </a:xfrm>
        </p:spPr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EF827C0-0E30-3846-9970-C155DCEA0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377785"/>
            <a:ext cx="10009050" cy="129063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DE2A3C1-011A-1D4F-9528-F3056FF5B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475" y="1825625"/>
            <a:ext cx="11449050" cy="430371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3" name="Picture 12" descr="A black and white image of a person's face&#10;&#10;Description automatically generated with low confidence">
            <a:extLst>
              <a:ext uri="{FF2B5EF4-FFF2-40B4-BE49-F238E27FC236}">
                <a16:creationId xmlns:a16="http://schemas.microsoft.com/office/drawing/2014/main" id="{4A486113-4AE8-8545-949D-AD346F8752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0526" y="368300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238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NPL Two Column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AEDBA-A237-2641-AF20-5E91101E6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3182D9-D411-614B-93D2-447DB12DDF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1476" y="1825625"/>
            <a:ext cx="5545138" cy="430371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2E2998-B52D-6C48-8404-E6F2843B84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5388" y="1825625"/>
            <a:ext cx="5545136" cy="430371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1E7A3F-5642-DC45-86CF-7CB6F04E9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DF7BE6-173D-B94B-8D94-D7AA78448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black and white image of a person's face&#10;&#10;Description automatically generated with low confidence">
            <a:extLst>
              <a:ext uri="{FF2B5EF4-FFF2-40B4-BE49-F238E27FC236}">
                <a16:creationId xmlns:a16="http://schemas.microsoft.com/office/drawing/2014/main" id="{B3E813C6-A0FC-4C42-AD94-86DA0D6428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0526" y="368300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5871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27">
          <p15:clr>
            <a:srgbClr val="FBAE40"/>
          </p15:clr>
        </p15:guide>
        <p15:guide id="2" pos="3953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PL Three Column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C625D-217C-B144-93D2-C19DE4F19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377785"/>
            <a:ext cx="10009050" cy="129063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DDA694-C7D3-9E4A-AD42-7A27C1295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339D77-8E63-5D4B-BDFE-7D086BEB2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black and white image of a person's face&#10;&#10;Description automatically generated with low confidence">
            <a:extLst>
              <a:ext uri="{FF2B5EF4-FFF2-40B4-BE49-F238E27FC236}">
                <a16:creationId xmlns:a16="http://schemas.microsoft.com/office/drawing/2014/main" id="{77BE1E63-534E-504F-B891-1DD0503BBB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0526" y="368300"/>
            <a:ext cx="1440000" cy="356436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94E238D-77F6-CF44-B797-C6BE5821F96B}"/>
              </a:ext>
            </a:extLst>
          </p:cNvPr>
          <p:cNvSpPr>
            <a:spLocks noGrp="1" noChangeAspect="1"/>
          </p:cNvSpPr>
          <p:nvPr>
            <p:ph idx="13"/>
          </p:nvPr>
        </p:nvSpPr>
        <p:spPr>
          <a:xfrm>
            <a:off x="381662" y="1809053"/>
            <a:ext cx="3553751" cy="430371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D13F8C6F-F46B-0D48-BCB5-A23E0BFA0E7C}"/>
              </a:ext>
            </a:extLst>
          </p:cNvPr>
          <p:cNvSpPr>
            <a:spLocks noGrp="1" noChangeAspect="1"/>
          </p:cNvSpPr>
          <p:nvPr>
            <p:ph idx="14"/>
          </p:nvPr>
        </p:nvSpPr>
        <p:spPr>
          <a:xfrm>
            <a:off x="4295775" y="1809053"/>
            <a:ext cx="3600449" cy="430371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AB08ED24-1AEA-B04D-BFB7-5DFF27FFEA3F}"/>
              </a:ext>
            </a:extLst>
          </p:cNvPr>
          <p:cNvSpPr>
            <a:spLocks noGrp="1" noChangeAspect="1"/>
          </p:cNvSpPr>
          <p:nvPr>
            <p:ph idx="15"/>
          </p:nvPr>
        </p:nvSpPr>
        <p:spPr>
          <a:xfrm>
            <a:off x="8266774" y="1809053"/>
            <a:ext cx="3553751" cy="430371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96620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9">
          <p15:clr>
            <a:srgbClr val="FBAE40"/>
          </p15:clr>
        </p15:guide>
        <p15:guide id="2" pos="2706">
          <p15:clr>
            <a:srgbClr val="FBAE40"/>
          </p15:clr>
        </p15:guide>
        <p15:guide id="3" pos="4974">
          <p15:clr>
            <a:srgbClr val="FBAE40"/>
          </p15:clr>
        </p15:guide>
        <p15:guide id="4" pos="520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PL Title Only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9B30F-D552-854E-96C2-32A0DB8B8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1C8AB8-3EFD-F449-8CC6-D8F2B5F05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26E639-962E-0C4A-B3A6-F4C5786B3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A black and white image of a person's face&#10;&#10;Description automatically generated with low confidence">
            <a:extLst>
              <a:ext uri="{FF2B5EF4-FFF2-40B4-BE49-F238E27FC236}">
                <a16:creationId xmlns:a16="http://schemas.microsoft.com/office/drawing/2014/main" id="{A83BE8B9-6142-F04D-830F-742D9AF066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0526" y="368300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504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PL Blank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E12DFF-08A1-E642-8DE7-7701FC50E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72002D-7AE6-0946-AC2C-97C09D466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black and white image of a person's face&#10;&#10;Description automatically generated with low confidence">
            <a:extLst>
              <a:ext uri="{FF2B5EF4-FFF2-40B4-BE49-F238E27FC236}">
                <a16:creationId xmlns:a16="http://schemas.microsoft.com/office/drawing/2014/main" id="{B5B08E88-CDD4-D64E-A7C8-040241B1A9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0526" y="368300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966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2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chemeClr val="tx2"/>
            </a:gs>
            <a:gs pos="20000">
              <a:schemeClr val="tx2"/>
            </a:gs>
            <a:gs pos="10000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9AAE16-566E-2A47-A5CF-0173ADEC1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0785" y="614362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03D50F-4BC5-0C43-ABEA-E903D60664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6963" y="6143626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C346D36-76FC-4CBA-B7B5-57B535AAF893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6C65EC08-5C0B-F347-A738-92A134BDB0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838" y="728663"/>
            <a:ext cx="1980000" cy="72991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10581ED-2A19-E476-1FE8-D67F182681E8}"/>
              </a:ext>
            </a:extLst>
          </p:cNvPr>
          <p:cNvSpPr txBox="1"/>
          <p:nvPr/>
        </p:nvSpPr>
        <p:spPr>
          <a:xfrm rot="16200000">
            <a:off x="-1164444" y="5446080"/>
            <a:ext cx="263917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MCT-001, Issue 1, July 2025</a:t>
            </a:r>
            <a:endParaRPr lang="en-GB" sz="105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381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61">
          <p15:clr>
            <a:srgbClr val="F26B43"/>
          </p15:clr>
        </p15:guide>
        <p15:guide id="2" orient="horz" pos="459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pos="7219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59113B-AB55-944F-B2B3-59A60601E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368300"/>
            <a:ext cx="10009050" cy="129063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811A03-DD8D-AD42-8C0A-DCC718D1E5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1475" y="1825625"/>
            <a:ext cx="11449050" cy="430371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70C8F2-38F1-594A-BE21-769613D651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0785" y="6356350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1F68FA-B388-D74F-80AA-6F286114F2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9" y="6356350"/>
            <a:ext cx="320992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0F66305-90B3-104F-BE5E-085D9E31339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0E6533-05DF-53C0-C0C9-BD3E525F02EE}"/>
              </a:ext>
            </a:extLst>
          </p:cNvPr>
          <p:cNvSpPr txBox="1"/>
          <p:nvPr/>
        </p:nvSpPr>
        <p:spPr>
          <a:xfrm rot="16200000">
            <a:off x="-1164444" y="5446080"/>
            <a:ext cx="263917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MCT-001, Issue 1, July 2025</a:t>
            </a:r>
            <a:endParaRPr lang="en-GB" sz="105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1487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704" r:id="rId11"/>
  </p:sldLayoutIdLst>
  <p:hf sldNum="0" hdr="0" ftr="0"/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35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446">
          <p15:clr>
            <a:srgbClr val="F26B43"/>
          </p15:clr>
        </p15:guide>
        <p15:guide id="2" orient="horz" pos="232">
          <p15:clr>
            <a:srgbClr val="F26B43"/>
          </p15:clr>
        </p15:guide>
        <p15:guide id="3" pos="234">
          <p15:clr>
            <a:srgbClr val="F26B43"/>
          </p15:clr>
        </p15:guide>
        <p15:guide id="4" orient="horz" pos="386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59113B-AB55-944F-B2B3-59A60601E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368300"/>
            <a:ext cx="10009050" cy="129063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811A03-DD8D-AD42-8C0A-DCC718D1E5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1475" y="1825625"/>
            <a:ext cx="11449050" cy="430371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70C8F2-38F1-594A-BE21-769613D651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1F68FA-B388-D74F-80AA-6F286114F2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9" y="6356350"/>
            <a:ext cx="320992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E0F66305-90B3-104F-BE5E-085D9E31339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6C0EAC-E0B3-A7BF-2C16-0AACE3C0E3EE}"/>
              </a:ext>
            </a:extLst>
          </p:cNvPr>
          <p:cNvSpPr txBox="1"/>
          <p:nvPr/>
        </p:nvSpPr>
        <p:spPr>
          <a:xfrm rot="16200000">
            <a:off x="-1164444" y="5446080"/>
            <a:ext cx="263917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600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MCT-001, Issue 1, July 2025</a:t>
            </a:r>
            <a:endParaRPr lang="en-GB" sz="1050" dirty="0">
              <a:solidFill>
                <a:schemeClr val="tx2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9493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</p:sldLayoutIdLst>
  <p:hf sldNum="0" hdr="0" ftr="0"/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35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446">
          <p15:clr>
            <a:srgbClr val="F26B43"/>
          </p15:clr>
        </p15:guide>
        <p15:guide id="2" orient="horz" pos="232">
          <p15:clr>
            <a:srgbClr val="F26B43"/>
          </p15:clr>
        </p15:guide>
        <p15:guide id="3" pos="234">
          <p15:clr>
            <a:srgbClr val="F26B43"/>
          </p15:clr>
        </p15:guide>
        <p15:guide id="4" orient="horz" pos="386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676B57-D553-3E41-980B-AEF06439C0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4624E4-9040-4841-A646-5344C0B0D4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6963" y="635635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DF73A717-64F0-0947-9C2C-A580C8444B98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1092D7-610F-0B33-F471-0F24E081C377}"/>
              </a:ext>
            </a:extLst>
          </p:cNvPr>
          <p:cNvSpPr txBox="1"/>
          <p:nvPr/>
        </p:nvSpPr>
        <p:spPr>
          <a:xfrm rot="16200000">
            <a:off x="-1164444" y="5446080"/>
            <a:ext cx="263917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600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MCT-001, Issue 1, July 2025</a:t>
            </a:r>
            <a:endParaRPr lang="en-GB" sz="1050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454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61">
          <p15:clr>
            <a:srgbClr val="F26B43"/>
          </p15:clr>
        </p15:guide>
        <p15:guide id="2" orient="horz" pos="459">
          <p15:clr>
            <a:srgbClr val="F26B43"/>
          </p15:clr>
        </p15:guide>
        <p15:guide id="3" pos="7219">
          <p15:clr>
            <a:srgbClr val="F26B43"/>
          </p15:clr>
        </p15:guide>
        <p15:guide id="4" orient="horz" pos="386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59113B-AB55-944F-B2B3-59A60601E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368300"/>
            <a:ext cx="10009050" cy="129063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811A03-DD8D-AD42-8C0A-DCC718D1E5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1475" y="1825625"/>
            <a:ext cx="11449050" cy="430371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77C419-7A31-6F4C-B869-F214E554EF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71475" y="6356350"/>
            <a:ext cx="320992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8E2F497F-A912-D84C-8978-7037839E52A4}" type="datetimeFigureOut">
              <a:rPr lang="en-US" smtClean="0"/>
              <a:pPr/>
              <a:t>4/20/26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70C8F2-38F1-594A-BE21-769613D651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1F68FA-B388-D74F-80AA-6F286114F2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9" y="6356350"/>
            <a:ext cx="320992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E0F66305-90B3-104F-BE5E-085D9E31339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792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35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446">
          <p15:clr>
            <a:srgbClr val="F26B43"/>
          </p15:clr>
        </p15:guide>
        <p15:guide id="2" orient="horz" pos="232">
          <p15:clr>
            <a:srgbClr val="F26B43"/>
          </p15:clr>
        </p15:guide>
        <p15:guide id="3" pos="234">
          <p15:clr>
            <a:srgbClr val="F26B43"/>
          </p15:clr>
        </p15:guide>
        <p15:guide id="4" orient="horz" pos="386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04_B49E1960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microsoft.com/office/2018/10/relationships/comments" Target="../comments/modernComment_100_D742C7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AF386CD-1929-114C-A608-761114C61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850" y="1818942"/>
            <a:ext cx="11077159" cy="1690470"/>
          </a:xfrm>
        </p:spPr>
        <p:txBody>
          <a:bodyPr/>
          <a:lstStyle/>
          <a:p>
            <a:r>
              <a:rPr lang="en-US" sz="4400" dirty="0"/>
              <a:t>GSCN TOA Reflectance Comparison to Sentinel-2 and Landsat-8/9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FAAFE99-E340-CC4D-9609-C599272C26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1850" y="4234742"/>
            <a:ext cx="4925674" cy="1203870"/>
          </a:xfrm>
        </p:spPr>
        <p:txBody>
          <a:bodyPr lIns="0" tIns="0" rIns="0" bIns="0" anchor="t"/>
          <a:lstStyle/>
          <a:p>
            <a:r>
              <a:rPr lang="en-US" sz="2000" b="1" dirty="0"/>
              <a:t>RadCalNet ACTION5</a:t>
            </a:r>
          </a:p>
          <a:p>
            <a:r>
              <a:rPr lang="en-US" sz="2000" b="1" dirty="0"/>
              <a:t>2</a:t>
            </a:r>
            <a:r>
              <a:rPr lang="en-US" sz="2000" b="1" baseline="30000" dirty="0"/>
              <a:t>nd</a:t>
            </a:r>
            <a:r>
              <a:rPr lang="en-US" sz="2000" b="1" dirty="0"/>
              <a:t> February 2026</a:t>
            </a:r>
            <a:endParaRPr lang="en-US" sz="2000" b="1" dirty="0">
              <a:cs typeface="Arial"/>
            </a:endParaRPr>
          </a:p>
          <a:p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2D26C7-75B9-A15A-5769-248CB4D51B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3988" y="5799754"/>
            <a:ext cx="2059598" cy="7705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34C0D15-900A-0D1C-9C28-9B89A8DFB5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7251" y="5799754"/>
            <a:ext cx="1374531" cy="773174"/>
          </a:xfrm>
          <a:prstGeom prst="rect">
            <a:avLst/>
          </a:prstGeom>
        </p:spPr>
      </p:pic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CB427E86-E861-F882-C5C6-9C79CD90C386}"/>
              </a:ext>
            </a:extLst>
          </p:cNvPr>
          <p:cNvSpPr txBox="1">
            <a:spLocks/>
          </p:cNvSpPr>
          <p:nvPr/>
        </p:nvSpPr>
        <p:spPr>
          <a:xfrm>
            <a:off x="6098439" y="4235882"/>
            <a:ext cx="5232154" cy="120387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Ashley Ramsay, Morven Sinclair, Agnieszka Bialek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1284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62091-9B1C-8E6F-7E81-AAEE339E1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GSCN site description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8A6142B-B9C3-78E6-DC1D-6A2E3C9E89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6168198"/>
              </p:ext>
            </p:extLst>
          </p:nvPr>
        </p:nvGraphicFramePr>
        <p:xfrm>
          <a:off x="371476" y="1180009"/>
          <a:ext cx="6805501" cy="3629537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365367">
                  <a:extLst>
                    <a:ext uri="{9D8B030D-6E8A-4147-A177-3AD203B41FA5}">
                      <a16:colId xmlns:a16="http://schemas.microsoft.com/office/drawing/2014/main" val="1609761014"/>
                    </a:ext>
                  </a:extLst>
                </a:gridCol>
                <a:gridCol w="5440134">
                  <a:extLst>
                    <a:ext uri="{9D8B030D-6E8A-4147-A177-3AD203B41FA5}">
                      <a16:colId xmlns:a16="http://schemas.microsoft.com/office/drawing/2014/main" val="269405838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57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GB" sz="1100" b="1">
                          <a:effectLst/>
                        </a:rPr>
                        <a:t>Site Code:</a:t>
                      </a:r>
                      <a:r>
                        <a:rPr lang="en-GB" sz="1100" b="0">
                          <a:effectLst/>
                        </a:rPr>
                        <a:t> </a:t>
                      </a:r>
                      <a:endParaRPr lang="en-GB" b="0" i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base">
                        <a:lnSpc>
                          <a:spcPts val="1538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GB" sz="1200" b="0" dirty="0">
                          <a:effectLst/>
                        </a:rPr>
                        <a:t>GSCN </a:t>
                      </a:r>
                      <a:endParaRPr lang="en-GB" b="0" i="0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20015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57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GB" sz="1100" b="1">
                          <a:effectLst/>
                        </a:rPr>
                        <a:t>Site Name:</a:t>
                      </a:r>
                      <a:r>
                        <a:rPr lang="en-GB" sz="1100" b="0">
                          <a:effectLst/>
                        </a:rPr>
                        <a:t> </a:t>
                      </a:r>
                      <a:endParaRPr lang="en-GB" b="0" i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base">
                        <a:lnSpc>
                          <a:spcPts val="1538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GB" sz="1200" b="0">
                          <a:effectLst/>
                        </a:rPr>
                        <a:t>Golmud Gobi site </a:t>
                      </a:r>
                      <a:endParaRPr lang="en-GB" b="0" i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995833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57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GB" sz="1100" b="1">
                          <a:effectLst/>
                        </a:rPr>
                        <a:t>Site centre location:</a:t>
                      </a:r>
                      <a:r>
                        <a:rPr lang="en-GB" sz="1100" b="0">
                          <a:effectLst/>
                        </a:rPr>
                        <a:t> </a:t>
                      </a:r>
                      <a:endParaRPr lang="en-GB" b="0" i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base">
                        <a:lnSpc>
                          <a:spcPts val="1538"/>
                        </a:lnSpc>
                        <a:buNone/>
                      </a:pPr>
                      <a:r>
                        <a:rPr lang="pt-BR" sz="1200" b="0">
                          <a:effectLst/>
                        </a:rPr>
                        <a:t>Lat: 36.3977 E </a:t>
                      </a:r>
                      <a:endParaRPr lang="pt-BR" b="0">
                        <a:effectLst/>
                      </a:endParaRPr>
                    </a:p>
                    <a:p>
                      <a:pPr algn="just" rtl="0" fontAlgn="base">
                        <a:lnSpc>
                          <a:spcPts val="1538"/>
                        </a:lnSpc>
                        <a:buNone/>
                      </a:pPr>
                      <a:r>
                        <a:rPr lang="pt-BR" sz="1200" b="0">
                          <a:effectLst/>
                        </a:rPr>
                        <a:t>Lon: 94.3286 N </a:t>
                      </a:r>
                      <a:endParaRPr lang="pt-BR" b="0" i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99677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57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GB" sz="1100" b="1">
                          <a:effectLst/>
                        </a:rPr>
                        <a:t>Site official extent:</a:t>
                      </a:r>
                      <a:r>
                        <a:rPr lang="en-GB" sz="1100" b="0">
                          <a:effectLst/>
                        </a:rPr>
                        <a:t> </a:t>
                      </a:r>
                      <a:endParaRPr lang="en-GB" b="0" i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base">
                        <a:lnSpc>
                          <a:spcPts val="1538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GB" sz="1200" b="0" dirty="0">
                          <a:effectLst/>
                        </a:rPr>
                        <a:t>1000 × 1000 m</a:t>
                      </a:r>
                      <a:r>
                        <a:rPr lang="en-GB" sz="950" b="0" baseline="30000" dirty="0">
                          <a:effectLst/>
                        </a:rPr>
                        <a:t>2</a:t>
                      </a:r>
                      <a:r>
                        <a:rPr lang="en-GB" sz="1200" b="0" dirty="0">
                          <a:effectLst/>
                        </a:rPr>
                        <a:t>  </a:t>
                      </a:r>
                      <a:endParaRPr lang="en-GB" b="0" dirty="0">
                        <a:effectLst/>
                      </a:endParaRPr>
                    </a:p>
                    <a:p>
                      <a:pPr algn="just" rtl="0" fontAlgn="base">
                        <a:lnSpc>
                          <a:spcPts val="1457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GB" sz="1100" b="0" dirty="0">
                          <a:effectLst/>
                        </a:rPr>
                        <a:t>See also site description document for information about homogeneity of site and surroundings </a:t>
                      </a:r>
                      <a:endParaRPr lang="en-GB" b="0" i="0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792376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57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GB" sz="1100" b="1">
                          <a:effectLst/>
                        </a:rPr>
                        <a:t>Altitude:</a:t>
                      </a:r>
                      <a:r>
                        <a:rPr lang="en-GB" sz="1100" b="0">
                          <a:effectLst/>
                        </a:rPr>
                        <a:t> </a:t>
                      </a:r>
                      <a:endParaRPr lang="en-GB" b="0" i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base">
                        <a:lnSpc>
                          <a:spcPts val="1538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GB" sz="1200" b="0" dirty="0">
                          <a:effectLst/>
                        </a:rPr>
                        <a:t>2824 m </a:t>
                      </a:r>
                      <a:endParaRPr lang="en-GB" b="0" i="0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9346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57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GB" sz="1100" b="1">
                          <a:effectLst/>
                        </a:rPr>
                        <a:t>Site local time zone:</a:t>
                      </a:r>
                      <a:r>
                        <a:rPr lang="en-GB" sz="1100" b="0">
                          <a:effectLst/>
                        </a:rPr>
                        <a:t> </a:t>
                      </a:r>
                      <a:endParaRPr lang="en-GB" b="0" i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base">
                        <a:lnSpc>
                          <a:spcPts val="1538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GB" sz="1200" b="0">
                          <a:solidFill>
                            <a:srgbClr val="222222"/>
                          </a:solidFill>
                          <a:effectLst/>
                        </a:rPr>
                        <a:t>GMT+8 </a:t>
                      </a:r>
                      <a:endParaRPr lang="en-GB" b="0" i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1676388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57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GB" sz="1100" b="1" dirty="0">
                          <a:effectLst/>
                        </a:rPr>
                        <a:t>Provided wavelength range:</a:t>
                      </a:r>
                      <a:r>
                        <a:rPr lang="en-GB" sz="1100" b="0" dirty="0">
                          <a:effectLst/>
                        </a:rPr>
                        <a:t> </a:t>
                      </a:r>
                      <a:endParaRPr lang="en-GB" b="0" i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base">
                        <a:lnSpc>
                          <a:spcPts val="1538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GB" sz="1200" b="0" dirty="0">
                          <a:solidFill>
                            <a:srgbClr val="4D5156"/>
                          </a:solidFill>
                          <a:effectLst/>
                        </a:rPr>
                        <a:t>CR (Colorimetry Research) series spectroradiometers - 380 nm to 1080 nm, with a spectral resolution of 2 nm. </a:t>
                      </a:r>
                      <a:endParaRPr lang="en-GB" b="0" i="0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69177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57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GB" sz="1200" b="1" i="0" dirty="0">
                          <a:effectLst/>
                          <a:latin typeface="+mn-lt"/>
                        </a:rPr>
                        <a:t>Site owner/operator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base">
                        <a:lnSpc>
                          <a:spcPts val="1538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GB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Aerospace Information Research Institute, Chinese Academy of Science (Lingling Ma)</a:t>
                      </a:r>
                      <a:endParaRPr lang="en-GB" sz="1200" b="0" i="0" dirty="0">
                        <a:effectLst/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224040"/>
                  </a:ext>
                </a:extLst>
              </a:tr>
            </a:tbl>
          </a:graphicData>
        </a:graphic>
      </p:graphicFrame>
      <p:pic>
        <p:nvPicPr>
          <p:cNvPr id="1030" name="Picture 6">
            <a:extLst>
              <a:ext uri="{FF2B5EF4-FFF2-40B4-BE49-F238E27FC236}">
                <a16:creationId xmlns:a16="http://schemas.microsoft.com/office/drawing/2014/main" id="{C4A967E8-DF40-C513-73B8-766BADBD12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760" y="4893990"/>
            <a:ext cx="5573220" cy="5764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A satellite image of a mountain range&#10;&#10;AI-generated content may be incorrect.">
            <a:extLst>
              <a:ext uri="{FF2B5EF4-FFF2-40B4-BE49-F238E27FC236}">
                <a16:creationId xmlns:a16="http://schemas.microsoft.com/office/drawing/2014/main" id="{8E596C6A-C690-E4D6-65D7-786F7037B9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4187" y="910003"/>
            <a:ext cx="7277100" cy="503799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B26E726-644E-3589-0F0A-8E9EACFD9FA1}"/>
              </a:ext>
            </a:extLst>
          </p:cNvPr>
          <p:cNvSpPr txBox="1"/>
          <p:nvPr/>
        </p:nvSpPr>
        <p:spPr>
          <a:xfrm>
            <a:off x="6819900" y="6181350"/>
            <a:ext cx="499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Sentinel-2 tile (ref=46SFF) used in matchups</a:t>
            </a:r>
          </a:p>
        </p:txBody>
      </p:sp>
    </p:spTree>
    <p:extLst>
      <p:ext uri="{BB962C8B-B14F-4D97-AF65-F5344CB8AC3E}">
        <p14:creationId xmlns:p14="http://schemas.microsoft.com/office/powerpoint/2010/main" val="3730327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4D53B-CF14-9346-8AC6-04311A836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+mj-cs"/>
              </a:rPr>
              <a:t>Comparison Overview S2A / S2B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11F234-73CB-6242-88AB-E158D6F4FE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276" y="1976948"/>
            <a:ext cx="11449050" cy="2904104"/>
          </a:xfrm>
        </p:spPr>
        <p:txBody>
          <a:bodyPr>
            <a:normAutofit fontScale="92500"/>
          </a:bodyPr>
          <a:lstStyle/>
          <a:p>
            <a:r>
              <a:rPr lang="en-GB" sz="2000" dirty="0"/>
              <a:t>TOA reflectance interpolated to 0.1nm and convolved to S2A and S2B SRF</a:t>
            </a:r>
          </a:p>
          <a:p>
            <a:r>
              <a:rPr lang="en-GB" sz="2000" dirty="0"/>
              <a:t>S2 TOA reflectance averaged over region of interest for each site</a:t>
            </a:r>
          </a:p>
          <a:p>
            <a:r>
              <a:rPr lang="en-GB" sz="2000" dirty="0"/>
              <a:t>S2 L1C data screened for cloud and invalid pixels </a:t>
            </a:r>
          </a:p>
          <a:p>
            <a:r>
              <a:rPr lang="en-GB" sz="2000" dirty="0"/>
              <a:t>Further screening on statistical analysis of pixels over each ROI (mean, std deviation, skew, kurtosis) </a:t>
            </a:r>
          </a:p>
          <a:p>
            <a:r>
              <a:rPr lang="en-GB" sz="2000" dirty="0"/>
              <a:t>Bias between S2 TOA and RCN TOA calculated</a:t>
            </a:r>
          </a:p>
          <a:p>
            <a:r>
              <a:rPr lang="en-GB" sz="2000" dirty="0"/>
              <a:t>Fixed bug causing S2-data to not be unzipped correctly (affected 2025 images)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6634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4D53B-CF14-9346-8AC6-04311A836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404721"/>
            <a:ext cx="10009050" cy="680453"/>
          </a:xfrm>
        </p:spPr>
        <p:txBody>
          <a:bodyPr/>
          <a:lstStyle/>
          <a:p>
            <a:r>
              <a:rPr kumimoji="0" lang="en-GB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+mj-cs"/>
              </a:rPr>
              <a:t>Comparison Overview Landsat-8/9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11F234-73CB-6242-88AB-E158D6F4FE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476" y="2052299"/>
            <a:ext cx="10621874" cy="2753401"/>
          </a:xfrm>
        </p:spPr>
        <p:txBody>
          <a:bodyPr vert="horz" lIns="0" tIns="0" rIns="0" bIns="0" rtlCol="0" anchor="t">
            <a:normAutofit fontScale="92500"/>
          </a:bodyPr>
          <a:lstStyle/>
          <a:p>
            <a:r>
              <a:rPr lang="en-GB" sz="2400" dirty="0"/>
              <a:t>TOA reflectance interpolated to 0.1nm and convolved to LC08 and LC09 SRF</a:t>
            </a:r>
          </a:p>
          <a:p>
            <a:r>
              <a:rPr lang="en-GB" sz="2400" dirty="0"/>
              <a:t>LC08 and LC09 TOA reflectance averaged over region of interest for each site</a:t>
            </a:r>
          </a:p>
          <a:p>
            <a:r>
              <a:rPr lang="en-GB" sz="2400" dirty="0"/>
              <a:t>Screening using statistical analysis of pixels over each ROI (mean, std deviation) </a:t>
            </a:r>
          </a:p>
          <a:p>
            <a:r>
              <a:rPr lang="en-GB" sz="2400" dirty="0"/>
              <a:t>Bias between LC08/LC09 TOA and RCN TOA calculated</a:t>
            </a:r>
          </a:p>
          <a:p>
            <a:r>
              <a:rPr lang="en-GB" sz="2400" dirty="0"/>
              <a:t>GHNA specific L8 extractions are now available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9697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AE1C2-8082-9AF2-754E-2CAAE9F5C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Comparison Results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2AE8F26-C6EC-05A9-98D3-A7304A3EBC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9822389"/>
              </p:ext>
            </p:extLst>
          </p:nvPr>
        </p:nvGraphicFramePr>
        <p:xfrm>
          <a:off x="371476" y="1969670"/>
          <a:ext cx="6132690" cy="1110068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442986">
                  <a:extLst>
                    <a:ext uri="{9D8B030D-6E8A-4147-A177-3AD203B41FA5}">
                      <a16:colId xmlns:a16="http://schemas.microsoft.com/office/drawing/2014/main" val="1957369671"/>
                    </a:ext>
                  </a:extLst>
                </a:gridCol>
                <a:gridCol w="1621500">
                  <a:extLst>
                    <a:ext uri="{9D8B030D-6E8A-4147-A177-3AD203B41FA5}">
                      <a16:colId xmlns:a16="http://schemas.microsoft.com/office/drawing/2014/main" val="3143399379"/>
                    </a:ext>
                  </a:extLst>
                </a:gridCol>
                <a:gridCol w="1416952">
                  <a:extLst>
                    <a:ext uri="{9D8B030D-6E8A-4147-A177-3AD203B41FA5}">
                      <a16:colId xmlns:a16="http://schemas.microsoft.com/office/drawing/2014/main" val="739473931"/>
                    </a:ext>
                  </a:extLst>
                </a:gridCol>
                <a:gridCol w="1651252">
                  <a:extLst>
                    <a:ext uri="{9D8B030D-6E8A-4147-A177-3AD203B41FA5}">
                      <a16:colId xmlns:a16="http://schemas.microsoft.com/office/drawing/2014/main" val="33045272"/>
                    </a:ext>
                  </a:extLst>
                </a:gridCol>
              </a:tblGrid>
              <a:tr h="83255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RadCalNet</a:t>
                      </a:r>
                      <a:r>
                        <a:rPr lang="en-GB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Site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First Available Product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Matchups (B4) (S2A/S2B) Dec 2025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Latest RadCalNet data version used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13841159"/>
                  </a:ext>
                </a:extLst>
              </a:tr>
              <a:tr h="27751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GSCN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20/07/2023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9/11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v04.05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57484840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8231BA7-E81B-8595-7361-FAE9922139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3931469"/>
              </p:ext>
            </p:extLst>
          </p:nvPr>
        </p:nvGraphicFramePr>
        <p:xfrm>
          <a:off x="371476" y="3303418"/>
          <a:ext cx="6132690" cy="1031185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442986">
                  <a:extLst>
                    <a:ext uri="{9D8B030D-6E8A-4147-A177-3AD203B41FA5}">
                      <a16:colId xmlns:a16="http://schemas.microsoft.com/office/drawing/2014/main" val="3192910365"/>
                    </a:ext>
                  </a:extLst>
                </a:gridCol>
                <a:gridCol w="1621500">
                  <a:extLst>
                    <a:ext uri="{9D8B030D-6E8A-4147-A177-3AD203B41FA5}">
                      <a16:colId xmlns:a16="http://schemas.microsoft.com/office/drawing/2014/main" val="2275632716"/>
                    </a:ext>
                  </a:extLst>
                </a:gridCol>
                <a:gridCol w="1416952">
                  <a:extLst>
                    <a:ext uri="{9D8B030D-6E8A-4147-A177-3AD203B41FA5}">
                      <a16:colId xmlns:a16="http://schemas.microsoft.com/office/drawing/2014/main" val="2546873587"/>
                    </a:ext>
                  </a:extLst>
                </a:gridCol>
                <a:gridCol w="1651252">
                  <a:extLst>
                    <a:ext uri="{9D8B030D-6E8A-4147-A177-3AD203B41FA5}">
                      <a16:colId xmlns:a16="http://schemas.microsoft.com/office/drawing/2014/main" val="581707796"/>
                    </a:ext>
                  </a:extLst>
                </a:gridCol>
              </a:tblGrid>
              <a:tr h="68745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RadCalNet Site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First Available Product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Matchups (B4) (L8+L9) Dec 2025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Latest RadCalNet data version used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85878251"/>
                  </a:ext>
                </a:extLst>
              </a:tr>
              <a:tr h="34372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GSCN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20/07/2023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v04.05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20255209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8768DE46-084A-5D8A-D3F8-DB62F6C7A2CF}"/>
              </a:ext>
            </a:extLst>
          </p:cNvPr>
          <p:cNvSpPr txBox="1"/>
          <p:nvPr/>
        </p:nvSpPr>
        <p:spPr>
          <a:xfrm>
            <a:off x="6759528" y="3983462"/>
            <a:ext cx="51206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3 outliers were manually removed 1 and 2 for S2A and S2B respectively. These are being investigated further.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81890F-87B1-3288-B76D-59ECA58595C2}"/>
              </a:ext>
            </a:extLst>
          </p:cNvPr>
          <p:cNvSpPr txBox="1"/>
          <p:nvPr/>
        </p:nvSpPr>
        <p:spPr>
          <a:xfrm>
            <a:off x="6759528" y="2024255"/>
            <a:ext cx="44368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161 Days of data are available from the 20</a:t>
            </a:r>
            <a:r>
              <a:rPr lang="en-GB" baseline="30000" dirty="0">
                <a:solidFill>
                  <a:schemeClr val="bg1"/>
                </a:solidFill>
              </a:rPr>
              <a:t>th</a:t>
            </a:r>
            <a:r>
              <a:rPr lang="en-GB" dirty="0">
                <a:solidFill>
                  <a:schemeClr val="bg1"/>
                </a:solidFill>
              </a:rPr>
              <a:t> of July 2023 until 30</a:t>
            </a:r>
            <a:r>
              <a:rPr lang="en-GB" baseline="30000" dirty="0">
                <a:solidFill>
                  <a:schemeClr val="bg1"/>
                </a:solidFill>
              </a:rPr>
              <a:t>th</a:t>
            </a:r>
            <a:r>
              <a:rPr lang="en-GB" dirty="0">
                <a:solidFill>
                  <a:schemeClr val="bg1"/>
                </a:solidFill>
              </a:rPr>
              <a:t> November 2025.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CE74BA7-D2B6-2CC6-B390-D9158CC83F72}"/>
              </a:ext>
            </a:extLst>
          </p:cNvPr>
          <p:cNvSpPr txBox="1"/>
          <p:nvPr/>
        </p:nvSpPr>
        <p:spPr>
          <a:xfrm>
            <a:off x="6759528" y="3060132"/>
            <a:ext cx="44368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13 days worth of data was removed due to &gt; 60% cloud coverage of the Sentinel-2 tile.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6F757DB-9199-F827-CE33-122C7D9858B8}"/>
              </a:ext>
            </a:extLst>
          </p:cNvPr>
          <p:cNvSpPr txBox="1"/>
          <p:nvPr/>
        </p:nvSpPr>
        <p:spPr>
          <a:xfrm>
            <a:off x="311832" y="4725889"/>
            <a:ext cx="6096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Percentage of GSCN ‘non-cloudy’ data which resulted in valid matchups:</a:t>
            </a:r>
          </a:p>
          <a:p>
            <a:r>
              <a:rPr lang="en-GB" dirty="0">
                <a:solidFill>
                  <a:schemeClr val="bg1"/>
                </a:solidFill>
              </a:rPr>
              <a:t>	Landsat 11.49%</a:t>
            </a:r>
          </a:p>
          <a:p>
            <a:r>
              <a:rPr lang="en-GB" dirty="0">
                <a:solidFill>
                  <a:schemeClr val="bg1"/>
                </a:solidFill>
              </a:rPr>
              <a:t>	S2A	6.76%</a:t>
            </a:r>
          </a:p>
          <a:p>
            <a:r>
              <a:rPr lang="en-GB" dirty="0">
                <a:solidFill>
                  <a:schemeClr val="bg1"/>
                </a:solidFill>
              </a:rPr>
              <a:t>	S2B	8.78%</a:t>
            </a:r>
          </a:p>
          <a:p>
            <a:r>
              <a:rPr lang="en-GB" dirty="0">
                <a:solidFill>
                  <a:schemeClr val="bg1"/>
                </a:solidFill>
              </a:rPr>
              <a:t>For 148 total ‘non-cloudy’ days</a:t>
            </a:r>
          </a:p>
        </p:txBody>
      </p:sp>
    </p:spTree>
    <p:extLst>
      <p:ext uri="{BB962C8B-B14F-4D97-AF65-F5344CB8AC3E}">
        <p14:creationId xmlns:p14="http://schemas.microsoft.com/office/powerpoint/2010/main" val="303026006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E631E2B-DB26-BFF5-2DEC-65916414F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GSCN matchups with S2A</a:t>
            </a:r>
          </a:p>
        </p:txBody>
      </p:sp>
      <p:pic>
        <p:nvPicPr>
          <p:cNvPr id="11" name="Content Placeholder 10" descr="A graph of a reflection line&#10;&#10;AI-generated content may be incorrect.">
            <a:extLst>
              <a:ext uri="{FF2B5EF4-FFF2-40B4-BE49-F238E27FC236}">
                <a16:creationId xmlns:a16="http://schemas.microsoft.com/office/drawing/2014/main" id="{7D3E4741-D914-44A4-ED01-A00B4795504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6" y="1252605"/>
            <a:ext cx="5338660" cy="5254529"/>
          </a:xfrm>
        </p:spPr>
      </p:pic>
      <p:pic>
        <p:nvPicPr>
          <p:cNvPr id="14" name="Content Placeholder 13" descr="A graph with red lines and numbers&#10;&#10;AI-generated content may be incorrect.">
            <a:extLst>
              <a:ext uri="{FF2B5EF4-FFF2-40B4-BE49-F238E27FC236}">
                <a16:creationId xmlns:a16="http://schemas.microsoft.com/office/drawing/2014/main" id="{DE5A23E4-E367-FA61-5271-92CA18F687B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1738" y="1252605"/>
            <a:ext cx="6013613" cy="4510209"/>
          </a:xfr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7CD0570-A93E-7DFA-0F34-0702C8DB6362}"/>
              </a:ext>
            </a:extLst>
          </p:cNvPr>
          <p:cNvSpPr txBox="1"/>
          <p:nvPr/>
        </p:nvSpPr>
        <p:spPr>
          <a:xfrm>
            <a:off x="5991737" y="5762814"/>
            <a:ext cx="60136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Error bars represent the reported RadCalNet uncertainties combined with estimated S2A uncertainties (right plot).</a:t>
            </a:r>
          </a:p>
        </p:txBody>
      </p:sp>
    </p:spTree>
    <p:extLst>
      <p:ext uri="{BB962C8B-B14F-4D97-AF65-F5344CB8AC3E}">
        <p14:creationId xmlns:p14="http://schemas.microsoft.com/office/powerpoint/2010/main" val="22571736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209741-708F-3CAA-D4BB-DCABF013A1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F4311A6-4861-7EC3-1AC7-A16C4133D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GSCN matchups with S2B</a:t>
            </a:r>
          </a:p>
        </p:txBody>
      </p:sp>
      <p:pic>
        <p:nvPicPr>
          <p:cNvPr id="11" name="Content Placeholder 10" descr="A graph of a reflection line&#10;&#10;AI-generated content may be incorrect.">
            <a:extLst>
              <a:ext uri="{FF2B5EF4-FFF2-40B4-BE49-F238E27FC236}">
                <a16:creationId xmlns:a16="http://schemas.microsoft.com/office/drawing/2014/main" id="{5603322F-B7A5-3152-5A52-F253FB669F5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6" y="1252605"/>
            <a:ext cx="5338660" cy="5254529"/>
          </a:xfrm>
        </p:spPr>
      </p:pic>
      <p:pic>
        <p:nvPicPr>
          <p:cNvPr id="14" name="Content Placeholder 13" descr="A graph with red lines and numbers&#10;&#10;AI-generated content may be incorrect.">
            <a:extLst>
              <a:ext uri="{FF2B5EF4-FFF2-40B4-BE49-F238E27FC236}">
                <a16:creationId xmlns:a16="http://schemas.microsoft.com/office/drawing/2014/main" id="{EBB5FE57-3A9E-1904-C4DC-2B9AF4219B6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1738" y="1252605"/>
            <a:ext cx="6013613" cy="4510209"/>
          </a:xfrm>
        </p:spPr>
      </p:pic>
      <p:pic>
        <p:nvPicPr>
          <p:cNvPr id="8" name="Picture 7" descr="A graph of different colored circles&#10;&#10;AI-generated content may be incorrect.">
            <a:extLst>
              <a:ext uri="{FF2B5EF4-FFF2-40B4-BE49-F238E27FC236}">
                <a16:creationId xmlns:a16="http://schemas.microsoft.com/office/drawing/2014/main" id="{1F9715EA-4E28-CC4B-4C62-F3004A69E6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7" y="1252605"/>
            <a:ext cx="5338660" cy="5254529"/>
          </a:xfrm>
          <a:prstGeom prst="rect">
            <a:avLst/>
          </a:prstGeom>
        </p:spPr>
      </p:pic>
      <p:pic>
        <p:nvPicPr>
          <p:cNvPr id="10" name="Picture 9" descr="A graph with red dots and numbers&#10;&#10;AI-generated content may be incorrect.">
            <a:extLst>
              <a:ext uri="{FF2B5EF4-FFF2-40B4-BE49-F238E27FC236}">
                <a16:creationId xmlns:a16="http://schemas.microsoft.com/office/drawing/2014/main" id="{0B5B372D-69C7-2CDE-9EF8-3EFD301189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1738" y="1252606"/>
            <a:ext cx="6013613" cy="451021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5D67E2F-FD19-D6CD-FBE3-2479885DB0E3}"/>
              </a:ext>
            </a:extLst>
          </p:cNvPr>
          <p:cNvSpPr txBox="1"/>
          <p:nvPr/>
        </p:nvSpPr>
        <p:spPr>
          <a:xfrm>
            <a:off x="5991737" y="5762814"/>
            <a:ext cx="60136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Error bars represent the reported RadCalNet uncertainties combined with estimated S2B uncertainties (right plot).</a:t>
            </a:r>
          </a:p>
        </p:txBody>
      </p:sp>
    </p:spTree>
    <p:extLst>
      <p:ext uri="{BB962C8B-B14F-4D97-AF65-F5344CB8AC3E}">
        <p14:creationId xmlns:p14="http://schemas.microsoft.com/office/powerpoint/2010/main" val="32623451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A3F5CF-7E89-6F69-321B-FEDD80774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065BC7D7-B638-F729-00C1-DD99F67789E4}"/>
              </a:ext>
            </a:extLst>
          </p:cNvPr>
          <p:cNvSpPr txBox="1"/>
          <p:nvPr/>
        </p:nvSpPr>
        <p:spPr>
          <a:xfrm>
            <a:off x="5991737" y="5762814"/>
            <a:ext cx="60136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Error bars represent the reported RadCalNet uncertainties combined with standard deviation within the Landsat ROI (right plot).</a:t>
            </a:r>
          </a:p>
        </p:txBody>
      </p:sp>
      <p:pic>
        <p:nvPicPr>
          <p:cNvPr id="15" name="Picture 14" descr="A graph with red dots and numbers&#10;&#10;AI-generated content may be incorrect.">
            <a:extLst>
              <a:ext uri="{FF2B5EF4-FFF2-40B4-BE49-F238E27FC236}">
                <a16:creationId xmlns:a16="http://schemas.microsoft.com/office/drawing/2014/main" id="{A38EAF6F-211D-F83E-F4BB-D8627D2743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1738" y="1252606"/>
            <a:ext cx="6013613" cy="451021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6142C56D-6D56-A2CF-BC6A-3ABA8D840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GSCN matchups with Landsat</a:t>
            </a:r>
          </a:p>
        </p:txBody>
      </p:sp>
      <p:pic>
        <p:nvPicPr>
          <p:cNvPr id="11" name="Content Placeholder 10" descr="A graph of a reflection line&#10;&#10;AI-generated content may be incorrect.">
            <a:extLst>
              <a:ext uri="{FF2B5EF4-FFF2-40B4-BE49-F238E27FC236}">
                <a16:creationId xmlns:a16="http://schemas.microsoft.com/office/drawing/2014/main" id="{F66CBCAF-2F2D-3560-0F1A-9C998E12EEC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6" y="1252605"/>
            <a:ext cx="5338660" cy="5254529"/>
          </a:xfrm>
        </p:spPr>
      </p:pic>
      <p:pic>
        <p:nvPicPr>
          <p:cNvPr id="8" name="Picture 7" descr="A graph with colored dots and lines&#10;&#10;AI-generated content may be incorrect.">
            <a:extLst>
              <a:ext uri="{FF2B5EF4-FFF2-40B4-BE49-F238E27FC236}">
                <a16:creationId xmlns:a16="http://schemas.microsoft.com/office/drawing/2014/main" id="{6271A0E1-0D98-CFAD-DE09-7F7AC5192D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7" y="1252605"/>
            <a:ext cx="5338660" cy="5254529"/>
          </a:xfrm>
          <a:prstGeom prst="rect">
            <a:avLst/>
          </a:prstGeom>
        </p:spPr>
      </p:pic>
      <p:pic>
        <p:nvPicPr>
          <p:cNvPr id="13" name="Content Placeholder 12" descr="A graph with numbers and lines&#10;&#10;AI-generated content may be incorrect.">
            <a:extLst>
              <a:ext uri="{FF2B5EF4-FFF2-40B4-BE49-F238E27FC236}">
                <a16:creationId xmlns:a16="http://schemas.microsoft.com/office/drawing/2014/main" id="{874F5438-DB02-96D0-5D0D-2605DE039E8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1737" y="1252604"/>
            <a:ext cx="6013613" cy="4510209"/>
          </a:xfrm>
        </p:spPr>
      </p:pic>
    </p:spTree>
    <p:extLst>
      <p:ext uri="{BB962C8B-B14F-4D97-AF65-F5344CB8AC3E}">
        <p14:creationId xmlns:p14="http://schemas.microsoft.com/office/powerpoint/2010/main" val="3392464342"/>
      </p:ext>
    </p:extLst>
  </p:cSld>
  <p:clrMapOvr>
    <a:masterClrMapping/>
  </p:clrMapOvr>
</p:sld>
</file>

<file path=ppt/theme/theme1.xml><?xml version="1.0" encoding="utf-8"?>
<a:theme xmlns:a="http://schemas.openxmlformats.org/drawingml/2006/main" name="NPL">
  <a:themeElements>
    <a:clrScheme name="NPL Colour Palette 2022">
      <a:dk1>
        <a:srgbClr val="000000"/>
      </a:dk1>
      <a:lt1>
        <a:srgbClr val="FFFFFF"/>
      </a:lt1>
      <a:dk2>
        <a:srgbClr val="002F6C"/>
      </a:dk2>
      <a:lt2>
        <a:srgbClr val="00A3E6"/>
      </a:lt2>
      <a:accent1>
        <a:srgbClr val="0079CC"/>
      </a:accent1>
      <a:accent2>
        <a:srgbClr val="97D700"/>
      </a:accent2>
      <a:accent3>
        <a:srgbClr val="FFCD00"/>
      </a:accent3>
      <a:accent4>
        <a:srgbClr val="E97D2B"/>
      </a:accent4>
      <a:accent5>
        <a:srgbClr val="DE1B76"/>
      </a:accent5>
      <a:accent6>
        <a:srgbClr val="A554C3"/>
      </a:accent6>
      <a:hlink>
        <a:srgbClr val="00A3E6"/>
      </a:hlink>
      <a:folHlink>
        <a:srgbClr val="0079C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PL" id="{132DAA71-3750-49AA-90CD-80D99C286FF8}" vid="{541E53B9-3692-42C9-B318-F775B1EE172A}"/>
    </a:ext>
  </a:extLst>
</a:theme>
</file>

<file path=ppt/theme/theme2.xml><?xml version="1.0" encoding="utf-8"?>
<a:theme xmlns:a="http://schemas.openxmlformats.org/drawingml/2006/main" name="2_NPL Dark Slides Templates">
  <a:themeElements>
    <a:clrScheme name="NPL Colour Palette 2022">
      <a:dk1>
        <a:srgbClr val="000000"/>
      </a:dk1>
      <a:lt1>
        <a:srgbClr val="FFFFFF"/>
      </a:lt1>
      <a:dk2>
        <a:srgbClr val="002F6C"/>
      </a:dk2>
      <a:lt2>
        <a:srgbClr val="00A3E6"/>
      </a:lt2>
      <a:accent1>
        <a:srgbClr val="0079CC"/>
      </a:accent1>
      <a:accent2>
        <a:srgbClr val="97D700"/>
      </a:accent2>
      <a:accent3>
        <a:srgbClr val="FFCD00"/>
      </a:accent3>
      <a:accent4>
        <a:srgbClr val="E97D2B"/>
      </a:accent4>
      <a:accent5>
        <a:srgbClr val="DE1B76"/>
      </a:accent5>
      <a:accent6>
        <a:srgbClr val="A554C3"/>
      </a:accent6>
      <a:hlink>
        <a:srgbClr val="00A3E6"/>
      </a:hlink>
      <a:folHlink>
        <a:srgbClr val="0079C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ct-001 NPL Master PPT Template.potx" id="{9200B99E-783F-4191-8B7B-F5B822DB82F1}" vid="{B46A9A90-E401-4669-9DBB-89422214BF11}"/>
    </a:ext>
  </a:extLst>
</a:theme>
</file>

<file path=ppt/theme/theme3.xml><?xml version="1.0" encoding="utf-8"?>
<a:theme xmlns:a="http://schemas.openxmlformats.org/drawingml/2006/main" name="3_NPL Light Slides Templates">
  <a:themeElements>
    <a:clrScheme name="NPL Colour Palette 2022">
      <a:dk1>
        <a:srgbClr val="000000"/>
      </a:dk1>
      <a:lt1>
        <a:srgbClr val="FFFFFF"/>
      </a:lt1>
      <a:dk2>
        <a:srgbClr val="002F6C"/>
      </a:dk2>
      <a:lt2>
        <a:srgbClr val="00A3E6"/>
      </a:lt2>
      <a:accent1>
        <a:srgbClr val="0079CC"/>
      </a:accent1>
      <a:accent2>
        <a:srgbClr val="97D700"/>
      </a:accent2>
      <a:accent3>
        <a:srgbClr val="FFCD00"/>
      </a:accent3>
      <a:accent4>
        <a:srgbClr val="E97D2B"/>
      </a:accent4>
      <a:accent5>
        <a:srgbClr val="DE1B76"/>
      </a:accent5>
      <a:accent6>
        <a:srgbClr val="A554C3"/>
      </a:accent6>
      <a:hlink>
        <a:srgbClr val="00A3E6"/>
      </a:hlink>
      <a:folHlink>
        <a:srgbClr val="0079C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ct-001 NPL Master PPT Template.potx" id="{9200B99E-783F-4191-8B7B-F5B822DB82F1}" vid="{6276AAA6-A68A-4D12-BECF-F3A1D456C57C}"/>
    </a:ext>
  </a:extLst>
</a:theme>
</file>

<file path=ppt/theme/theme4.xml><?xml version="1.0" encoding="utf-8"?>
<a:theme xmlns:a="http://schemas.openxmlformats.org/drawingml/2006/main" name="4_NPL Back Cover Slide Options">
  <a:themeElements>
    <a:clrScheme name="NPL Colour Palette 2022">
      <a:dk1>
        <a:srgbClr val="000000"/>
      </a:dk1>
      <a:lt1>
        <a:srgbClr val="FFFFFF"/>
      </a:lt1>
      <a:dk2>
        <a:srgbClr val="002F6C"/>
      </a:dk2>
      <a:lt2>
        <a:srgbClr val="00A3E6"/>
      </a:lt2>
      <a:accent1>
        <a:srgbClr val="0079CC"/>
      </a:accent1>
      <a:accent2>
        <a:srgbClr val="97D700"/>
      </a:accent2>
      <a:accent3>
        <a:srgbClr val="FFCD00"/>
      </a:accent3>
      <a:accent4>
        <a:srgbClr val="E97D2B"/>
      </a:accent4>
      <a:accent5>
        <a:srgbClr val="DE1B76"/>
      </a:accent5>
      <a:accent6>
        <a:srgbClr val="A554C3"/>
      </a:accent6>
      <a:hlink>
        <a:srgbClr val="00A3E6"/>
      </a:hlink>
      <a:folHlink>
        <a:srgbClr val="0079C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ct-001 NPL Master PPT Template.potx" id="{9200B99E-783F-4191-8B7B-F5B822DB82F1}" vid="{C029EEE6-2888-4EF2-8A9C-5396E36A22C0}"/>
    </a:ext>
  </a:extLst>
</a:theme>
</file>

<file path=ppt/theme/theme5.xml><?xml version="1.0" encoding="utf-8"?>
<a:theme xmlns:a="http://schemas.openxmlformats.org/drawingml/2006/main" name="4_NPL Light Slides Templates">
  <a:themeElements>
    <a:clrScheme name="NPL Colour Palette 2022">
      <a:dk1>
        <a:srgbClr val="000000"/>
      </a:dk1>
      <a:lt1>
        <a:srgbClr val="FFFFFF"/>
      </a:lt1>
      <a:dk2>
        <a:srgbClr val="002F6C"/>
      </a:dk2>
      <a:lt2>
        <a:srgbClr val="00A3E6"/>
      </a:lt2>
      <a:accent1>
        <a:srgbClr val="0079CC"/>
      </a:accent1>
      <a:accent2>
        <a:srgbClr val="97D700"/>
      </a:accent2>
      <a:accent3>
        <a:srgbClr val="FFCD00"/>
      </a:accent3>
      <a:accent4>
        <a:srgbClr val="E97D2B"/>
      </a:accent4>
      <a:accent5>
        <a:srgbClr val="DE1B76"/>
      </a:accent5>
      <a:accent6>
        <a:srgbClr val="A554C3"/>
      </a:accent6>
      <a:hlink>
        <a:srgbClr val="00A3E6"/>
      </a:hlink>
      <a:folHlink>
        <a:srgbClr val="0079C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BAA7A239-E756-9E44-8CE5-44AA79C99A58}" vid="{4F88915D-1BDD-6D41-944C-7EE6C1BFD59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9043873350514D85724389D7EB8B36" ma:contentTypeVersion="8" ma:contentTypeDescription="Create a new document." ma:contentTypeScope="" ma:versionID="11d0e261e59cfbd1521af21044f92833">
  <xsd:schema xmlns:xsd="http://www.w3.org/2001/XMLSchema" xmlns:xs="http://www.w3.org/2001/XMLSchema" xmlns:p="http://schemas.microsoft.com/office/2006/metadata/properties" xmlns:ns2="1036a03a-74cb-4e8e-a5d8-a9c43599abfa" xmlns:ns3="aa231aba-16c3-4ddc-8a7f-45e6be0aead7" targetNamespace="http://schemas.microsoft.com/office/2006/metadata/properties" ma:root="true" ma:fieldsID="905986e0d7a02d07cf451c2ac7e2bb46" ns2:_="" ns3:_="">
    <xsd:import namespace="1036a03a-74cb-4e8e-a5d8-a9c43599abfa"/>
    <xsd:import namespace="aa231aba-16c3-4ddc-8a7f-45e6be0aead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36a03a-74cb-4e8e-a5d8-a9c43599abf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231aba-16c3-4ddc-8a7f-45e6be0aead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0A6E550-E74A-4DA3-8C87-84811232F3B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9511F3E-7DFA-4D47-8C9B-38DB986912B0}">
  <ds:schemaRefs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aa231aba-16c3-4ddc-8a7f-45e6be0aead7"/>
    <ds:schemaRef ds:uri="1036a03a-74cb-4e8e-a5d8-a9c43599abfa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1873C140-0193-411F-88ED-09C7330A092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036a03a-74cb-4e8e-a5d8-a9c43599abfa"/>
    <ds:schemaRef ds:uri="aa231aba-16c3-4ddc-8a7f-45e6be0aead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3976fa30-1907-4356-8241-62ea5e1c0256}" enabled="1" method="Standard" siteId="{9a5cacd0-2bef-4dd7-ac5c-7ebe1f54f495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NPL</Template>
  <TotalTime>146</TotalTime>
  <Words>476</Words>
  <Application>Microsoft Macintosh PowerPoint</Application>
  <PresentationFormat>Widescreen</PresentationFormat>
  <Paragraphs>68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Aptos Narrow</vt:lpstr>
      <vt:lpstr>Arial</vt:lpstr>
      <vt:lpstr>NPL</vt:lpstr>
      <vt:lpstr>2_NPL Dark Slides Templates</vt:lpstr>
      <vt:lpstr>3_NPL Light Slides Templates</vt:lpstr>
      <vt:lpstr>4_NPL Back Cover Slide Options</vt:lpstr>
      <vt:lpstr>4_NPL Light Slides Templates</vt:lpstr>
      <vt:lpstr>GSCN TOA Reflectance Comparison to Sentinel-2 and Landsat-8/9</vt:lpstr>
      <vt:lpstr>GSCN site description</vt:lpstr>
      <vt:lpstr>Comparison Overview S2A / S2B</vt:lpstr>
      <vt:lpstr>Comparison Overview Landsat-8/9</vt:lpstr>
      <vt:lpstr>Comparison Results</vt:lpstr>
      <vt:lpstr>GSCN matchups with S2A</vt:lpstr>
      <vt:lpstr>GSCN matchups with S2B</vt:lpstr>
      <vt:lpstr>GSCN matchups with Landsat</vt:lpstr>
    </vt:vector>
  </TitlesOfParts>
  <Company>National Physical Laboratory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Ashley Ramsay</dc:creator>
  <cp:lastModifiedBy>Marc Bouvet</cp:lastModifiedBy>
  <cp:revision>2</cp:revision>
  <dcterms:created xsi:type="dcterms:W3CDTF">2026-02-02T12:30:21Z</dcterms:created>
  <dcterms:modified xsi:type="dcterms:W3CDTF">2026-04-20T18:45:51Z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df4b5af-ab42-45d5-91e7-45583bed1b2a_Enabled">
    <vt:lpwstr>true</vt:lpwstr>
  </property>
  <property fmtid="{D5CDD505-2E9C-101B-9397-08002B2CF9AE}" pid="3" name="MSIP_Label_9df4b5af-ab42-45d5-91e7-45583bed1b2a_SetDate">
    <vt:lpwstr>2026-02-02T13:20:27Z</vt:lpwstr>
  </property>
  <property fmtid="{D5CDD505-2E9C-101B-9397-08002B2CF9AE}" pid="4" name="MSIP_Label_9df4b5af-ab42-45d5-91e7-45583bed1b2a_Method">
    <vt:lpwstr>Standard</vt:lpwstr>
  </property>
  <property fmtid="{D5CDD505-2E9C-101B-9397-08002B2CF9AE}" pid="5" name="MSIP_Label_9df4b5af-ab42-45d5-91e7-45583bed1b2a_Name">
    <vt:lpwstr>9df4b5af-ab42-45d5-91e7-45583bed1b2a</vt:lpwstr>
  </property>
  <property fmtid="{D5CDD505-2E9C-101B-9397-08002B2CF9AE}" pid="6" name="MSIP_Label_9df4b5af-ab42-45d5-91e7-45583bed1b2a_SiteId">
    <vt:lpwstr>601e5460-b1bf-49c0-bd2d-e76ffc186a8d</vt:lpwstr>
  </property>
  <property fmtid="{D5CDD505-2E9C-101B-9397-08002B2CF9AE}" pid="7" name="MSIP_Label_9df4b5af-ab42-45d5-91e7-45583bed1b2a_ActionId">
    <vt:lpwstr>ef510b0f-68e7-4557-9008-f012797b635a</vt:lpwstr>
  </property>
  <property fmtid="{D5CDD505-2E9C-101B-9397-08002B2CF9AE}" pid="8" name="MSIP_Label_9df4b5af-ab42-45d5-91e7-45583bed1b2a_ContentBits">
    <vt:lpwstr>0</vt:lpwstr>
  </property>
  <property fmtid="{D5CDD505-2E9C-101B-9397-08002B2CF9AE}" pid="9" name="MSIP_Label_9df4b5af-ab42-45d5-91e7-45583bed1b2a_Tag">
    <vt:lpwstr>10, 3, 0, 1</vt:lpwstr>
  </property>
  <property fmtid="{D5CDD505-2E9C-101B-9397-08002B2CF9AE}" pid="10" name="ContentTypeId">
    <vt:lpwstr>0x010100709043873350514D85724389D7EB8B36</vt:lpwstr>
  </property>
</Properties>
</file>