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4"/>
    <p:sldMasterId id="2147483702" r:id="rId5"/>
    <p:sldMasterId id="2147483723" r:id="rId6"/>
  </p:sldMasterIdLst>
  <p:notesMasterIdLst>
    <p:notesMasterId r:id="rId28"/>
  </p:notesMasterIdLst>
  <p:handoutMasterIdLst>
    <p:handoutMasterId r:id="rId29"/>
  </p:handoutMasterIdLst>
  <p:sldIdLst>
    <p:sldId id="256" r:id="rId7"/>
    <p:sldId id="749" r:id="rId8"/>
    <p:sldId id="3470" r:id="rId9"/>
    <p:sldId id="3485" r:id="rId10"/>
    <p:sldId id="262" r:id="rId11"/>
    <p:sldId id="323" r:id="rId12"/>
    <p:sldId id="335" r:id="rId13"/>
    <p:sldId id="3469" r:id="rId14"/>
    <p:sldId id="755" r:id="rId15"/>
    <p:sldId id="3467" r:id="rId16"/>
    <p:sldId id="756" r:id="rId17"/>
    <p:sldId id="358" r:id="rId18"/>
    <p:sldId id="3464" r:id="rId19"/>
    <p:sldId id="3465" r:id="rId20"/>
    <p:sldId id="3468" r:id="rId21"/>
    <p:sldId id="759" r:id="rId22"/>
    <p:sldId id="3460" r:id="rId23"/>
    <p:sldId id="3461" r:id="rId24"/>
    <p:sldId id="3462" r:id="rId25"/>
    <p:sldId id="3463" r:id="rId26"/>
    <p:sldId id="3471" r:id="rId27"/>
  </p:sldIdLst>
  <p:sldSz cx="12192000" cy="6858000"/>
  <p:notesSz cx="7010400" cy="92964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UMM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EFD4"/>
    <a:srgbClr val="FF0000"/>
    <a:srgbClr val="FF9900"/>
    <a:srgbClr val="F868EE"/>
    <a:srgbClr val="FFA7A7"/>
    <a:srgbClr val="FFE07D"/>
    <a:srgbClr val="008000"/>
    <a:srgbClr val="33CC33"/>
    <a:srgbClr val="00FFFF"/>
    <a:srgbClr val="71FC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67949B-9928-4AC7-94FA-B77D17B2FD49}" v="19" dt="2026-04-20T19:42:11.8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73" autoAdjust="0"/>
    <p:restoredTop sz="91595" autoAdjust="0"/>
  </p:normalViewPr>
  <p:slideViewPr>
    <p:cSldViewPr>
      <p:cViewPr varScale="1">
        <p:scale>
          <a:sx n="80" d="100"/>
          <a:sy n="80" d="100"/>
        </p:scale>
        <p:origin x="40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36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commentAuthors" Target="commentAuthors.xml"/><Relationship Id="rId35" Type="http://schemas.microsoft.com/office/2016/11/relationships/changesInfo" Target="changesInfos/changesInfo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eter De Vis" userId="fa9b9b6b-9af9-467d-8b26-931df0fa897d" providerId="ADAL" clId="{9C8B87E0-454D-479B-A179-17A26E215DFC}"/>
    <pc:docChg chg="undo custSel addSld delSld modSld">
      <pc:chgData name="Pieter De Vis" userId="fa9b9b6b-9af9-467d-8b26-931df0fa897d" providerId="ADAL" clId="{9C8B87E0-454D-479B-A179-17A26E215DFC}" dt="2026-04-21T12:24:20.833" v="303" actId="1076"/>
      <pc:docMkLst>
        <pc:docMk/>
      </pc:docMkLst>
      <pc:sldChg chg="addSp delSp modSp mod">
        <pc:chgData name="Pieter De Vis" userId="fa9b9b6b-9af9-467d-8b26-931df0fa897d" providerId="ADAL" clId="{9C8B87E0-454D-479B-A179-17A26E215DFC}" dt="2026-04-20T19:53:51.760" v="302" actId="20577"/>
        <pc:sldMkLst>
          <pc:docMk/>
          <pc:sldMk cId="0" sldId="256"/>
        </pc:sldMkLst>
        <pc:spChg chg="add del">
          <ac:chgData name="Pieter De Vis" userId="fa9b9b6b-9af9-467d-8b26-931df0fa897d" providerId="ADAL" clId="{9C8B87E0-454D-479B-A179-17A26E215DFC}" dt="2026-04-20T08:56:06.657" v="24" actId="22"/>
          <ac:spMkLst>
            <pc:docMk/>
            <pc:sldMk cId="0" sldId="256"/>
            <ac:spMk id="4" creationId="{236C400C-C99F-AA4B-F58A-2F4B871F2DAA}"/>
          </ac:spMkLst>
        </pc:spChg>
        <pc:spChg chg="mod">
          <ac:chgData name="Pieter De Vis" userId="fa9b9b6b-9af9-467d-8b26-931df0fa897d" providerId="ADAL" clId="{9C8B87E0-454D-479B-A179-17A26E215DFC}" dt="2026-04-20T19:53:51.760" v="302" actId="20577"/>
          <ac:spMkLst>
            <pc:docMk/>
            <pc:sldMk cId="0" sldId="256"/>
            <ac:spMk id="141" creationId="{00000000-0000-0000-0000-000000000000}"/>
          </ac:spMkLst>
        </pc:spChg>
      </pc:sldChg>
      <pc:sldChg chg="addSp delSp modSp mod">
        <pc:chgData name="Pieter De Vis" userId="fa9b9b6b-9af9-467d-8b26-931df0fa897d" providerId="ADAL" clId="{9C8B87E0-454D-479B-A179-17A26E215DFC}" dt="2026-04-20T19:12:57.846" v="240" actId="1076"/>
        <pc:sldMkLst>
          <pc:docMk/>
          <pc:sldMk cId="1480657123" sldId="262"/>
        </pc:sldMkLst>
        <pc:spChg chg="del mod">
          <ac:chgData name="Pieter De Vis" userId="fa9b9b6b-9af9-467d-8b26-931df0fa897d" providerId="ADAL" clId="{9C8B87E0-454D-479B-A179-17A26E215DFC}" dt="2026-04-20T19:12:13.714" v="231" actId="478"/>
          <ac:spMkLst>
            <pc:docMk/>
            <pc:sldMk cId="1480657123" sldId="262"/>
            <ac:spMk id="9" creationId="{DEB1C8E0-0E42-EED7-B7D1-CFF3BD6E2845}"/>
          </ac:spMkLst>
        </pc:spChg>
        <pc:picChg chg="add mod">
          <ac:chgData name="Pieter De Vis" userId="fa9b9b6b-9af9-467d-8b26-931df0fa897d" providerId="ADAL" clId="{9C8B87E0-454D-479B-A179-17A26E215DFC}" dt="2026-04-20T19:12:16.463" v="232" actId="1076"/>
          <ac:picMkLst>
            <pc:docMk/>
            <pc:sldMk cId="1480657123" sldId="262"/>
            <ac:picMk id="4" creationId="{C84ADF04-7437-82FC-CD2B-459AE70120BA}"/>
          </ac:picMkLst>
        </pc:picChg>
        <pc:picChg chg="mod">
          <ac:chgData name="Pieter De Vis" userId="fa9b9b6b-9af9-467d-8b26-931df0fa897d" providerId="ADAL" clId="{9C8B87E0-454D-479B-A179-17A26E215DFC}" dt="2026-04-20T19:12:04.822" v="227" actId="1076"/>
          <ac:picMkLst>
            <pc:docMk/>
            <pc:sldMk cId="1480657123" sldId="262"/>
            <ac:picMk id="5" creationId="{CE4BBEDA-53BD-433E-A36D-F55C2561BC03}"/>
          </ac:picMkLst>
        </pc:picChg>
        <pc:picChg chg="mod">
          <ac:chgData name="Pieter De Vis" userId="fa9b9b6b-9af9-467d-8b26-931df0fa897d" providerId="ADAL" clId="{9C8B87E0-454D-479B-A179-17A26E215DFC}" dt="2026-04-20T19:12:54.205" v="239" actId="14100"/>
          <ac:picMkLst>
            <pc:docMk/>
            <pc:sldMk cId="1480657123" sldId="262"/>
            <ac:picMk id="11" creationId="{9E4CFA9E-B35A-C293-0650-EA75482679C5}"/>
          </ac:picMkLst>
        </pc:picChg>
        <pc:picChg chg="mod">
          <ac:chgData name="Pieter De Vis" userId="fa9b9b6b-9af9-467d-8b26-931df0fa897d" providerId="ADAL" clId="{9C8B87E0-454D-479B-A179-17A26E215DFC}" dt="2026-04-20T19:12:05.108" v="228" actId="14100"/>
          <ac:picMkLst>
            <pc:docMk/>
            <pc:sldMk cId="1480657123" sldId="262"/>
            <ac:picMk id="12" creationId="{DBA4F684-1EE7-5178-AAAD-51A3228744F8}"/>
          </ac:picMkLst>
        </pc:picChg>
        <pc:picChg chg="mod">
          <ac:chgData name="Pieter De Vis" userId="fa9b9b6b-9af9-467d-8b26-931df0fa897d" providerId="ADAL" clId="{9C8B87E0-454D-479B-A179-17A26E215DFC}" dt="2026-04-20T19:12:57.846" v="240" actId="1076"/>
          <ac:picMkLst>
            <pc:docMk/>
            <pc:sldMk cId="1480657123" sldId="262"/>
            <ac:picMk id="13" creationId="{2515AC57-1986-74B3-60B2-320F47E1B192}"/>
          </ac:picMkLst>
        </pc:picChg>
        <pc:picChg chg="mod">
          <ac:chgData name="Pieter De Vis" userId="fa9b9b6b-9af9-467d-8b26-931df0fa897d" providerId="ADAL" clId="{9C8B87E0-454D-479B-A179-17A26E215DFC}" dt="2026-04-20T19:12:45.381" v="238" actId="1076"/>
          <ac:picMkLst>
            <pc:docMk/>
            <pc:sldMk cId="1480657123" sldId="262"/>
            <ac:picMk id="16" creationId="{936DB878-9252-8AF5-2620-C2A020DCB780}"/>
          </ac:picMkLst>
        </pc:picChg>
      </pc:sldChg>
      <pc:sldChg chg="addSp modSp mod">
        <pc:chgData name="Pieter De Vis" userId="fa9b9b6b-9af9-467d-8b26-931df0fa897d" providerId="ADAL" clId="{9C8B87E0-454D-479B-A179-17A26E215DFC}" dt="2026-04-20T09:09:41.438" v="50" actId="1076"/>
        <pc:sldMkLst>
          <pc:docMk/>
          <pc:sldMk cId="1346952233" sldId="335"/>
        </pc:sldMkLst>
        <pc:picChg chg="add mod">
          <ac:chgData name="Pieter De Vis" userId="fa9b9b6b-9af9-467d-8b26-931df0fa897d" providerId="ADAL" clId="{9C8B87E0-454D-479B-A179-17A26E215DFC}" dt="2026-04-20T09:09:41.438" v="50" actId="1076"/>
          <ac:picMkLst>
            <pc:docMk/>
            <pc:sldMk cId="1346952233" sldId="335"/>
            <ac:picMk id="2" creationId="{34A74C1D-78DB-42A2-F54C-2C16F8ADA2D1}"/>
          </ac:picMkLst>
        </pc:picChg>
      </pc:sldChg>
      <pc:sldChg chg="modSp mod">
        <pc:chgData name="Pieter De Vis" userId="fa9b9b6b-9af9-467d-8b26-931df0fa897d" providerId="ADAL" clId="{9C8B87E0-454D-479B-A179-17A26E215DFC}" dt="2026-04-20T19:32:03.694" v="247" actId="20577"/>
        <pc:sldMkLst>
          <pc:docMk/>
          <pc:sldMk cId="1448149481" sldId="358"/>
        </pc:sldMkLst>
        <pc:spChg chg="mod">
          <ac:chgData name="Pieter De Vis" userId="fa9b9b6b-9af9-467d-8b26-931df0fa897d" providerId="ADAL" clId="{9C8B87E0-454D-479B-A179-17A26E215DFC}" dt="2026-04-20T19:32:03.694" v="247" actId="20577"/>
          <ac:spMkLst>
            <pc:docMk/>
            <pc:sldMk cId="1448149481" sldId="358"/>
            <ac:spMk id="4" creationId="{EF27266F-DB7C-4DE7-A138-606C0E3D80C8}"/>
          </ac:spMkLst>
        </pc:spChg>
      </pc:sldChg>
      <pc:sldChg chg="add del">
        <pc:chgData name="Pieter De Vis" userId="fa9b9b6b-9af9-467d-8b26-931df0fa897d" providerId="ADAL" clId="{9C8B87E0-454D-479B-A179-17A26E215DFC}" dt="2026-04-20T08:56:20.063" v="27"/>
        <pc:sldMkLst>
          <pc:docMk/>
          <pc:sldMk cId="3493795411" sldId="749"/>
        </pc:sldMkLst>
      </pc:sldChg>
      <pc:sldChg chg="del">
        <pc:chgData name="Pieter De Vis" userId="fa9b9b6b-9af9-467d-8b26-931df0fa897d" providerId="ADAL" clId="{9C8B87E0-454D-479B-A179-17A26E215DFC}" dt="2026-04-20T08:56:48.003" v="28" actId="47"/>
        <pc:sldMkLst>
          <pc:docMk/>
          <pc:sldMk cId="1347629486" sldId="753"/>
        </pc:sldMkLst>
      </pc:sldChg>
      <pc:sldChg chg="modSp mod">
        <pc:chgData name="Pieter De Vis" userId="fa9b9b6b-9af9-467d-8b26-931df0fa897d" providerId="ADAL" clId="{9C8B87E0-454D-479B-A179-17A26E215DFC}" dt="2026-04-20T19:42:33.698" v="293" actId="27636"/>
        <pc:sldMkLst>
          <pc:docMk/>
          <pc:sldMk cId="4197124239" sldId="755"/>
        </pc:sldMkLst>
        <pc:spChg chg="mod">
          <ac:chgData name="Pieter De Vis" userId="fa9b9b6b-9af9-467d-8b26-931df0fa897d" providerId="ADAL" clId="{9C8B87E0-454D-479B-A179-17A26E215DFC}" dt="2026-04-20T19:42:33.698" v="293" actId="27636"/>
          <ac:spMkLst>
            <pc:docMk/>
            <pc:sldMk cId="4197124239" sldId="755"/>
            <ac:spMk id="3" creationId="{D3159374-26A8-43C2-B707-20BA5D09A92F}"/>
          </ac:spMkLst>
        </pc:spChg>
        <pc:spChg chg="mod">
          <ac:chgData name="Pieter De Vis" userId="fa9b9b6b-9af9-467d-8b26-931df0fa897d" providerId="ADAL" clId="{9C8B87E0-454D-479B-A179-17A26E215DFC}" dt="2026-04-20T19:42:31.040" v="291" actId="1076"/>
          <ac:spMkLst>
            <pc:docMk/>
            <pc:sldMk cId="4197124239" sldId="755"/>
            <ac:spMk id="13" creationId="{D19C040F-028A-854A-A029-6678B2EE2971}"/>
          </ac:spMkLst>
        </pc:spChg>
        <pc:picChg chg="mod">
          <ac:chgData name="Pieter De Vis" userId="fa9b9b6b-9af9-467d-8b26-931df0fa897d" providerId="ADAL" clId="{9C8B87E0-454D-479B-A179-17A26E215DFC}" dt="2026-04-20T18:18:54.023" v="191" actId="1076"/>
          <ac:picMkLst>
            <pc:docMk/>
            <pc:sldMk cId="4197124239" sldId="755"/>
            <ac:picMk id="7" creationId="{FDBFC2C4-11EB-F0B7-86A3-8F002557084A}"/>
          </ac:picMkLst>
        </pc:picChg>
      </pc:sldChg>
      <pc:sldChg chg="del">
        <pc:chgData name="Pieter De Vis" userId="fa9b9b6b-9af9-467d-8b26-931df0fa897d" providerId="ADAL" clId="{9C8B87E0-454D-479B-A179-17A26E215DFC}" dt="2026-04-20T08:57:33.429" v="29" actId="2696"/>
        <pc:sldMkLst>
          <pc:docMk/>
          <pc:sldMk cId="3746746646" sldId="3460"/>
        </pc:sldMkLst>
      </pc:sldChg>
      <pc:sldChg chg="delSp add mod">
        <pc:chgData name="Pieter De Vis" userId="fa9b9b6b-9af9-467d-8b26-931df0fa897d" providerId="ADAL" clId="{9C8B87E0-454D-479B-A179-17A26E215DFC}" dt="2026-04-20T18:15:21.793" v="88" actId="478"/>
        <pc:sldMkLst>
          <pc:docMk/>
          <pc:sldMk cId="4030058997" sldId="3460"/>
        </pc:sldMkLst>
        <pc:spChg chg="del">
          <ac:chgData name="Pieter De Vis" userId="fa9b9b6b-9af9-467d-8b26-931df0fa897d" providerId="ADAL" clId="{9C8B87E0-454D-479B-A179-17A26E215DFC}" dt="2026-04-20T18:15:21.793" v="88" actId="478"/>
          <ac:spMkLst>
            <pc:docMk/>
            <pc:sldMk cId="4030058997" sldId="3460"/>
            <ac:spMk id="6" creationId="{A014D824-8C85-F5B6-1C12-77E5B6B1B133}"/>
          </ac:spMkLst>
        </pc:spChg>
      </pc:sldChg>
      <pc:sldChg chg="del">
        <pc:chgData name="Pieter De Vis" userId="fa9b9b6b-9af9-467d-8b26-931df0fa897d" providerId="ADAL" clId="{9C8B87E0-454D-479B-A179-17A26E215DFC}" dt="2026-04-20T08:57:33.429" v="29" actId="2696"/>
        <pc:sldMkLst>
          <pc:docMk/>
          <pc:sldMk cId="1423113493" sldId="3461"/>
        </pc:sldMkLst>
      </pc:sldChg>
      <pc:sldChg chg="delSp add mod">
        <pc:chgData name="Pieter De Vis" userId="fa9b9b6b-9af9-467d-8b26-931df0fa897d" providerId="ADAL" clId="{9C8B87E0-454D-479B-A179-17A26E215DFC}" dt="2026-04-20T18:15:27.029" v="89" actId="478"/>
        <pc:sldMkLst>
          <pc:docMk/>
          <pc:sldMk cId="2329425100" sldId="3461"/>
        </pc:sldMkLst>
        <pc:spChg chg="del">
          <ac:chgData name="Pieter De Vis" userId="fa9b9b6b-9af9-467d-8b26-931df0fa897d" providerId="ADAL" clId="{9C8B87E0-454D-479B-A179-17A26E215DFC}" dt="2026-04-20T18:15:27.029" v="89" actId="478"/>
          <ac:spMkLst>
            <pc:docMk/>
            <pc:sldMk cId="2329425100" sldId="3461"/>
            <ac:spMk id="6" creationId="{3E301173-29CF-68A4-F895-4A3C57D1B103}"/>
          </ac:spMkLst>
        </pc:spChg>
      </pc:sldChg>
      <pc:sldChg chg="add">
        <pc:chgData name="Pieter De Vis" userId="fa9b9b6b-9af9-467d-8b26-931df0fa897d" providerId="ADAL" clId="{9C8B87E0-454D-479B-A179-17A26E215DFC}" dt="2026-04-20T08:57:39.218" v="30"/>
        <pc:sldMkLst>
          <pc:docMk/>
          <pc:sldMk cId="1536837041" sldId="3462"/>
        </pc:sldMkLst>
      </pc:sldChg>
      <pc:sldChg chg="del">
        <pc:chgData name="Pieter De Vis" userId="fa9b9b6b-9af9-467d-8b26-931df0fa897d" providerId="ADAL" clId="{9C8B87E0-454D-479B-A179-17A26E215DFC}" dt="2026-04-20T08:57:33.429" v="29" actId="2696"/>
        <pc:sldMkLst>
          <pc:docMk/>
          <pc:sldMk cId="1898160109" sldId="3462"/>
        </pc:sldMkLst>
      </pc:sldChg>
      <pc:sldChg chg="del">
        <pc:chgData name="Pieter De Vis" userId="fa9b9b6b-9af9-467d-8b26-931df0fa897d" providerId="ADAL" clId="{9C8B87E0-454D-479B-A179-17A26E215DFC}" dt="2026-04-20T08:57:33.429" v="29" actId="2696"/>
        <pc:sldMkLst>
          <pc:docMk/>
          <pc:sldMk cId="1163885618" sldId="3463"/>
        </pc:sldMkLst>
      </pc:sldChg>
      <pc:sldChg chg="delSp add mod">
        <pc:chgData name="Pieter De Vis" userId="fa9b9b6b-9af9-467d-8b26-931df0fa897d" providerId="ADAL" clId="{9C8B87E0-454D-479B-A179-17A26E215DFC}" dt="2026-04-20T18:15:32.856" v="90" actId="478"/>
        <pc:sldMkLst>
          <pc:docMk/>
          <pc:sldMk cId="2187125664" sldId="3463"/>
        </pc:sldMkLst>
        <pc:spChg chg="del">
          <ac:chgData name="Pieter De Vis" userId="fa9b9b6b-9af9-467d-8b26-931df0fa897d" providerId="ADAL" clId="{9C8B87E0-454D-479B-A179-17A26E215DFC}" dt="2026-04-20T18:15:32.856" v="90" actId="478"/>
          <ac:spMkLst>
            <pc:docMk/>
            <pc:sldMk cId="2187125664" sldId="3463"/>
            <ac:spMk id="5" creationId="{A0B386B5-1143-EC66-14BB-B46348D56BA4}"/>
          </ac:spMkLst>
        </pc:spChg>
      </pc:sldChg>
      <pc:sldChg chg="modSp mod">
        <pc:chgData name="Pieter De Vis" userId="fa9b9b6b-9af9-467d-8b26-931df0fa897d" providerId="ADAL" clId="{9C8B87E0-454D-479B-A179-17A26E215DFC}" dt="2026-04-20T13:45:25.281" v="63" actId="20577"/>
        <pc:sldMkLst>
          <pc:docMk/>
          <pc:sldMk cId="386600696" sldId="3467"/>
        </pc:sldMkLst>
        <pc:spChg chg="mod">
          <ac:chgData name="Pieter De Vis" userId="fa9b9b6b-9af9-467d-8b26-931df0fa897d" providerId="ADAL" clId="{9C8B87E0-454D-479B-A179-17A26E215DFC}" dt="2026-04-20T13:45:25.281" v="63" actId="20577"/>
          <ac:spMkLst>
            <pc:docMk/>
            <pc:sldMk cId="386600696" sldId="3467"/>
            <ac:spMk id="12" creationId="{C313858F-8D78-9620-FF07-A41F1A0765CD}"/>
          </ac:spMkLst>
        </pc:spChg>
      </pc:sldChg>
      <pc:sldChg chg="add">
        <pc:chgData name="Pieter De Vis" userId="fa9b9b6b-9af9-467d-8b26-931df0fa897d" providerId="ADAL" clId="{9C8B87E0-454D-479B-A179-17A26E215DFC}" dt="2026-04-20T09:04:26.523" v="32"/>
        <pc:sldMkLst>
          <pc:docMk/>
          <pc:sldMk cId="2222906381" sldId="3468"/>
        </pc:sldMkLst>
      </pc:sldChg>
      <pc:sldChg chg="del">
        <pc:chgData name="Pieter De Vis" userId="fa9b9b6b-9af9-467d-8b26-931df0fa897d" providerId="ADAL" clId="{9C8B87E0-454D-479B-A179-17A26E215DFC}" dt="2026-04-20T09:04:19.038" v="31" actId="2696"/>
        <pc:sldMkLst>
          <pc:docMk/>
          <pc:sldMk cId="3508712478" sldId="3468"/>
        </pc:sldMkLst>
      </pc:sldChg>
      <pc:sldChg chg="addSp modSp mod">
        <pc:chgData name="Pieter De Vis" userId="fa9b9b6b-9af9-467d-8b26-931df0fa897d" providerId="ADAL" clId="{9C8B87E0-454D-479B-A179-17A26E215DFC}" dt="2026-04-20T18:16:16.188" v="96" actId="1076"/>
        <pc:sldMkLst>
          <pc:docMk/>
          <pc:sldMk cId="2377236015" sldId="3469"/>
        </pc:sldMkLst>
        <pc:spChg chg="mod">
          <ac:chgData name="Pieter De Vis" userId="fa9b9b6b-9af9-467d-8b26-931df0fa897d" providerId="ADAL" clId="{9C8B87E0-454D-479B-A179-17A26E215DFC}" dt="2026-04-20T18:16:11.445" v="95" actId="1076"/>
          <ac:spMkLst>
            <pc:docMk/>
            <pc:sldMk cId="2377236015" sldId="3469"/>
            <ac:spMk id="9" creationId="{F6775495-D42E-FF07-7F06-DACEA3F509AB}"/>
          </ac:spMkLst>
        </pc:spChg>
        <pc:spChg chg="mod">
          <ac:chgData name="Pieter De Vis" userId="fa9b9b6b-9af9-467d-8b26-931df0fa897d" providerId="ADAL" clId="{9C8B87E0-454D-479B-A179-17A26E215DFC}" dt="2026-04-20T18:16:11.445" v="95" actId="1076"/>
          <ac:spMkLst>
            <pc:docMk/>
            <pc:sldMk cId="2377236015" sldId="3469"/>
            <ac:spMk id="10" creationId="{760AE5A5-16B5-F25F-C6FA-A991E9BFC3F2}"/>
          </ac:spMkLst>
        </pc:spChg>
        <pc:spChg chg="mod">
          <ac:chgData name="Pieter De Vis" userId="fa9b9b6b-9af9-467d-8b26-931df0fa897d" providerId="ADAL" clId="{9C8B87E0-454D-479B-A179-17A26E215DFC}" dt="2026-04-20T18:16:11.445" v="95" actId="1076"/>
          <ac:spMkLst>
            <pc:docMk/>
            <pc:sldMk cId="2377236015" sldId="3469"/>
            <ac:spMk id="13" creationId="{E8E0004B-B1A7-AB6B-D54F-3DEBAD7CC63D}"/>
          </ac:spMkLst>
        </pc:spChg>
        <pc:grpChg chg="mod">
          <ac:chgData name="Pieter De Vis" userId="fa9b9b6b-9af9-467d-8b26-931df0fa897d" providerId="ADAL" clId="{9C8B87E0-454D-479B-A179-17A26E215DFC}" dt="2026-04-20T18:16:03.837" v="94" actId="1076"/>
          <ac:grpSpMkLst>
            <pc:docMk/>
            <pc:sldMk cId="2377236015" sldId="3469"/>
            <ac:grpSpMk id="12" creationId="{C0E93921-E2EE-4FDE-61B4-75D25D7B2A58}"/>
          </ac:grpSpMkLst>
        </pc:grpChg>
        <pc:picChg chg="add mod">
          <ac:chgData name="Pieter De Vis" userId="fa9b9b6b-9af9-467d-8b26-931df0fa897d" providerId="ADAL" clId="{9C8B87E0-454D-479B-A179-17A26E215DFC}" dt="2026-04-20T18:16:16.188" v="96" actId="1076"/>
          <ac:picMkLst>
            <pc:docMk/>
            <pc:sldMk cId="2377236015" sldId="3469"/>
            <ac:picMk id="2" creationId="{8D249E8B-7FF2-104A-4859-5A1C81E4E4FE}"/>
          </ac:picMkLst>
        </pc:picChg>
      </pc:sldChg>
      <pc:sldChg chg="modSp mod">
        <pc:chgData name="Pieter De Vis" userId="fa9b9b6b-9af9-467d-8b26-931df0fa897d" providerId="ADAL" clId="{9C8B87E0-454D-479B-A179-17A26E215DFC}" dt="2026-04-20T09:04:47.620" v="41" actId="20577"/>
        <pc:sldMkLst>
          <pc:docMk/>
          <pc:sldMk cId="534926522" sldId="3470"/>
        </pc:sldMkLst>
        <pc:spChg chg="mod">
          <ac:chgData name="Pieter De Vis" userId="fa9b9b6b-9af9-467d-8b26-931df0fa897d" providerId="ADAL" clId="{9C8B87E0-454D-479B-A179-17A26E215DFC}" dt="2026-04-20T09:04:47.620" v="41" actId="20577"/>
          <ac:spMkLst>
            <pc:docMk/>
            <pc:sldMk cId="534926522" sldId="3470"/>
            <ac:spMk id="2" creationId="{81E2692F-674F-F6CA-E98F-6D4F0FCF0B9B}"/>
          </ac:spMkLst>
        </pc:spChg>
      </pc:sldChg>
      <pc:sldChg chg="del">
        <pc:chgData name="Pieter De Vis" userId="fa9b9b6b-9af9-467d-8b26-931df0fa897d" providerId="ADAL" clId="{9C8B87E0-454D-479B-A179-17A26E215DFC}" dt="2026-04-20T09:05:49.699" v="42" actId="2696"/>
        <pc:sldMkLst>
          <pc:docMk/>
          <pc:sldMk cId="354139142" sldId="3471"/>
        </pc:sldMkLst>
      </pc:sldChg>
      <pc:sldChg chg="add">
        <pc:chgData name="Pieter De Vis" userId="fa9b9b6b-9af9-467d-8b26-931df0fa897d" providerId="ADAL" clId="{9C8B87E0-454D-479B-A179-17A26E215DFC}" dt="2026-04-20T09:05:53.405" v="43"/>
        <pc:sldMkLst>
          <pc:docMk/>
          <pc:sldMk cId="3571688229" sldId="3471"/>
        </pc:sldMkLst>
      </pc:sldChg>
      <pc:sldChg chg="modSp mod">
        <pc:chgData name="Pieter De Vis" userId="fa9b9b6b-9af9-467d-8b26-931df0fa897d" providerId="ADAL" clId="{9C8B87E0-454D-479B-A179-17A26E215DFC}" dt="2026-04-21T12:24:20.833" v="303" actId="1076"/>
        <pc:sldMkLst>
          <pc:docMk/>
          <pc:sldMk cId="2145053650" sldId="3485"/>
        </pc:sldMkLst>
        <pc:spChg chg="mod">
          <ac:chgData name="Pieter De Vis" userId="fa9b9b6b-9af9-467d-8b26-931df0fa897d" providerId="ADAL" clId="{9C8B87E0-454D-479B-A179-17A26E215DFC}" dt="2026-04-21T12:24:20.833" v="303" actId="1076"/>
          <ac:spMkLst>
            <pc:docMk/>
            <pc:sldMk cId="2145053650" sldId="3485"/>
            <ac:spMk id="6" creationId="{DE475692-993F-F883-EEE7-32EDCD67EDAF}"/>
          </ac:spMkLst>
        </pc:spChg>
      </pc:sldChg>
      <pc:sldChg chg="modSp add del mod modShow">
        <pc:chgData name="Pieter De Vis" userId="fa9b9b6b-9af9-467d-8b26-931df0fa897d" providerId="ADAL" clId="{9C8B87E0-454D-479B-A179-17A26E215DFC}" dt="2026-04-20T19:30:35.164" v="241" actId="2696"/>
        <pc:sldMkLst>
          <pc:docMk/>
          <pc:sldMk cId="3914309471" sldId="3487"/>
        </pc:sldMkLst>
        <pc:spChg chg="mod">
          <ac:chgData name="Pieter De Vis" userId="fa9b9b6b-9af9-467d-8b26-931df0fa897d" providerId="ADAL" clId="{9C8B87E0-454D-479B-A179-17A26E215DFC}" dt="2026-04-20T18:14:27.824" v="87" actId="20577"/>
          <ac:spMkLst>
            <pc:docMk/>
            <pc:sldMk cId="3914309471" sldId="3487"/>
            <ac:spMk id="4" creationId="{31D606A9-077E-1718-DD09-CF921F624CAE}"/>
          </ac:spMkLst>
        </pc:spChg>
        <pc:picChg chg="mod">
          <ac:chgData name="Pieter De Vis" userId="fa9b9b6b-9af9-467d-8b26-931df0fa897d" providerId="ADAL" clId="{9C8B87E0-454D-479B-A179-17A26E215DFC}" dt="2026-04-20T09:11:19.041" v="59" actId="1076"/>
          <ac:picMkLst>
            <pc:docMk/>
            <pc:sldMk cId="3914309471" sldId="3487"/>
            <ac:picMk id="2050" creationId="{FA9DCCDD-E4B4-54A8-8E7B-1D74780B702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t" anchorCtr="0" compatLnSpc="1">
            <a:prstTxWarp prst="textNoShape">
              <a:avLst/>
            </a:prstTxWarp>
          </a:bodyPr>
          <a:lstStyle>
            <a:lvl1pPr defTabSz="909638">
              <a:defRPr sz="1200"/>
            </a:lvl1pPr>
          </a:lstStyle>
          <a:p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9606" y="1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t" anchorCtr="0" compatLnSpc="1">
            <a:prstTxWarp prst="textNoShape">
              <a:avLst/>
            </a:prstTxWarp>
          </a:bodyPr>
          <a:lstStyle>
            <a:lvl1pPr algn="r" defTabSz="909638">
              <a:defRPr sz="1200"/>
            </a:lvl1pPr>
          </a:lstStyle>
          <a:p>
            <a:endParaRPr lang="en-GB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8830689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b" anchorCtr="0" compatLnSpc="1">
            <a:prstTxWarp prst="textNoShape">
              <a:avLst/>
            </a:prstTxWarp>
          </a:bodyPr>
          <a:lstStyle>
            <a:lvl1pPr defTabSz="909638">
              <a:defRPr sz="1200"/>
            </a:lvl1pPr>
          </a:lstStyle>
          <a:p>
            <a:endParaRPr lang="en-GB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9606" y="8830689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b" anchorCtr="0" compatLnSpc="1">
            <a:prstTxWarp prst="textNoShape">
              <a:avLst/>
            </a:prstTxWarp>
          </a:bodyPr>
          <a:lstStyle>
            <a:lvl1pPr algn="r" defTabSz="909638">
              <a:defRPr sz="1200"/>
            </a:lvl1pPr>
          </a:lstStyle>
          <a:p>
            <a:fld id="{E03F0470-C0BF-4A2C-8A29-B744E6A1BD7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879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t" anchorCtr="0" compatLnSpc="1">
            <a:prstTxWarp prst="textNoShape">
              <a:avLst/>
            </a:prstTxWarp>
          </a:bodyPr>
          <a:lstStyle>
            <a:lvl1pPr defTabSz="909638">
              <a:defRPr sz="1200"/>
            </a:lvl1pPr>
          </a:lstStyle>
          <a:p>
            <a:endParaRPr lang="en-US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9606" y="1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t" anchorCtr="0" compatLnSpc="1">
            <a:prstTxWarp prst="textNoShape">
              <a:avLst/>
            </a:prstTxWarp>
          </a:bodyPr>
          <a:lstStyle>
            <a:lvl1pPr algn="r" defTabSz="909638">
              <a:defRPr sz="1200"/>
            </a:lvl1pPr>
          </a:lstStyle>
          <a:p>
            <a:endParaRPr lang="en-US"/>
          </a:p>
        </p:txBody>
      </p:sp>
      <p:sp>
        <p:nvSpPr>
          <p:cNvPr id="747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7988" y="698500"/>
            <a:ext cx="6194425" cy="34845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47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0714" y="4416090"/>
            <a:ext cx="5608977" cy="418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47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8830689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b" anchorCtr="0" compatLnSpc="1">
            <a:prstTxWarp prst="textNoShape">
              <a:avLst/>
            </a:prstTxWarp>
          </a:bodyPr>
          <a:lstStyle>
            <a:lvl1pPr defTabSz="909638">
              <a:defRPr sz="1200"/>
            </a:lvl1pPr>
          </a:lstStyle>
          <a:p>
            <a:endParaRPr lang="en-US"/>
          </a:p>
        </p:txBody>
      </p:sp>
      <p:sp>
        <p:nvSpPr>
          <p:cNvPr id="747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9606" y="8830689"/>
            <a:ext cx="3039153" cy="46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19" tIns="45510" rIns="91019" bIns="45510" numCol="1" anchor="b" anchorCtr="0" compatLnSpc="1">
            <a:prstTxWarp prst="textNoShape">
              <a:avLst/>
            </a:prstTxWarp>
          </a:bodyPr>
          <a:lstStyle>
            <a:lvl1pPr algn="r" defTabSz="909638">
              <a:defRPr sz="1200"/>
            </a:lvl1pPr>
          </a:lstStyle>
          <a:p>
            <a:fld id="{3A6263B1-05AD-462E-A553-42CB770A366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4747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09638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A6263B1-05AD-462E-A553-42CB770A366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09638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9527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9950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640476" y="513067"/>
            <a:ext cx="10970379" cy="567279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991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subTitle"/>
          </p:nvPr>
        </p:nvSpPr>
        <p:spPr>
          <a:xfrm>
            <a:off x="609563" y="1604516"/>
            <a:ext cx="10971684" cy="3976831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108000" indent="0">
              <a:buNone/>
              <a:defRPr/>
            </a:lvl1pPr>
          </a:lstStyle>
          <a:p>
            <a:pPr algn="ctr"/>
            <a:endParaRPr lang="en-US" sz="2903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7361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640476" y="513067"/>
            <a:ext cx="10970379" cy="56727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800"/>
            </a:lvl1pPr>
          </a:lstStyle>
          <a:p>
            <a:pPr algn="ctr"/>
            <a:endParaRPr lang="en-US" sz="3991" b="0" strike="noStrike" spc="-1" dirty="0">
              <a:latin typeface="Arial"/>
            </a:endParaRPr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610158" y="1196752"/>
            <a:ext cx="10971684" cy="397683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108000" indent="0">
              <a:buNone/>
              <a:defRPr/>
            </a:lvl1pPr>
            <a:lvl2pPr marL="414726" indent="0">
              <a:buNone/>
              <a:defRPr sz="2540"/>
            </a:lvl2pPr>
          </a:lstStyle>
          <a:p>
            <a:endParaRPr lang="en-US" sz="2903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41866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640476" y="513067"/>
            <a:ext cx="10970379" cy="567279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991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261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609562" y="1604515"/>
            <a:ext cx="10971684" cy="1896808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903" b="0" strike="noStrike" spc="-1">
              <a:latin typeface="Arial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body"/>
          </p:nvPr>
        </p:nvSpPr>
        <p:spPr>
          <a:xfrm>
            <a:off x="609562" y="3681925"/>
            <a:ext cx="10971684" cy="1896808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903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13121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2"/>
          <p:cNvSpPr>
            <a:spLocks noGrp="1"/>
          </p:cNvSpPr>
          <p:nvPr>
            <p:ph type="subTitle"/>
          </p:nvPr>
        </p:nvSpPr>
        <p:spPr>
          <a:xfrm>
            <a:off x="609562" y="1604515"/>
            <a:ext cx="10971684" cy="3976831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2903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41688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2"/>
          <p:cNvSpPr>
            <a:spLocks noGrp="1"/>
          </p:cNvSpPr>
          <p:nvPr>
            <p:ph type="subTitle"/>
          </p:nvPr>
        </p:nvSpPr>
        <p:spPr>
          <a:xfrm>
            <a:off x="609562" y="1604515"/>
            <a:ext cx="10971684" cy="3976831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2903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68876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487" y="260648"/>
            <a:ext cx="906488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487" y="1646536"/>
            <a:ext cx="11386656" cy="45256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2BB2B87-743C-4B56-B8B7-F1DBF54670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0040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subTitle"/>
          </p:nvPr>
        </p:nvSpPr>
        <p:spPr>
          <a:xfrm>
            <a:off x="610810" y="799660"/>
            <a:ext cx="10970379" cy="26293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2903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0141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2"/>
          <p:cNvSpPr>
            <a:spLocks noGrp="1"/>
          </p:cNvSpPr>
          <p:nvPr>
            <p:ph type="subTitle"/>
          </p:nvPr>
        </p:nvSpPr>
        <p:spPr>
          <a:xfrm>
            <a:off x="609562" y="1604515"/>
            <a:ext cx="10971684" cy="3976831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2903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3018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71746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640476" y="513067"/>
            <a:ext cx="10970379" cy="567279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991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subTitle"/>
          </p:nvPr>
        </p:nvSpPr>
        <p:spPr>
          <a:xfrm>
            <a:off x="609563" y="1604516"/>
            <a:ext cx="10971684" cy="3976831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2903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998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640476" y="513067"/>
            <a:ext cx="10970379" cy="56727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 sz="2800"/>
            </a:lvl1pPr>
          </a:lstStyle>
          <a:p>
            <a:pPr algn="ctr"/>
            <a:endParaRPr lang="en-US" sz="3991" b="0" strike="noStrike" spc="-1" dirty="0">
              <a:latin typeface="Arial"/>
            </a:endParaRPr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610158" y="1196752"/>
            <a:ext cx="10971684" cy="397683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108000" indent="0">
              <a:buNone/>
              <a:defRPr/>
            </a:lvl1pPr>
            <a:lvl2pPr marL="414726" indent="0">
              <a:buNone/>
              <a:defRPr sz="2540"/>
            </a:lvl2pPr>
          </a:lstStyle>
          <a:p>
            <a:endParaRPr lang="en-US" sz="2903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96465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640476" y="513067"/>
            <a:ext cx="10970379" cy="567279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991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7792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2.jpe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11.jpeg"/><Relationship Id="rId18" Type="http://schemas.openxmlformats.org/officeDocument/2006/relationships/image" Target="../media/image16.jpeg"/><Relationship Id="rId3" Type="http://schemas.openxmlformats.org/officeDocument/2006/relationships/theme" Target="../theme/theme2.xml"/><Relationship Id="rId7" Type="http://schemas.openxmlformats.org/officeDocument/2006/relationships/image" Target="../media/image6.jpeg"/><Relationship Id="rId12" Type="http://schemas.openxmlformats.org/officeDocument/2006/relationships/image" Target="../media/image10.jpeg"/><Relationship Id="rId17" Type="http://schemas.openxmlformats.org/officeDocument/2006/relationships/image" Target="../media/image15.png"/><Relationship Id="rId2" Type="http://schemas.openxmlformats.org/officeDocument/2006/relationships/slideLayout" Target="../slideLayouts/slideLayout10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jpeg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5" Type="http://schemas.openxmlformats.org/officeDocument/2006/relationships/image" Target="../media/image13.png"/><Relationship Id="rId10" Type="http://schemas.openxmlformats.org/officeDocument/2006/relationships/image" Target="../media/image8.gif"/><Relationship Id="rId4" Type="http://schemas.openxmlformats.org/officeDocument/2006/relationships/image" Target="../media/image4.jpeg"/><Relationship Id="rId9" Type="http://schemas.openxmlformats.org/officeDocument/2006/relationships/image" Target="../media/image7.jpeg"/><Relationship Id="rId14" Type="http://schemas.openxmlformats.org/officeDocument/2006/relationships/image" Target="../media/image1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CustomShape 1"/>
          <p:cNvSpPr/>
          <p:nvPr/>
        </p:nvSpPr>
        <p:spPr>
          <a:xfrm>
            <a:off x="1742" y="-980"/>
            <a:ext cx="12186455" cy="1077732"/>
          </a:xfrm>
          <a:prstGeom prst="rect">
            <a:avLst/>
          </a:prstGeom>
          <a:solidFill>
            <a:srgbClr val="E0EFD4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pic>
        <p:nvPicPr>
          <p:cNvPr id="57" name="Picture 56"/>
          <p:cNvPicPr/>
          <p:nvPr/>
        </p:nvPicPr>
        <p:blipFill>
          <a:blip r:embed="rId10"/>
          <a:stretch/>
        </p:blipFill>
        <p:spPr>
          <a:xfrm>
            <a:off x="43540" y="31680"/>
            <a:ext cx="2999047" cy="497063"/>
          </a:xfrm>
          <a:prstGeom prst="rect">
            <a:avLst/>
          </a:prstGeom>
          <a:ln>
            <a:noFill/>
          </a:ln>
        </p:spPr>
      </p:pic>
      <p:pic>
        <p:nvPicPr>
          <p:cNvPr id="58" name="Picture 32"/>
          <p:cNvPicPr/>
          <p:nvPr/>
        </p:nvPicPr>
        <p:blipFill>
          <a:blip r:embed="rId11"/>
          <a:stretch/>
        </p:blipFill>
        <p:spPr>
          <a:xfrm>
            <a:off x="11252518" y="60419"/>
            <a:ext cx="799833" cy="435665"/>
          </a:xfrm>
          <a:prstGeom prst="rect">
            <a:avLst/>
          </a:prstGeom>
          <a:ln>
            <a:noFill/>
          </a:ln>
        </p:spPr>
      </p:pic>
      <p:sp>
        <p:nvSpPr>
          <p:cNvPr id="61" name="CustomShape 4"/>
          <p:cNvSpPr/>
          <p:nvPr/>
        </p:nvSpPr>
        <p:spPr>
          <a:xfrm>
            <a:off x="2816614" y="6670278"/>
            <a:ext cx="6820565" cy="15545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8940" tIns="9470" rIns="18940" bIns="9470"/>
          <a:lstStyle/>
          <a:p>
            <a:pPr algn="ctr">
              <a:lnSpc>
                <a:spcPct val="100000"/>
              </a:lnSpc>
            </a:pPr>
            <a:r>
              <a:rPr lang="en-US" sz="907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(c) HYPERNETS Consortium, 2024 (RBINS, TARTU, SU, CNR, NPL, GFZ, CONICET, VLIZ)</a:t>
            </a:r>
            <a:endParaRPr lang="en-US" sz="907" b="0" strike="noStrike" spc="-1" dirty="0">
              <a:latin typeface="Arial"/>
            </a:endParaRPr>
          </a:p>
        </p:txBody>
      </p:sp>
      <p:sp>
        <p:nvSpPr>
          <p:cNvPr id="2" name="hc"/>
          <p:cNvSpPr txBox="1"/>
          <p:nvPr userDrawn="1"/>
        </p:nvSpPr>
        <p:spPr>
          <a:xfrm>
            <a:off x="0" y="2"/>
            <a:ext cx="12192000" cy="231923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endParaRPr kumimoji="0" lang="en-GB" sz="907" b="0" i="0" u="none" baseline="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A31857-0E8D-FC1F-51C7-92FE1CF5864D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9028" y="60419"/>
            <a:ext cx="877644" cy="4356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9D891-63B3-DBB4-D273-EB09F01CE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10816"/>
            <a:ext cx="10515600" cy="47661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BE" dirty="0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97D66B9A-1F36-F737-7E64-E5AECA9CF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6084"/>
            <a:ext cx="10515600" cy="5806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3391318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9" r:id="rId4"/>
    <p:sldLayoutId id="2147483713" r:id="rId5"/>
    <p:sldLayoutId id="2147483716" r:id="rId6"/>
    <p:sldLayoutId id="2147483718" r:id="rId7"/>
    <p:sldLayoutId id="2147483722" r:id="rId8"/>
  </p:sldLayoutIdLst>
  <p:txStyles>
    <p:titleStyle>
      <a:lvl1pPr algn="l" defTabSz="829452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32000" indent="-324000" algn="l" defTabSz="829452" rtl="0" eaLnBrk="1" latinLnBrk="0" hangingPunct="1">
        <a:lnSpc>
          <a:spcPct val="90000"/>
        </a:lnSpc>
        <a:spcBef>
          <a:spcPts val="1417"/>
        </a:spcBef>
        <a:buClr>
          <a:srgbClr val="000000"/>
        </a:buClr>
        <a:buSzPct val="45000"/>
        <a:buFont typeface="Wingdings" charset="2"/>
        <a:buChar char="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2089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36815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451541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66268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280994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695720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110446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525172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1pPr>
      <a:lvl2pPr marL="414726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2pPr>
      <a:lvl3pPr marL="829452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3pPr>
      <a:lvl4pPr marL="1244178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658904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073631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488357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2903083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317809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/>
          <p:nvPr/>
        </p:nvPicPr>
        <p:blipFill>
          <a:blip r:embed="rId4"/>
          <a:stretch/>
        </p:blipFill>
        <p:spPr>
          <a:xfrm>
            <a:off x="3140117" y="5856985"/>
            <a:ext cx="1350180" cy="510127"/>
          </a:xfrm>
          <a:prstGeom prst="rect">
            <a:avLst/>
          </a:prstGeom>
          <a:ln>
            <a:noFill/>
          </a:ln>
        </p:spPr>
      </p:pic>
      <p:sp>
        <p:nvSpPr>
          <p:cNvPr id="21" name="CustomShape 1"/>
          <p:cNvSpPr/>
          <p:nvPr/>
        </p:nvSpPr>
        <p:spPr>
          <a:xfrm>
            <a:off x="1" y="1"/>
            <a:ext cx="12186455" cy="1007843"/>
          </a:xfrm>
          <a:prstGeom prst="rect">
            <a:avLst/>
          </a:prstGeom>
          <a:solidFill>
            <a:srgbClr val="FFFFFF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pic>
        <p:nvPicPr>
          <p:cNvPr id="2" name="Picture 31"/>
          <p:cNvPicPr/>
          <p:nvPr/>
        </p:nvPicPr>
        <p:blipFill>
          <a:blip r:embed="rId5"/>
          <a:stretch/>
        </p:blipFill>
        <p:spPr>
          <a:xfrm>
            <a:off x="177644" y="250492"/>
            <a:ext cx="2369891" cy="439911"/>
          </a:xfrm>
          <a:prstGeom prst="rect">
            <a:avLst/>
          </a:prstGeom>
          <a:ln>
            <a:noFill/>
          </a:ln>
        </p:spPr>
      </p:pic>
      <p:pic>
        <p:nvPicPr>
          <p:cNvPr id="3" name="Picture 32"/>
          <p:cNvPicPr/>
          <p:nvPr/>
        </p:nvPicPr>
        <p:blipFill>
          <a:blip r:embed="rId6"/>
          <a:stretch/>
        </p:blipFill>
        <p:spPr>
          <a:xfrm>
            <a:off x="10974733" y="227631"/>
            <a:ext cx="799833" cy="435665"/>
          </a:xfrm>
          <a:prstGeom prst="rect">
            <a:avLst/>
          </a:prstGeom>
          <a:ln>
            <a:noFill/>
          </a:ln>
        </p:spPr>
      </p:pic>
      <p:sp>
        <p:nvSpPr>
          <p:cNvPr id="4" name="CustomShape 2"/>
          <p:cNvSpPr/>
          <p:nvPr/>
        </p:nvSpPr>
        <p:spPr>
          <a:xfrm>
            <a:off x="1742" y="-980"/>
            <a:ext cx="12186455" cy="1077732"/>
          </a:xfrm>
          <a:prstGeom prst="rect">
            <a:avLst/>
          </a:prstGeom>
          <a:solidFill>
            <a:srgbClr val="E0EFD4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pic>
        <p:nvPicPr>
          <p:cNvPr id="5" name="Picture 10"/>
          <p:cNvPicPr/>
          <p:nvPr/>
        </p:nvPicPr>
        <p:blipFill>
          <a:blip r:embed="rId7"/>
          <a:stretch/>
        </p:blipFill>
        <p:spPr>
          <a:xfrm>
            <a:off x="10389118" y="106468"/>
            <a:ext cx="1603148" cy="873943"/>
          </a:xfrm>
          <a:prstGeom prst="rect">
            <a:avLst/>
          </a:prstGeom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8"/>
          <a:stretch/>
        </p:blipFill>
        <p:spPr>
          <a:xfrm>
            <a:off x="130621" y="-980"/>
            <a:ext cx="6190975" cy="1027438"/>
          </a:xfrm>
          <a:prstGeom prst="rect">
            <a:avLst/>
          </a:prstGeom>
          <a:ln>
            <a:noFill/>
          </a:ln>
        </p:spPr>
      </p:pic>
      <p:sp>
        <p:nvSpPr>
          <p:cNvPr id="7" name="Line 3"/>
          <p:cNvSpPr/>
          <p:nvPr/>
        </p:nvSpPr>
        <p:spPr>
          <a:xfrm>
            <a:off x="-107543" y="5857964"/>
            <a:ext cx="12575268" cy="16982"/>
          </a:xfrm>
          <a:prstGeom prst="line">
            <a:avLst/>
          </a:prstGeom>
          <a:ln w="31680">
            <a:solidFill>
              <a:srgbClr val="89C76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pic>
        <p:nvPicPr>
          <p:cNvPr id="9" name="Picture 16"/>
          <p:cNvPicPr/>
          <p:nvPr/>
        </p:nvPicPr>
        <p:blipFill>
          <a:blip r:embed="rId9"/>
          <a:stretch/>
        </p:blipFill>
        <p:spPr>
          <a:xfrm>
            <a:off x="3245483" y="6296569"/>
            <a:ext cx="1152944" cy="420315"/>
          </a:xfrm>
          <a:prstGeom prst="rect">
            <a:avLst/>
          </a:prstGeom>
          <a:ln>
            <a:noFill/>
          </a:ln>
        </p:spPr>
      </p:pic>
      <p:pic>
        <p:nvPicPr>
          <p:cNvPr id="11" name="Picture 18"/>
          <p:cNvPicPr/>
          <p:nvPr/>
        </p:nvPicPr>
        <p:blipFill>
          <a:blip r:embed="rId10"/>
          <a:stretch/>
        </p:blipFill>
        <p:spPr>
          <a:xfrm>
            <a:off x="4044881" y="6225699"/>
            <a:ext cx="472847" cy="392556"/>
          </a:xfrm>
          <a:prstGeom prst="rect">
            <a:avLst/>
          </a:prstGeom>
          <a:ln>
            <a:noFill/>
          </a:ln>
        </p:spPr>
      </p:pic>
      <p:sp>
        <p:nvSpPr>
          <p:cNvPr id="12" name="CustomShape 5"/>
          <p:cNvSpPr/>
          <p:nvPr/>
        </p:nvSpPr>
        <p:spPr>
          <a:xfrm>
            <a:off x="2816614" y="5670504"/>
            <a:ext cx="6820565" cy="15545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8940" tIns="9470" rIns="18940" bIns="9470"/>
          <a:lstStyle/>
          <a:p>
            <a:pPr algn="ctr">
              <a:lnSpc>
                <a:spcPct val="100000"/>
              </a:lnSpc>
            </a:pPr>
            <a:r>
              <a:rPr lang="en-US" sz="907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(c) HYPERNETS Consortium, 2024 (RBINS, TARTU, SU, CNR, NPL, GFZ, CONICET, VLIZ)</a:t>
            </a:r>
            <a:endParaRPr lang="en-US" sz="907" b="0" strike="noStrike" spc="-1" dirty="0">
              <a:latin typeface="Arial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11"/>
          <a:stretch/>
        </p:blipFill>
        <p:spPr>
          <a:xfrm>
            <a:off x="2025419" y="5977479"/>
            <a:ext cx="954836" cy="724693"/>
          </a:xfrm>
          <a:prstGeom prst="rect">
            <a:avLst/>
          </a:prstGeom>
          <a:ln>
            <a:noFill/>
          </a:ln>
        </p:spPr>
      </p:pic>
      <p:pic>
        <p:nvPicPr>
          <p:cNvPr id="14" name="Picture 13"/>
          <p:cNvPicPr/>
          <p:nvPr/>
        </p:nvPicPr>
        <p:blipFill>
          <a:blip r:embed="rId12"/>
          <a:stretch/>
        </p:blipFill>
        <p:spPr>
          <a:xfrm>
            <a:off x="4717051" y="6102514"/>
            <a:ext cx="1463040" cy="545724"/>
          </a:xfrm>
          <a:prstGeom prst="rect">
            <a:avLst/>
          </a:prstGeom>
          <a:ln>
            <a:noFill/>
          </a:ln>
        </p:spPr>
      </p:pic>
      <p:pic>
        <p:nvPicPr>
          <p:cNvPr id="15" name="Picture 14"/>
          <p:cNvPicPr/>
          <p:nvPr/>
        </p:nvPicPr>
        <p:blipFill>
          <a:blip r:embed="rId13"/>
          <a:stretch/>
        </p:blipFill>
        <p:spPr>
          <a:xfrm>
            <a:off x="6258610" y="5944669"/>
            <a:ext cx="1165571" cy="863165"/>
          </a:xfrm>
          <a:prstGeom prst="rect">
            <a:avLst/>
          </a:prstGeom>
          <a:ln>
            <a:noFill/>
          </a:ln>
        </p:spPr>
      </p:pic>
      <p:pic>
        <p:nvPicPr>
          <p:cNvPr id="16" name="Picture 15"/>
          <p:cNvPicPr/>
          <p:nvPr/>
        </p:nvPicPr>
        <p:blipFill>
          <a:blip r:embed="rId14"/>
          <a:stretch/>
        </p:blipFill>
        <p:spPr>
          <a:xfrm>
            <a:off x="7424181" y="6045262"/>
            <a:ext cx="2632437" cy="657090"/>
          </a:xfrm>
          <a:prstGeom prst="rect">
            <a:avLst/>
          </a:prstGeom>
          <a:ln>
            <a:noFill/>
          </a:ln>
        </p:spPr>
      </p:pic>
      <p:pic>
        <p:nvPicPr>
          <p:cNvPr id="17" name="Picture 16"/>
          <p:cNvPicPr/>
          <p:nvPr/>
        </p:nvPicPr>
        <p:blipFill>
          <a:blip r:embed="rId15"/>
          <a:stretch/>
        </p:blipFill>
        <p:spPr>
          <a:xfrm>
            <a:off x="9780659" y="6019462"/>
            <a:ext cx="1343649" cy="708690"/>
          </a:xfrm>
          <a:prstGeom prst="rect">
            <a:avLst/>
          </a:prstGeom>
          <a:ln>
            <a:noFill/>
          </a:ln>
        </p:spPr>
      </p:pic>
      <p:sp>
        <p:nvSpPr>
          <p:cNvPr id="18" name="PlaceHolder 6"/>
          <p:cNvSpPr>
            <a:spLocks noGrp="1"/>
          </p:cNvSpPr>
          <p:nvPr>
            <p:ph type="title"/>
          </p:nvPr>
        </p:nvSpPr>
        <p:spPr>
          <a:xfrm>
            <a:off x="640476" y="513066"/>
            <a:ext cx="10970379" cy="566952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en-US" sz="1633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19" name="PlaceHolder 7"/>
          <p:cNvSpPr>
            <a:spLocks noGrp="1"/>
          </p:cNvSpPr>
          <p:nvPr>
            <p:ph type="body"/>
          </p:nvPr>
        </p:nvSpPr>
        <p:spPr>
          <a:xfrm>
            <a:off x="609563" y="1604516"/>
            <a:ext cx="10971684" cy="3976831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 dirty="0">
                <a:latin typeface="Arial"/>
              </a:rPr>
              <a:t>Click to edit the outline text format</a:t>
            </a:r>
          </a:p>
          <a:p>
            <a:pPr marL="783734" lvl="1" indent="-293900">
              <a:spcBef>
                <a:spcPts val="1029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633" b="0" strike="noStrike" spc="-1" dirty="0">
                <a:latin typeface="Arial"/>
              </a:rPr>
              <a:t>Second Outline Level</a:t>
            </a:r>
          </a:p>
          <a:p>
            <a:pPr marL="1175602" lvl="2" indent="-261245">
              <a:spcBef>
                <a:spcPts val="77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 dirty="0">
                <a:latin typeface="Arial"/>
              </a:rPr>
              <a:t>Third Outline Level</a:t>
            </a:r>
          </a:p>
          <a:p>
            <a:pPr marL="1567469" lvl="3" indent="-195934">
              <a:spcBef>
                <a:spcPts val="51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633" b="0" strike="noStrike" spc="-1" dirty="0">
                <a:latin typeface="Arial"/>
              </a:rPr>
              <a:t>Fourth Outline Level</a:t>
            </a:r>
          </a:p>
          <a:p>
            <a:pPr marL="1959336" lvl="4" indent="-195934">
              <a:spcBef>
                <a:spcPts val="25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 dirty="0">
                <a:latin typeface="Arial"/>
              </a:rPr>
              <a:t>Fifth Outline Level</a:t>
            </a:r>
          </a:p>
          <a:p>
            <a:pPr marL="2351203" lvl="5" indent="-195934">
              <a:spcBef>
                <a:spcPts val="25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 dirty="0">
                <a:latin typeface="Arial"/>
              </a:rPr>
              <a:t>Sixth Outline Level</a:t>
            </a:r>
          </a:p>
          <a:p>
            <a:pPr marL="2743070" lvl="6" indent="-195934">
              <a:spcBef>
                <a:spcPts val="25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 dirty="0">
                <a:latin typeface="Arial"/>
              </a:rPr>
              <a:t>Seventh Outline Level</a:t>
            </a:r>
          </a:p>
        </p:txBody>
      </p:sp>
      <p:sp>
        <p:nvSpPr>
          <p:cNvPr id="22" name="hc"/>
          <p:cNvSpPr txBox="1"/>
          <p:nvPr userDrawn="1"/>
        </p:nvSpPr>
        <p:spPr>
          <a:xfrm>
            <a:off x="0" y="2"/>
            <a:ext cx="12192000" cy="231923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endParaRPr kumimoji="0" lang="en-GB" sz="907" b="0" i="0" u="none" baseline="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sp>
        <p:nvSpPr>
          <p:cNvPr id="23" name="fc"/>
          <p:cNvSpPr txBox="1"/>
          <p:nvPr userDrawn="1"/>
        </p:nvSpPr>
        <p:spPr>
          <a:xfrm>
            <a:off x="0" y="6525327"/>
            <a:ext cx="12192000" cy="231923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endParaRPr kumimoji="0" lang="en-GB" sz="907" b="0" i="0" u="none" baseline="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3B2E895-1B79-41BA-58B0-FB88B58AD27B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272" y="132708"/>
            <a:ext cx="1719138" cy="85338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E7FD5B4-1D00-925A-0C33-0D98F52390C5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11075235" y="5957902"/>
            <a:ext cx="1012024" cy="713294"/>
          </a:xfrm>
          <a:prstGeom prst="rect">
            <a:avLst/>
          </a:prstGeom>
        </p:spPr>
      </p:pic>
      <p:pic>
        <p:nvPicPr>
          <p:cNvPr id="24" name="Picture 23" descr="A black and white logo&#10;&#10;Description automatically generated">
            <a:extLst>
              <a:ext uri="{FF2B5EF4-FFF2-40B4-BE49-F238E27FC236}">
                <a16:creationId xmlns:a16="http://schemas.microsoft.com/office/drawing/2014/main" id="{19599EBD-3DFF-682F-47E9-DD412D2AD2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82" b="14730"/>
          <a:stretch/>
        </p:blipFill>
        <p:spPr>
          <a:xfrm>
            <a:off x="171283" y="5957902"/>
            <a:ext cx="1709928" cy="78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043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10" r:id="rId2"/>
  </p:sldLayoutIdLst>
  <p:txStyles>
    <p:titleStyle>
      <a:lvl1pPr algn="l" defTabSz="829452" rtl="0" eaLnBrk="1" latinLnBrk="0" hangingPunct="1">
        <a:lnSpc>
          <a:spcPct val="90000"/>
        </a:lnSpc>
        <a:spcBef>
          <a:spcPct val="0"/>
        </a:spcBef>
        <a:buNone/>
        <a:defRPr sz="39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32000" indent="-324000" algn="l" defTabSz="829452" rtl="0" eaLnBrk="1" latinLnBrk="0" hangingPunct="1">
        <a:lnSpc>
          <a:spcPct val="90000"/>
        </a:lnSpc>
        <a:spcBef>
          <a:spcPts val="1417"/>
        </a:spcBef>
        <a:buClr>
          <a:srgbClr val="000000"/>
        </a:buClr>
        <a:buSzPct val="45000"/>
        <a:buFont typeface="Wingdings" charset="2"/>
        <a:buChar char=""/>
        <a:defRPr sz="2540" kern="1200">
          <a:solidFill>
            <a:schemeClr val="tx1"/>
          </a:solidFill>
          <a:latin typeface="+mn-lt"/>
          <a:ea typeface="+mn-ea"/>
          <a:cs typeface="+mn-cs"/>
        </a:defRPr>
      </a:lvl1pPr>
      <a:lvl2pPr marL="622089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177" kern="1200">
          <a:solidFill>
            <a:schemeClr val="tx1"/>
          </a:solidFill>
          <a:latin typeface="+mn-lt"/>
          <a:ea typeface="+mn-ea"/>
          <a:cs typeface="+mn-cs"/>
        </a:defRPr>
      </a:lvl2pPr>
      <a:lvl3pPr marL="1036815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3pPr>
      <a:lvl4pPr marL="1451541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866268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280994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695720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3110446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525172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1pPr>
      <a:lvl2pPr marL="414726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2pPr>
      <a:lvl3pPr marL="829452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3pPr>
      <a:lvl4pPr marL="1244178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658904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073631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488357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2903083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317809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CustomShape 1"/>
          <p:cNvSpPr/>
          <p:nvPr/>
        </p:nvSpPr>
        <p:spPr>
          <a:xfrm>
            <a:off x="1742" y="-980"/>
            <a:ext cx="12186455" cy="1077732"/>
          </a:xfrm>
          <a:prstGeom prst="rect">
            <a:avLst/>
          </a:prstGeom>
          <a:solidFill>
            <a:srgbClr val="E0EFD4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BE"/>
          </a:p>
        </p:txBody>
      </p:sp>
      <p:pic>
        <p:nvPicPr>
          <p:cNvPr id="57" name="Picture 56"/>
          <p:cNvPicPr/>
          <p:nvPr/>
        </p:nvPicPr>
        <p:blipFill>
          <a:blip r:embed="rId6"/>
          <a:stretch/>
        </p:blipFill>
        <p:spPr>
          <a:xfrm>
            <a:off x="43540" y="31680"/>
            <a:ext cx="2999047" cy="497063"/>
          </a:xfrm>
          <a:prstGeom prst="rect">
            <a:avLst/>
          </a:prstGeom>
          <a:ln>
            <a:noFill/>
          </a:ln>
        </p:spPr>
      </p:pic>
      <p:pic>
        <p:nvPicPr>
          <p:cNvPr id="58" name="Picture 32"/>
          <p:cNvPicPr/>
          <p:nvPr/>
        </p:nvPicPr>
        <p:blipFill>
          <a:blip r:embed="rId7"/>
          <a:stretch/>
        </p:blipFill>
        <p:spPr>
          <a:xfrm>
            <a:off x="11252518" y="60419"/>
            <a:ext cx="799833" cy="435665"/>
          </a:xfrm>
          <a:prstGeom prst="rect">
            <a:avLst/>
          </a:prstGeom>
          <a:ln>
            <a:noFill/>
          </a:ln>
        </p:spPr>
      </p:pic>
      <p:sp>
        <p:nvSpPr>
          <p:cNvPr id="61" name="CustomShape 4"/>
          <p:cNvSpPr/>
          <p:nvPr/>
        </p:nvSpPr>
        <p:spPr>
          <a:xfrm>
            <a:off x="2816614" y="6670278"/>
            <a:ext cx="6820565" cy="15545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8940" tIns="9470" rIns="18940" bIns="9470"/>
          <a:lstStyle/>
          <a:p>
            <a:pPr algn="ctr">
              <a:lnSpc>
                <a:spcPct val="100000"/>
              </a:lnSpc>
            </a:pPr>
            <a:r>
              <a:rPr lang="en-US" sz="907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(c) HYPERNETS Consortium, 2026 (RBINS, TARTU, RSWARE, SU, CNR, NPL, CONICET, VLIZ)</a:t>
            </a:r>
            <a:endParaRPr lang="en-US" sz="907" b="0" strike="noStrike" spc="-1" dirty="0">
              <a:latin typeface="Arial"/>
            </a:endParaRPr>
          </a:p>
        </p:txBody>
      </p:sp>
      <p:sp>
        <p:nvSpPr>
          <p:cNvPr id="62" name="PlaceHolder 5"/>
          <p:cNvSpPr>
            <a:spLocks noGrp="1"/>
          </p:cNvSpPr>
          <p:nvPr>
            <p:ph type="title"/>
          </p:nvPr>
        </p:nvSpPr>
        <p:spPr>
          <a:xfrm>
            <a:off x="640476" y="513066"/>
            <a:ext cx="10970379" cy="566952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en-US" sz="1633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63" name="PlaceHolder 6"/>
          <p:cNvSpPr>
            <a:spLocks noGrp="1"/>
          </p:cNvSpPr>
          <p:nvPr>
            <p:ph type="body"/>
          </p:nvPr>
        </p:nvSpPr>
        <p:spPr>
          <a:xfrm>
            <a:off x="609563" y="1604516"/>
            <a:ext cx="10971684" cy="3976831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>
                <a:latin typeface="Arial"/>
              </a:rPr>
              <a:t>Click to edit the outline text format</a:t>
            </a:r>
          </a:p>
          <a:p>
            <a:pPr marL="783734" lvl="1" indent="-293900">
              <a:spcBef>
                <a:spcPts val="1029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633" b="0" strike="noStrike" spc="-1">
                <a:latin typeface="Arial"/>
              </a:rPr>
              <a:t>Second Outline Level</a:t>
            </a:r>
          </a:p>
          <a:p>
            <a:pPr marL="1175602" lvl="2" indent="-261245">
              <a:spcBef>
                <a:spcPts val="77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>
                <a:latin typeface="Arial"/>
              </a:rPr>
              <a:t>Third Outline Level</a:t>
            </a:r>
          </a:p>
          <a:p>
            <a:pPr marL="1567469" lvl="3" indent="-195934">
              <a:spcBef>
                <a:spcPts val="51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633" b="0" strike="noStrike" spc="-1">
                <a:latin typeface="Arial"/>
              </a:rPr>
              <a:t>Fourth Outline Level</a:t>
            </a:r>
          </a:p>
          <a:p>
            <a:pPr marL="1959336" lvl="4" indent="-195934">
              <a:spcBef>
                <a:spcPts val="25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>
                <a:latin typeface="Arial"/>
              </a:rPr>
              <a:t>Fifth Outline Level</a:t>
            </a:r>
          </a:p>
          <a:p>
            <a:pPr marL="2351203" lvl="5" indent="-195934">
              <a:spcBef>
                <a:spcPts val="25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>
                <a:latin typeface="Arial"/>
              </a:rPr>
              <a:t>Sixth Outline Level</a:t>
            </a:r>
          </a:p>
          <a:p>
            <a:pPr marL="2743070" lvl="6" indent="-195934">
              <a:spcBef>
                <a:spcPts val="25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633" b="0" strike="noStrike" spc="-1">
                <a:latin typeface="Arial"/>
              </a:rPr>
              <a:t>Seventh Outline Level</a:t>
            </a:r>
          </a:p>
        </p:txBody>
      </p:sp>
      <p:sp>
        <p:nvSpPr>
          <p:cNvPr id="2" name="hc"/>
          <p:cNvSpPr txBox="1"/>
          <p:nvPr userDrawn="1"/>
        </p:nvSpPr>
        <p:spPr>
          <a:xfrm>
            <a:off x="0" y="2"/>
            <a:ext cx="12192000" cy="231923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endParaRPr kumimoji="0" lang="en-GB" sz="907" b="0" i="0" u="none" baseline="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A31857-0E8D-FC1F-51C7-92FE1CF5864D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9028" y="60419"/>
            <a:ext cx="877644" cy="435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32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</p:sldLayoutIdLst>
  <p:txStyles>
    <p:titleStyle>
      <a:lvl1pPr algn="l" defTabSz="829452" rtl="0" eaLnBrk="1" latinLnBrk="0" hangingPunct="1">
        <a:lnSpc>
          <a:spcPct val="90000"/>
        </a:lnSpc>
        <a:spcBef>
          <a:spcPct val="0"/>
        </a:spcBef>
        <a:buNone/>
        <a:defRPr sz="39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32000" indent="-324000" algn="l" defTabSz="829452" rtl="0" eaLnBrk="1" latinLnBrk="0" hangingPunct="1">
        <a:lnSpc>
          <a:spcPct val="90000"/>
        </a:lnSpc>
        <a:spcBef>
          <a:spcPts val="1417"/>
        </a:spcBef>
        <a:buClr>
          <a:srgbClr val="000000"/>
        </a:buClr>
        <a:buSzPct val="45000"/>
        <a:buFont typeface="Wingdings" charset="2"/>
        <a:buChar char=""/>
        <a:defRPr sz="2540" kern="1200">
          <a:solidFill>
            <a:schemeClr val="tx1"/>
          </a:solidFill>
          <a:latin typeface="+mn-lt"/>
          <a:ea typeface="+mn-ea"/>
          <a:cs typeface="+mn-cs"/>
        </a:defRPr>
      </a:lvl1pPr>
      <a:lvl2pPr marL="622089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177" kern="1200">
          <a:solidFill>
            <a:schemeClr val="tx1"/>
          </a:solidFill>
          <a:latin typeface="+mn-lt"/>
          <a:ea typeface="+mn-ea"/>
          <a:cs typeface="+mn-cs"/>
        </a:defRPr>
      </a:lvl2pPr>
      <a:lvl3pPr marL="1036815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3pPr>
      <a:lvl4pPr marL="1451541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866268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280994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695720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3110446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525172" indent="-207363" algn="l" defTabSz="829452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1pPr>
      <a:lvl2pPr marL="414726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2pPr>
      <a:lvl3pPr marL="829452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3pPr>
      <a:lvl4pPr marL="1244178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658904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073631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488357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2903083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317809" algn="l" defTabSz="829452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18" Type="http://schemas.openxmlformats.org/officeDocument/2006/relationships/image" Target="../media/image3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jpeg"/><Relationship Id="rId17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11" Type="http://schemas.openxmlformats.org/officeDocument/2006/relationships/image" Target="../media/image25.jpe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jpeg"/><Relationship Id="rId19" Type="http://schemas.openxmlformats.org/officeDocument/2006/relationships/hyperlink" Target="https://doi.org/10.3389/frsen.2024.1372085" TargetMode="External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rsen.2024.1372085" TargetMode="External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hyperlink" Target="https://doi.org/10.3389/frsen.2024.1347507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jpe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jpeg"/><Relationship Id="rId9" Type="http://schemas.openxmlformats.org/officeDocument/2006/relationships/image" Target="../media/image4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jpeg"/><Relationship Id="rId4" Type="http://schemas.openxmlformats.org/officeDocument/2006/relationships/image" Target="../media/image5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4.png"/><Relationship Id="rId7" Type="http://schemas.openxmlformats.org/officeDocument/2006/relationships/hyperlink" Target="https://doi.org/10.3389/frsen.2024.1347230" TargetMode="Externa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5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281/zenodo.7962556" TargetMode="External"/><Relationship Id="rId3" Type="http://schemas.openxmlformats.org/officeDocument/2006/relationships/image" Target="../media/image62.png"/><Relationship Id="rId7" Type="http://schemas.openxmlformats.org/officeDocument/2006/relationships/hyperlink" Target="https://doi.org/10.5281/zenodo.17616379" TargetMode="External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doi.org/10.5281/zenodo.17619560" TargetMode="External"/><Relationship Id="rId5" Type="http://schemas.openxmlformats.org/officeDocument/2006/relationships/hyperlink" Target="https://doi.org/10.5281/zenodo.17619220" TargetMode="External"/><Relationship Id="rId4" Type="http://schemas.openxmlformats.org/officeDocument/2006/relationships/hyperlink" Target="https://doi.org/10.5281/zenodo.8039302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rsen.2024.1323998" TargetMode="External"/><Relationship Id="rId7" Type="http://schemas.openxmlformats.org/officeDocument/2006/relationships/image" Target="../media/image66.png"/><Relationship Id="rId2" Type="http://schemas.openxmlformats.org/officeDocument/2006/relationships/hyperlink" Target="https://doi.org/10.1109/IGARSS52108.2023.10282079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emf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1.emf"/><Relationship Id="rId11" Type="http://schemas.openxmlformats.org/officeDocument/2006/relationships/hyperlink" Target="https://doi.org/10.3389/frsen.2024.1322760" TargetMode="External"/><Relationship Id="rId5" Type="http://schemas.openxmlformats.org/officeDocument/2006/relationships/image" Target="../media/image70.png"/><Relationship Id="rId10" Type="http://schemas.openxmlformats.org/officeDocument/2006/relationships/image" Target="../media/image35.svg"/><Relationship Id="rId4" Type="http://schemas.openxmlformats.org/officeDocument/2006/relationships/image" Target="../media/image69.png"/><Relationship Id="rId9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research-topics/55073/optical-radiometry-and-satellite-validation/articles" TargetMode="External"/><Relationship Id="rId2" Type="http://schemas.openxmlformats.org/officeDocument/2006/relationships/hyperlink" Target="https://www.landhypernet.org.uk/" TargetMode="Externa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mailto:Pieter.de.vis@npl.co.uk" TargetMode="Externa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630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extShape 1"/>
          <p:cNvSpPr txBox="1"/>
          <p:nvPr/>
        </p:nvSpPr>
        <p:spPr>
          <a:xfrm>
            <a:off x="1479758" y="1440585"/>
            <a:ext cx="8911530" cy="3976831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pPr algn="ctr"/>
            <a:r>
              <a:rPr lang="en-GB" sz="3266" b="1" spc="-1" dirty="0"/>
              <a:t>LANDHYPERNET overview and status</a:t>
            </a:r>
          </a:p>
          <a:p>
            <a:pPr algn="ctr"/>
            <a:endParaRPr lang="en-US" sz="2903" spc="-1" dirty="0"/>
          </a:p>
          <a:p>
            <a:pPr algn="ctr">
              <a:spcBef>
                <a:spcPts val="1089"/>
              </a:spcBef>
              <a:spcAft>
                <a:spcPts val="1089"/>
              </a:spcAft>
            </a:pPr>
            <a:r>
              <a:rPr lang="en-GB" sz="1814" dirty="0">
                <a:ea typeface="Calibri" panose="020F0502020204030204" pitchFamily="34" charset="0"/>
              </a:rPr>
              <a:t>Pieter De Vis, Agnieszka Bialek, Joe Riordan, Harry Morris, Morven Sinclair, </a:t>
            </a:r>
            <a:r>
              <a:rPr lang="en-GB" sz="1814" dirty="0">
                <a:solidFill>
                  <a:srgbClr val="000000"/>
                </a:solidFill>
                <a:ea typeface="Calibri" panose="020F0502020204030204" pitchFamily="34" charset="0"/>
              </a:rPr>
              <a:t>Kevin Ruddick</a:t>
            </a:r>
            <a:r>
              <a:rPr lang="en-GB" sz="1814" dirty="0">
                <a:ea typeface="Calibri" panose="020F0502020204030204" pitchFamily="34" charset="0"/>
              </a:rPr>
              <a:t>, </a:t>
            </a:r>
            <a:br>
              <a:rPr lang="en-GB" sz="1814" dirty="0">
                <a:ea typeface="Calibri" panose="020F0502020204030204" pitchFamily="34" charset="0"/>
              </a:rPr>
            </a:br>
            <a:r>
              <a:rPr lang="en-GB" sz="1814" dirty="0">
                <a:ea typeface="Calibri" panose="020F0502020204030204" pitchFamily="34" charset="0"/>
              </a:rPr>
              <a:t>Vittorio Brando, Ana Dogliotti, David Doxaran, Philippe Goryl, Clémence Goyens, </a:t>
            </a:r>
            <a:br>
              <a:rPr lang="en-GB" sz="1814" dirty="0">
                <a:ea typeface="Calibri" panose="020F0502020204030204" pitchFamily="34" charset="0"/>
              </a:rPr>
            </a:br>
            <a:r>
              <a:rPr lang="en-GB" sz="1814" dirty="0">
                <a:ea typeface="Calibri" panose="020F0502020204030204" pitchFamily="34" charset="0"/>
              </a:rPr>
              <a:t>Joel Kuusk, Mohammadmehdi Saberioon, Quinten Vanhellemont, Astrid Zimmermann</a:t>
            </a:r>
          </a:p>
          <a:p>
            <a:pPr algn="ctr"/>
            <a:endParaRPr lang="en-US" sz="1814" spc="-1" dirty="0"/>
          </a:p>
          <a:p>
            <a:pPr algn="ctr"/>
            <a:r>
              <a:rPr lang="en-US" sz="1814" spc="-1" dirty="0"/>
              <a:t>WGCV-56 / LSI-VC-19 Joint Meeting – 20/04/2026</a:t>
            </a:r>
          </a:p>
        </p:txBody>
      </p:sp>
      <p:sp>
        <p:nvSpPr>
          <p:cNvPr id="3" name="CustomShape 4">
            <a:extLst>
              <a:ext uri="{FF2B5EF4-FFF2-40B4-BE49-F238E27FC236}">
                <a16:creationId xmlns:a16="http://schemas.microsoft.com/office/drawing/2014/main" id="{3D25DA43-545E-4FB9-BE36-AAB58177F486}"/>
              </a:ext>
            </a:extLst>
          </p:cNvPr>
          <p:cNvSpPr/>
          <p:nvPr/>
        </p:nvSpPr>
        <p:spPr>
          <a:xfrm>
            <a:off x="1479758" y="5312893"/>
            <a:ext cx="9126104" cy="29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8942" tIns="9471" rIns="18942" bIns="9471"/>
          <a:lstStyle/>
          <a:p>
            <a:pPr algn="ctr">
              <a:lnSpc>
                <a:spcPct val="100000"/>
              </a:lnSpc>
            </a:pPr>
            <a:r>
              <a:rPr lang="en-US" sz="907" i="1" spc="-1">
                <a:solidFill>
                  <a:srgbClr val="000000"/>
                </a:solidFill>
                <a:latin typeface="Arial"/>
                <a:ea typeface="DejaVu Sans"/>
              </a:rPr>
              <a:t>The HYPERNETS project is funded by the European Union’s Horizon 2020 research and innovation </a:t>
            </a:r>
            <a:r>
              <a:rPr lang="en-US" sz="907" i="1" spc="-1" err="1">
                <a:solidFill>
                  <a:srgbClr val="000000"/>
                </a:solidFill>
                <a:latin typeface="Arial"/>
                <a:ea typeface="DejaVu Sans"/>
              </a:rPr>
              <a:t>programme</a:t>
            </a:r>
            <a:r>
              <a:rPr lang="en-US" sz="907" i="1" spc="-1">
                <a:solidFill>
                  <a:srgbClr val="000000"/>
                </a:solidFill>
                <a:latin typeface="Arial"/>
                <a:ea typeface="DejaVu Sans"/>
              </a:rPr>
              <a:t> under grant agreement No 775983.</a:t>
            </a:r>
            <a:endParaRPr lang="en-US" sz="907" spc="-1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lang="en-US" sz="907" i="1" spc="-1">
                <a:solidFill>
                  <a:srgbClr val="000000"/>
                </a:solidFill>
                <a:latin typeface="Arial"/>
                <a:ea typeface="DejaVu Sans"/>
              </a:rPr>
              <a:t> This communication represents only the authors’ views. The European Union is not liable for any use that may be made of the information contained therein.</a:t>
            </a:r>
            <a:endParaRPr lang="en-US" sz="907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62663-64F4-09C3-3E2C-4E127734F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476" y="513067"/>
            <a:ext cx="11720220" cy="567279"/>
          </a:xfrm>
        </p:spPr>
        <p:txBody>
          <a:bodyPr/>
          <a:lstStyle/>
          <a:p>
            <a:pPr algn="ctr"/>
            <a:r>
              <a:rPr lang="en-US" dirty="0"/>
              <a:t>HYPERNETS in a single slide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31D035-EA9C-A6AA-3E57-AE8414D128E0}"/>
              </a:ext>
            </a:extLst>
          </p:cNvPr>
          <p:cNvSpPr txBox="1"/>
          <p:nvPr/>
        </p:nvSpPr>
        <p:spPr>
          <a:xfrm>
            <a:off x="2150681" y="1083995"/>
            <a:ext cx="2106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INSTRUMENTS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E48B07-3297-673E-2A29-BA6014B70DC5}"/>
              </a:ext>
            </a:extLst>
          </p:cNvPr>
          <p:cNvSpPr txBox="1"/>
          <p:nvPr/>
        </p:nvSpPr>
        <p:spPr>
          <a:xfrm>
            <a:off x="5001635" y="1035020"/>
            <a:ext cx="2214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3D6C1A-7E03-67F6-6587-DD461ED347AB}"/>
              </a:ext>
            </a:extLst>
          </p:cNvPr>
          <p:cNvSpPr txBox="1"/>
          <p:nvPr/>
        </p:nvSpPr>
        <p:spPr>
          <a:xfrm>
            <a:off x="8094223" y="1035021"/>
            <a:ext cx="2417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DATA PROCESSING and ANALYSIS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52F2B59-2C57-1CFB-DEFA-ADACD16FEB31}"/>
              </a:ext>
            </a:extLst>
          </p:cNvPr>
          <p:cNvGrpSpPr/>
          <p:nvPr/>
        </p:nvGrpSpPr>
        <p:grpSpPr>
          <a:xfrm>
            <a:off x="1455452" y="1558260"/>
            <a:ext cx="3300913" cy="2503799"/>
            <a:chOff x="-99197" y="1242292"/>
            <a:chExt cx="4401217" cy="333839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35B27D5-9503-A0E8-F93B-6DAAC684E0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294" r="26471" b="37457"/>
            <a:stretch/>
          </p:blipFill>
          <p:spPr>
            <a:xfrm>
              <a:off x="2362068" y="1530433"/>
              <a:ext cx="1693688" cy="2077835"/>
            </a:xfrm>
            <a:prstGeom prst="rect">
              <a:avLst/>
            </a:prstGeom>
          </p:spPr>
        </p:pic>
        <p:pic>
          <p:nvPicPr>
            <p:cNvPr id="9" name="Picture 8" descr="A camera on a tripod&#10;&#10;Description automatically generated with medium confidence">
              <a:extLst>
                <a:ext uri="{FF2B5EF4-FFF2-40B4-BE49-F238E27FC236}">
                  <a16:creationId xmlns:a16="http://schemas.microsoft.com/office/drawing/2014/main" id="{076751CC-700C-C90F-0956-25E519E93F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2650" y="1764615"/>
              <a:ext cx="1938368" cy="172460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2452D57-32AD-276D-BD22-1DBE7E17FAD0}"/>
                </a:ext>
              </a:extLst>
            </p:cNvPr>
            <p:cNvSpPr txBox="1"/>
            <p:nvPr/>
          </p:nvSpPr>
          <p:spPr>
            <a:xfrm>
              <a:off x="-99197" y="3543792"/>
              <a:ext cx="2461265" cy="7797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PANTHYR system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[Vansteenwegen et al, 2019]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400-900nm, 10nm FWHM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8116EC5-448E-E5D5-16A5-04599226CBBB}"/>
                </a:ext>
              </a:extLst>
            </p:cNvPr>
            <p:cNvSpPr txBox="1"/>
            <p:nvPr/>
          </p:nvSpPr>
          <p:spPr>
            <a:xfrm>
              <a:off x="2069772" y="3554769"/>
              <a:ext cx="2232248" cy="1025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HYPSTAR</a:t>
              </a: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itchFamily="18" charset="0"/>
                  <a:ea typeface="ＭＳ Ｐゴシック"/>
                  <a:cs typeface="Times New Roman" panose="02020603050405020304" pitchFamily="18" charset="0"/>
                </a:rPr>
                <a:t>®</a:t>
              </a: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 system [https://hypstar.eu/]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380-1700nm, 3-10nm FWHM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166F1AB-92DF-ECD4-EEDE-D2649DC098E0}"/>
                </a:ext>
              </a:extLst>
            </p:cNvPr>
            <p:cNvSpPr txBox="1"/>
            <p:nvPr/>
          </p:nvSpPr>
          <p:spPr>
            <a:xfrm>
              <a:off x="512810" y="1242292"/>
              <a:ext cx="3559119" cy="3385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Automated hyperspectral measurements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846AAAA-7921-A8D6-72E2-9ABDCEB9B509}"/>
              </a:ext>
            </a:extLst>
          </p:cNvPr>
          <p:cNvSpPr txBox="1"/>
          <p:nvPr/>
        </p:nvSpPr>
        <p:spPr>
          <a:xfrm>
            <a:off x="4961874" y="3379675"/>
            <a:ext cx="291632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11 water and 7 land sites currently operating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Expanding slowly in 2026 ...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391070D-13C2-97BD-3E69-641F4ED17DE4}"/>
              </a:ext>
            </a:extLst>
          </p:cNvPr>
          <p:cNvGrpSpPr/>
          <p:nvPr/>
        </p:nvGrpSpPr>
        <p:grpSpPr>
          <a:xfrm>
            <a:off x="8446429" y="1702284"/>
            <a:ext cx="2178543" cy="766271"/>
            <a:chOff x="9229904" y="1552519"/>
            <a:chExt cx="2904724" cy="1021694"/>
          </a:xfrm>
        </p:grpSpPr>
        <p:pic>
          <p:nvPicPr>
            <p:cNvPr id="27" name="Picture 26" descr="Chart, line chart&#10;&#10;Description automatically generated">
              <a:extLst>
                <a:ext uri="{FF2B5EF4-FFF2-40B4-BE49-F238E27FC236}">
                  <a16:creationId xmlns:a16="http://schemas.microsoft.com/office/drawing/2014/main" id="{7418E785-D011-ABE8-405E-F5895174B2F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29904" y="1552519"/>
              <a:ext cx="1405040" cy="1021694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360B139-5A11-051E-9C13-E88B7131B3B8}"/>
                </a:ext>
              </a:extLst>
            </p:cNvPr>
            <p:cNvSpPr txBox="1"/>
            <p:nvPr/>
          </p:nvSpPr>
          <p:spPr>
            <a:xfrm>
              <a:off x="10560496" y="1641116"/>
              <a:ext cx="1574132" cy="553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e.g. one matchup</a:t>
              </a:r>
              <a:endPara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E45729F-3158-C02C-A0D1-EB00CD048020}"/>
              </a:ext>
            </a:extLst>
          </p:cNvPr>
          <p:cNvGrpSpPr/>
          <p:nvPr/>
        </p:nvGrpSpPr>
        <p:grpSpPr>
          <a:xfrm>
            <a:off x="8170437" y="2199042"/>
            <a:ext cx="2454534" cy="1100937"/>
            <a:chOff x="8861916" y="2214863"/>
            <a:chExt cx="3272712" cy="1467916"/>
          </a:xfrm>
        </p:grpSpPr>
        <p:pic>
          <p:nvPicPr>
            <p:cNvPr id="26" name="Picture 25" descr="Chart, scatter chart&#10;&#10;Description automatically generated">
              <a:extLst>
                <a:ext uri="{FF2B5EF4-FFF2-40B4-BE49-F238E27FC236}">
                  <a16:creationId xmlns:a16="http://schemas.microsoft.com/office/drawing/2014/main" id="{0B8EA108-5A60-B765-6191-ABA1F6FCB16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29588" y="2214863"/>
              <a:ext cx="1405040" cy="1467916"/>
            </a:xfrm>
            <a:prstGeom prst="rect">
              <a:avLst/>
            </a:prstGeom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2F9FBD8-B1D8-B567-4585-E5B32257A9F4}"/>
                </a:ext>
              </a:extLst>
            </p:cNvPr>
            <p:cNvSpPr txBox="1"/>
            <p:nvPr/>
          </p:nvSpPr>
          <p:spPr>
            <a:xfrm>
              <a:off x="8861916" y="2662810"/>
              <a:ext cx="196566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one band (S2/704nm), many matchups</a:t>
              </a:r>
              <a:endPara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848DC8C-8285-16EE-BE35-4D88AE80F4EC}"/>
              </a:ext>
            </a:extLst>
          </p:cNvPr>
          <p:cNvGrpSpPr/>
          <p:nvPr/>
        </p:nvGrpSpPr>
        <p:grpSpPr>
          <a:xfrm>
            <a:off x="8118482" y="3035877"/>
            <a:ext cx="2566991" cy="940906"/>
            <a:chOff x="8792641" y="3330644"/>
            <a:chExt cx="3422655" cy="1254541"/>
          </a:xfrm>
        </p:grpSpPr>
        <p:pic>
          <p:nvPicPr>
            <p:cNvPr id="28" name="Picture 27" descr="Chart, line chart&#10;&#10;Description automatically generated">
              <a:extLst>
                <a:ext uri="{FF2B5EF4-FFF2-40B4-BE49-F238E27FC236}">
                  <a16:creationId xmlns:a16="http://schemas.microsoft.com/office/drawing/2014/main" id="{E6078AAC-51AA-B78F-DA28-778E29E4334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92641" y="3330644"/>
              <a:ext cx="1847024" cy="1254541"/>
            </a:xfrm>
            <a:prstGeom prst="rect">
              <a:avLst/>
            </a:prstGeom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DECDCFF7-B87B-B0E3-C6ED-2D9783F20F93}"/>
                </a:ext>
              </a:extLst>
            </p:cNvPr>
            <p:cNvSpPr txBox="1"/>
            <p:nvPr/>
          </p:nvSpPr>
          <p:spPr>
            <a:xfrm>
              <a:off x="10249634" y="3744257"/>
              <a:ext cx="1965662" cy="553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spectral stats,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many matchups</a:t>
              </a:r>
              <a:endPara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endParaRPr>
            </a:p>
          </p:txBody>
        </p:sp>
      </p:grpSp>
      <p:sp>
        <p:nvSpPr>
          <p:cNvPr id="32" name="Right Brace 31">
            <a:extLst>
              <a:ext uri="{FF2B5EF4-FFF2-40B4-BE49-F238E27FC236}">
                <a16:creationId xmlns:a16="http://schemas.microsoft.com/office/drawing/2014/main" id="{BD531FF8-AAE7-59A8-DE02-B071E4506FFB}"/>
              </a:ext>
            </a:extLst>
          </p:cNvPr>
          <p:cNvSpPr/>
          <p:nvPr/>
        </p:nvSpPr>
        <p:spPr>
          <a:xfrm rot="5400000">
            <a:off x="5771464" y="-459943"/>
            <a:ext cx="585200" cy="8985302"/>
          </a:xfrm>
          <a:prstGeom prst="rightBrace">
            <a:avLst>
              <a:gd name="adj1" fmla="val 8333"/>
              <a:gd name="adj2" fmla="val 5047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A9A3E41-A184-317C-7CE8-5880B34B539B}"/>
              </a:ext>
            </a:extLst>
          </p:cNvPr>
          <p:cNvSpPr txBox="1"/>
          <p:nvPr/>
        </p:nvSpPr>
        <p:spPr>
          <a:xfrm>
            <a:off x="1768701" y="4410978"/>
            <a:ext cx="8880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Prototype network has provided validation data and information to: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        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Sentinel-2A&amp;B, Sentinel-3A&amp;B/OLCI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, Landsat-8&amp;9, Planetscope Doves and Superdoves, PACE, PRISMA, Pléiades, EMIT, ENMAP, MODIS-A&amp;T, VIIRS-1&amp;2, ACIX, ...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and preparing for: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	DESIS, 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MTG and SEVIRI, CHIME, LSTM, GLIMR, SBG, GOCI, SABIAMAR, 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various Newspace, 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... (national hyperspectral imagers from Canada, Norway, Australia, ...)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4D23F59-255B-C21E-0009-AFB4C5212570}"/>
              </a:ext>
            </a:extLst>
          </p:cNvPr>
          <p:cNvSpPr txBox="1"/>
          <p:nvPr/>
        </p:nvSpPr>
        <p:spPr>
          <a:xfrm>
            <a:off x="4476873" y="5150599"/>
            <a:ext cx="6326771" cy="5078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OBJECTIVE: To validate 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all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VIS/NIR spectral bands (400-1700nm, @3-10nm FWHM) for 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all 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satellite missions measuring water or land surface reflectance 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FA21CB57-258F-B190-233D-04B8CB11996F}"/>
              </a:ext>
            </a:extLst>
          </p:cNvPr>
          <p:cNvGrpSpPr/>
          <p:nvPr/>
        </p:nvGrpSpPr>
        <p:grpSpPr>
          <a:xfrm>
            <a:off x="4743664" y="1336692"/>
            <a:ext cx="3272008" cy="2042982"/>
            <a:chOff x="4292885" y="1065064"/>
            <a:chExt cx="4362677" cy="2723976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F111A76E-3D10-E7A2-40E3-A6F28C22C6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t="19244"/>
            <a:stretch/>
          </p:blipFill>
          <p:spPr>
            <a:xfrm>
              <a:off x="4292885" y="1921565"/>
              <a:ext cx="727358" cy="78296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8C291A2-241B-FB43-D486-C05A0AABC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654461" y="2678399"/>
              <a:ext cx="1001101" cy="54542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5750FB8-5087-FBC9-8981-217F007C4A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250" r="29399"/>
            <a:stretch/>
          </p:blipFill>
          <p:spPr>
            <a:xfrm rot="5400000">
              <a:off x="6123094" y="2932259"/>
              <a:ext cx="765845" cy="947718"/>
            </a:xfrm>
            <a:prstGeom prst="rect">
              <a:avLst/>
            </a:prstGeom>
          </p:spPr>
        </p:pic>
        <p:pic>
          <p:nvPicPr>
            <p:cNvPr id="16" name="Picture 15" descr="A picture containing outdoor, sky, distance, land&#10;&#10;Description automatically generated">
              <a:extLst>
                <a:ext uri="{FF2B5EF4-FFF2-40B4-BE49-F238E27FC236}">
                  <a16:creationId xmlns:a16="http://schemas.microsoft.com/office/drawing/2014/main" id="{8E7B7013-4691-7F08-BFE8-74EB4A3E1D5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09861" y="2248666"/>
              <a:ext cx="930983" cy="698237"/>
            </a:xfrm>
            <a:prstGeom prst="rect">
              <a:avLst/>
            </a:prstGeom>
          </p:spPr>
        </p:pic>
        <p:pic>
          <p:nvPicPr>
            <p:cNvPr id="17" name="Picture 16" descr="A picture containing grass, sky, outdoor, field&#10;&#10;Description automatically generated">
              <a:extLst>
                <a:ext uri="{FF2B5EF4-FFF2-40B4-BE49-F238E27FC236}">
                  <a16:creationId xmlns:a16="http://schemas.microsoft.com/office/drawing/2014/main" id="{797FA778-E21C-791F-BC26-20D214B8A5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0620" y="2560669"/>
              <a:ext cx="779837" cy="1039782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FC01CD8-6441-2E87-79FE-9D7A063479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/>
            <a:srcRect l="38188" t="23750" r="40550" b="50000"/>
            <a:stretch/>
          </p:blipFill>
          <p:spPr>
            <a:xfrm>
              <a:off x="5941069" y="2214863"/>
              <a:ext cx="827113" cy="76584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3F51C6A-3038-6A81-A1DB-7BE25985B13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7038378" y="3068960"/>
              <a:ext cx="930434" cy="523369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EC50041-1DF7-0A80-3604-D33280658A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/>
            <a:srcRect l="18308" r="20627"/>
            <a:stretch/>
          </p:blipFill>
          <p:spPr>
            <a:xfrm>
              <a:off x="4636846" y="2980708"/>
              <a:ext cx="947719" cy="80666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8FC7AFE5-F39A-3A83-0D73-0579408CED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6"/>
            <a:srcRect l="30154" t="29315" r="26410" b="36392"/>
            <a:stretch/>
          </p:blipFill>
          <p:spPr>
            <a:xfrm>
              <a:off x="7189244" y="1847874"/>
              <a:ext cx="930434" cy="1039782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21F772E-2212-C593-513C-7F1CE7764ABD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6563207" y="2282020"/>
              <a:ext cx="671630" cy="895507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6AA17496-E6B7-6EC2-48A6-48BBDA883461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5412162" y="2035611"/>
              <a:ext cx="680862" cy="549246"/>
            </a:xfrm>
            <a:prstGeom prst="rect">
              <a:avLst/>
            </a:prstGeom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2778F72-61D4-1E9B-6FD1-9BD1C0FC08B8}"/>
                </a:ext>
              </a:extLst>
            </p:cNvPr>
            <p:cNvSpPr txBox="1"/>
            <p:nvPr/>
          </p:nvSpPr>
          <p:spPr>
            <a:xfrm>
              <a:off x="4684168" y="1065064"/>
              <a:ext cx="2952328" cy="1200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RBINS (BE, coordinator)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+ VLIZ (BE), CNR (IT), LOV (FR), NPL (UK), TARTU (ES), CONICET (ARG), UMBC (USA)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/>
                  <a:cs typeface="Arial" panose="020B0604020202020204" pitchFamily="34" charset="0"/>
                </a:rPr>
                <a:t>                      + UST21 (SKOR)</a:t>
              </a:r>
              <a:endPara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424A9A9-CBEF-12C7-A3F1-7EA77EDB9533}"/>
              </a:ext>
            </a:extLst>
          </p:cNvPr>
          <p:cNvSpPr txBox="1"/>
          <p:nvPr/>
        </p:nvSpPr>
        <p:spPr>
          <a:xfrm>
            <a:off x="106017" y="6235148"/>
            <a:ext cx="12006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  <a:t>[Ruddick et al, 2024; HYPERNETS: a network of automated hyperspectral radiometers to validate water and land surface reflectance (380–1680 nm) from all satellite missions. Front. Remote Sens. 5:1372085.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hlinkClick r:id="rId19"/>
              </a:rPr>
              <a:t>https://doi.org/10.3389/frsen.2024.1372085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349379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4A91A-95EC-76E2-5818-CADFC16EA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2692F-674F-F6CA-E98F-6D4F0FCF0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Measurand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C18DB-C5F4-31C6-9225-1AD57BB93955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07368" y="1282507"/>
            <a:ext cx="6074709" cy="2107513"/>
          </a:xfrm>
        </p:spPr>
        <p:txBody>
          <a:bodyPr>
            <a:normAutofit/>
          </a:bodyPr>
          <a:lstStyle/>
          <a:p>
            <a:r>
              <a:rPr lang="en-GB" sz="2000" dirty="0"/>
              <a:t>The LANDHYPERNET and WATERHYPERNET networks (which together make up the HYPERNETS network) take hyperspectral, pointable HCRF measurements of a range of surfaces to perform L2 BOA surface reflectance satellite products validation</a:t>
            </a:r>
          </a:p>
          <a:p>
            <a:endParaRPr lang="en-GB" sz="2000" dirty="0"/>
          </a:p>
        </p:txBody>
      </p:sp>
      <p:pic>
        <p:nvPicPr>
          <p:cNvPr id="5" name="image1.png">
            <a:extLst>
              <a:ext uri="{FF2B5EF4-FFF2-40B4-BE49-F238E27FC236}">
                <a16:creationId xmlns:a16="http://schemas.microsoft.com/office/drawing/2014/main" id="{689F81B5-9081-A81E-075B-5ACC9396C7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99173" y="3390021"/>
            <a:ext cx="5612851" cy="297110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223B33C5-B6AE-7A8B-37FF-0B0FCBDE279C}"/>
              </a:ext>
            </a:extLst>
          </p:cNvPr>
          <p:cNvGrpSpPr/>
          <p:nvPr/>
        </p:nvGrpSpPr>
        <p:grpSpPr>
          <a:xfrm>
            <a:off x="7536160" y="1340768"/>
            <a:ext cx="4341630" cy="2940366"/>
            <a:chOff x="1178306" y="3592182"/>
            <a:chExt cx="4341630" cy="294036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14F4ED3-5AF6-E359-E60B-CEFE57C13D3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15480" y="3594474"/>
              <a:ext cx="2696348" cy="350577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F12C5E5-738C-EF3B-32AC-A6F603B6584C}"/>
                </a:ext>
              </a:extLst>
            </p:cNvPr>
            <p:cNvSpPr/>
            <p:nvPr/>
          </p:nvSpPr>
          <p:spPr>
            <a:xfrm>
              <a:off x="1178306" y="3592182"/>
              <a:ext cx="4341630" cy="2940366"/>
            </a:xfrm>
            <a:prstGeom prst="rect">
              <a:avLst/>
            </a:prstGeom>
            <a:noFill/>
            <a:ln w="76200">
              <a:solidFill>
                <a:srgbClr val="E0EFD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8" descr="Document outline">
              <a:extLst>
                <a:ext uri="{FF2B5EF4-FFF2-40B4-BE49-F238E27FC236}">
                  <a16:creationId xmlns:a16="http://schemas.microsoft.com/office/drawing/2014/main" id="{1D33F340-997B-B6DD-7297-F909532981B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4846177" y="3638965"/>
              <a:ext cx="673759" cy="673759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40B2F180-46D9-34D8-1C37-F762D69437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415480" y="3979642"/>
              <a:ext cx="3093373" cy="2067067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573B7F8-D094-6319-73F0-A7EB80D7FBC2}"/>
                </a:ext>
              </a:extLst>
            </p:cNvPr>
            <p:cNvSpPr txBox="1"/>
            <p:nvPr/>
          </p:nvSpPr>
          <p:spPr>
            <a:xfrm>
              <a:off x="1343472" y="5991921"/>
              <a:ext cx="3607269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0" i="0" u="none" strike="noStrike" dirty="0">
                  <a:solidFill>
                    <a:srgbClr val="0070C0"/>
                  </a:solidFill>
                  <a:effectLst/>
                  <a:latin typeface="MuseoSans"/>
                  <a:hlinkClick r:id="rId6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https://doi.org/10.3389/frsen.2024.1372085</a:t>
              </a:r>
              <a:endParaRPr lang="en-GB" sz="1400" dirty="0">
                <a:solidFill>
                  <a:srgbClr val="0070C0"/>
                </a:solidFill>
              </a:endParaRP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0BB1FF3F-8F52-C78E-3C95-84F7288E50DF}"/>
              </a:ext>
            </a:extLst>
          </p:cNvPr>
          <p:cNvSpPr/>
          <p:nvPr/>
        </p:nvSpPr>
        <p:spPr>
          <a:xfrm>
            <a:off x="3359696" y="5429030"/>
            <a:ext cx="1224136" cy="89970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26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55EEC8-C243-3C2D-6914-887A9876E2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FBD4E-37DE-B6E3-DEBD-F57D39D23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HYPSTAR instrument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60FA6B-32B0-121A-CEA8-E2709C253B66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6228" y="1379081"/>
            <a:ext cx="6840760" cy="2544564"/>
          </a:xfrm>
        </p:spPr>
        <p:txBody>
          <a:bodyPr>
            <a:normAutofit/>
          </a:bodyPr>
          <a:lstStyle/>
          <a:p>
            <a:pPr marL="450850" indent="-342900">
              <a:buFont typeface="Arial" panose="020B0604020202020204" pitchFamily="34" charset="0"/>
              <a:buChar char="•"/>
            </a:pPr>
            <a:r>
              <a:rPr lang="en-GB" sz="2000" dirty="0"/>
              <a:t>A </a:t>
            </a:r>
            <a:r>
              <a:rPr lang="en-GB" sz="2000" dirty="0" err="1"/>
              <a:t>HYperspectral</a:t>
            </a:r>
            <a:r>
              <a:rPr lang="en-GB" sz="2000" dirty="0"/>
              <a:t> Pointable System for Terrestrial and Aquatic Radiometry (HYPSTAR®) has been designed to provide automated, in situ </a:t>
            </a:r>
            <a:r>
              <a:rPr lang="en-GB" sz="2000" dirty="0" err="1"/>
              <a:t>multiangular</a:t>
            </a:r>
            <a:r>
              <a:rPr lang="en-GB" sz="2000" dirty="0"/>
              <a:t> reflectance measurements of land and water targets</a:t>
            </a:r>
            <a:endParaRPr lang="en-US" dirty="0"/>
          </a:p>
          <a:p>
            <a:pPr marL="107950"/>
            <a:endParaRPr lang="en-GB" sz="2000" dirty="0"/>
          </a:p>
          <a:p>
            <a:pPr marL="450850" indent="-342900">
              <a:buFont typeface="Arial" panose="020B0604020202020204" pitchFamily="34" charset="0"/>
              <a:buChar char="•"/>
            </a:pPr>
            <a:r>
              <a:rPr lang="en-GB" sz="2000" dirty="0"/>
              <a:t>The HYPSTAR®-XR (</a:t>
            </a:r>
            <a:r>
              <a:rPr lang="en-GB" sz="2000" dirty="0" err="1"/>
              <a:t>eXtended</a:t>
            </a:r>
            <a:r>
              <a:rPr lang="en-GB" sz="2000" dirty="0"/>
              <a:t> Range) instruments deployed at each LANDHYPERNET site consist of a VNIR and a SWIR sensor which autonomously measure radiance and irradiance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34EFFA-8ED6-F7AF-EF93-96B08A4D11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629" y="4242141"/>
            <a:ext cx="7269163" cy="18524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6A536AA-2C0B-309C-0D45-BF52027CB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1736" y="3983638"/>
            <a:ext cx="3541869" cy="25445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1EBA93-DFCD-A81D-215F-DC59CCD2E6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2193" y="1614791"/>
            <a:ext cx="4020956" cy="18502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B2FEDE3-1B4B-D4E7-A2A4-D58BB7C0E4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168" y="1259710"/>
            <a:ext cx="2696348" cy="35057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38369AD-4ED5-1A99-999B-09012BD5FEB4}"/>
              </a:ext>
            </a:extLst>
          </p:cNvPr>
          <p:cNvSpPr/>
          <p:nvPr/>
        </p:nvSpPr>
        <p:spPr>
          <a:xfrm>
            <a:off x="7396481" y="1259710"/>
            <a:ext cx="4446194" cy="2544564"/>
          </a:xfrm>
          <a:prstGeom prst="rect">
            <a:avLst/>
          </a:prstGeom>
          <a:noFill/>
          <a:ln w="76200">
            <a:solidFill>
              <a:srgbClr val="E0EFD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Graphic 12" descr="Document outline">
            <a:extLst>
              <a:ext uri="{FF2B5EF4-FFF2-40B4-BE49-F238E27FC236}">
                <a16:creationId xmlns:a16="http://schemas.microsoft.com/office/drawing/2014/main" id="{7F4E01A2-1280-218A-0A7E-CBEE2643D5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1168916" y="1320233"/>
            <a:ext cx="673759" cy="6737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475692-993F-F883-EEE7-32EDCD67EDAF}"/>
              </a:ext>
            </a:extLst>
          </p:cNvPr>
          <p:cNvSpPr txBox="1"/>
          <p:nvPr/>
        </p:nvSpPr>
        <p:spPr>
          <a:xfrm>
            <a:off x="7529770" y="3429000"/>
            <a:ext cx="6094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Museo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https://doi.org/10.3389/frsen.2024.1347507</a:t>
            </a:r>
            <a:endParaRPr lang="en-GB" sz="1400" dirty="0">
              <a:solidFill>
                <a:srgbClr val="0070C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527F7B-48FE-0100-F969-05E5D277F8DB}"/>
              </a:ext>
            </a:extLst>
          </p:cNvPr>
          <p:cNvSpPr/>
          <p:nvPr/>
        </p:nvSpPr>
        <p:spPr>
          <a:xfrm>
            <a:off x="66228" y="5057907"/>
            <a:ext cx="7469931" cy="31530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53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1A7B7F22-2DE0-B430-6309-5BF19A5BB4BA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24694" y="601852"/>
            <a:ext cx="8229627" cy="360040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800" dirty="0"/>
              <a:t>LANDHYPERNET sites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BA4F684-1EE7-5178-AAAD-51A3228744F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9550" y="1196752"/>
            <a:ext cx="4097713" cy="2307777"/>
          </a:xfrm>
          <a:prstGeom prst="rect">
            <a:avLst/>
          </a:prstGeom>
        </p:spPr>
      </p:pic>
      <p:pic>
        <p:nvPicPr>
          <p:cNvPr id="15" name="Picture 15" descr="A picture containing outdoor, tree, grass, mountain&#10;&#10;Description automatically generated">
            <a:extLst>
              <a:ext uri="{FF2B5EF4-FFF2-40B4-BE49-F238E27FC236}">
                <a16:creationId xmlns:a16="http://schemas.microsoft.com/office/drawing/2014/main" id="{4A52911B-466B-4F4F-CF10-8751B9971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6235" y="4413402"/>
            <a:ext cx="2322225" cy="2172067"/>
          </a:xfrm>
          <a:prstGeom prst="rect">
            <a:avLst/>
          </a:prstGeom>
        </p:spPr>
      </p:pic>
      <p:pic>
        <p:nvPicPr>
          <p:cNvPr id="16" name="Picture 16" descr="A picture containing sky, outdoor, tree, plant&#10;&#10;Description automatically generated">
            <a:extLst>
              <a:ext uri="{FF2B5EF4-FFF2-40B4-BE49-F238E27FC236}">
                <a16:creationId xmlns:a16="http://schemas.microsoft.com/office/drawing/2014/main" id="{936DB878-9252-8AF5-2620-C2A020DCB7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329" t="23744" r="25384" b="11343"/>
          <a:stretch/>
        </p:blipFill>
        <p:spPr>
          <a:xfrm>
            <a:off x="5591944" y="1119036"/>
            <a:ext cx="1634290" cy="14766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4BBEDA-53BD-433E-A36D-F55C2561BC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7294" y="2641108"/>
            <a:ext cx="2300105" cy="17268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515AC57-1986-74B3-60B2-320F47E1B192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02"/>
          <a:stretch/>
        </p:blipFill>
        <p:spPr>
          <a:xfrm>
            <a:off x="608775" y="4449422"/>
            <a:ext cx="1803824" cy="219662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8ADEF20-2B55-D7B2-2286-AFC4A69A85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29031" y="3731329"/>
            <a:ext cx="2088232" cy="27843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4CFA9E-B35A-C293-0650-EA75482679C5}"/>
              </a:ext>
            </a:extLst>
          </p:cNvPr>
          <p:cNvPicPr/>
          <p:nvPr/>
        </p:nvPicPr>
        <p:blipFill rotWithShape="1">
          <a:blip r:embed="rId8"/>
          <a:srcRect l="22634" t="-294" r="24588" b="294"/>
          <a:stretch/>
        </p:blipFill>
        <p:spPr>
          <a:xfrm>
            <a:off x="2765662" y="4367949"/>
            <a:ext cx="1951443" cy="2359577"/>
          </a:xfrm>
          <a:prstGeom prst="rect">
            <a:avLst/>
          </a:prstGeom>
        </p:spPr>
      </p:pic>
      <p:pic>
        <p:nvPicPr>
          <p:cNvPr id="14" name="Picture 13" descr="A picture containing outdoor&#10;&#10;Description automatically generated">
            <a:extLst>
              <a:ext uri="{FF2B5EF4-FFF2-40B4-BE49-F238E27FC236}">
                <a16:creationId xmlns:a16="http://schemas.microsoft.com/office/drawing/2014/main" id="{56719FA3-2F57-C666-D8F4-531DF0BC800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08405" y="4416027"/>
            <a:ext cx="2619620" cy="14149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ADF04-7437-82FC-CD2B-459AE70120B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60" y="1196752"/>
            <a:ext cx="4197566" cy="307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657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9A2125-AA57-4958-BAB2-B9EC6FC9C8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2024" y="4150588"/>
            <a:ext cx="3359461" cy="24275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EDC178-1E10-42D8-81F0-D07772227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4986" y="4074739"/>
            <a:ext cx="2837014" cy="25693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B0F83B-97AF-F43D-F0BB-D494214DC2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856" y="4224641"/>
            <a:ext cx="5860144" cy="2406424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C0CAB929-D22D-6293-6329-9FC82CE78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427" y="1280193"/>
            <a:ext cx="5102245" cy="254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806B7463-F9F4-4078-3322-D522EB4CF4FB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92689" y="1376234"/>
            <a:ext cx="7057987" cy="2544564"/>
          </a:xfrm>
        </p:spPr>
        <p:txBody>
          <a:bodyPr/>
          <a:lstStyle/>
          <a:p>
            <a:r>
              <a:rPr lang="en-GB" sz="2000" dirty="0"/>
              <a:t>Sequence is scheduled typically every 30 minutes</a:t>
            </a:r>
          </a:p>
          <a:p>
            <a:r>
              <a:rPr lang="en-GB" sz="2000" dirty="0"/>
              <a:t>Land sequences start and end with irradiance measurements</a:t>
            </a:r>
          </a:p>
          <a:p>
            <a:r>
              <a:rPr lang="en-GB" sz="2000" dirty="0"/>
              <a:t>Radiance measurements are performed for a range of viewing geometries</a:t>
            </a:r>
          </a:p>
          <a:p>
            <a:r>
              <a:rPr lang="en-GB" sz="2000" dirty="0"/>
              <a:t>Viewing geometries are chosen to match typical </a:t>
            </a:r>
            <a:br>
              <a:rPr lang="en-GB" sz="2000" dirty="0"/>
            </a:br>
            <a:r>
              <a:rPr lang="en-GB" sz="2000" dirty="0"/>
              <a:t>satellite viewing geometry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563B5-6366-7EA5-0CBD-F70C621549BE}"/>
              </a:ext>
            </a:extLst>
          </p:cNvPr>
          <p:cNvSpPr txBox="1">
            <a:spLocks/>
          </p:cNvSpPr>
          <p:nvPr/>
        </p:nvSpPr>
        <p:spPr>
          <a:xfrm>
            <a:off x="479376" y="512838"/>
            <a:ext cx="10970379" cy="567279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432000" indent="-324000" algn="l" defTabSz="829452" rtl="0" eaLnBrk="1" latinLnBrk="0" hangingPunct="1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2089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36815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51541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66268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0994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95720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10446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16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525172" indent="-207363" algn="l" defTabSz="829452" rtl="0" eaLnBrk="1" latinLnBrk="0" hangingPunct="1">
              <a:lnSpc>
                <a:spcPct val="90000"/>
              </a:lnSpc>
              <a:spcBef>
                <a:spcPts val="454"/>
              </a:spcBef>
              <a:buFont typeface="Arial" panose="020B0604020202020204" pitchFamily="34" charset="0"/>
              <a:buChar char="•"/>
              <a:defRPr sz="16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000" indent="0" fontAlgn="auto">
              <a:spcAft>
                <a:spcPts val="0"/>
              </a:spcAft>
              <a:buNone/>
            </a:pPr>
            <a:r>
              <a:rPr lang="en-GB" sz="2800" dirty="0"/>
              <a:t>Measurements sequence </a:t>
            </a:r>
          </a:p>
        </p:txBody>
      </p:sp>
    </p:spTree>
    <p:extLst>
      <p:ext uri="{BB962C8B-B14F-4D97-AF65-F5344CB8AC3E}">
        <p14:creationId xmlns:p14="http://schemas.microsoft.com/office/powerpoint/2010/main" val="4274204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9374-26A8-43C2-B707-20BA5D09A9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 err="1"/>
              <a:t>hypernets_processor</a:t>
            </a:r>
            <a:endParaRPr lang="en-GB" sz="2800" cap="smal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26E248-F5FA-3F14-9C63-32734D64A592}"/>
              </a:ext>
            </a:extLst>
          </p:cNvPr>
          <p:cNvSpPr txBox="1"/>
          <p:nvPr/>
        </p:nvSpPr>
        <p:spPr>
          <a:xfrm>
            <a:off x="263352" y="1228921"/>
            <a:ext cx="1022698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+mn-lt"/>
              </a:rPr>
              <a:t>All measurement data is sent to central server and automatically processed to surface reflectance with associated uncertainty and covariance information</a:t>
            </a:r>
          </a:p>
          <a:p>
            <a:pPr marL="0" indent="0">
              <a:buNone/>
            </a:pPr>
            <a:endParaRPr lang="en-GB" sz="2000" dirty="0">
              <a:latin typeface="+mn-lt"/>
            </a:endParaRPr>
          </a:p>
          <a:p>
            <a:pPr marL="0" indent="0">
              <a:buNone/>
            </a:pPr>
            <a:r>
              <a:rPr lang="en-GB" sz="2000" dirty="0">
                <a:latin typeface="+mn-lt"/>
              </a:rPr>
              <a:t>Python code open source on </a:t>
            </a:r>
            <a:r>
              <a:rPr lang="en-GB" sz="2000" dirty="0" err="1">
                <a:latin typeface="+mn-lt"/>
              </a:rPr>
              <a:t>github</a:t>
            </a:r>
            <a:endParaRPr lang="en-GB" sz="2000" dirty="0">
              <a:latin typeface="+mn-lt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44B4D2A-5F0D-62D8-F744-5233A9B1B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10" y="2845382"/>
            <a:ext cx="6217279" cy="356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C80CB7-0C0A-0FBE-E5CC-5793BDA7F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4272" y="4607885"/>
            <a:ext cx="3212379" cy="167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251A6C-2FD7-4056-AF88-A137CF4E8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7496" y="4297687"/>
            <a:ext cx="2385786" cy="31019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86A2971-7251-5D1A-7DF8-6E5DC67D634F}"/>
              </a:ext>
            </a:extLst>
          </p:cNvPr>
          <p:cNvSpPr/>
          <p:nvPr/>
        </p:nvSpPr>
        <p:spPr>
          <a:xfrm>
            <a:off x="8263375" y="4289652"/>
            <a:ext cx="3815444" cy="2307699"/>
          </a:xfrm>
          <a:prstGeom prst="rect">
            <a:avLst/>
          </a:prstGeom>
          <a:noFill/>
          <a:ln w="76200">
            <a:solidFill>
              <a:srgbClr val="E0EFD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Graphic 8" descr="Document outline">
            <a:extLst>
              <a:ext uri="{FF2B5EF4-FFF2-40B4-BE49-F238E27FC236}">
                <a16:creationId xmlns:a16="http://schemas.microsoft.com/office/drawing/2014/main" id="{7B0D9DAA-4BBC-680A-4CC1-9BF2A55C27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1419771" y="4385938"/>
            <a:ext cx="673759" cy="6737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E1EC4E-B98F-9CEF-70C7-C360418452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2739" y="2010138"/>
            <a:ext cx="3815444" cy="19936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7A7698-D80A-1AC3-8F08-FC3D95C373B7}"/>
              </a:ext>
            </a:extLst>
          </p:cNvPr>
          <p:cNvSpPr txBox="1"/>
          <p:nvPr/>
        </p:nvSpPr>
        <p:spPr>
          <a:xfrm>
            <a:off x="8507496" y="6267953"/>
            <a:ext cx="609452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u="none" strike="noStrike" dirty="0">
                <a:solidFill>
                  <a:srgbClr val="0070C0"/>
                </a:solidFill>
                <a:effectLst/>
                <a:latin typeface="Museo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https://doi.org/10.3389/frsen.2024.1347230</a:t>
            </a:r>
            <a:endParaRPr lang="en-GB" sz="1200" dirty="0">
              <a:solidFill>
                <a:srgbClr val="0070C0"/>
              </a:solidFill>
            </a:endParaRP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34A74C1D-78DB-42A2-F54C-2C16F8ADA2D1}"/>
              </a:ext>
            </a:extLst>
          </p:cNvPr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07784" y="1010019"/>
            <a:ext cx="1348866" cy="953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952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CA8313-208F-BFD0-AE5A-71544A4A0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0E93921-E2EE-4FDE-61B4-75D25D7B2A58}"/>
              </a:ext>
            </a:extLst>
          </p:cNvPr>
          <p:cNvGrpSpPr/>
          <p:nvPr/>
        </p:nvGrpSpPr>
        <p:grpSpPr>
          <a:xfrm>
            <a:off x="119336" y="2572137"/>
            <a:ext cx="12072664" cy="4233319"/>
            <a:chOff x="119336" y="1932235"/>
            <a:chExt cx="11137824" cy="388914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082B4B7-B25A-9BEA-1F65-D5CD3403523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791744" y="1932402"/>
              <a:ext cx="3905347" cy="3888980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85418DA-789B-3124-601D-6394FD664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9336" y="1932235"/>
              <a:ext cx="3905347" cy="3888980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BDA5C79-5D4E-EAC0-B336-E332FEFF89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351813" y="1932236"/>
              <a:ext cx="3905347" cy="3888980"/>
            </a:xfrm>
            <a:prstGeom prst="rect">
              <a:avLst/>
            </a:prstGeom>
          </p:spPr>
        </p:pic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C8F219-DE3B-9584-D2DC-A75F77B0703C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/>
              <a:t>L2B impact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775495-D42E-FF07-7F06-DACEA3F509AB}"/>
              </a:ext>
            </a:extLst>
          </p:cNvPr>
          <p:cNvSpPr txBox="1"/>
          <p:nvPr/>
        </p:nvSpPr>
        <p:spPr>
          <a:xfrm>
            <a:off x="1649669" y="222196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L2A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0AE5A5-16B5-F25F-C6FA-A991E9BFC3F2}"/>
              </a:ext>
            </a:extLst>
          </p:cNvPr>
          <p:cNvSpPr txBox="1"/>
          <p:nvPr/>
        </p:nvSpPr>
        <p:spPr>
          <a:xfrm>
            <a:off x="5391109" y="223757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L2B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E0004B-B1A7-AB6B-D54F-3DEBAD7CC63D}"/>
              </a:ext>
            </a:extLst>
          </p:cNvPr>
          <p:cNvSpPr txBox="1"/>
          <p:nvPr/>
        </p:nvSpPr>
        <p:spPr>
          <a:xfrm>
            <a:off x="8472264" y="2221962"/>
            <a:ext cx="36269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L2B </a:t>
            </a:r>
            <a:br>
              <a:rPr lang="en-GB" dirty="0"/>
            </a:br>
            <a:r>
              <a:rPr lang="en-GB" dirty="0"/>
              <a:t>&amp; S2 cloud fraction &lt; 5%</a:t>
            </a:r>
          </a:p>
        </p:txBody>
      </p:sp>
      <p:pic>
        <p:nvPicPr>
          <p:cNvPr id="2" name="Picture 1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8D249E8B-7FF2-104A-4859-5A1C81E4E4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3491" y="297945"/>
            <a:ext cx="5316766" cy="1772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36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9374-26A8-43C2-B707-20BA5D09A9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524962" y="1628799"/>
            <a:ext cx="8064896" cy="34563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u="sng" dirty="0">
                <a:solidFill>
                  <a:srgbClr val="0070C0"/>
                </a:solidFill>
              </a:rPr>
              <a:t>https://www.landhypernet.org.uk/</a:t>
            </a:r>
          </a:p>
          <a:p>
            <a:pPr marL="342900" indent="-342900"/>
            <a:endParaRPr lang="en-GB" sz="100" dirty="0"/>
          </a:p>
          <a:p>
            <a:pPr marL="342900" indent="-342900"/>
            <a:r>
              <a:rPr lang="en-GB" sz="2000" dirty="0"/>
              <a:t>Best place to access LANDHYPERNET products </a:t>
            </a:r>
          </a:p>
          <a:p>
            <a:pPr marL="532989" lvl="1" indent="-342900"/>
            <a:r>
              <a:rPr lang="en-GB" sz="1600" dirty="0"/>
              <a:t>L1D_IRR, L1D_RAD, L2B </a:t>
            </a:r>
          </a:p>
          <a:p>
            <a:pPr marL="532989" lvl="1" indent="-342900"/>
            <a:r>
              <a:rPr lang="en-GB" sz="1600" dirty="0"/>
              <a:t>Additional products available to </a:t>
            </a:r>
            <a:r>
              <a:rPr lang="en-GB" sz="1600" dirty="0" err="1"/>
              <a:t>site_owners</a:t>
            </a:r>
            <a:r>
              <a:rPr lang="en-GB" sz="1600" dirty="0"/>
              <a:t> or specific expert users</a:t>
            </a:r>
            <a:br>
              <a:rPr lang="en-GB" sz="1600" dirty="0"/>
            </a:br>
            <a:endParaRPr lang="en-GB" sz="2000" dirty="0"/>
          </a:p>
          <a:p>
            <a:pPr marL="342900" indent="-342900"/>
            <a:r>
              <a:rPr lang="en-GB" sz="2000" dirty="0"/>
              <a:t>Query the data or download monthly zip files</a:t>
            </a:r>
          </a:p>
          <a:p>
            <a:pPr marL="342900" indent="-342900"/>
            <a:endParaRPr lang="en-GB" sz="2000" dirty="0">
              <a:solidFill>
                <a:srgbClr val="0070C0"/>
              </a:solidFill>
            </a:endParaRPr>
          </a:p>
          <a:p>
            <a:pPr marL="342900" indent="-342900"/>
            <a:r>
              <a:rPr lang="en-GB" sz="2000" dirty="0"/>
              <a:t>API access being beta-tested</a:t>
            </a:r>
            <a:endParaRPr lang="en-GB" sz="2000" dirty="0">
              <a:solidFill>
                <a:srgbClr val="0070C0"/>
              </a:solidFill>
            </a:endParaRPr>
          </a:p>
          <a:p>
            <a:pPr marL="342900" indent="-342900"/>
            <a:endParaRPr lang="en-GB" sz="2000" dirty="0"/>
          </a:p>
          <a:p>
            <a:pPr marL="342900" indent="-342900"/>
            <a:r>
              <a:rPr lang="en-GB" sz="2000" dirty="0"/>
              <a:t>DOI for each site through </a:t>
            </a:r>
            <a:r>
              <a:rPr lang="en-GB" sz="2000" dirty="0" err="1"/>
              <a:t>Zenodo</a:t>
            </a:r>
            <a:endParaRPr lang="en-GB" sz="2000" dirty="0">
              <a:solidFill>
                <a:srgbClr val="0070C0"/>
              </a:solidFill>
            </a:endParaRPr>
          </a:p>
          <a:p>
            <a:pPr marL="342900" indent="-342900"/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88E050-E42E-4E29-6064-0BCACCF52FBB}"/>
              </a:ext>
            </a:extLst>
          </p:cNvPr>
          <p:cNvSpPr txBox="1"/>
          <p:nvPr/>
        </p:nvSpPr>
        <p:spPr>
          <a:xfrm>
            <a:off x="551384" y="476672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LANDHYPERNET data portal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BFC2C4-11EB-F0B7-86A3-8F00255708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99312" y="3761070"/>
            <a:ext cx="6192688" cy="30602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9AF485A-E5EE-E12F-D070-0073A442DA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08368" y="1205910"/>
            <a:ext cx="2123967" cy="212396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19C040F-028A-854A-A029-6678B2EE2971}"/>
              </a:ext>
            </a:extLst>
          </p:cNvPr>
          <p:cNvSpPr txBox="1"/>
          <p:nvPr/>
        </p:nvSpPr>
        <p:spPr>
          <a:xfrm>
            <a:off x="1127448" y="5173377"/>
            <a:ext cx="609470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GHNA</a:t>
            </a:r>
            <a:r>
              <a:rPr lang="en-GB" sz="1600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sz="1600" i="0" u="sng" dirty="0">
                <a:solidFill>
                  <a:srgbClr val="0055AA"/>
                </a:solidFill>
                <a:effectLst/>
                <a:latin typeface="Segoe UI" panose="020B0502040204020203" pitchFamily="34" charset="0"/>
                <a:hlinkClick r:id="rId4"/>
              </a:rPr>
              <a:t>10.5281/zenodo.8039302</a:t>
            </a:r>
            <a:br>
              <a:rPr lang="en-GB" sz="1600" dirty="0"/>
            </a:br>
            <a:r>
              <a:rPr lang="en-GB" sz="1600" b="1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JAES</a:t>
            </a:r>
            <a:r>
              <a:rPr lang="en-GB" sz="1600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sz="1600" i="0" u="sng" dirty="0">
                <a:solidFill>
                  <a:srgbClr val="0055AA"/>
                </a:solidFill>
                <a:effectLst/>
                <a:latin typeface="Segoe UI" panose="020B0502040204020203" pitchFamily="34" charset="0"/>
                <a:hlinkClick r:id="rId5"/>
              </a:rPr>
              <a:t>10.5281/zenodo.17619220</a:t>
            </a:r>
            <a:br>
              <a:rPr lang="en-GB" sz="1600" dirty="0"/>
            </a:br>
            <a:r>
              <a:rPr lang="en-GB" sz="1600" b="1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JSIT</a:t>
            </a:r>
            <a:r>
              <a:rPr lang="en-GB" sz="1600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sz="1600" i="0" u="sng" dirty="0">
                <a:solidFill>
                  <a:srgbClr val="0055AA"/>
                </a:solidFill>
                <a:effectLst/>
                <a:latin typeface="Segoe UI" panose="020B0502040204020203" pitchFamily="34" charset="0"/>
                <a:hlinkClick r:id="rId6"/>
              </a:rPr>
              <a:t>10.5281/zenodo.17619560</a:t>
            </a:r>
            <a:br>
              <a:rPr lang="en-GB" sz="1600" dirty="0"/>
            </a:br>
            <a:r>
              <a:rPr lang="en-GB" sz="1600" b="1" dirty="0">
                <a:solidFill>
                  <a:srgbClr val="1A1A1A"/>
                </a:solidFill>
                <a:latin typeface="Segoe UI" panose="020B0502040204020203" pitchFamily="34" charset="0"/>
              </a:rPr>
              <a:t>LOBE</a:t>
            </a:r>
            <a:r>
              <a:rPr lang="en-GB" sz="1600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sz="1600" i="0" u="sng" dirty="0">
                <a:solidFill>
                  <a:srgbClr val="0055AA"/>
                </a:solidFill>
                <a:effectLst/>
                <a:latin typeface="Segoe UI" panose="020B0502040204020203" pitchFamily="34" charset="0"/>
                <a:hlinkClick r:id="rId7"/>
              </a:rPr>
              <a:t>10.5281/zenodo.17616379</a:t>
            </a:r>
            <a:br>
              <a:rPr lang="en-GB" sz="1600" dirty="0"/>
            </a:br>
            <a:r>
              <a:rPr lang="en-GB" sz="1600" b="1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WWUK</a:t>
            </a:r>
            <a:r>
              <a:rPr lang="en-GB" sz="1600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:</a:t>
            </a:r>
            <a:r>
              <a:rPr lang="en-GB" sz="1600" b="1" i="0" dirty="0">
                <a:solidFill>
                  <a:srgbClr val="1A1A1A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sz="1600" i="0" u="sng" dirty="0">
                <a:solidFill>
                  <a:srgbClr val="0055AA"/>
                </a:solidFill>
                <a:effectLst/>
                <a:latin typeface="Segoe UI" panose="020B0502040204020203" pitchFamily="34" charset="0"/>
                <a:hlinkClick r:id="rId8"/>
              </a:rPr>
              <a:t>10.5281/zenodo.7962556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97124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61CC4-E8B1-F666-52E6-F9FC25D19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AE36E7-4686-9D43-424C-A670D218F2B1}"/>
              </a:ext>
            </a:extLst>
          </p:cNvPr>
          <p:cNvSpPr txBox="1"/>
          <p:nvPr/>
        </p:nvSpPr>
        <p:spPr>
          <a:xfrm>
            <a:off x="479376" y="531316"/>
            <a:ext cx="80713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Science results at GHNA (</a:t>
            </a:r>
            <a:r>
              <a:rPr lang="en-GB" sz="2800" dirty="0" err="1"/>
              <a:t>Gobabeb</a:t>
            </a:r>
            <a:r>
              <a:rPr lang="en-GB" sz="2800" dirty="0"/>
              <a:t>, Namibia)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13858F-8D78-9620-FF07-A41F1A0765CD}"/>
              </a:ext>
            </a:extLst>
          </p:cNvPr>
          <p:cNvSpPr txBox="1"/>
          <p:nvPr/>
        </p:nvSpPr>
        <p:spPr>
          <a:xfrm>
            <a:off x="210286" y="1464572"/>
            <a:ext cx="5828979" cy="477053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RadCalNet HYPERNETS BOA validation proceedings paper presented at IGARSS 2023 </a:t>
            </a:r>
            <a:r>
              <a:rPr lang="en-GB" sz="1400" dirty="0">
                <a:latin typeface="+mn-lt"/>
              </a:rPr>
              <a:t>(Sinclair et al. 2023: DOI: </a:t>
            </a:r>
            <a:r>
              <a:rPr lang="en-GB" sz="1400" dirty="0">
                <a:latin typeface="+mn-lt"/>
                <a:hlinkClick r:id="rId2"/>
              </a:rPr>
              <a:t>10.1109/IGARSS52108.2023.10282079</a:t>
            </a:r>
            <a:r>
              <a:rPr lang="en-GB" sz="1400" dirty="0">
                <a:latin typeface="+mn-lt"/>
              </a:rPr>
              <a:t>)</a:t>
            </a:r>
            <a:endParaRPr lang="en-GB" sz="18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Feasibility of Vicarious calibration proven by propagating GHNA data to TOA and comparing to S2, L8 and PRISMA </a:t>
            </a:r>
            <a:br>
              <a:rPr lang="en-GB" sz="1800" dirty="0">
                <a:latin typeface="+mn-lt"/>
              </a:rPr>
            </a:br>
            <a:r>
              <a:rPr lang="en-GB" sz="1400" dirty="0">
                <a:latin typeface="+mn-lt"/>
              </a:rPr>
              <a:t>(De Vis et al. 2024a DOI: </a:t>
            </a:r>
            <a:r>
              <a:rPr lang="en-GB" sz="1400" dirty="0">
                <a:solidFill>
                  <a:srgbClr val="0070C0"/>
                </a:solidFill>
                <a:latin typeface="MuseoSans"/>
                <a:hlinkClick r:id="rId3"/>
              </a:rPr>
              <a:t>10.3389/frsen.2024.1323998</a:t>
            </a:r>
            <a:r>
              <a:rPr lang="en-GB" sz="1400" dirty="0">
                <a:latin typeface="+mn-lt"/>
              </a:rPr>
              <a:t>) </a:t>
            </a:r>
            <a:endParaRPr lang="en-GB" sz="1800" dirty="0">
              <a:latin typeface="+mn-lt"/>
              <a:cs typeface="Arial"/>
            </a:endParaRPr>
          </a:p>
          <a:p>
            <a:endParaRPr lang="en-GB" sz="1800" dirty="0">
              <a:latin typeface="+mn-lt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BRDF Model Development Using In-Situ </a:t>
            </a: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Dataset (Sinclair et al. in prep)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GHNA used as reference in ACIX-III</a:t>
            </a: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(Cremer et al. 2025)</a:t>
            </a:r>
          </a:p>
          <a:p>
            <a:endParaRPr lang="en-GB" sz="18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UAV campaign planned for Q3 2026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n-lt"/>
              <a:cs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27486D-076C-D8BD-95A1-49F204050B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4832" y="4623360"/>
            <a:ext cx="2407352" cy="200481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348D73F-84E9-7F09-69C7-A0A87DD7397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5269" y="1628028"/>
            <a:ext cx="3333099" cy="222181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3EBE3EE-1734-8713-02F6-DC5D9BC0A4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24192" y="4234780"/>
            <a:ext cx="4222909" cy="25649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C498C0A-198F-D6FA-83EA-5A9C52C32810}"/>
              </a:ext>
            </a:extLst>
          </p:cNvPr>
          <p:cNvSpPr txBox="1"/>
          <p:nvPr/>
        </p:nvSpPr>
        <p:spPr>
          <a:xfrm>
            <a:off x="6744072" y="1354280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BOA comparison with S2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AB7AACF-AC26-47E7-CE21-9CD4338D82A9}"/>
              </a:ext>
            </a:extLst>
          </p:cNvPr>
          <p:cNvSpPr txBox="1"/>
          <p:nvPr/>
        </p:nvSpPr>
        <p:spPr>
          <a:xfrm>
            <a:off x="8708769" y="3948433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TOA comparison with L8 and RCN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BB3FD5A-4D59-4E8F-4C96-BB1D224ECFBC}"/>
              </a:ext>
            </a:extLst>
          </p:cNvPr>
          <p:cNvSpPr txBox="1"/>
          <p:nvPr/>
        </p:nvSpPr>
        <p:spPr>
          <a:xfrm>
            <a:off x="5411924" y="4335972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Masked BRDF sequence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8C70AFE-0FBB-712D-02B4-6D3F87A11E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96256" y="1628028"/>
            <a:ext cx="3003983" cy="227110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5929325-EE7D-3716-773F-9421422325EC}"/>
              </a:ext>
            </a:extLst>
          </p:cNvPr>
          <p:cNvSpPr txBox="1"/>
          <p:nvPr/>
        </p:nvSpPr>
        <p:spPr>
          <a:xfrm>
            <a:off x="9840416" y="1372741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TOA S2 bias time series</a:t>
            </a:r>
          </a:p>
        </p:txBody>
      </p:sp>
    </p:spTree>
    <p:extLst>
      <p:ext uri="{BB962C8B-B14F-4D97-AF65-F5344CB8AC3E}">
        <p14:creationId xmlns:p14="http://schemas.microsoft.com/office/powerpoint/2010/main" val="386600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88E050-E42E-4E29-6064-0BCACCF52FBB}"/>
              </a:ext>
            </a:extLst>
          </p:cNvPr>
          <p:cNvSpPr txBox="1"/>
          <p:nvPr/>
        </p:nvSpPr>
        <p:spPr>
          <a:xfrm>
            <a:off x="479376" y="531316"/>
            <a:ext cx="93610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Science results at WWUK (</a:t>
            </a:r>
            <a:r>
              <a:rPr lang="en-US" sz="2800" dirty="0" err="1"/>
              <a:t>Wytham</a:t>
            </a:r>
            <a:r>
              <a:rPr lang="en-US" sz="2800" dirty="0"/>
              <a:t> Woods, UK) 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E3C46D-7E9C-458D-0A63-FED059C5EE05}"/>
              </a:ext>
            </a:extLst>
          </p:cNvPr>
          <p:cNvSpPr txBox="1"/>
          <p:nvPr/>
        </p:nvSpPr>
        <p:spPr>
          <a:xfrm>
            <a:off x="6900317" y="1393616"/>
            <a:ext cx="508319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Surface reflectance seasonal dynamics paper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1600" dirty="0">
                <a:latin typeface="+mn-lt"/>
              </a:rPr>
              <a:t>BOA Validation of multispectral data from Sentinel-2, Landsat-8 and Landsat-9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1600" dirty="0">
                <a:latin typeface="+mn-lt"/>
              </a:rPr>
              <a:t>Exploration of the impact of spatial variability and complexities of canopy validation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Future work on validation potential of vegetation ECVs (CCC/FAPAR) from HYPSTAR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2023 Wytham installation activity: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B6ECB9-0562-FBF9-DD86-1E187DE99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5391" y="2739435"/>
            <a:ext cx="2289312" cy="15576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EC2AD32-2E66-F680-EBC1-E3D18AFB5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94" y="4297112"/>
            <a:ext cx="3337273" cy="248124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B67D5E-A64E-E173-FAFB-7D4DA707CC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3336" y="4317864"/>
            <a:ext cx="2468648" cy="235324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A20E6C2-AADD-6337-25E2-97777E7C36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5391" y="1332940"/>
            <a:ext cx="2289312" cy="13184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47406EE-053F-2913-2407-118BB09BCF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4032" y="4746466"/>
            <a:ext cx="5727074" cy="161805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41EB96-A7F2-EBA0-FB03-3C82E4243B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98766" y="6410981"/>
            <a:ext cx="1431464" cy="44701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2E3D9DE-2A91-7863-9486-5C902FD4D2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9292" y="1886971"/>
            <a:ext cx="3522886" cy="167495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C0C8BCC-6186-2DF5-A2FE-A45747716E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6556" y="1578115"/>
            <a:ext cx="2385786" cy="31019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AD6C2F3-95B1-649A-8CED-C5F250318591}"/>
              </a:ext>
            </a:extLst>
          </p:cNvPr>
          <p:cNvSpPr/>
          <p:nvPr/>
        </p:nvSpPr>
        <p:spPr>
          <a:xfrm>
            <a:off x="116039" y="1578115"/>
            <a:ext cx="3963738" cy="2265788"/>
          </a:xfrm>
          <a:prstGeom prst="rect">
            <a:avLst/>
          </a:prstGeom>
          <a:noFill/>
          <a:ln w="76200">
            <a:solidFill>
              <a:srgbClr val="E0EFD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Graphic 20" descr="Document outline">
            <a:extLst>
              <a:ext uri="{FF2B5EF4-FFF2-40B4-BE49-F238E27FC236}">
                <a16:creationId xmlns:a16="http://schemas.microsoft.com/office/drawing/2014/main" id="{7648FD0A-A6B1-0F4A-1C46-47B8015C41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3483336" y="1578115"/>
            <a:ext cx="673759" cy="67375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587C736-0CC3-E880-D2D0-5C5B3F78D900}"/>
              </a:ext>
            </a:extLst>
          </p:cNvPr>
          <p:cNvSpPr txBox="1"/>
          <p:nvPr/>
        </p:nvSpPr>
        <p:spPr>
          <a:xfrm>
            <a:off x="157394" y="3491127"/>
            <a:ext cx="352288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MuseoSans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https://doi.org/10.3389/frsen.2024.1322760</a:t>
            </a:r>
            <a:endParaRPr lang="en-GB" sz="1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395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9238E-D727-4545-B13C-22485D444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966" y="260648"/>
            <a:ext cx="9442389" cy="1143000"/>
          </a:xfrm>
        </p:spPr>
        <p:txBody>
          <a:bodyPr/>
          <a:lstStyle/>
          <a:p>
            <a:pPr algn="ctr"/>
            <a:r>
              <a:rPr lang="en-GB" altLang="en-US" sz="3266" dirty="0"/>
              <a:t>Conclusions</a:t>
            </a:r>
            <a:endParaRPr lang="en-GB" sz="3266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27266F-DB7C-4DE7-A138-606C0E3D8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47" y="1484784"/>
            <a:ext cx="11209106" cy="4988100"/>
          </a:xfrm>
        </p:spPr>
        <p:txBody>
          <a:bodyPr>
            <a:noAutofit/>
          </a:bodyPr>
          <a:lstStyle/>
          <a:p>
            <a:endParaRPr lang="en-GB" sz="1000" dirty="0"/>
          </a:p>
          <a:p>
            <a:r>
              <a:rPr lang="en-GB" sz="2000" dirty="0"/>
              <a:t>LANDHYPERNET is operationally taking HCRF surface reflectance measurements using HYPSTAR®-XR over a range of different land surfaces (agriculture, forest, desert, snow)</a:t>
            </a:r>
          </a:p>
          <a:p>
            <a:endParaRPr lang="en-GB" sz="2000" dirty="0"/>
          </a:p>
          <a:p>
            <a:r>
              <a:rPr lang="en-GB" sz="2000" dirty="0"/>
              <a:t>LANDHYPERNET network provides critical data for the validation of present and upcoming hyperspectral missions (e.g. ENMAP, PRISMA, PACE, SBG, CHIME, FLEX, …)</a:t>
            </a:r>
          </a:p>
          <a:p>
            <a:endParaRPr lang="en-GB" sz="1000" dirty="0"/>
          </a:p>
          <a:p>
            <a:r>
              <a:rPr lang="en-GB" sz="2000" dirty="0"/>
              <a:t>Data is being automatically processed and made available on data portal NRT</a:t>
            </a:r>
            <a:br>
              <a:rPr lang="en-GB" sz="2000" dirty="0"/>
            </a:br>
            <a:r>
              <a:rPr lang="en-GB" sz="20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https://www.landhypernet.org.uk/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</a:p>
          <a:p>
            <a:pPr marL="108000" indent="0">
              <a:buNone/>
            </a:pPr>
            <a:endParaRPr lang="en-GB" sz="700" dirty="0"/>
          </a:p>
          <a:p>
            <a:r>
              <a:rPr lang="en-GB" sz="2000" dirty="0"/>
              <a:t>Various papers were published in Frontiers special issue</a:t>
            </a:r>
            <a:br>
              <a:rPr lang="en-GB" sz="2000" dirty="0"/>
            </a:br>
            <a:r>
              <a:rPr lang="en-GB" sz="20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https://www.frontiersin.org/research-topics/55073/optical-radiometry-and-satellite-validation/articles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</a:p>
          <a:p>
            <a:pPr marL="108000" indent="0">
              <a:buNone/>
            </a:pPr>
            <a:endParaRPr lang="en-GB" sz="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14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86"/>
    </mc:Choice>
    <mc:Fallback xmlns="">
      <p:transition spd="slow" advTm="16986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4D8479-8155-DA7D-7109-F82DC8CBD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ABD7AA-DC01-7ADE-58C7-48D54E01E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47" y="1484784"/>
            <a:ext cx="11209106" cy="4988100"/>
          </a:xfrm>
        </p:spPr>
        <p:txBody>
          <a:bodyPr>
            <a:noAutofit/>
          </a:bodyPr>
          <a:lstStyle/>
          <a:p>
            <a:pPr marL="108000" indent="0">
              <a:buNone/>
            </a:pPr>
            <a:endParaRPr lang="en-GB" sz="2000" dirty="0"/>
          </a:p>
          <a:p>
            <a:endParaRPr lang="en-GB" sz="2000" dirty="0"/>
          </a:p>
          <a:p>
            <a:pPr marL="108000" indent="0">
              <a:buNone/>
            </a:pPr>
            <a:endParaRPr lang="en-GB" sz="2000" dirty="0"/>
          </a:p>
          <a:p>
            <a:pPr marL="108000" indent="0">
              <a:buNone/>
            </a:pPr>
            <a:endParaRPr lang="en-GB" sz="2000" dirty="0"/>
          </a:p>
          <a:p>
            <a:pPr marL="108000" indent="0">
              <a:buNone/>
            </a:pPr>
            <a:r>
              <a:rPr lang="en-GB" sz="3200" dirty="0"/>
              <a:t>Thank You!</a:t>
            </a:r>
          </a:p>
          <a:p>
            <a:pPr marL="108000" indent="0">
              <a:buNone/>
            </a:pPr>
            <a:r>
              <a:rPr lang="en-GB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Pieter.de.vis@npl.co.uk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1185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86"/>
    </mc:Choice>
    <mc:Fallback xmlns="">
      <p:transition spd="slow" advTm="1698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3712B7-B2FE-7AD4-7FAC-A44AD6B27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106AFC4-11D8-4ACF-13D0-C1627D366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8000" indent="0">
              <a:buNone/>
            </a:pPr>
            <a:endParaRPr lang="en-GB" dirty="0"/>
          </a:p>
          <a:p>
            <a:pPr marL="108000" indent="0">
              <a:buNone/>
            </a:pPr>
            <a:endParaRPr lang="en-GB" dirty="0"/>
          </a:p>
          <a:p>
            <a:pPr marL="108000" indent="0">
              <a:buNone/>
            </a:pPr>
            <a:endParaRPr lang="en-GB" dirty="0"/>
          </a:p>
          <a:p>
            <a:pPr marL="108000" indent="0">
              <a:buNone/>
            </a:pPr>
            <a:r>
              <a:rPr lang="en-GB" sz="5400" dirty="0"/>
              <a:t>			</a:t>
            </a:r>
            <a:r>
              <a:rPr lang="en-GB" altLang="en-US" sz="5400" dirty="0"/>
              <a:t>Additional slides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3852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86"/>
    </mc:Choice>
    <mc:Fallback xmlns="">
      <p:transition spd="slow" advTm="1698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4370D-E09A-219F-6DF7-DE32FFEED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B1D33-481D-1074-C67A-8762A3B72839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/>
              <a:t>L2B processing statistics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E45DE7-6CC5-0EB5-084B-69AD122197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302" y="3829690"/>
            <a:ext cx="8476987" cy="2825663"/>
          </a:xfrm>
          <a:prstGeom prst="rect">
            <a:avLst/>
          </a:prstGeom>
        </p:spPr>
      </p:pic>
      <p:pic>
        <p:nvPicPr>
          <p:cNvPr id="10" name="Picture 9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4515BF1D-1CDF-7024-CDD4-BA4D3F8FF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632" y="1412776"/>
            <a:ext cx="6696744" cy="223224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6CDCF5-24FE-30CF-BD0B-915C3F660E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80176" y="4320075"/>
            <a:ext cx="4752528" cy="15316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8E3532-5EE5-266F-A116-F11458D4ECAE}"/>
              </a:ext>
            </a:extLst>
          </p:cNvPr>
          <p:cNvSpPr txBox="1"/>
          <p:nvPr/>
        </p:nvSpPr>
        <p:spPr>
          <a:xfrm>
            <a:off x="4259796" y="1114863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Processing statistics for each 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9F4001-8ED4-C2A7-C4B3-40B4110A7596}"/>
              </a:ext>
            </a:extLst>
          </p:cNvPr>
          <p:cNvSpPr txBox="1"/>
          <p:nvPr/>
        </p:nvSpPr>
        <p:spPr>
          <a:xfrm>
            <a:off x="1847528" y="3541067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Processing statistics time series for JSIT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CA27D4-4F85-C72D-8B20-974B5AEEFD57}"/>
              </a:ext>
            </a:extLst>
          </p:cNvPr>
          <p:cNvSpPr txBox="1"/>
          <p:nvPr/>
        </p:nvSpPr>
        <p:spPr>
          <a:xfrm>
            <a:off x="7979334" y="3910399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Anomalies time series for JSIT</a:t>
            </a:r>
          </a:p>
        </p:txBody>
      </p:sp>
    </p:spTree>
    <p:extLst>
      <p:ext uri="{BB962C8B-B14F-4D97-AF65-F5344CB8AC3E}">
        <p14:creationId xmlns:p14="http://schemas.microsoft.com/office/powerpoint/2010/main" val="2222906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9238E-D727-4545-B13C-22485D444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966" y="260648"/>
            <a:ext cx="9442389" cy="1143000"/>
          </a:xfrm>
        </p:spPr>
        <p:txBody>
          <a:bodyPr>
            <a:normAutofit/>
          </a:bodyPr>
          <a:lstStyle/>
          <a:p>
            <a:pPr algn="ctr"/>
            <a:r>
              <a:rPr lang="en-GB" altLang="en-US" dirty="0"/>
              <a:t>Using HYPERNETS for Satellite Validation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3">
                <a:extLst>
                  <a:ext uri="{FF2B5EF4-FFF2-40B4-BE49-F238E27FC236}">
                    <a16:creationId xmlns:a16="http://schemas.microsoft.com/office/drawing/2014/main" id="{5B188EAE-8D92-82D7-E985-92A63134281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43847" y="1637184"/>
                <a:ext cx="11209106" cy="498810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432000" indent="-324000" algn="l" defTabSz="829452" rtl="0" eaLnBrk="1" latinLnBrk="0" hangingPunct="1">
                  <a:lnSpc>
                    <a:spcPct val="90000"/>
                  </a:lnSpc>
                  <a:spcBef>
                    <a:spcPts val="1417"/>
                  </a:spcBef>
                  <a:buClr>
                    <a:srgbClr val="000000"/>
                  </a:buClr>
                  <a:buSzPct val="45000"/>
                  <a:buFont typeface="Wingdings" charset="2"/>
                  <a:buChar char="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22089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036815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451541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66268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0994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695720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10446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1633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525172" indent="-207363" algn="l" defTabSz="829452" rtl="0" eaLnBrk="1" latinLnBrk="0" hangingPunct="1">
                  <a:lnSpc>
                    <a:spcPct val="90000"/>
                  </a:lnSpc>
                  <a:spcBef>
                    <a:spcPts val="454"/>
                  </a:spcBef>
                  <a:buFont typeface="Arial" panose="020B0604020202020204" pitchFamily="34" charset="0"/>
                  <a:buChar char="•"/>
                  <a:defRPr sz="1633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Aft>
                    <a:spcPts val="0"/>
                  </a:spcAft>
                </a:pPr>
                <a:r>
                  <a:rPr lang="en-GB" sz="1800" dirty="0"/>
                  <a:t>Measurand for L2A validation is HCRF at common spectral, spatial, angular and temporal scale</a:t>
                </a:r>
              </a:p>
              <a:p>
                <a:pPr fontAlgn="auto">
                  <a:spcAft>
                    <a:spcPts val="0"/>
                  </a:spcAft>
                </a:pPr>
                <a:r>
                  <a:rPr lang="en-GB" sz="1800" dirty="0"/>
                  <a:t>Metrologically robust validation metric:</a:t>
                </a:r>
              </a:p>
              <a:p>
                <a:pPr fontAlgn="auto">
                  <a:spcAft>
                    <a:spcPts val="0"/>
                  </a:spcAft>
                </a:pPr>
                <a:endParaRPr lang="en-GB" sz="1800" dirty="0"/>
              </a:p>
              <a:p>
                <a:pPr fontAlgn="auto">
                  <a:spcAft>
                    <a:spcPts val="0"/>
                  </a:spcAft>
                </a:pPr>
                <a:endParaRPr lang="en-GB" sz="1800" dirty="0"/>
              </a:p>
              <a:p>
                <a:pPr fontAlgn="auto">
                  <a:spcAft>
                    <a:spcPts val="0"/>
                  </a:spcAft>
                </a:pPr>
                <a:endParaRPr lang="en-GB" sz="1800" dirty="0"/>
              </a:p>
              <a:p>
                <a:r>
                  <a:rPr lang="en-GB" sz="1800" dirty="0"/>
                  <a:t>Critical points:</a:t>
                </a:r>
              </a:p>
              <a:p>
                <a:pPr marL="800100" lvl="1">
                  <a:lnSpc>
                    <a:spcPct val="107000"/>
                  </a:lnSpc>
                  <a:buFont typeface="Aptos" panose="020B0004020202020204" pitchFamily="34" charset="0"/>
                  <a:buChar char="-"/>
                </a:pPr>
                <a:r>
                  <a:rPr lang="en-GB" sz="1600" dirty="0"/>
                  <a:t>Measurand used needs to be clearly described for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1600" dirty="0"/>
                  <a:t> and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GB" sz="1600" dirty="0"/>
                  <a:t>, and match as closely as possible</a:t>
                </a:r>
              </a:p>
              <a:p>
                <a:pPr marL="800100" lvl="1">
                  <a:lnSpc>
                    <a:spcPct val="107000"/>
                  </a:lnSpc>
                  <a:buFont typeface="Aptos" panose="020B0004020202020204" pitchFamily="34" charset="0"/>
                  <a:buChar char="-"/>
                </a:pPr>
                <a:r>
                  <a:rPr lang="en-GB" sz="1600" dirty="0"/>
                  <a:t>All uncertainties related to processing to the measurand 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1600" dirty="0"/>
                  <a:t> and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160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600" dirty="0"/>
                  <a:t>are included in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b>
                        <m:r>
                          <a:rPr lang="en-GB" sz="160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lang="en-GB" sz="1600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b>
                        <m:r>
                          <a:rPr lang="en-GB" sz="160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sz="1600" dirty="0"/>
                  <a:t>.</a:t>
                </a:r>
              </a:p>
              <a:p>
                <a:pPr marL="800100" lvl="1">
                  <a:lnSpc>
                    <a:spcPct val="107000"/>
                  </a:lnSpc>
                  <a:buFont typeface="Aptos" panose="020B0004020202020204" pitchFamily="34" charset="0"/>
                  <a:buChar char="-"/>
                </a:pPr>
                <a:r>
                  <a:rPr lang="en-GB" sz="1600" dirty="0"/>
                  <a:t>Uncertainties due to differences that cannot be corrected are included in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b>
                        <m:r>
                          <a:rPr lang="en-GB" sz="1600">
                            <a:latin typeface="Cambria Math" panose="02040503050406030204" pitchFamily="18" charset="0"/>
                          </a:rPr>
                          <m:t>𝑐𝑜𝑚𝑝</m:t>
                        </m:r>
                      </m:sub>
                    </m:sSub>
                  </m:oMath>
                </a14:m>
                <a:r>
                  <a:rPr lang="en-GB" sz="1600" dirty="0"/>
                  <a:t>, and mismatch between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1600" dirty="0"/>
                  <a:t> and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GB" sz="1600" dirty="0"/>
                  <a:t> is clearly described.</a:t>
                </a:r>
              </a:p>
              <a:p>
                <a:pPr marL="800100" lvl="1">
                  <a:lnSpc>
                    <a:spcPct val="107000"/>
                  </a:lnSpc>
                  <a:spcAft>
                    <a:spcPts val="800"/>
                  </a:spcAft>
                  <a:buFont typeface="Aptos" panose="020B0004020202020204" pitchFamily="34" charset="0"/>
                  <a:buChar char="-"/>
                </a:pPr>
                <a:r>
                  <a:rPr lang="en-GB" sz="1600" dirty="0"/>
                  <a:t>The results need to be interpreted in the context of a confidence interval.  </a:t>
                </a:r>
                <a:br>
                  <a:rPr lang="en-GB" sz="1600" dirty="0"/>
                </a:br>
                <a:r>
                  <a:rPr lang="en-GB" sz="1600" dirty="0"/>
                  <a:t>If, </a:t>
                </a:r>
                <a14:m>
                  <m:oMath xmlns:m="http://schemas.openxmlformats.org/officeDocument/2006/math">
                    <m:r>
                      <a:rPr lang="en-GB" sz="160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1600">
                        <a:latin typeface="Cambria Math" panose="02040503050406030204" pitchFamily="18" charset="0"/>
                      </a:rPr>
                      <m:t>=2</m:t>
                    </m:r>
                  </m:oMath>
                </a14:m>
                <a:r>
                  <a:rPr lang="en-GB" sz="1600" dirty="0"/>
                  <a:t> is used, this corresponds to 95% confidence interval.</a:t>
                </a:r>
              </a:p>
              <a:p>
                <a:pPr fontAlgn="auto">
                  <a:spcAft>
                    <a:spcPts val="0"/>
                  </a:spcAft>
                </a:pPr>
                <a:endParaRPr lang="en-GB" sz="1800" dirty="0"/>
              </a:p>
              <a:p>
                <a:pPr fontAlgn="auto">
                  <a:spcAft>
                    <a:spcPts val="0"/>
                  </a:spcAft>
                </a:pPr>
                <a:endParaRPr lang="en-GB" sz="2000" dirty="0"/>
              </a:p>
              <a:p>
                <a:pPr fontAlgn="auto">
                  <a:spcAft>
                    <a:spcPts val="0"/>
                  </a:spcAft>
                </a:pPr>
                <a:endParaRPr lang="en-GB" sz="2000" dirty="0"/>
              </a:p>
            </p:txBody>
          </p:sp>
        </mc:Choice>
        <mc:Fallback xmlns="">
          <p:sp>
            <p:nvSpPr>
              <p:cNvPr id="3" name="Content Placeholder 3">
                <a:extLst>
                  <a:ext uri="{FF2B5EF4-FFF2-40B4-BE49-F238E27FC236}">
                    <a16:creationId xmlns:a16="http://schemas.microsoft.com/office/drawing/2014/main" id="{5B188EAE-8D92-82D7-E985-92A63134281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847" y="1637184"/>
                <a:ext cx="11209106" cy="4988100"/>
              </a:xfrm>
              <a:prstGeom prst="rect">
                <a:avLst/>
              </a:prstGeom>
              <a:blipFill>
                <a:blip r:embed="rId2"/>
                <a:stretch>
                  <a:fillRect t="-1222" r="-2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5AF54760-BBB0-E9DA-CD1C-64810235B9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0915" y="2420888"/>
            <a:ext cx="3426251" cy="115449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88BA990-F029-900C-3467-726D693C6360}"/>
                  </a:ext>
                </a:extLst>
              </p:cNvPr>
              <p:cNvSpPr txBox="1"/>
              <p:nvPr/>
            </p:nvSpPr>
            <p:spPr>
              <a:xfrm>
                <a:off x="5268916" y="2718457"/>
                <a:ext cx="6166700" cy="111562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600" dirty="0"/>
                  <a:t>x: satellite measurand (already processed), with uncertainty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endParaRPr lang="en-GB" sz="1600" dirty="0"/>
              </a:p>
              <a:p>
                <a:r>
                  <a:rPr lang="en-GB" sz="1600" dirty="0"/>
                  <a:t>y: reference measurand (already processed), with uncertainty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endParaRPr lang="en-GB" sz="16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𝑐𝑜𝑚𝑝</m:t>
                        </m:r>
                      </m:sub>
                    </m:sSub>
                  </m:oMath>
                </a14:m>
                <a:r>
                  <a:rPr lang="en-GB" sz="1600" dirty="0"/>
                  <a:t>: uncertainty to account for differences in measurand</a:t>
                </a:r>
              </a:p>
              <a:p>
                <a:endParaRPr lang="en-GB" sz="16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88BA990-F029-900C-3467-726D693C63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8916" y="2718457"/>
                <a:ext cx="6166700" cy="1115626"/>
              </a:xfrm>
              <a:prstGeom prst="rect">
                <a:avLst/>
              </a:prstGeom>
              <a:blipFill>
                <a:blip r:embed="rId4"/>
                <a:stretch>
                  <a:fillRect l="-494" t="-16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12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86"/>
    </mc:Choice>
    <mc:Fallback xmlns="">
      <p:transition spd="slow" advTm="16986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9374-26A8-43C2-B707-20BA5D09A9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/>
              <a:t>New site-specific QC checks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26E248-F5FA-3F14-9C63-32734D64A592}"/>
              </a:ext>
            </a:extLst>
          </p:cNvPr>
          <p:cNvSpPr txBox="1"/>
          <p:nvPr/>
        </p:nvSpPr>
        <p:spPr>
          <a:xfrm>
            <a:off x="263352" y="1228921"/>
            <a:ext cx="10226981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+mn-lt"/>
              </a:rPr>
              <a:t>There is now a new procedure for site-specific QC checks:</a:t>
            </a:r>
          </a:p>
          <a:p>
            <a:pPr marL="0" indent="0">
              <a:buNone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Offline analysis: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Improved cloud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Alignment analysis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Vegetation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Reflectance plane 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L2B/L1D processing by the </a:t>
            </a:r>
            <a:r>
              <a:rPr lang="en-GB" sz="2000" dirty="0" err="1">
                <a:latin typeface="+mn-lt"/>
              </a:rPr>
              <a:t>hypernets_processor</a:t>
            </a:r>
            <a:r>
              <a:rPr lang="en-GB" sz="2000" dirty="0">
                <a:latin typeface="+mn-lt"/>
              </a:rPr>
              <a:t>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All data which fails any of the QC checks is omitted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Alignment is corrected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L2B/L1D files produced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A0E1CC-41BE-535A-8652-94A2257AB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168" y="1126503"/>
            <a:ext cx="3694890" cy="277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DF700C44-AC54-3D0D-EFD2-DE62608A0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4041092"/>
            <a:ext cx="3321134" cy="24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058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9374-26A8-43C2-B707-20BA5D09A9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/>
              <a:t>New site-specific QC checks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26E248-F5FA-3F14-9C63-32734D64A592}"/>
              </a:ext>
            </a:extLst>
          </p:cNvPr>
          <p:cNvSpPr txBox="1"/>
          <p:nvPr/>
        </p:nvSpPr>
        <p:spPr>
          <a:xfrm>
            <a:off x="263352" y="1228921"/>
            <a:ext cx="102269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+mn-lt"/>
              </a:rPr>
              <a:t>There is now a new procedure for site-specific QC checks:</a:t>
            </a:r>
          </a:p>
          <a:p>
            <a:pPr marL="0" indent="0">
              <a:buNone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Offline analysis: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Improved cloud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Alignment analysis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Vegetation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Reflectance plane 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L2B/L1D processing by the </a:t>
            </a:r>
            <a:r>
              <a:rPr lang="en-GB" sz="2000" dirty="0" err="1">
                <a:latin typeface="+mn-lt"/>
              </a:rPr>
              <a:t>hypernets_processor</a:t>
            </a:r>
            <a:r>
              <a:rPr lang="en-GB" sz="2000" dirty="0">
                <a:latin typeface="+mn-lt"/>
              </a:rPr>
              <a:t>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All data which fails any of the QC checks is omitted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Alignment is corrected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L2B/L1D files produced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D859A-1773-F421-BECB-A7E471A9F8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768" y="1124744"/>
            <a:ext cx="3439954" cy="57332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94251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9374-26A8-43C2-B707-20BA5D09A9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/>
              <a:t>New site-specific QC checks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26E248-F5FA-3F14-9C63-32734D64A592}"/>
              </a:ext>
            </a:extLst>
          </p:cNvPr>
          <p:cNvSpPr txBox="1"/>
          <p:nvPr/>
        </p:nvSpPr>
        <p:spPr>
          <a:xfrm>
            <a:off x="263352" y="1228921"/>
            <a:ext cx="10226981" cy="286232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+mn-lt"/>
              </a:rPr>
              <a:t>There is now a new procedure for site-specific QC checks:</a:t>
            </a:r>
          </a:p>
          <a:p>
            <a:pPr marL="0" indent="0">
              <a:buNone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Offline analysis: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Improved cloud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Alignment analysis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Vegetation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Reflectance plane 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F93456-8005-1014-996A-6380A8954C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88" t="8141" r="7762" b="13832"/>
          <a:stretch/>
        </p:blipFill>
        <p:spPr>
          <a:xfrm>
            <a:off x="5732260" y="1782120"/>
            <a:ext cx="6376084" cy="416716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4770281-F1E4-B617-4ECB-5A2305D91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77" y="3933056"/>
            <a:ext cx="551053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837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9374-26A8-43C2-B707-20BA5D09A9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23392" y="577971"/>
            <a:ext cx="8229627" cy="432048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800" cap="small" dirty="0"/>
              <a:t>New site-specific QC checks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26E248-F5FA-3F14-9C63-32734D64A592}"/>
              </a:ext>
            </a:extLst>
          </p:cNvPr>
          <p:cNvSpPr txBox="1"/>
          <p:nvPr/>
        </p:nvSpPr>
        <p:spPr>
          <a:xfrm>
            <a:off x="263352" y="1228921"/>
            <a:ext cx="102269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+mn-lt"/>
              </a:rPr>
              <a:t>There is now a new procedure for site-specific QC checks:</a:t>
            </a:r>
          </a:p>
          <a:p>
            <a:pPr marL="0" indent="0">
              <a:buNone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Offline analysis: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Improved cloud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Alignment analysis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Vegetation checks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Reflectance plane 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L2B/L1D processing by the </a:t>
            </a:r>
            <a:r>
              <a:rPr lang="en-GB" sz="2000" dirty="0" err="1">
                <a:latin typeface="+mn-lt"/>
              </a:rPr>
              <a:t>hypernets_processor</a:t>
            </a:r>
            <a:r>
              <a:rPr lang="en-GB" sz="2000" dirty="0">
                <a:latin typeface="+mn-lt"/>
              </a:rPr>
              <a:t>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All data which fails any of the QC checks is omitted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Alignment is corrected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L2B/L1D files produced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29FE65-BA9E-9DE6-E52F-288E9B928B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008" y="1717728"/>
            <a:ext cx="5224221" cy="3487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125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7C565-535E-75AB-26E3-45A20897E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AEAC5F-69E9-282D-AA52-905064C0CB2D}"/>
              </a:ext>
            </a:extLst>
          </p:cNvPr>
          <p:cNvSpPr txBox="1"/>
          <p:nvPr/>
        </p:nvSpPr>
        <p:spPr>
          <a:xfrm>
            <a:off x="551384" y="476672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LANDHYPERNET data portal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81D785-216A-8989-EA9E-27B990426A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4072" y="3600999"/>
            <a:ext cx="5279029" cy="29134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A90418-CDC3-A588-7338-646DAED88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4272" y="1484784"/>
            <a:ext cx="3118789" cy="18410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364898-AE35-B473-66C6-BA45ACC508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424" y="3645024"/>
            <a:ext cx="4608512" cy="2825412"/>
          </a:xfrm>
          <a:prstGeom prst="rect">
            <a:avLst/>
          </a:prstGeom>
        </p:spPr>
      </p:pic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CD36CD6-75D0-E683-553C-3CB5B58FEE88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524962" y="1449049"/>
            <a:ext cx="8064896" cy="3392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>
                <a:solidFill>
                  <a:srgbClr val="0070C0"/>
                </a:solidFill>
              </a:rPr>
              <a:t>https://www.landhypernet.org.uk/</a:t>
            </a:r>
          </a:p>
          <a:p>
            <a:pPr marL="342900" indent="-342900"/>
            <a:endParaRPr lang="en-GB" sz="200" dirty="0"/>
          </a:p>
          <a:p>
            <a:pPr marL="342900" indent="-342900"/>
            <a:r>
              <a:rPr lang="en-GB" sz="2000" dirty="0"/>
              <a:t>download monthly zip files for each site</a:t>
            </a:r>
          </a:p>
          <a:p>
            <a:pPr marL="342900" indent="-342900"/>
            <a:r>
              <a:rPr lang="en-GB" sz="2000" dirty="0"/>
              <a:t>query the data, to select specific time ranges and/or conditions</a:t>
            </a:r>
          </a:p>
          <a:p>
            <a:pPr marL="342900" indent="-342900"/>
            <a:r>
              <a:rPr lang="en-GB" sz="2000" dirty="0"/>
              <a:t>Inspect plots of individual sequences </a:t>
            </a:r>
          </a:p>
          <a:p>
            <a:pPr marL="342900" indent="-342900"/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688229"/>
      </p:ext>
    </p:extLst>
  </p:cSld>
  <p:clrMapOvr>
    <a:masterClrMapping/>
  </p:clrMapOvr>
</p:sld>
</file>

<file path=ppt/theme/theme1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000000"/>
      </a:lt2>
      <a:accent1>
        <a:srgbClr val="000000"/>
      </a:accent1>
      <a:accent2>
        <a:srgbClr val="000000"/>
      </a:accent2>
      <a:accent3>
        <a:srgbClr val="000000"/>
      </a:accent3>
      <a:accent4>
        <a:srgbClr val="000000"/>
      </a:accent4>
      <a:accent5>
        <a:srgbClr val="000000"/>
      </a:accent5>
      <a:accent6>
        <a:srgbClr val="000000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000000"/>
      </a:lt2>
      <a:accent1>
        <a:srgbClr val="000000"/>
      </a:accent1>
      <a:accent2>
        <a:srgbClr val="000000"/>
      </a:accent2>
      <a:accent3>
        <a:srgbClr val="000000"/>
      </a:accent3>
      <a:accent4>
        <a:srgbClr val="000000"/>
      </a:accent4>
      <a:accent5>
        <a:srgbClr val="000000"/>
      </a:accent5>
      <a:accent6>
        <a:srgbClr val="000000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000000"/>
      </a:lt2>
      <a:accent1>
        <a:srgbClr val="000000"/>
      </a:accent1>
      <a:accent2>
        <a:srgbClr val="000000"/>
      </a:accent2>
      <a:accent3>
        <a:srgbClr val="000000"/>
      </a:accent3>
      <a:accent4>
        <a:srgbClr val="000000"/>
      </a:accent4>
      <a:accent5>
        <a:srgbClr val="000000"/>
      </a:accent5>
      <a:accent6>
        <a:srgbClr val="000000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50C38E6C6A9147A681860425AD4152" ma:contentTypeVersion="17" ma:contentTypeDescription="Create a new document." ma:contentTypeScope="" ma:versionID="184d79d8b471242d4104e0a7d0cece56">
  <xsd:schema xmlns:xsd="http://www.w3.org/2001/XMLSchema" xmlns:xs="http://www.w3.org/2001/XMLSchema" xmlns:p="http://schemas.microsoft.com/office/2006/metadata/properties" xmlns:ns2="6f1cd7e2-0fc2-4e3e-9ca0-cc47a0a54567" xmlns:ns3="cd5562b6-c59b-4d35-b36f-b3bc69807970" targetNamespace="http://schemas.microsoft.com/office/2006/metadata/properties" ma:root="true" ma:fieldsID="d32caded9c897d63056ddbae0379e6ab" ns2:_="" ns3:_="">
    <xsd:import namespace="6f1cd7e2-0fc2-4e3e-9ca0-cc47a0a54567"/>
    <xsd:import namespace="cd5562b6-c59b-4d35-b36f-b3bc6980797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1cd7e2-0fc2-4e3e-9ca0-cc47a0a545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c82bccc2-81de-48e5-8e7d-e3401e24a5f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5562b6-c59b-4d35-b36f-b3bc69807970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c6cc8ee-a68a-40da-9cb6-9dc9260f8522}" ma:internalName="TaxCatchAll" ma:showField="CatchAllData" ma:web="cd5562b6-c59b-4d35-b36f-b3bc6980797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d5562b6-c59b-4d35-b36f-b3bc69807970" xsi:nil="true"/>
    <lcf76f155ced4ddcb4097134ff3c332f xmlns="6f1cd7e2-0fc2-4e3e-9ca0-cc47a0a5456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D1EAAC7-E39C-4758-91E3-3653C2E5D90E}">
  <ds:schemaRefs>
    <ds:schemaRef ds:uri="6f1cd7e2-0fc2-4e3e-9ca0-cc47a0a54567"/>
    <ds:schemaRef ds:uri="cd5562b6-c59b-4d35-b36f-b3bc698079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BF22EB0-B788-4CFE-BF2C-F661E72F30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DBB95D-A571-4D01-BE5D-F28DD1603DA1}">
  <ds:schemaRefs>
    <ds:schemaRef ds:uri="cd5562b6-c59b-4d35-b36f-b3bc69807970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6f1cd7e2-0fc2-4e3e-9ca0-cc47a0a5456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Measurements</Template>
  <TotalTime>24623</TotalTime>
  <Words>1414</Words>
  <Application>Microsoft Office PowerPoint</Application>
  <PresentationFormat>Widescreen</PresentationFormat>
  <Paragraphs>183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Aptos</vt:lpstr>
      <vt:lpstr>Arial</vt:lpstr>
      <vt:lpstr>Calibri</vt:lpstr>
      <vt:lpstr>Cambria Math</vt:lpstr>
      <vt:lpstr>MuseoSans</vt:lpstr>
      <vt:lpstr>Segoe UI</vt:lpstr>
      <vt:lpstr>Symbol</vt:lpstr>
      <vt:lpstr>Times New Roman</vt:lpstr>
      <vt:lpstr>Wingdings</vt:lpstr>
      <vt:lpstr>7_Office Theme</vt:lpstr>
      <vt:lpstr>3_Office Theme</vt:lpstr>
      <vt:lpstr>8_Office Theme</vt:lpstr>
      <vt:lpstr>PowerPoint Presentation</vt:lpstr>
      <vt:lpstr>HYPERNETS in a single slide</vt:lpstr>
      <vt:lpstr>Measurand</vt:lpstr>
      <vt:lpstr>HYPSTAR instrument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Conclusions</vt:lpstr>
      <vt:lpstr>PowerPoint Presentation</vt:lpstr>
      <vt:lpstr>PowerPoint Presentation</vt:lpstr>
      <vt:lpstr>PowerPoint Presentation</vt:lpstr>
      <vt:lpstr>Using HYPERNETS for Satellite Validation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M.U.M.M.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Agnieszka Bialek</dc:creator>
  <cp:lastModifiedBy>Pieter De Vis</cp:lastModifiedBy>
  <cp:revision>544</cp:revision>
  <cp:lastPrinted>2024-01-16T11:13:03Z</cp:lastPrinted>
  <dcterms:created xsi:type="dcterms:W3CDTF">2007-02-12T16:48:48Z</dcterms:created>
  <dcterms:modified xsi:type="dcterms:W3CDTF">2026-04-21T12:24:31Z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0x0101001B50C38E6C6A9147A681860425AD4152</vt:lpwstr>
  </property>
  <property fmtid="{D5CDD505-2E9C-101B-9397-08002B2CF9AE}" pid="3" name="MSIP_Label_9df4b5af-ab42-45d5-91e7-45583bed1b2a_Enabled">
    <vt:lpwstr>true</vt:lpwstr>
  </property>
  <property fmtid="{D5CDD505-2E9C-101B-9397-08002B2CF9AE}" pid="4" name="MSIP_Label_9df4b5af-ab42-45d5-91e7-45583bed1b2a_SetDate">
    <vt:lpwstr>2024-01-30T15:18:08Z</vt:lpwstr>
  </property>
  <property fmtid="{D5CDD505-2E9C-101B-9397-08002B2CF9AE}" pid="5" name="MSIP_Label_9df4b5af-ab42-45d5-91e7-45583bed1b2a_Method">
    <vt:lpwstr>Standard</vt:lpwstr>
  </property>
  <property fmtid="{D5CDD505-2E9C-101B-9397-08002B2CF9AE}" pid="6" name="MSIP_Label_9df4b5af-ab42-45d5-91e7-45583bed1b2a_Name">
    <vt:lpwstr>9df4b5af-ab42-45d5-91e7-45583bed1b2a</vt:lpwstr>
  </property>
  <property fmtid="{D5CDD505-2E9C-101B-9397-08002B2CF9AE}" pid="7" name="MSIP_Label_9df4b5af-ab42-45d5-91e7-45583bed1b2a_SiteId">
    <vt:lpwstr>601e5460-b1bf-49c0-bd2d-e76ffc186a8d</vt:lpwstr>
  </property>
  <property fmtid="{D5CDD505-2E9C-101B-9397-08002B2CF9AE}" pid="8" name="MSIP_Label_9df4b5af-ab42-45d5-91e7-45583bed1b2a_ActionId">
    <vt:lpwstr>3b13ce3f-1e99-40fa-8bc1-764a83140465</vt:lpwstr>
  </property>
  <property fmtid="{D5CDD505-2E9C-101B-9397-08002B2CF9AE}" pid="9" name="MSIP_Label_9df4b5af-ab42-45d5-91e7-45583bed1b2a_ContentBits">
    <vt:lpwstr>0</vt:lpwstr>
  </property>
  <property fmtid="{D5CDD505-2E9C-101B-9397-08002B2CF9AE}" pid="10" name="MediaServiceImageTags">
    <vt:lpwstr/>
  </property>
</Properties>
</file>