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5" r:id="rId12"/>
    <p:sldId id="267" r:id="rId13"/>
    <p:sldId id="272" r:id="rId14"/>
    <p:sldId id="270" r:id="rId15"/>
    <p:sldId id="276" r:id="rId16"/>
    <p:sldId id="273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0F9ED5"/>
    <a:srgbClr val="156082"/>
    <a:srgbClr val="4EA72E"/>
    <a:srgbClr val="FFFFFF"/>
    <a:srgbClr val="33CCCC"/>
    <a:srgbClr val="00FFFF"/>
    <a:srgbClr val="E6E6E6"/>
    <a:srgbClr val="4484BF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9728" autoAdjust="0"/>
  </p:normalViewPr>
  <p:slideViewPr>
    <p:cSldViewPr snapToGrid="0">
      <p:cViewPr varScale="1">
        <p:scale>
          <a:sx n="101" d="100"/>
          <a:sy n="101" d="100"/>
        </p:scale>
        <p:origin x="1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76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004C69-E335-E7F0-0132-46D91A513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460CF-9175-E8B8-E528-3D6800F1CE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4A77-CC40-4A6A-B16A-43F732F3BC6C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3D1C0-5AE1-817F-61A7-F8767E6F0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F6B0E-60AB-0FCF-4841-6166AEEF90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C1C5-4BBE-4AE0-BF21-20CDCD326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2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8584-B7E4-4BA4-8055-756B4A9B3D70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1B6AA-0F81-4B01-B5A0-ED7D8FF20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6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1301010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109/TGRS.2007.894564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0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8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4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8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0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5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6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2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0" dirty="0"/>
              <a:t>Slide </a:t>
            </a:r>
            <a:r>
              <a:rPr lang="fr-FR" b="1" baseline="0" dirty="0" err="1"/>
              <a:t>with</a:t>
            </a:r>
            <a:r>
              <a:rPr lang="fr-FR" b="1" baseline="0" dirty="0"/>
              <a:t> animations</a:t>
            </a:r>
          </a:p>
          <a:p>
            <a:r>
              <a:rPr lang="fr-FR" baseline="0" dirty="0" err="1"/>
              <a:t>TIRCalNet</a:t>
            </a:r>
            <a:r>
              <a:rPr lang="fr-FR" baseline="0" dirty="0"/>
              <a:t> </a:t>
            </a:r>
            <a:r>
              <a:rPr lang="fr-FR" baseline="0" dirty="0" err="1"/>
              <a:t>will</a:t>
            </a:r>
            <a:r>
              <a:rPr lang="fr-FR" baseline="0" dirty="0"/>
              <a:t> </a:t>
            </a:r>
            <a:r>
              <a:rPr lang="fr-FR" baseline="0" dirty="0" err="1"/>
              <a:t>provide</a:t>
            </a:r>
            <a:r>
              <a:rPr lang="fr-FR" baseline="0" dirty="0"/>
              <a:t> TOA radiance </a:t>
            </a:r>
            <a:r>
              <a:rPr lang="fr-FR" baseline="0" dirty="0" err="1"/>
              <a:t>with</a:t>
            </a:r>
            <a:r>
              <a:rPr lang="fr-FR" baseline="0" dirty="0"/>
              <a:t> a fine spectral </a:t>
            </a:r>
            <a:r>
              <a:rPr lang="fr-FR" baseline="0" dirty="0" err="1"/>
              <a:t>resolution</a:t>
            </a:r>
            <a:r>
              <a:rPr lang="fr-FR" baseline="0" dirty="0"/>
              <a:t> </a:t>
            </a:r>
            <a:r>
              <a:rPr lang="fr-FR" baseline="0" dirty="0" err="1"/>
              <a:t>so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used</a:t>
            </a:r>
            <a:r>
              <a:rPr lang="fr-FR" baseline="0" dirty="0"/>
              <a:t> for a large </a:t>
            </a:r>
            <a:r>
              <a:rPr lang="fr-FR" baseline="0" dirty="0" err="1"/>
              <a:t>variety</a:t>
            </a:r>
            <a:r>
              <a:rPr lang="fr-FR" baseline="0" dirty="0"/>
              <a:t> of </a:t>
            </a:r>
            <a:r>
              <a:rPr lang="fr-FR" baseline="0" dirty="0" err="1"/>
              <a:t>spaceborne</a:t>
            </a:r>
            <a:r>
              <a:rPr lang="fr-FR" baseline="0" dirty="0"/>
              <a:t> instruments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variatious</a:t>
            </a:r>
            <a:r>
              <a:rPr lang="fr-FR" baseline="0" dirty="0"/>
              <a:t> thermal spectral bands. The convolution </a:t>
            </a:r>
            <a:r>
              <a:rPr lang="fr-FR" baseline="0" dirty="0" err="1"/>
              <a:t>with</a:t>
            </a:r>
            <a:r>
              <a:rPr lang="fr-FR" baseline="0" dirty="0"/>
              <a:t> the instrument spectral </a:t>
            </a:r>
            <a:r>
              <a:rPr lang="fr-FR" baseline="0" dirty="0" err="1"/>
              <a:t>response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the </a:t>
            </a:r>
            <a:r>
              <a:rPr lang="fr-FR" baseline="0" dirty="0" err="1"/>
              <a:t>user’s</a:t>
            </a:r>
            <a:r>
              <a:rPr lang="fr-FR" baseline="0" dirty="0"/>
              <a:t> </a:t>
            </a:r>
            <a:r>
              <a:rPr lang="fr-FR" baseline="0" dirty="0" err="1"/>
              <a:t>responsibility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6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Slide </a:t>
            </a:r>
            <a:r>
              <a:rPr lang="fr-FR" b="1" dirty="0" err="1"/>
              <a:t>with</a:t>
            </a:r>
            <a:r>
              <a:rPr lang="fr-FR" b="1" dirty="0"/>
              <a:t> animations</a:t>
            </a:r>
          </a:p>
          <a:p>
            <a:endParaRPr lang="fr-FR" b="1" baseline="0" dirty="0">
              <a:sym typeface="Wingdings" panose="05000000000000000000" pitchFamily="2" charset="2"/>
            </a:endParaRPr>
          </a:p>
          <a:p>
            <a:r>
              <a:rPr lang="fr-FR" baseline="0" dirty="0" err="1"/>
              <a:t>Choice</a:t>
            </a:r>
            <a:r>
              <a:rPr lang="fr-FR" baseline="0" dirty="0"/>
              <a:t> 0.8K</a:t>
            </a:r>
          </a:p>
          <a:p>
            <a:r>
              <a:rPr lang="fr-FR" dirty="0" err="1">
                <a:effectLst/>
                <a:latin typeface="Arial" panose="020B0604020202020204" pitchFamily="34" charset="0"/>
              </a:rPr>
              <a:t>Barsi</a:t>
            </a:r>
            <a:r>
              <a:rPr lang="fr-FR" dirty="0">
                <a:effectLst/>
                <a:latin typeface="Arial" panose="020B0604020202020204" pitchFamily="34" charset="0"/>
              </a:rPr>
              <a:t>, J.A.; Barker, J.L.; Schott, J.R. An </a:t>
            </a:r>
            <a:r>
              <a:rPr lang="fr-FR" dirty="0" err="1">
                <a:effectLst/>
                <a:latin typeface="Arial" panose="020B0604020202020204" pitchFamily="34" charset="0"/>
              </a:rPr>
              <a:t>atmospheric</a:t>
            </a:r>
            <a:r>
              <a:rPr lang="fr-FR" dirty="0">
                <a:effectLst/>
                <a:latin typeface="Arial" panose="020B0604020202020204" pitchFamily="34" charset="0"/>
              </a:rPr>
              <a:t> correction </a:t>
            </a:r>
            <a:r>
              <a:rPr lang="fr-FR" dirty="0" err="1">
                <a:effectLst/>
                <a:latin typeface="Arial" panose="020B0604020202020204" pitchFamily="34" charset="0"/>
              </a:rPr>
              <a:t>parameter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calculator</a:t>
            </a:r>
            <a:r>
              <a:rPr lang="fr-FR" dirty="0">
                <a:effectLst/>
                <a:latin typeface="Arial" panose="020B0604020202020204" pitchFamily="34" charset="0"/>
              </a:rPr>
              <a:t> for a single thermal band </a:t>
            </a:r>
            <a:r>
              <a:rPr lang="fr-FR" dirty="0" err="1">
                <a:effectLst/>
                <a:latin typeface="Arial" panose="020B0604020202020204" pitchFamily="34" charset="0"/>
              </a:rPr>
              <a:t>earth-sensing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instrument. In </a:t>
            </a:r>
            <a:r>
              <a:rPr lang="fr-FR" dirty="0" err="1">
                <a:effectLst/>
                <a:latin typeface="Arial" panose="020B0604020202020204" pitchFamily="34" charset="0"/>
              </a:rPr>
              <a:t>Proceedings</a:t>
            </a:r>
            <a:r>
              <a:rPr lang="fr-FR" dirty="0">
                <a:effectLst/>
                <a:latin typeface="Arial" panose="020B0604020202020204" pitchFamily="34" charset="0"/>
              </a:rPr>
              <a:t> of the IGARSS 2003. 2003 IEEE International </a:t>
            </a:r>
            <a:r>
              <a:rPr lang="fr-FR" dirty="0" err="1">
                <a:effectLst/>
                <a:latin typeface="Arial" panose="020B0604020202020204" pitchFamily="34" charset="0"/>
              </a:rPr>
              <a:t>Geoscience</a:t>
            </a:r>
            <a:r>
              <a:rPr lang="fr-FR" dirty="0">
                <a:effectLst/>
                <a:latin typeface="Arial" panose="020B0604020202020204" pitchFamily="34" charset="0"/>
              </a:rPr>
              <a:t> and </a:t>
            </a:r>
            <a:r>
              <a:rPr lang="fr-FR" dirty="0" err="1">
                <a:effectLst/>
                <a:latin typeface="Arial" panose="020B0604020202020204" pitchFamily="34" charset="0"/>
              </a:rPr>
              <a:t>Remote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Sensing</a:t>
            </a:r>
            <a:r>
              <a:rPr lang="fr-FR" dirty="0">
                <a:effectLst/>
                <a:latin typeface="Arial" panose="020B0604020202020204" pitchFamily="34" charset="0"/>
              </a:rPr>
              <a:t> Symposium. </a:t>
            </a:r>
            <a:r>
              <a:rPr lang="fr-FR" dirty="0" err="1">
                <a:effectLst/>
                <a:latin typeface="Arial" panose="020B0604020202020204" pitchFamily="34" charset="0"/>
              </a:rPr>
              <a:t>Proceedings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(IEEE Cat. No.03CH37477), Toulouse, France, 21–25 July 2003; pp. 3014–3016.</a:t>
            </a:r>
          </a:p>
          <a:p>
            <a:endParaRPr lang="fr-FR" dirty="0">
              <a:effectLst/>
              <a:latin typeface="Arial" panose="020B0604020202020204" pitchFamily="34" charset="0"/>
            </a:endParaRPr>
          </a:p>
          <a:p>
            <a:r>
              <a:rPr lang="fr-FR" dirty="0" err="1">
                <a:effectLst/>
                <a:latin typeface="Arial" panose="020B0604020202020204" pitchFamily="34" charset="0"/>
              </a:rPr>
              <a:t>Choice</a:t>
            </a:r>
            <a:r>
              <a:rPr lang="fr-FR" dirty="0">
                <a:effectLst/>
                <a:latin typeface="Arial" panose="020B0604020202020204" pitchFamily="34" charset="0"/>
              </a:rPr>
              <a:t> 10% 20%</a:t>
            </a:r>
          </a:p>
          <a:p>
            <a:r>
              <a:rPr lang="fr-FR" dirty="0" err="1">
                <a:effectLst/>
                <a:latin typeface="Arial" panose="020B0604020202020204" pitchFamily="34" charset="0"/>
              </a:rPr>
              <a:t>Palluconi</a:t>
            </a:r>
            <a:r>
              <a:rPr lang="fr-FR" dirty="0">
                <a:effectLst/>
                <a:latin typeface="Arial" panose="020B0604020202020204" pitchFamily="34" charset="0"/>
              </a:rPr>
              <a:t>, F.; Hoover, G.; </a:t>
            </a:r>
            <a:r>
              <a:rPr lang="fr-FR" dirty="0" err="1">
                <a:effectLst/>
                <a:latin typeface="Arial" panose="020B0604020202020204" pitchFamily="34" charset="0"/>
              </a:rPr>
              <a:t>Alley</a:t>
            </a:r>
            <a:r>
              <a:rPr lang="fr-FR" dirty="0">
                <a:effectLst/>
                <a:latin typeface="Arial" panose="020B0604020202020204" pitchFamily="34" charset="0"/>
              </a:rPr>
              <a:t>, R.; </a:t>
            </a:r>
            <a:r>
              <a:rPr lang="fr-FR" dirty="0" err="1">
                <a:effectLst/>
                <a:latin typeface="Arial" panose="020B0604020202020204" pitchFamily="34" charset="0"/>
              </a:rPr>
              <a:t>Jentoft-Nilsen</a:t>
            </a:r>
            <a:r>
              <a:rPr lang="fr-FR" dirty="0">
                <a:effectLst/>
                <a:latin typeface="Arial" panose="020B0604020202020204" pitchFamily="34" charset="0"/>
              </a:rPr>
              <a:t>, M.; Thompson, T. An </a:t>
            </a:r>
            <a:r>
              <a:rPr lang="fr-FR" dirty="0" err="1">
                <a:effectLst/>
                <a:latin typeface="Arial" panose="020B0604020202020204" pitchFamily="34" charset="0"/>
              </a:rPr>
              <a:t>Atmospheric</a:t>
            </a:r>
            <a:r>
              <a:rPr lang="fr-FR" dirty="0">
                <a:effectLst/>
                <a:latin typeface="Arial" panose="020B0604020202020204" pitchFamily="34" charset="0"/>
              </a:rPr>
              <a:t> Correction Method for ASTER Thermal</a:t>
            </a:r>
            <a:br>
              <a:rPr lang="fr-FR" dirty="0"/>
            </a:br>
            <a:r>
              <a:rPr lang="fr-FR" dirty="0" err="1">
                <a:effectLst/>
                <a:latin typeface="Arial" panose="020B0604020202020204" pitchFamily="34" charset="0"/>
              </a:rPr>
              <a:t>Radiometry</a:t>
            </a:r>
            <a:r>
              <a:rPr lang="fr-FR" dirty="0">
                <a:effectLst/>
                <a:latin typeface="Arial" panose="020B0604020202020204" pitchFamily="34" charset="0"/>
              </a:rPr>
              <a:t> Over Land, </a:t>
            </a:r>
            <a:r>
              <a:rPr lang="fr-FR" dirty="0" err="1">
                <a:effectLst/>
                <a:latin typeface="Arial" panose="020B0604020202020204" pitchFamily="34" charset="0"/>
              </a:rPr>
              <a:t>Algorithm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</a:rPr>
              <a:t>Theoretical</a:t>
            </a:r>
            <a:r>
              <a:rPr lang="fr-FR" dirty="0">
                <a:effectLst/>
                <a:latin typeface="Arial" panose="020B0604020202020204" pitchFamily="34" charset="0"/>
              </a:rPr>
              <a:t> Basis Document. 1999. </a:t>
            </a:r>
            <a:r>
              <a:rPr lang="fr-FR" dirty="0" err="1">
                <a:effectLst/>
                <a:latin typeface="Arial" panose="020B0604020202020204" pitchFamily="34" charset="0"/>
              </a:rPr>
              <a:t>Available</a:t>
            </a:r>
            <a:r>
              <a:rPr lang="fr-FR" dirty="0">
                <a:effectLst/>
                <a:latin typeface="Arial" panose="020B0604020202020204" pitchFamily="34" charset="0"/>
              </a:rPr>
              <a:t> online: https://lpdaac.usgs.gov/documents/11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53/AST_09T_User_Guide_V4.pdf (</a:t>
            </a:r>
            <a:r>
              <a:rPr lang="fr-FR" dirty="0" err="1">
                <a:effectLst/>
                <a:latin typeface="Arial" panose="020B0604020202020204" pitchFamily="34" charset="0"/>
              </a:rPr>
              <a:t>accessed</a:t>
            </a:r>
            <a:r>
              <a:rPr lang="fr-FR" dirty="0">
                <a:effectLst/>
                <a:latin typeface="Arial" panose="020B0604020202020204" pitchFamily="34" charset="0"/>
              </a:rPr>
              <a:t> on 1 </a:t>
            </a:r>
            <a:r>
              <a:rPr lang="fr-FR" dirty="0" err="1">
                <a:effectLst/>
                <a:latin typeface="Arial" panose="020B0604020202020204" pitchFamily="34" charset="0"/>
              </a:rPr>
              <a:t>June</a:t>
            </a:r>
            <a:r>
              <a:rPr lang="fr-FR" dirty="0">
                <a:effectLst/>
                <a:latin typeface="Arial" panose="020B0604020202020204" pitchFamily="34" charset="0"/>
              </a:rPr>
              <a:t> 2022)</a:t>
            </a:r>
            <a:endParaRPr lang="fr-FR" dirty="0"/>
          </a:p>
          <a:p>
            <a:endParaRPr lang="fr-FR" b="1" baseline="0" dirty="0">
              <a:sym typeface="Wingdings" panose="05000000000000000000" pitchFamily="2" charset="2"/>
            </a:endParaRPr>
          </a:p>
          <a:p>
            <a:r>
              <a:rPr lang="fr-FR" b="0" baseline="0" dirty="0">
                <a:sym typeface="Wingdings" panose="05000000000000000000" pitchFamily="2" charset="2"/>
              </a:rPr>
              <a:t>+ </a:t>
            </a:r>
            <a:r>
              <a:rPr lang="fr-FR" b="0" baseline="0" dirty="0" err="1">
                <a:sym typeface="Wingdings" panose="05000000000000000000" pitchFamily="2" charset="2"/>
              </a:rPr>
              <a:t>verification</a:t>
            </a:r>
            <a:r>
              <a:rPr lang="fr-FR" b="0" baseline="0" dirty="0">
                <a:sym typeface="Wingdings" panose="05000000000000000000" pitchFamily="2" charset="2"/>
              </a:rPr>
              <a:t> of </a:t>
            </a:r>
            <a:r>
              <a:rPr lang="fr-FR" b="0" baseline="0" dirty="0" err="1">
                <a:sym typeface="Wingdings" panose="05000000000000000000" pitchFamily="2" charset="2"/>
              </a:rPr>
              <a:t>order</a:t>
            </a:r>
            <a:r>
              <a:rPr lang="fr-FR" b="0" baseline="0" dirty="0">
                <a:sym typeface="Wingdings" panose="05000000000000000000" pitchFamily="2" charset="2"/>
              </a:rPr>
              <a:t> of magnitude </a:t>
            </a:r>
            <a:r>
              <a:rPr lang="fr-FR" b="0" baseline="0" dirty="0" err="1">
                <a:sym typeface="Wingdings" panose="05000000000000000000" pitchFamily="2" charset="2"/>
              </a:rPr>
              <a:t>with</a:t>
            </a:r>
            <a:r>
              <a:rPr lang="fr-FR" b="0" baseline="0" dirty="0">
                <a:sym typeface="Wingdings" panose="05000000000000000000" pitchFamily="2" charset="2"/>
              </a:rPr>
              <a:t> a few ERA5 and Ensemble </a:t>
            </a:r>
            <a:r>
              <a:rPr lang="fr-FR" b="0" baseline="0" dirty="0" err="1">
                <a:sym typeface="Wingdings" panose="05000000000000000000" pitchFamily="2" charset="2"/>
              </a:rPr>
              <a:t>Members</a:t>
            </a:r>
            <a:r>
              <a:rPr lang="fr-FR" b="0" baseline="0" dirty="0">
                <a:sym typeface="Wingdings" panose="05000000000000000000" pitchFamily="2" charset="2"/>
              </a:rPr>
              <a:t> profiles </a:t>
            </a:r>
            <a:r>
              <a:rPr lang="fr-FR" b="0" baseline="0" dirty="0" err="1">
                <a:sym typeface="Wingdings" panose="05000000000000000000" pitchFamily="2" charset="2"/>
              </a:rPr>
              <a:t>that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give</a:t>
            </a:r>
            <a:r>
              <a:rPr lang="fr-FR" b="0" baseline="0" dirty="0">
                <a:sym typeface="Wingdings" panose="05000000000000000000" pitchFamily="2" charset="2"/>
              </a:rPr>
              <a:t> an </a:t>
            </a:r>
            <a:r>
              <a:rPr lang="fr-FR" b="0" baseline="0" dirty="0" err="1">
                <a:sym typeface="Wingdings" panose="05000000000000000000" pitchFamily="2" charset="2"/>
              </a:rPr>
              <a:t>uncertainty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estimate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with</a:t>
            </a:r>
            <a:r>
              <a:rPr lang="fr-FR" b="0" baseline="0" dirty="0">
                <a:sym typeface="Wingdings" panose="05000000000000000000" pitchFamily="2" charset="2"/>
              </a:rPr>
              <a:t> a 10-profile set.</a:t>
            </a:r>
          </a:p>
          <a:p>
            <a:endParaRPr lang="fr-FR" b="1" baseline="0" dirty="0">
              <a:sym typeface="Wingdings" panose="05000000000000000000" pitchFamily="2" charset="2"/>
            </a:endParaRPr>
          </a:p>
          <a:p>
            <a:r>
              <a:rPr lang="fr-FR" b="0" baseline="0" dirty="0" err="1">
                <a:sym typeface="Wingdings" panose="05000000000000000000" pitchFamily="2" charset="2"/>
              </a:rPr>
              <a:t>Emissivity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uncertainty</a:t>
            </a:r>
            <a:endParaRPr lang="fr-FR" b="0" baseline="0" dirty="0">
              <a:sym typeface="Wingdings" panose="05000000000000000000" pitchFamily="2" charset="2"/>
            </a:endParaRPr>
          </a:p>
          <a:p>
            <a:r>
              <a:rPr lang="fr-FR" b="0" baseline="0" dirty="0">
                <a:sym typeface="Wingdings" panose="05000000000000000000" pitchFamily="2" charset="2"/>
              </a:rPr>
              <a:t>Over Land</a:t>
            </a:r>
          </a:p>
          <a:p>
            <a:r>
              <a:rPr lang="fr-FR" dirty="0" err="1"/>
              <a:t>Göttsche</a:t>
            </a:r>
            <a:r>
              <a:rPr lang="fr-FR" dirty="0"/>
              <a:t>, F. M., </a:t>
            </a:r>
            <a:r>
              <a:rPr lang="fr-FR" dirty="0" err="1"/>
              <a:t>Olesen</a:t>
            </a:r>
            <a:r>
              <a:rPr lang="fr-FR" dirty="0"/>
              <a:t>, F., </a:t>
            </a:r>
            <a:r>
              <a:rPr lang="fr-FR" dirty="0" err="1"/>
              <a:t>Poutier</a:t>
            </a:r>
            <a:r>
              <a:rPr lang="fr-FR" dirty="0"/>
              <a:t>, L., Langlois, S., </a:t>
            </a:r>
            <a:r>
              <a:rPr lang="fr-FR" dirty="0" err="1"/>
              <a:t>Wimmer</a:t>
            </a:r>
            <a:r>
              <a:rPr lang="fr-FR" dirty="0"/>
              <a:t>, W., Santos, V. G., ... &amp; </a:t>
            </a:r>
            <a:r>
              <a:rPr lang="fr-FR" dirty="0" err="1"/>
              <a:t>Monchau</a:t>
            </a:r>
            <a:r>
              <a:rPr lang="fr-FR" dirty="0"/>
              <a:t>, J. P. (2018). Report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field</a:t>
            </a:r>
            <a:r>
              <a:rPr lang="fr-FR" dirty="0"/>
              <a:t> inter-</a:t>
            </a:r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experiment</a:t>
            </a:r>
            <a:r>
              <a:rPr lang="fr-FR" dirty="0"/>
              <a:t> (FICE) for land surface </a:t>
            </a:r>
            <a:r>
              <a:rPr lang="fr-FR" dirty="0" err="1"/>
              <a:t>temperature</a:t>
            </a:r>
            <a:r>
              <a:rPr lang="fr-FR" dirty="0"/>
              <a:t>. </a:t>
            </a:r>
            <a:r>
              <a:rPr lang="fr-FR" i="1" dirty="0" err="1"/>
              <a:t>Identity</a:t>
            </a:r>
            <a:r>
              <a:rPr lang="fr-FR" dirty="0"/>
              <a:t>, </a:t>
            </a:r>
            <a:r>
              <a:rPr lang="fr-FR" i="1" dirty="0"/>
              <a:t>9</a:t>
            </a:r>
            <a:r>
              <a:rPr lang="fr-FR" dirty="0"/>
              <a:t>, 0929b3d2a06f1e6010.</a:t>
            </a:r>
          </a:p>
          <a:p>
            <a:endParaRPr lang="fr-FR" b="0" baseline="0" dirty="0">
              <a:sym typeface="Wingdings" panose="05000000000000000000" pitchFamily="2" charset="2"/>
            </a:endParaRPr>
          </a:p>
          <a:p>
            <a:r>
              <a:rPr lang="fr-FR" b="0" baseline="0" dirty="0">
                <a:sym typeface="Wingdings" panose="05000000000000000000" pitchFamily="2" charset="2"/>
              </a:rPr>
              <a:t>Over water (</a:t>
            </a:r>
            <a:r>
              <a:rPr lang="fr-FR" b="0" baseline="0" dirty="0" err="1">
                <a:sym typeface="Wingdings" panose="05000000000000000000" pitchFamily="2" charset="2"/>
              </a:rPr>
              <a:t>taking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into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account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outliers</a:t>
            </a:r>
            <a:r>
              <a:rPr lang="fr-FR" b="0" baseline="0" dirty="0">
                <a:sym typeface="Wingdings" panose="05000000000000000000" pitchFamily="2" charset="2"/>
              </a:rPr>
              <a:t>)</a:t>
            </a:r>
          </a:p>
          <a:p>
            <a:r>
              <a:rPr lang="fr-FR" dirty="0" err="1">
                <a:effectLst/>
              </a:rPr>
              <a:t>Langsdale</a:t>
            </a:r>
            <a:r>
              <a:rPr lang="fr-FR" dirty="0">
                <a:effectLst/>
              </a:rPr>
              <a:t>, M.; </a:t>
            </a:r>
            <a:r>
              <a:rPr lang="fr-FR" dirty="0" err="1">
                <a:effectLst/>
              </a:rPr>
              <a:t>Wooster</a:t>
            </a:r>
            <a:r>
              <a:rPr lang="fr-FR" dirty="0">
                <a:effectLst/>
              </a:rPr>
              <a:t>, M.; Harrison, J.; </a:t>
            </a:r>
            <a:r>
              <a:rPr lang="fr-FR" dirty="0" err="1">
                <a:effectLst/>
              </a:rPr>
              <a:t>Koehl</a:t>
            </a:r>
            <a:r>
              <a:rPr lang="fr-FR" dirty="0">
                <a:effectLst/>
              </a:rPr>
              <a:t>, M.; </a:t>
            </a:r>
            <a:r>
              <a:rPr lang="fr-FR" dirty="0" err="1">
                <a:effectLst/>
              </a:rPr>
              <a:t>Hecker</a:t>
            </a:r>
            <a:r>
              <a:rPr lang="fr-FR" dirty="0">
                <a:effectLst/>
              </a:rPr>
              <a:t>, C.; </a:t>
            </a:r>
            <a:r>
              <a:rPr lang="fr-FR" dirty="0" err="1">
                <a:effectLst/>
              </a:rPr>
              <a:t>Hook</a:t>
            </a:r>
            <a:r>
              <a:rPr lang="fr-FR" dirty="0">
                <a:effectLst/>
              </a:rPr>
              <a:t>, S.; Abbott, E.; Johnson, W.; </a:t>
            </a:r>
            <a:r>
              <a:rPr lang="fr-FR" dirty="0" err="1">
                <a:effectLst/>
              </a:rPr>
              <a:t>Maturilli</a:t>
            </a:r>
            <a:r>
              <a:rPr lang="fr-FR" dirty="0">
                <a:effectLst/>
              </a:rPr>
              <a:t>, A.; </a:t>
            </a:r>
            <a:r>
              <a:rPr lang="fr-FR" dirty="0" err="1">
                <a:effectLst/>
              </a:rPr>
              <a:t>Poutier</a:t>
            </a:r>
            <a:r>
              <a:rPr lang="fr-FR" dirty="0">
                <a:effectLst/>
              </a:rPr>
              <a:t>, L.; Lau, I.; </a:t>
            </a:r>
            <a:r>
              <a:rPr lang="fr-FR" dirty="0" err="1">
                <a:effectLst/>
              </a:rPr>
              <a:t>Brucker</a:t>
            </a:r>
            <a:r>
              <a:rPr lang="fr-FR" dirty="0">
                <a:effectLst/>
              </a:rPr>
              <a:t>, F. Spectral </a:t>
            </a:r>
            <a:r>
              <a:rPr lang="fr-FR" dirty="0" err="1">
                <a:effectLst/>
              </a:rPr>
              <a:t>Emissivity</a:t>
            </a:r>
            <a:r>
              <a:rPr lang="fr-FR" dirty="0">
                <a:effectLst/>
              </a:rPr>
              <a:t> (SE) </a:t>
            </a:r>
            <a:r>
              <a:rPr lang="fr-FR" dirty="0" err="1">
                <a:effectLst/>
              </a:rPr>
              <a:t>Measurement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Uncertainties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across</a:t>
            </a:r>
            <a:r>
              <a:rPr lang="fr-FR" dirty="0">
                <a:effectLst/>
              </a:rPr>
              <a:t> 2.5–14 </a:t>
            </a:r>
            <a:r>
              <a:rPr lang="el-GR" dirty="0">
                <a:effectLst/>
              </a:rPr>
              <a:t>Μ</a:t>
            </a:r>
            <a:r>
              <a:rPr lang="fr-FR" dirty="0">
                <a:effectLst/>
              </a:rPr>
              <a:t>m </a:t>
            </a:r>
            <a:r>
              <a:rPr lang="fr-FR" dirty="0" err="1">
                <a:effectLst/>
              </a:rPr>
              <a:t>Derived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from</a:t>
            </a:r>
            <a:r>
              <a:rPr lang="fr-FR" dirty="0">
                <a:effectLst/>
              </a:rPr>
              <a:t> a Round-Robin </a:t>
            </a:r>
            <a:r>
              <a:rPr lang="fr-FR" dirty="0" err="1">
                <a:effectLst/>
              </a:rPr>
              <a:t>Study</a:t>
            </a:r>
            <a:r>
              <a:rPr lang="fr-FR" dirty="0">
                <a:effectLst/>
              </a:rPr>
              <a:t> Made </a:t>
            </a:r>
            <a:r>
              <a:rPr lang="fr-FR" dirty="0" err="1">
                <a:effectLst/>
              </a:rPr>
              <a:t>across</a:t>
            </a:r>
            <a:r>
              <a:rPr lang="fr-FR" dirty="0">
                <a:effectLst/>
              </a:rPr>
              <a:t> International </a:t>
            </a:r>
            <a:r>
              <a:rPr lang="fr-FR" dirty="0" err="1">
                <a:effectLst/>
              </a:rPr>
              <a:t>Laboratories</a:t>
            </a:r>
            <a:r>
              <a:rPr lang="fr-FR" dirty="0">
                <a:effectLst/>
              </a:rPr>
              <a:t>. </a:t>
            </a:r>
            <a:r>
              <a:rPr lang="fr-FR" i="1" dirty="0" err="1">
                <a:effectLst/>
              </a:rPr>
              <a:t>Remote</a:t>
            </a:r>
            <a:r>
              <a:rPr lang="fr-FR" i="1" dirty="0">
                <a:effectLst/>
              </a:rPr>
              <a:t> </a:t>
            </a:r>
            <a:r>
              <a:rPr lang="fr-FR" i="1" dirty="0" err="1">
                <a:effectLst/>
              </a:rPr>
              <a:t>Sensing</a:t>
            </a:r>
            <a:r>
              <a:rPr lang="fr-FR" dirty="0">
                <a:effectLst/>
              </a:rPr>
              <a:t> </a:t>
            </a:r>
            <a:r>
              <a:rPr lang="fr-FR" b="1" dirty="0">
                <a:effectLst/>
              </a:rPr>
              <a:t>2020</a:t>
            </a:r>
            <a:r>
              <a:rPr lang="fr-FR" dirty="0">
                <a:effectLst/>
              </a:rPr>
              <a:t>, </a:t>
            </a:r>
            <a:r>
              <a:rPr lang="fr-FR" i="1" dirty="0">
                <a:effectLst/>
              </a:rPr>
              <a:t>13</a:t>
            </a:r>
            <a:r>
              <a:rPr lang="fr-FR" dirty="0">
                <a:effectLst/>
              </a:rPr>
              <a:t> (1), 102. </a:t>
            </a:r>
            <a:r>
              <a:rPr lang="fr-FR" dirty="0">
                <a:effectLst/>
                <a:hlinkClick r:id="rId3"/>
              </a:rPr>
              <a:t>https://doi.org/10.3390/rs13010102</a:t>
            </a:r>
            <a:r>
              <a:rPr lang="fr-FR" dirty="0">
                <a:effectLst/>
              </a:rPr>
              <a:t>.</a:t>
            </a:r>
          </a:p>
          <a:p>
            <a:endParaRPr lang="fr-FR" b="0" baseline="0" dirty="0">
              <a:sym typeface="Wingdings" panose="05000000000000000000" pitchFamily="2" charset="2"/>
            </a:endParaRPr>
          </a:p>
          <a:p>
            <a:endParaRPr lang="fr-FR" b="0" baseline="0" dirty="0">
              <a:sym typeface="Wingdings" panose="05000000000000000000" pitchFamily="2" charset="2"/>
            </a:endParaRPr>
          </a:p>
          <a:p>
            <a:r>
              <a:rPr lang="fr-FR" b="0" baseline="0" dirty="0" err="1">
                <a:sym typeface="Wingdings" panose="05000000000000000000" pitchFamily="2" charset="2"/>
              </a:rPr>
              <a:t>Radiometer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uncertainty</a:t>
            </a:r>
            <a:endParaRPr lang="fr-FR" b="0" baseline="0" dirty="0">
              <a:sym typeface="Wingdings" panose="05000000000000000000" pitchFamily="2" charset="2"/>
            </a:endParaRPr>
          </a:p>
          <a:p>
            <a:r>
              <a:rPr lang="fr-FR" dirty="0" err="1">
                <a:effectLst/>
              </a:rPr>
              <a:t>Hook</a:t>
            </a:r>
            <a:r>
              <a:rPr lang="fr-FR" dirty="0">
                <a:effectLst/>
              </a:rPr>
              <a:t>, S. J.; Vaughan, R. G.; </a:t>
            </a:r>
            <a:r>
              <a:rPr lang="fr-FR" dirty="0" err="1">
                <a:effectLst/>
              </a:rPr>
              <a:t>Tonooka</a:t>
            </a:r>
            <a:r>
              <a:rPr lang="fr-FR" dirty="0">
                <a:effectLst/>
              </a:rPr>
              <a:t>, H.; </a:t>
            </a:r>
            <a:r>
              <a:rPr lang="fr-FR" dirty="0" err="1">
                <a:effectLst/>
              </a:rPr>
              <a:t>Schladow</a:t>
            </a:r>
            <a:r>
              <a:rPr lang="fr-FR" dirty="0">
                <a:effectLst/>
              </a:rPr>
              <a:t>, S. G. </a:t>
            </a:r>
            <a:r>
              <a:rPr lang="fr-FR" dirty="0" err="1">
                <a:effectLst/>
              </a:rPr>
              <a:t>Absolute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Radiometric</a:t>
            </a:r>
            <a:r>
              <a:rPr lang="fr-FR" dirty="0">
                <a:effectLst/>
              </a:rPr>
              <a:t> In-Flight Validation of </a:t>
            </a:r>
            <a:r>
              <a:rPr lang="fr-FR" dirty="0" err="1">
                <a:effectLst/>
              </a:rPr>
              <a:t>Mid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Infrared</a:t>
            </a:r>
            <a:r>
              <a:rPr lang="fr-FR" dirty="0">
                <a:effectLst/>
              </a:rPr>
              <a:t> and Thermal </a:t>
            </a:r>
            <a:r>
              <a:rPr lang="fr-FR" dirty="0" err="1">
                <a:effectLst/>
              </a:rPr>
              <a:t>Infrared</a:t>
            </a:r>
            <a:r>
              <a:rPr lang="fr-FR" dirty="0">
                <a:effectLst/>
              </a:rPr>
              <a:t> Data </a:t>
            </a:r>
            <a:r>
              <a:rPr lang="fr-FR" dirty="0" err="1">
                <a:effectLst/>
              </a:rPr>
              <a:t>From</a:t>
            </a:r>
            <a:r>
              <a:rPr lang="fr-FR" dirty="0">
                <a:effectLst/>
              </a:rPr>
              <a:t> ASTER and MODIS on the Terra </a:t>
            </a:r>
            <a:r>
              <a:rPr lang="fr-FR" dirty="0" err="1">
                <a:effectLst/>
              </a:rPr>
              <a:t>Spacecraft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Using</a:t>
            </a:r>
            <a:r>
              <a:rPr lang="fr-FR" dirty="0">
                <a:effectLst/>
              </a:rPr>
              <a:t> the Lake </a:t>
            </a:r>
            <a:r>
              <a:rPr lang="fr-FR" dirty="0" err="1">
                <a:effectLst/>
              </a:rPr>
              <a:t>Tahoe</a:t>
            </a:r>
            <a:r>
              <a:rPr lang="fr-FR" dirty="0">
                <a:effectLst/>
              </a:rPr>
              <a:t>, CA/NV, USA, </a:t>
            </a:r>
            <a:r>
              <a:rPr lang="fr-FR" dirty="0" err="1">
                <a:effectLst/>
              </a:rPr>
              <a:t>Automated</a:t>
            </a:r>
            <a:r>
              <a:rPr lang="fr-FR" dirty="0">
                <a:effectLst/>
              </a:rPr>
              <a:t> Validation Site. </a:t>
            </a:r>
            <a:r>
              <a:rPr lang="fr-FR" i="1" dirty="0">
                <a:effectLst/>
              </a:rPr>
              <a:t>IEEE Trans. </a:t>
            </a:r>
            <a:r>
              <a:rPr lang="fr-FR" i="1" dirty="0" err="1">
                <a:effectLst/>
              </a:rPr>
              <a:t>Geosci</a:t>
            </a:r>
            <a:r>
              <a:rPr lang="fr-FR" i="1" dirty="0">
                <a:effectLst/>
              </a:rPr>
              <a:t>. </a:t>
            </a:r>
            <a:r>
              <a:rPr lang="fr-FR" i="1" dirty="0" err="1">
                <a:effectLst/>
              </a:rPr>
              <a:t>Remote</a:t>
            </a:r>
            <a:r>
              <a:rPr lang="fr-FR" i="1" dirty="0">
                <a:effectLst/>
              </a:rPr>
              <a:t> </a:t>
            </a:r>
            <a:r>
              <a:rPr lang="fr-FR" i="1" dirty="0" err="1">
                <a:effectLst/>
              </a:rPr>
              <a:t>Sensing</a:t>
            </a:r>
            <a:r>
              <a:rPr lang="fr-FR" dirty="0">
                <a:effectLst/>
              </a:rPr>
              <a:t> </a:t>
            </a:r>
            <a:r>
              <a:rPr lang="fr-FR" b="1" dirty="0">
                <a:effectLst/>
              </a:rPr>
              <a:t>2007</a:t>
            </a:r>
            <a:r>
              <a:rPr lang="fr-FR" dirty="0">
                <a:effectLst/>
              </a:rPr>
              <a:t>, </a:t>
            </a:r>
            <a:r>
              <a:rPr lang="fr-FR" i="1" dirty="0">
                <a:effectLst/>
              </a:rPr>
              <a:t>45</a:t>
            </a:r>
            <a:r>
              <a:rPr lang="fr-FR" dirty="0">
                <a:effectLst/>
              </a:rPr>
              <a:t> (6), 1798–1807. </a:t>
            </a:r>
            <a:r>
              <a:rPr lang="fr-FR" dirty="0">
                <a:effectLst/>
                <a:hlinkClick r:id="rId4"/>
              </a:rPr>
              <a:t>https://doi.org/10.1109/TGRS.2007.894564</a:t>
            </a:r>
            <a:r>
              <a:rPr lang="fr-FR" dirty="0">
                <a:effectLst/>
              </a:rPr>
              <a:t>.</a:t>
            </a:r>
          </a:p>
          <a:p>
            <a:endParaRPr lang="fr-FR" b="0" baseline="0" dirty="0">
              <a:sym typeface="Wingdings" panose="05000000000000000000" pitchFamily="2" charset="2"/>
            </a:endParaRPr>
          </a:p>
          <a:p>
            <a:endParaRPr lang="fr-FR" b="1" baseline="0" dirty="0">
              <a:sym typeface="Wingdings" panose="05000000000000000000" pitchFamily="2" charset="2"/>
            </a:endParaRPr>
          </a:p>
          <a:p>
            <a:endParaRPr lang="fr-FR" b="1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9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B6AA-0F81-4B01-B5A0-ED7D8FF20AF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8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64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C9DF-4CCB-5798-D2AD-0FA29CA05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4CE78-D783-8212-7926-82060CE3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13AD-5254-7136-7158-8A1CABC8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3846-EEDB-483C-9782-00E9E8ADF964}" type="datetime1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31E1-31A9-4DF9-2480-D1D7392A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9969-A38F-5F7C-0192-C6594401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2AA2-7C59-4429-A42C-78903299F34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dragon and a sword">
            <a:extLst>
              <a:ext uri="{FF2B5EF4-FFF2-40B4-BE49-F238E27FC236}">
                <a16:creationId xmlns:a16="http://schemas.microsoft.com/office/drawing/2014/main" id="{90A2E630-A6FD-4172-3C68-0002CC17E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0" name="Picture 9" descr="A close-up of a fish tank">
            <a:extLst>
              <a:ext uri="{FF2B5EF4-FFF2-40B4-BE49-F238E27FC236}">
                <a16:creationId xmlns:a16="http://schemas.microsoft.com/office/drawing/2014/main" id="{1BA06AB3-0D72-329B-A220-E87A860C3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87B7EE-F5AB-0901-3308-BB13076DAD78}"/>
              </a:ext>
            </a:extLst>
          </p:cNvPr>
          <p:cNvCxnSpPr>
            <a:cxnSpLocks/>
          </p:cNvCxnSpPr>
          <p:nvPr userDrawn="1"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 userDrawn="1"/>
        </p:nvSpPr>
        <p:spPr>
          <a:xfrm>
            <a:off x="216130" y="6506187"/>
            <a:ext cx="115630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2060"/>
                </a:solidFill>
                <a:latin typeface="NotesEsa" panose="02000506030000020004" pitchFamily="2" charset="0"/>
              </a:rPr>
              <a:t>WGCV 20</a:t>
            </a:r>
            <a:r>
              <a:rPr lang="en-GB" sz="1100" b="1" baseline="30000" dirty="0">
                <a:solidFill>
                  <a:srgbClr val="002060"/>
                </a:solidFill>
                <a:latin typeface="NotesEsa" panose="02000506030000020004" pitchFamily="2" charset="0"/>
              </a:rPr>
              <a:t>th</a:t>
            </a:r>
            <a:r>
              <a:rPr lang="en-GB" sz="1100" b="1" dirty="0">
                <a:solidFill>
                  <a:srgbClr val="002060"/>
                </a:solidFill>
                <a:latin typeface="NotesEsa" panose="02000506030000020004" pitchFamily="2" charset="0"/>
              </a:rPr>
              <a:t> of April, 2026</a:t>
            </a:r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639CEC-83EE-2EE1-4C77-EC9C235622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998"/>
            <a:ext cx="12192000" cy="1042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309140-5E61-E09C-BE17-A13E2FD2FD3F}"/>
              </a:ext>
            </a:extLst>
          </p:cNvPr>
          <p:cNvSpPr txBox="1"/>
          <p:nvPr userDrawn="1"/>
        </p:nvSpPr>
        <p:spPr>
          <a:xfrm>
            <a:off x="10755388" y="268756"/>
            <a:ext cx="14366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GSICS IR Session</a:t>
            </a:r>
          </a:p>
          <a:p>
            <a:pPr algn="r"/>
            <a:r>
              <a:rPr lang="en-GB" sz="1300" dirty="0">
                <a:solidFill>
                  <a:schemeClr val="bg1"/>
                </a:solidFill>
                <a:latin typeface="NotesEsa" panose="02000506030000020004" pitchFamily="2" charset="0"/>
              </a:rPr>
              <a:t>26</a:t>
            </a:r>
            <a:r>
              <a:rPr lang="en-GB" sz="13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th</a:t>
            </a:r>
            <a:r>
              <a:rPr lang="en-GB" sz="1300" dirty="0">
                <a:solidFill>
                  <a:schemeClr val="bg1"/>
                </a:solidFill>
                <a:latin typeface="NotesEsa" panose="02000506030000020004" pitchFamily="2" charset="0"/>
              </a:rPr>
              <a:t> March 2026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6473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EDCBA-5504-3CF1-B214-980EE73E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4A3E3-C61C-4385-BFD0-51D759A2F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8D36D-5BFD-C283-89AF-EA36CD55B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2EA5A-04DD-45FD-856B-224121650FC3}" type="datetime1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93E9-9362-AE3E-996E-B526517C3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6241F-7AFC-1E18-295E-212067FE0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B42AA2-7C59-4429-A42C-78903299F34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1D0BC-D861-101A-27EA-129CB7A22CDC}"/>
              </a:ext>
            </a:extLst>
          </p:cNvPr>
          <p:cNvSpPr txBox="1"/>
          <p:nvPr userDrawn="1"/>
        </p:nvSpPr>
        <p:spPr>
          <a:xfrm>
            <a:off x="2716230" y="6308353"/>
            <a:ext cx="6759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16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st</a:t>
            </a:r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 ESA-JAXA </a:t>
            </a:r>
            <a:r>
              <a:rPr lang="en-GB" sz="1600" dirty="0" err="1">
                <a:solidFill>
                  <a:schemeClr val="bg1"/>
                </a:solidFill>
                <a:latin typeface="NotesEsa" panose="02000506030000020004" pitchFamily="2" charset="0"/>
              </a:rPr>
              <a:t>EarthCARE</a:t>
            </a:r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 In-Orbit Validation Workshop</a:t>
            </a:r>
          </a:p>
          <a:p>
            <a:pPr algn="ctr"/>
            <a:r>
              <a:rPr lang="en-GB" sz="1050" dirty="0">
                <a:solidFill>
                  <a:schemeClr val="bg1"/>
                </a:solidFill>
                <a:latin typeface="NotesEsa" panose="02000506030000020004" pitchFamily="2" charset="0"/>
              </a:rPr>
              <a:t>14 – 17 January 2025 | VIRTUAL EVENT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648D0-FA46-FC6A-4442-27A5EEC87CB2}"/>
              </a:ext>
            </a:extLst>
          </p:cNvPr>
          <p:cNvSpPr txBox="1"/>
          <p:nvPr userDrawn="1"/>
        </p:nvSpPr>
        <p:spPr>
          <a:xfrm>
            <a:off x="3326294" y="6266537"/>
            <a:ext cx="55394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7</a:t>
            </a:r>
            <a:r>
              <a:rPr lang="en-GB" sz="1600" baseline="30000" dirty="0">
                <a:solidFill>
                  <a:schemeClr val="bg1"/>
                </a:solidFill>
              </a:rPr>
              <a:t>th</a:t>
            </a:r>
            <a:r>
              <a:rPr lang="en-GB" sz="1600" dirty="0">
                <a:solidFill>
                  <a:schemeClr val="bg1"/>
                </a:solidFill>
              </a:rPr>
              <a:t> Sentinel-2 Validation Team Meeting </a:t>
            </a:r>
          </a:p>
          <a:p>
            <a:pPr algn="ctr"/>
            <a:r>
              <a:rPr lang="en-GB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 – 15 October 2025 | ESA – ESRIN | Frascati (RM), Italy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map of a city">
            <a:extLst>
              <a:ext uri="{FF2B5EF4-FFF2-40B4-BE49-F238E27FC236}">
                <a16:creationId xmlns:a16="http://schemas.microsoft.com/office/drawing/2014/main" id="{021ED3C7-8ADF-CBA0-4619-247832B1D3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DCDB4F-43BE-D605-0F4C-3B81017D873E}"/>
              </a:ext>
            </a:extLst>
          </p:cNvPr>
          <p:cNvSpPr txBox="1"/>
          <p:nvPr userDrawn="1"/>
        </p:nvSpPr>
        <p:spPr>
          <a:xfrm>
            <a:off x="1255642" y="6352155"/>
            <a:ext cx="102770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b="1" dirty="0">
                <a:solidFill>
                  <a:schemeClr val="bg1"/>
                </a:solidFill>
                <a:latin typeface="NotesEsa" panose="02000506030000020004" pitchFamily="2" charset="0"/>
              </a:rPr>
              <a:t>WGCV 20</a:t>
            </a:r>
            <a:r>
              <a:rPr lang="en-GB" sz="1700" b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th</a:t>
            </a:r>
            <a:r>
              <a:rPr lang="en-GB" sz="1700" b="1" dirty="0">
                <a:solidFill>
                  <a:schemeClr val="bg1"/>
                </a:solidFill>
                <a:latin typeface="NotesEsa" panose="02000506030000020004" pitchFamily="2" charset="0"/>
              </a:rPr>
              <a:t> of April, 2026</a:t>
            </a:r>
          </a:p>
        </p:txBody>
      </p:sp>
    </p:spTree>
    <p:extLst>
      <p:ext uri="{BB962C8B-B14F-4D97-AF65-F5344CB8AC3E}">
        <p14:creationId xmlns:p14="http://schemas.microsoft.com/office/powerpoint/2010/main" val="9843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1"/>
            <a:ext cx="12192001" cy="161704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C30C3-A16D-902F-3A75-5C2FF32ED0A8}"/>
              </a:ext>
            </a:extLst>
          </p:cNvPr>
          <p:cNvSpPr txBox="1"/>
          <p:nvPr/>
        </p:nvSpPr>
        <p:spPr>
          <a:xfrm>
            <a:off x="598715" y="2249242"/>
            <a:ext cx="10502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otesEsa" panose="02000506030000020004" pitchFamily="2" charset="0"/>
              </a:rPr>
              <a:t>TIRCalNet</a:t>
            </a:r>
            <a:r>
              <a:rPr lang="en-US" sz="3200" dirty="0">
                <a:solidFill>
                  <a:schemeClr val="bg1"/>
                </a:solidFill>
                <a:latin typeface="NotesEsa" panose="02000506030000020004" pitchFamily="2" charset="0"/>
              </a:rPr>
              <a:t>: Towards a Global Network for Thermal Infrared Calibration</a:t>
            </a:r>
            <a:endParaRPr lang="en-GB" sz="3200" dirty="0">
              <a:solidFill>
                <a:schemeClr val="bg1"/>
              </a:solidFill>
              <a:latin typeface="NotesEsa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9BA35-9190-6EB9-8F12-45F3581D8AD3}"/>
              </a:ext>
            </a:extLst>
          </p:cNvPr>
          <p:cNvSpPr txBox="1"/>
          <p:nvPr/>
        </p:nvSpPr>
        <p:spPr>
          <a:xfrm>
            <a:off x="598715" y="3337626"/>
            <a:ext cx="11039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>
                <a:solidFill>
                  <a:schemeClr val="bg1"/>
                </a:solidFill>
                <a:latin typeface="NotesEsa" panose="02000506030000020004" pitchFamily="2" charset="0"/>
              </a:rPr>
              <a:t>Steffen Dransfeld</a:t>
            </a:r>
            <a:r>
              <a:rPr lang="en-GB" sz="2800" i="1" u="sng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2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Morgane Chapelier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Sébastien Marcq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Emilie Delogu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Arthur Dick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Aimé Meygret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Simon J. Hook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3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Jasdeep S. Anand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4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</a:t>
            </a:r>
          </a:p>
          <a:p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Darren Ghent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4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Frank Göttsche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5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Dave Smith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6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 </a:t>
            </a:r>
          </a:p>
          <a:p>
            <a:endParaRPr lang="en-GB" sz="2800" i="1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 CNES, 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2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 ESA, 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3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 JPL, 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4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NotesEsa" panose="02000506030000020004" pitchFamily="2" charset="0"/>
              </a:rPr>
              <a:t>UoL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, 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5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 KIT, </a:t>
            </a:r>
            <a:r>
              <a:rPr lang="en-GB" sz="2800" i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6</a:t>
            </a: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 RAL</a:t>
            </a:r>
          </a:p>
        </p:txBody>
      </p:sp>
      <p:pic>
        <p:nvPicPr>
          <p:cNvPr id="6" name="Google Shape;17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810" y="78891"/>
            <a:ext cx="2614380" cy="14399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raphique 30">
            <a:extLst>
              <a:ext uri="{FF2B5EF4-FFF2-40B4-BE49-F238E27FC236}">
                <a16:creationId xmlns:a16="http://schemas.microsoft.com/office/drawing/2014/main" id="{9E599253-FF47-07F1-23D1-8E5D065EBD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37" y="294239"/>
            <a:ext cx="920708" cy="10092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750" y="491434"/>
            <a:ext cx="1366331" cy="61484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340" y="558384"/>
            <a:ext cx="1462865" cy="39204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355" y="491434"/>
            <a:ext cx="1057740" cy="52887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422" y="384453"/>
            <a:ext cx="1504972" cy="63585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914" y="495525"/>
            <a:ext cx="1569276" cy="6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500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La </a:t>
            </a:r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Crau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instrumentation – CNES, JPL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10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6438159" y="1355585"/>
            <a:ext cx="5538021" cy="4693592"/>
            <a:chOff x="6438159" y="1355585"/>
            <a:chExt cx="5538021" cy="4693592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404442" y="2477438"/>
              <a:ext cx="4693592" cy="2449885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004603" y="2889433"/>
              <a:ext cx="3468450" cy="260133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0463753" y="1527142"/>
              <a:ext cx="575035" cy="518474"/>
            </a:xfrm>
            <a:prstGeom prst="rect">
              <a:avLst/>
            </a:prstGeom>
            <a:noFill/>
            <a:ln w="38100" cap="flat" cmpd="sng" algn="ctr">
              <a:solidFill>
                <a:srgbClr val="FFB63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B2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 flipV="1">
              <a:off x="9039497" y="1527143"/>
              <a:ext cx="1424256" cy="928733"/>
            </a:xfrm>
            <a:prstGeom prst="line">
              <a:avLst/>
            </a:prstGeom>
            <a:noFill/>
            <a:ln w="19050" cap="flat" cmpd="sng" algn="ctr">
              <a:solidFill>
                <a:srgbClr val="FFB63A"/>
              </a:solidFill>
              <a:prstDash val="solid"/>
              <a:miter lim="800000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>
            <a:xfrm flipV="1">
              <a:off x="9039497" y="2040924"/>
              <a:ext cx="1424256" cy="3900745"/>
            </a:xfrm>
            <a:prstGeom prst="line">
              <a:avLst/>
            </a:prstGeom>
            <a:noFill/>
            <a:ln w="19050" cap="flat" cmpd="sng" algn="ctr">
              <a:solidFill>
                <a:srgbClr val="FFB63A"/>
              </a:solidFill>
              <a:prstDash val="solid"/>
              <a:miter lim="800000"/>
            </a:ln>
            <a:effectLst/>
          </p:spPr>
        </p:cxnSp>
      </p:grpSp>
      <p:sp>
        <p:nvSpPr>
          <p:cNvPr id="23" name="Rectangle 22"/>
          <p:cNvSpPr/>
          <p:nvPr/>
        </p:nvSpPr>
        <p:spPr>
          <a:xfrm>
            <a:off x="217462" y="1312089"/>
            <a:ext cx="60730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 instrumentation on the </a:t>
            </a:r>
            <a:r>
              <a:rPr lang="fr-FR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</a:t>
            </a:r>
            <a:endParaRPr lang="fr-FR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JPL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Radiometer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NASA/JPL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installation in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Broadband, very high radiometric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HEITRONICS KT15.99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in March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“TRISHNA-like” filters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(8.65, 9, 10.6, 11.3 µm)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CIMEL CE312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in June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large band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(8-14µm)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5 narrow bands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(8.1-8.5, 8.5-8.9, 8.9-9.3, 10.3-11, 11-11.7 µm)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Passive black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instrumentation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Emissivity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FTIR</a:t>
            </a:r>
          </a:p>
        </p:txBody>
      </p:sp>
    </p:spTree>
    <p:extLst>
      <p:ext uri="{BB962C8B-B14F-4D97-AF65-F5344CB8AC3E}">
        <p14:creationId xmlns:p14="http://schemas.microsoft.com/office/powerpoint/2010/main" val="155122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7687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Emissivity measurement – Feedback from La </a:t>
            </a:r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Crau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(CNES)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58453-C4D1-236C-0946-925CD99F55D4}"/>
              </a:ext>
            </a:extLst>
          </p:cNvPr>
          <p:cNvSpPr txBox="1"/>
          <p:nvPr/>
        </p:nvSpPr>
        <p:spPr>
          <a:xfrm>
            <a:off x="290945" y="1436915"/>
            <a:ext cx="103817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Emissivity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</a:t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continued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Multiband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radiometer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Emissivity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separation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monitoring of the surface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emissivity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JPL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surface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emissivity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</a:t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rocks,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vegetation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NDVI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NDVI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nearby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RadCalNet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NDVI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vegetation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fraction 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weights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weighted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of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samples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emissivities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11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884" y="2287537"/>
            <a:ext cx="3715767" cy="2786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032" y="1203581"/>
            <a:ext cx="2074459" cy="19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679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Landsat9 calibration results at La </a:t>
            </a:r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Crau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(CNES site)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12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018" y="1692000"/>
            <a:ext cx="4253641" cy="34530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383" y="1692000"/>
            <a:ext cx="4246276" cy="345307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0000" y="5184000"/>
            <a:ext cx="8982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Matchups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since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JPL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radiometer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installation in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Dec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2022 </a:t>
            </a:r>
          </a:p>
          <a:p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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Consistency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over time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-0.5° for band 10 (in the SW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region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),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limited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bias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for band 11. Standard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Deviations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0.7 K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olidFill>
                <a:srgbClr val="000000"/>
              </a:solidFill>
              <a:latin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0000" y="1260000"/>
            <a:ext cx="1026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Calibration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results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are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performed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using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Calibri" panose="020F0502020204030204"/>
              </a:rPr>
              <a:t>JPL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/>
              </a:rPr>
              <a:t>radiometer</a:t>
            </a:r>
            <a:r>
              <a:rPr lang="fr-FR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+ NDVI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method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to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estimate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emissivity</a:t>
            </a:r>
            <a:endParaRPr lang="fr-FR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 rot="16200000">
                <a:off x="214967" y="3080911"/>
                <a:ext cx="2494657" cy="675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𝑇𝑂𝐴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𝑚𝑒𝑠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𝑇𝑂𝐴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algn="ctr"/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(Kelvin)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4967" y="3080911"/>
                <a:ext cx="2494657" cy="675249"/>
              </a:xfrm>
              <a:prstGeom prst="rect">
                <a:avLst/>
              </a:prstGeom>
              <a:blipFill>
                <a:blip r:embed="rId4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 rot="16200000">
                <a:off x="4991233" y="3080910"/>
                <a:ext cx="2494657" cy="675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𝑇𝑂𝐴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𝑚𝑒𝑠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𝑇𝑂𝐴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algn="ctr"/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(Kelvin)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91233" y="3080910"/>
                <a:ext cx="2494657" cy="675249"/>
              </a:xfrm>
              <a:prstGeom prst="rect">
                <a:avLst/>
              </a:prstGeom>
              <a:blipFill>
                <a:blip r:embed="rId5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38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666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Landsat9 calibration results at </a:t>
            </a:r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Gobabeb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(KIT site)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13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038" y="1692000"/>
            <a:ext cx="4260621" cy="34530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443" y="1692000"/>
            <a:ext cx="4267216" cy="34530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0000" y="1260000"/>
            <a:ext cx="118967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0000"/>
                </a:solidFill>
                <a:latin typeface="Calibri" panose="020F0502020204030204"/>
              </a:rPr>
              <a:t>Two</a:t>
            </a:r>
            <a:r>
              <a:rPr lang="fr-FR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/>
              </a:rPr>
              <a:t>years</a:t>
            </a:r>
            <a:r>
              <a:rPr lang="fr-FR" b="1" dirty="0">
                <a:solidFill>
                  <a:srgbClr val="000000"/>
                </a:solidFill>
                <a:latin typeface="Calibri" panose="020F0502020204030204"/>
              </a:rPr>
              <a:t> of in situ Skin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/>
              </a:rPr>
              <a:t>Temperature</a:t>
            </a:r>
            <a:r>
              <a:rPr lang="fr-FR" b="1" dirty="0">
                <a:solidFill>
                  <a:srgbClr val="000000"/>
                </a:solidFill>
                <a:latin typeface="Calibri" panose="020F0502020204030204"/>
              </a:rPr>
              <a:t> data are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/>
              </a:rPr>
              <a:t>provided</a:t>
            </a:r>
            <a:r>
              <a:rPr lang="fr-FR" b="1" dirty="0">
                <a:solidFill>
                  <a:srgbClr val="000000"/>
                </a:solidFill>
                <a:latin typeface="Calibri" panose="020F0502020204030204"/>
              </a:rPr>
              <a:t> by KIT and surface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/>
              </a:rPr>
              <a:t>emissivity</a:t>
            </a:r>
            <a:r>
              <a:rPr lang="fr-FR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/>
              </a:rPr>
              <a:t>spectrum</a:t>
            </a:r>
            <a:r>
              <a:rPr lang="fr-FR" b="1" dirty="0">
                <a:solidFill>
                  <a:srgbClr val="000000"/>
                </a:solidFill>
                <a:latin typeface="Calibri" panose="020F0502020204030204"/>
              </a:rPr>
              <a:t> by ONERA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0000" y="5184000"/>
            <a:ext cx="9337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Significant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bias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between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Gobabeb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and La Crau (not the case for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similar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 ECOSTRESS bands)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Small Standard </a:t>
            </a:r>
            <a:r>
              <a:rPr lang="fr-FR" dirty="0" err="1">
                <a:solidFill>
                  <a:srgbClr val="000000"/>
                </a:solidFill>
                <a:latin typeface="Calibri" panose="020F0502020204030204"/>
                <a:sym typeface="Wingdings" panose="05000000000000000000" pitchFamily="2" charset="2"/>
              </a:rPr>
              <a:t>Deviations</a:t>
            </a:r>
            <a:endParaRPr lang="fr-FR" dirty="0">
              <a:solidFill>
                <a:srgbClr val="000000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olidFill>
                <a:srgbClr val="000000"/>
              </a:solidFill>
              <a:latin typeface="Calibri" panose="020F0502020204030204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 rot="16200000">
                <a:off x="214967" y="3080911"/>
                <a:ext cx="2494657" cy="675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𝑇𝑂𝐴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𝑚𝑒𝑠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𝑇𝑂𝐴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algn="ctr"/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(Kelvin)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4967" y="3080911"/>
                <a:ext cx="2494657" cy="675249"/>
              </a:xfrm>
              <a:prstGeom prst="rect">
                <a:avLst/>
              </a:prstGeom>
              <a:blipFill>
                <a:blip r:embed="rId5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 rot="16200000">
                <a:off x="4991233" y="3080910"/>
                <a:ext cx="2494657" cy="675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𝑇𝑂𝐴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𝑚𝑒𝑠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𝑇𝑂𝐴</m:t>
                              </m:r>
                            </m:sub>
                          </m:sSub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algn="ctr"/>
                <a:r>
                  <a:rPr lang="fr-F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(Kelvin)</a:t>
                </a: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91233" y="3080910"/>
                <a:ext cx="2494657" cy="675249"/>
              </a:xfrm>
              <a:prstGeom prst="rect">
                <a:avLst/>
              </a:prstGeom>
              <a:blipFill>
                <a:blip r:embed="rId6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05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413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First criteria for sites selection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14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88AA4-EA6E-B617-A956-D848D52CA0BE}"/>
              </a:ext>
            </a:extLst>
          </p:cNvPr>
          <p:cNvSpPr/>
          <p:nvPr/>
        </p:nvSpPr>
        <p:spPr>
          <a:xfrm>
            <a:off x="181934" y="1082320"/>
            <a:ext cx="6020084" cy="512564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characteristics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Homogeneity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satellite footprint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sites with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well-known emissivity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land sites for their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 radiometry range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Numerous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clear-sky days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criteria to come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(emissivity temporal/spatial variation and directionality, atmospheric WV content, etc.)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Instrumentation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Time-dense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observations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Autonomous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instrumentation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(minimal intervention, autonomous delivery of routine measurements)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Minimal and quantified uncertainty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9568453" y="4369323"/>
            <a:ext cx="2440687" cy="1830516"/>
            <a:chOff x="6845137" y="4235539"/>
            <a:chExt cx="2440687" cy="183051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5137" y="4235539"/>
              <a:ext cx="2440687" cy="1830516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8224340" y="4243561"/>
              <a:ext cx="10483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Salton</a:t>
              </a:r>
              <a:r>
                <a:rPr lang="fr-FR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Sea</a:t>
              </a:r>
              <a:endParaRPr lang="fr-F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9568453" y="1206254"/>
            <a:ext cx="2536122" cy="1717675"/>
            <a:chOff x="9204226" y="2485997"/>
            <a:chExt cx="2536122" cy="171767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4226" y="2519264"/>
              <a:ext cx="2536122" cy="1684408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9204226" y="2485997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Gobabeb</a:t>
              </a:r>
              <a:endParaRPr lang="fr-F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8383506" y="2803276"/>
            <a:ext cx="2369894" cy="1777421"/>
            <a:chOff x="7987848" y="3146903"/>
            <a:chExt cx="2369894" cy="177742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7848" y="3146903"/>
              <a:ext cx="2369894" cy="1777421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7999588" y="4585770"/>
              <a:ext cx="14684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Lake Constance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860246" y="990520"/>
            <a:ext cx="1730205" cy="2340206"/>
            <a:chOff x="6430161" y="1049053"/>
            <a:chExt cx="1730205" cy="234020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141794" y="1370688"/>
              <a:ext cx="2306939" cy="173020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6430161" y="1049053"/>
              <a:ext cx="7975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 Crau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339927" y="3108092"/>
            <a:ext cx="1622654" cy="2176489"/>
            <a:chOff x="10484512" y="3812779"/>
            <a:chExt cx="1622654" cy="2176489"/>
          </a:xfrm>
        </p:grpSpPr>
        <p:pic>
          <p:nvPicPr>
            <p:cNvPr id="15" name="Espace réservé du contenu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4512" y="3825730"/>
              <a:ext cx="1622654" cy="2163538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0498248" y="3812779"/>
              <a:ext cx="1412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Etang de Berre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365065" y="4731952"/>
            <a:ext cx="2493272" cy="1660519"/>
            <a:chOff x="9186494" y="1498663"/>
            <a:chExt cx="2493272" cy="1660519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6494" y="1498663"/>
              <a:ext cx="2493272" cy="1660519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9207098" y="1498663"/>
              <a:ext cx="1104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Lake </a:t>
              </a:r>
              <a:r>
                <a:rPr lang="fr-FR" sz="16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Tahoe</a:t>
              </a:r>
              <a:endParaRPr lang="fr-F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91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15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id="{31DEEAB3-B4CF-4FE4-AC6A-833A2C6EE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50399"/>
              </p:ext>
            </p:extLst>
          </p:nvPr>
        </p:nvGraphicFramePr>
        <p:xfrm>
          <a:off x="453730" y="2424409"/>
          <a:ext cx="6840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1532895915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3901130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395537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32125430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532185764"/>
                    </a:ext>
                  </a:extLst>
                </a:gridCol>
              </a:tblGrid>
              <a:tr h="139615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Etang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Berre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Crau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Russell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Ranch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L. Constance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L.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Kasumigaura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40968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44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Gravel 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267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8361"/>
                  </a:ext>
                </a:extLst>
              </a:tr>
            </a:tbl>
          </a:graphicData>
        </a:graphic>
      </p:graphicFrame>
      <p:graphicFrame>
        <p:nvGraphicFramePr>
          <p:cNvPr id="32" name="Table 8">
            <a:extLst>
              <a:ext uri="{FF2B5EF4-FFF2-40B4-BE49-F238E27FC236}">
                <a16:creationId xmlns:a16="http://schemas.microsoft.com/office/drawing/2014/main" id="{4F4AC627-4B79-411A-850E-17A2B0EE6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91336"/>
              </p:ext>
            </p:extLst>
          </p:nvPr>
        </p:nvGraphicFramePr>
        <p:xfrm>
          <a:off x="440205" y="5145204"/>
          <a:ext cx="6840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1532895915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3901130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395537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32125430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532185764"/>
                    </a:ext>
                  </a:extLst>
                </a:gridCol>
              </a:tblGrid>
              <a:tr h="2615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L. Tahoe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Salton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Venice Lagoon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Pinnacles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Railroad Valley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409681"/>
                  </a:ext>
                </a:extLst>
              </a:tr>
              <a:tr h="2615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77463"/>
                  </a:ext>
                </a:extLst>
              </a:tr>
              <a:tr h="2615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Sand Dunes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26732"/>
                  </a:ext>
                </a:extLst>
              </a:tr>
              <a:tr h="2615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52812"/>
                  </a:ext>
                </a:extLst>
              </a:tr>
            </a:tbl>
          </a:graphicData>
        </a:graphic>
      </p:graphicFrame>
      <p:pic>
        <p:nvPicPr>
          <p:cNvPr id="33" name="Picture 10">
            <a:extLst>
              <a:ext uri="{FF2B5EF4-FFF2-40B4-BE49-F238E27FC236}">
                <a16:creationId xmlns:a16="http://schemas.microsoft.com/office/drawing/2014/main" id="{397FE480-C578-42BE-AB0B-F0E6E9A57F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04" y="1055327"/>
            <a:ext cx="1368000" cy="1368000"/>
          </a:xfrm>
          <a:prstGeom prst="rect">
            <a:avLst/>
          </a:prstGeom>
        </p:spPr>
      </p:pic>
      <p:pic>
        <p:nvPicPr>
          <p:cNvPr id="34" name="Picture 11">
            <a:extLst>
              <a:ext uri="{FF2B5EF4-FFF2-40B4-BE49-F238E27FC236}">
                <a16:creationId xmlns:a16="http://schemas.microsoft.com/office/drawing/2014/main" id="{B9121658-E4B1-4BFD-868A-C1329AA9F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824780" y="1056640"/>
            <a:ext cx="1368000" cy="1366687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89D7B169-FABA-407B-B941-DCC106281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132" y="1055327"/>
            <a:ext cx="1368000" cy="1368000"/>
          </a:xfrm>
          <a:prstGeom prst="rect">
            <a:avLst/>
          </a:prstGeom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B6F9DC64-43A6-4A5F-BB38-6D71451A4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308" y="1055327"/>
            <a:ext cx="1368000" cy="1368000"/>
          </a:xfrm>
          <a:prstGeom prst="rect">
            <a:avLst/>
          </a:prstGeom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D1BBC7F9-40C6-4293-B7E5-BE39FD2A6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285" y="3775039"/>
            <a:ext cx="1368000" cy="1368000"/>
          </a:xfrm>
          <a:prstGeom prst="rect">
            <a:avLst/>
          </a:prstGeom>
        </p:spPr>
      </p:pic>
      <p:pic>
        <p:nvPicPr>
          <p:cNvPr id="41" name="Picture 20">
            <a:extLst>
              <a:ext uri="{FF2B5EF4-FFF2-40B4-BE49-F238E27FC236}">
                <a16:creationId xmlns:a16="http://schemas.microsoft.com/office/drawing/2014/main" id="{297AEA7E-CA1E-4284-8A36-E0E70896E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130" y="3775039"/>
            <a:ext cx="1368000" cy="1368000"/>
          </a:xfrm>
          <a:prstGeom prst="rect">
            <a:avLst/>
          </a:prstGeom>
        </p:spPr>
      </p:pic>
      <p:pic>
        <p:nvPicPr>
          <p:cNvPr id="42" name="Picture 21">
            <a:extLst>
              <a:ext uri="{FF2B5EF4-FFF2-40B4-BE49-F238E27FC236}">
                <a16:creationId xmlns:a16="http://schemas.microsoft.com/office/drawing/2014/main" id="{0568ADE7-19CD-42AA-A3A0-2AC1F6B5FB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1231" y="3775039"/>
            <a:ext cx="1368000" cy="1368000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2EA3FF8F-0C7F-45AB-9DF8-28292308F6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8956" y="1055327"/>
            <a:ext cx="1368000" cy="1368000"/>
          </a:xfrm>
          <a:prstGeom prst="rect">
            <a:avLst/>
          </a:prstGeom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34FB389D-A742-4D9E-9B19-123CAAC592D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205" y="3775039"/>
            <a:ext cx="1368000" cy="1368000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D61DEB40-C159-4300-9876-619B43F414D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718" y="3775039"/>
            <a:ext cx="1368000" cy="1368000"/>
          </a:xfrm>
          <a:prstGeom prst="rect">
            <a:avLst/>
          </a:prstGeom>
        </p:spPr>
      </p:pic>
      <p:sp>
        <p:nvSpPr>
          <p:cNvPr id="47" name="TextBox 7">
            <a:extLst>
              <a:ext uri="{FF2B5EF4-FFF2-40B4-BE49-F238E27FC236}">
                <a16:creationId xmlns:a16="http://schemas.microsoft.com/office/drawing/2014/main" id="{CD399196-22C5-4B2A-A95E-905C84203CDF}"/>
              </a:ext>
            </a:extLst>
          </p:cNvPr>
          <p:cNvSpPr txBox="1"/>
          <p:nvPr/>
        </p:nvSpPr>
        <p:spPr>
          <a:xfrm>
            <a:off x="7611533" y="1641720"/>
            <a:ext cx="41825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 10 sites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site has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JPL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calibrated near nulling radiometer.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are transferred back to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JPL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processing to ensure consistent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other sites in development: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Lageren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(Switzerland),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Myall Vale A (Australia),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Oklahoma (USA),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Santarem (Brazil),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Gobabeb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(Namibia).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5960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Common instrumentation – JPL radiometers</a:t>
            </a:r>
          </a:p>
        </p:txBody>
      </p:sp>
    </p:spTree>
    <p:extLst>
      <p:ext uri="{BB962C8B-B14F-4D97-AF65-F5344CB8AC3E}">
        <p14:creationId xmlns:p14="http://schemas.microsoft.com/office/powerpoint/2010/main" val="277695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3885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International Working Group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16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C6AC9-1AE2-6B6E-7765-3C49C14FFBA0}"/>
              </a:ext>
            </a:extLst>
          </p:cNvPr>
          <p:cNvSpPr/>
          <p:nvPr/>
        </p:nvSpPr>
        <p:spPr>
          <a:xfrm>
            <a:off x="181933" y="1058947"/>
            <a:ext cx="7946067" cy="528272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JPL-NASA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Operating Lake Tahoe and Salton Sea Calibration sites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Long data record since 1998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Providing operational Cal/Val for several TIR missions and preparing for SBG-TIR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CNES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Operating La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Crau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calibration site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Ramping up Cal/Val facility for TRISHNA mission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ESA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Sentinel-3 LST operator, CCI-LST, FRM4STS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LSTM Cal/Val preparation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Support to new space companies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CSIRO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Interest to assess and set up a site at Pinnacles Desert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INGV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Operating a radiometer at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Acqua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-Alta platform in Venice lagoon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Preparations for SBG-TIR mission Cal/Val</a:t>
            </a:r>
          </a:p>
        </p:txBody>
      </p:sp>
      <p:pic>
        <p:nvPicPr>
          <p:cNvPr id="9" name="Picture 4" descr="A satellite in space over the earth&#10;&#10;Description automatically generated">
            <a:extLst>
              <a:ext uri="{FF2B5EF4-FFF2-40B4-BE49-F238E27FC236}">
                <a16:creationId xmlns:a16="http://schemas.microsoft.com/office/drawing/2014/main" id="{F5206B15-E6A4-1774-66F3-346D551B4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700" y="1058947"/>
            <a:ext cx="2421767" cy="1699486"/>
          </a:xfrm>
          <a:prstGeom prst="rect">
            <a:avLst/>
          </a:prstGeom>
        </p:spPr>
      </p:pic>
      <p:pic>
        <p:nvPicPr>
          <p:cNvPr id="10" name="Picture 7" descr="A satellite in space with earth in the background&#10;&#10;Description automatically generated">
            <a:extLst>
              <a:ext uri="{FF2B5EF4-FFF2-40B4-BE49-F238E27FC236}">
                <a16:creationId xmlns:a16="http://schemas.microsoft.com/office/drawing/2014/main" id="{DF6F00FE-694C-8157-BE31-95FB40E2C2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807" y="2758433"/>
            <a:ext cx="2389135" cy="1804930"/>
          </a:xfrm>
          <a:prstGeom prst="rect">
            <a:avLst/>
          </a:prstGeom>
        </p:spPr>
      </p:pic>
      <p:pic>
        <p:nvPicPr>
          <p:cNvPr id="11" name="Picture 8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2CDF28D4-4305-2107-E5BA-BB75FE9664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555" y="4563363"/>
            <a:ext cx="2607121" cy="18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2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15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Next steps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17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763" y="1094149"/>
            <a:ext cx="5770687" cy="3227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009054" y="1094149"/>
            <a:ext cx="6028165" cy="32278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5763" y="4512993"/>
            <a:ext cx="5767023" cy="1828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09054" y="4512992"/>
            <a:ext cx="6028165" cy="1828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42031" y="1095858"/>
            <a:ext cx="11485650" cy="6186309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r>
              <a:rPr lang="en-US"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TIRCalNet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Consolidation of TIR TOA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uncertainty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situ data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 of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datasets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would be distributed through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webportal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(common to all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TIRCalNet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Converge on a common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 model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 of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processing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(for L_TOA and L_TOA uncertainties)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 sites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(Berre – CNES, Pinnacles – CSIRO,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Gobabeb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KIT/ESA/CNES…)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Thorough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characterization of La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(emissivity box)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Exploitation of multiband radiometers for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 monitoring of the emissivity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prototype design 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 </a:t>
            </a:r>
            <a:r>
              <a:rPr lang="en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roadmap towards an operational network 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provides TIR 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radiometry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cal/val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 since November 2023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urement of </a:t>
            </a:r>
            <a:r>
              <a:rPr lang="en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Cimel CE312 to be deployed at Gobabeb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the KIT run station for aiding emissivity characterisation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CNES support (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a </a:t>
            </a:r>
            <a:r>
              <a:rPr lang="en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webportal</a:t>
            </a:r>
            <a:r>
              <a:rPr lang="en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similar to the RCN Portal for a centralised processing repository and access point for data users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JPL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 and support in the deployment of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JPL radiometers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various TIR sites</a:t>
            </a:r>
          </a:p>
        </p:txBody>
      </p:sp>
    </p:spTree>
    <p:extLst>
      <p:ext uri="{BB962C8B-B14F-4D97-AF65-F5344CB8AC3E}">
        <p14:creationId xmlns:p14="http://schemas.microsoft.com/office/powerpoint/2010/main" val="310453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16905" y="2634106"/>
            <a:ext cx="415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fr-FR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7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fr-FR" sz="7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5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251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TIRCalNet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58453-C4D1-236C-0946-925CD99F55D4}"/>
              </a:ext>
            </a:extLst>
          </p:cNvPr>
          <p:cNvSpPr txBox="1"/>
          <p:nvPr/>
        </p:nvSpPr>
        <p:spPr>
          <a:xfrm>
            <a:off x="290946" y="1090404"/>
            <a:ext cx="2493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TIR missions</a:t>
            </a:r>
            <a:endParaRPr lang="en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2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9058453-C4D1-236C-0946-925CD99F55D4}"/>
              </a:ext>
            </a:extLst>
          </p:cNvPr>
          <p:cNvSpPr txBox="1"/>
          <p:nvPr/>
        </p:nvSpPr>
        <p:spPr>
          <a:xfrm>
            <a:off x="290946" y="347340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</a:t>
            </a:r>
            <a:endParaRPr lang="en-GB" dirty="0"/>
          </a:p>
        </p:txBody>
      </p:sp>
      <p:grpSp>
        <p:nvGrpSpPr>
          <p:cNvPr id="10" name="Groupe 19">
            <a:extLst>
              <a:ext uri="{FF2B5EF4-FFF2-40B4-BE49-F238E27FC236}">
                <a16:creationId xmlns:a16="http://schemas.microsoft.com/office/drawing/2014/main" id="{FFD37925-025B-8B90-2518-A939C2AF7FF7}"/>
              </a:ext>
            </a:extLst>
          </p:cNvPr>
          <p:cNvGrpSpPr/>
          <p:nvPr/>
        </p:nvGrpSpPr>
        <p:grpSpPr>
          <a:xfrm>
            <a:off x="417730" y="1569810"/>
            <a:ext cx="11356541" cy="1763016"/>
            <a:chOff x="181933" y="1184115"/>
            <a:chExt cx="11356541" cy="1763016"/>
          </a:xfrm>
        </p:grpSpPr>
        <p:grpSp>
          <p:nvGrpSpPr>
            <p:cNvPr id="11" name="Groupe 16">
              <a:extLst>
                <a:ext uri="{FF2B5EF4-FFF2-40B4-BE49-F238E27FC236}">
                  <a16:creationId xmlns:a16="http://schemas.microsoft.com/office/drawing/2014/main" id="{9F4C4AEA-7DC1-1F0C-1B3E-BC8B2644F00A}"/>
                </a:ext>
              </a:extLst>
            </p:cNvPr>
            <p:cNvGrpSpPr/>
            <p:nvPr/>
          </p:nvGrpSpPr>
          <p:grpSpPr>
            <a:xfrm>
              <a:off x="181933" y="1184115"/>
              <a:ext cx="3512875" cy="1763016"/>
              <a:chOff x="181933" y="1184115"/>
              <a:chExt cx="3512875" cy="1763016"/>
            </a:xfrm>
          </p:grpSpPr>
          <p:sp>
            <p:nvSpPr>
              <p:cNvPr id="18" name="Rectangle à coins arrondis 1">
                <a:extLst>
                  <a:ext uri="{FF2B5EF4-FFF2-40B4-BE49-F238E27FC236}">
                    <a16:creationId xmlns:a16="http://schemas.microsoft.com/office/drawing/2014/main" id="{680FFDE9-6EA5-0E21-1A62-D860F8B63B1B}"/>
                  </a:ext>
                </a:extLst>
              </p:cNvPr>
              <p:cNvSpPr/>
              <p:nvPr/>
            </p:nvSpPr>
            <p:spPr>
              <a:xfrm>
                <a:off x="181933" y="1184115"/>
                <a:ext cx="3512875" cy="176301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ZoneTexte 2">
                <a:extLst>
                  <a:ext uri="{FF2B5EF4-FFF2-40B4-BE49-F238E27FC236}">
                    <a16:creationId xmlns:a16="http://schemas.microsoft.com/office/drawing/2014/main" id="{EFBC389E-96AC-D34C-F395-235EF66966C7}"/>
                  </a:ext>
                </a:extLst>
              </p:cNvPr>
              <p:cNvSpPr txBox="1"/>
              <p:nvPr/>
            </p:nvSpPr>
            <p:spPr>
              <a:xfrm>
                <a:off x="264163" y="1324209"/>
                <a:ext cx="334841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OPERATIONAL MISSIONS</a:t>
                </a:r>
              </a:p>
              <a:p>
                <a:pPr algn="ctr"/>
                <a:endPara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fr-FR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ECOSTRESS, ASTER, TIRS/TIRS-2, MODIS, VIIRS, SLSTR, SEVIRI, AVHRR, FCI…</a:t>
                </a:r>
              </a:p>
            </p:txBody>
          </p:sp>
        </p:grpSp>
        <p:grpSp>
          <p:nvGrpSpPr>
            <p:cNvPr id="12" name="Groupe 17">
              <a:extLst>
                <a:ext uri="{FF2B5EF4-FFF2-40B4-BE49-F238E27FC236}">
                  <a16:creationId xmlns:a16="http://schemas.microsoft.com/office/drawing/2014/main" id="{3E10FA50-0B0B-259A-9208-5E73B889DB4A}"/>
                </a:ext>
              </a:extLst>
            </p:cNvPr>
            <p:cNvGrpSpPr/>
            <p:nvPr/>
          </p:nvGrpSpPr>
          <p:grpSpPr>
            <a:xfrm>
              <a:off x="4103766" y="1184115"/>
              <a:ext cx="3512875" cy="1763016"/>
              <a:chOff x="4103766" y="1184115"/>
              <a:chExt cx="3512875" cy="1763016"/>
            </a:xfrm>
          </p:grpSpPr>
          <p:sp>
            <p:nvSpPr>
              <p:cNvPr id="16" name="Rectangle à coins arrondis 5">
                <a:extLst>
                  <a:ext uri="{FF2B5EF4-FFF2-40B4-BE49-F238E27FC236}">
                    <a16:creationId xmlns:a16="http://schemas.microsoft.com/office/drawing/2014/main" id="{0A11C4AE-2742-AFF6-CEB5-09B48D840C2A}"/>
                  </a:ext>
                </a:extLst>
              </p:cNvPr>
              <p:cNvSpPr/>
              <p:nvPr/>
            </p:nvSpPr>
            <p:spPr>
              <a:xfrm>
                <a:off x="4103766" y="1184115"/>
                <a:ext cx="3512875" cy="176301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ZoneTexte 8">
                <a:extLst>
                  <a:ext uri="{FF2B5EF4-FFF2-40B4-BE49-F238E27FC236}">
                    <a16:creationId xmlns:a16="http://schemas.microsoft.com/office/drawing/2014/main" id="{C6BE37F7-73B4-DDF1-661D-7316883643BB}"/>
                  </a:ext>
                </a:extLst>
              </p:cNvPr>
              <p:cNvSpPr txBox="1"/>
              <p:nvPr/>
            </p:nvSpPr>
            <p:spPr>
              <a:xfrm>
                <a:off x="4295672" y="1324209"/>
                <a:ext cx="31290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FUTURE HI-RES MISSIONS</a:t>
                </a:r>
              </a:p>
              <a:p>
                <a:pPr algn="ctr"/>
                <a:endParaRPr lang="fr-F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fr-FR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TRISHNA, LSTM, SBG, …</a:t>
                </a:r>
              </a:p>
            </p:txBody>
          </p:sp>
        </p:grpSp>
        <p:grpSp>
          <p:nvGrpSpPr>
            <p:cNvPr id="13" name="Groupe 18">
              <a:extLst>
                <a:ext uri="{FF2B5EF4-FFF2-40B4-BE49-F238E27FC236}">
                  <a16:creationId xmlns:a16="http://schemas.microsoft.com/office/drawing/2014/main" id="{CB802740-0A43-54B8-A69B-4D83ADBA9A55}"/>
                </a:ext>
              </a:extLst>
            </p:cNvPr>
            <p:cNvGrpSpPr/>
            <p:nvPr/>
          </p:nvGrpSpPr>
          <p:grpSpPr>
            <a:xfrm>
              <a:off x="8025599" y="1184115"/>
              <a:ext cx="3512875" cy="1763016"/>
              <a:chOff x="8025599" y="1184115"/>
              <a:chExt cx="3512875" cy="1763016"/>
            </a:xfrm>
          </p:grpSpPr>
          <p:sp>
            <p:nvSpPr>
              <p:cNvPr id="14" name="Rectangle à coins arrondis 6">
                <a:extLst>
                  <a:ext uri="{FF2B5EF4-FFF2-40B4-BE49-F238E27FC236}">
                    <a16:creationId xmlns:a16="http://schemas.microsoft.com/office/drawing/2014/main" id="{B6F47951-17D0-EF0C-8ABC-98C6F1A0BD21}"/>
                  </a:ext>
                </a:extLst>
              </p:cNvPr>
              <p:cNvSpPr/>
              <p:nvPr/>
            </p:nvSpPr>
            <p:spPr>
              <a:xfrm>
                <a:off x="8025599" y="1184115"/>
                <a:ext cx="3512875" cy="176301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1">
                <a:extLst>
                  <a:ext uri="{FF2B5EF4-FFF2-40B4-BE49-F238E27FC236}">
                    <a16:creationId xmlns:a16="http://schemas.microsoft.com/office/drawing/2014/main" id="{4F59D3DF-6421-C84B-A663-ECFB89120006}"/>
                  </a:ext>
                </a:extLst>
              </p:cNvPr>
              <p:cNvSpPr txBox="1"/>
              <p:nvPr/>
            </p:nvSpPr>
            <p:spPr>
              <a:xfrm>
                <a:off x="8626463" y="1880957"/>
                <a:ext cx="231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NEW SPACE MISSIONS</a:t>
                </a: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D0EB10D-5515-C8D2-5DFF-2ED4F6030366}"/>
              </a:ext>
            </a:extLst>
          </p:cNvPr>
          <p:cNvSpPr/>
          <p:nvPr/>
        </p:nvSpPr>
        <p:spPr>
          <a:xfrm>
            <a:off x="1806019" y="5630115"/>
            <a:ext cx="9968252" cy="64633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CEOS has identified the lack of a thermal calibration network and wants to address this as a high priority. The activity is followed by the CEOS/WGCV/IVOS subgroup with the support of CEOS/WGCV/LPV.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D3C3E3-2DF8-5840-3CED-A5802A24FA8C}"/>
              </a:ext>
            </a:extLst>
          </p:cNvPr>
          <p:cNvSpPr/>
          <p:nvPr/>
        </p:nvSpPr>
        <p:spPr>
          <a:xfrm>
            <a:off x="1331033" y="4946228"/>
            <a:ext cx="9529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More and more demanding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LST accuracy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requirements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better than 0.1 K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 climate studies</a:t>
            </a:r>
          </a:p>
        </p:txBody>
      </p:sp>
      <p:sp>
        <p:nvSpPr>
          <p:cNvPr id="31" name="Flèche droite 21">
            <a:extLst>
              <a:ext uri="{FF2B5EF4-FFF2-40B4-BE49-F238E27FC236}">
                <a16:creationId xmlns:a16="http://schemas.microsoft.com/office/drawing/2014/main" id="{786641D4-BD16-6B41-6C38-9430A588AB51}"/>
              </a:ext>
            </a:extLst>
          </p:cNvPr>
          <p:cNvSpPr/>
          <p:nvPr/>
        </p:nvSpPr>
        <p:spPr>
          <a:xfrm>
            <a:off x="830884" y="5620670"/>
            <a:ext cx="865061" cy="655776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e 24">
            <a:extLst>
              <a:ext uri="{FF2B5EF4-FFF2-40B4-BE49-F238E27FC236}">
                <a16:creationId xmlns:a16="http://schemas.microsoft.com/office/drawing/2014/main" id="{9133E898-C587-F7BF-E9B5-43312D920261}"/>
              </a:ext>
            </a:extLst>
          </p:cNvPr>
          <p:cNvGrpSpPr/>
          <p:nvPr/>
        </p:nvGrpSpPr>
        <p:grpSpPr>
          <a:xfrm>
            <a:off x="499960" y="3915673"/>
            <a:ext cx="10939306" cy="874059"/>
            <a:chOff x="499960" y="3829048"/>
            <a:chExt cx="10939306" cy="874059"/>
          </a:xfrm>
        </p:grpSpPr>
        <p:grpSp>
          <p:nvGrpSpPr>
            <p:cNvPr id="33" name="Groupe 20">
              <a:extLst>
                <a:ext uri="{FF2B5EF4-FFF2-40B4-BE49-F238E27FC236}">
                  <a16:creationId xmlns:a16="http://schemas.microsoft.com/office/drawing/2014/main" id="{3D9A05CB-7909-47B2-B530-6EF6A69A034B}"/>
                </a:ext>
              </a:extLst>
            </p:cNvPr>
            <p:cNvGrpSpPr/>
            <p:nvPr/>
          </p:nvGrpSpPr>
          <p:grpSpPr>
            <a:xfrm>
              <a:off x="832744" y="3829048"/>
              <a:ext cx="10606522" cy="874059"/>
              <a:chOff x="915623" y="3829048"/>
              <a:chExt cx="10606522" cy="87405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C5AC9A0-1DD6-501C-ED1B-3939121098B1}"/>
                  </a:ext>
                </a:extLst>
              </p:cNvPr>
              <p:cNvSpPr/>
              <p:nvPr/>
            </p:nvSpPr>
            <p:spPr>
              <a:xfrm>
                <a:off x="915623" y="3829048"/>
                <a:ext cx="5035924" cy="87405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Vicarious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calibration and validation of on-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board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reference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sources (black bodies) and 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sensors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04D93CE-B42E-31DF-826E-061D76189E53}"/>
                  </a:ext>
                </a:extLst>
              </p:cNvPr>
              <p:cNvSpPr/>
              <p:nvPr/>
            </p:nvSpPr>
            <p:spPr>
              <a:xfrm>
                <a:off x="6486221" y="3829048"/>
                <a:ext cx="5035924" cy="87405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Products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temperature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&amp; 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emissivity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validation</a:t>
                </a:r>
              </a:p>
            </p:txBody>
          </p:sp>
        </p:grpSp>
        <p:sp>
          <p:nvSpPr>
            <p:cNvPr id="34" name="Ellipse 22">
              <a:extLst>
                <a:ext uri="{FF2B5EF4-FFF2-40B4-BE49-F238E27FC236}">
                  <a16:creationId xmlns:a16="http://schemas.microsoft.com/office/drawing/2014/main" id="{C8C31AB3-8483-9B2A-8AEF-CEEDBC53CEC2}"/>
                </a:ext>
              </a:extLst>
            </p:cNvPr>
            <p:cNvSpPr/>
            <p:nvPr/>
          </p:nvSpPr>
          <p:spPr>
            <a:xfrm>
              <a:off x="499960" y="3924353"/>
              <a:ext cx="680279" cy="680279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L1</a:t>
              </a:r>
            </a:p>
          </p:txBody>
        </p:sp>
        <p:sp>
          <p:nvSpPr>
            <p:cNvPr id="35" name="Ellipse 23">
              <a:extLst>
                <a:ext uri="{FF2B5EF4-FFF2-40B4-BE49-F238E27FC236}">
                  <a16:creationId xmlns:a16="http://schemas.microsoft.com/office/drawing/2014/main" id="{C7D7AA83-7373-D7AA-8B23-D6FC47F21E3E}"/>
                </a:ext>
              </a:extLst>
            </p:cNvPr>
            <p:cNvSpPr/>
            <p:nvPr/>
          </p:nvSpPr>
          <p:spPr>
            <a:xfrm>
              <a:off x="5983192" y="3924352"/>
              <a:ext cx="680279" cy="680279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 animBg="1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TIRCalNet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objectives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3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933" y="1200727"/>
            <a:ext cx="11832857" cy="481730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collect surface temperature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emissivity,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atmospheric data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necessary for the simulation of observations by TIR optical sensors and thus verify their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radiometric calibration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the number of matchups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in-situ measurements and space sensor observations and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the overall uncertainties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reduce the efforts of individual agencies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traceability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space sensor radiometry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 “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Système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International”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(SI)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the establishment of the Global Earth Observation System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Systems by providing measurements to verify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radiometric consistency between EO space sensors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transpose to TIR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success and experience return from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RadCalNet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network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dedicated to VNIR-SWIR optical sensors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7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418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Existing TIR instrumented sites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4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F0D967-053E-23A4-EEDE-5B177C1E14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912" y="1050096"/>
            <a:ext cx="5795385" cy="2772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B69922-9A66-5F45-9C0B-EF2F9C15EFF2}"/>
              </a:ext>
            </a:extLst>
          </p:cNvPr>
          <p:cNvSpPr/>
          <p:nvPr/>
        </p:nvSpPr>
        <p:spPr>
          <a:xfrm>
            <a:off x="181934" y="1200727"/>
            <a:ext cx="6020084" cy="512564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 sites for LST validation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(JPL, KIT, GCU, SURFRAD…)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limitations of LST sites: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emissivity measurements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access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harmonization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provide TOA radiances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quality assurance (error budget traceable to SI)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situ instruments calibration quality and traceability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 for the development of denser ground-based reference Network</a:t>
            </a:r>
          </a:p>
        </p:txBody>
      </p:sp>
      <p:pic>
        <p:nvPicPr>
          <p:cNvPr id="10" name="Picture 2" descr="lake tahoe site">
            <a:extLst>
              <a:ext uri="{FF2B5EF4-FFF2-40B4-BE49-F238E27FC236}">
                <a16:creationId xmlns:a16="http://schemas.microsoft.com/office/drawing/2014/main" id="{81F0602E-62B4-AAC1-3F40-BFB2B84F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173" y="3984547"/>
            <a:ext cx="2677182" cy="17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683EB30E-54FF-B75D-C3DA-E17CB1294EDC}"/>
              </a:ext>
            </a:extLst>
          </p:cNvPr>
          <p:cNvSpPr txBox="1"/>
          <p:nvPr/>
        </p:nvSpPr>
        <p:spPr>
          <a:xfrm>
            <a:off x="6605584" y="5833362"/>
            <a:ext cx="21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T" dirty="0">
                <a:solidFill>
                  <a:prstClr val="black"/>
                </a:solidFill>
                <a:latin typeface="Calibri" panose="020F0502020204030204"/>
              </a:rPr>
              <a:t>Lake Tahoe JPL-NASA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BF82CE6C-D2ED-6BC8-6CEE-4712418A42DC}"/>
              </a:ext>
            </a:extLst>
          </p:cNvPr>
          <p:cNvSpPr txBox="1"/>
          <p:nvPr/>
        </p:nvSpPr>
        <p:spPr>
          <a:xfrm>
            <a:off x="9870870" y="583336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Gobabeb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KIT</a:t>
            </a:r>
            <a:endParaRPr lang="en-IT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A1DABD73-6326-2517-553D-D978D999C7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388" y="3966233"/>
            <a:ext cx="2814678" cy="18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5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630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TIRCalNet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Working group preparation activities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5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44427-7794-AE4F-2FAB-D9BF32F39345}"/>
              </a:ext>
            </a:extLst>
          </p:cNvPr>
          <p:cNvSpPr/>
          <p:nvPr/>
        </p:nvSpPr>
        <p:spPr>
          <a:xfrm>
            <a:off x="122734" y="976329"/>
            <a:ext cx="12092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/>
            <a:r>
              <a:rPr lang="en-IT" sz="2000" dirty="0">
                <a:solidFill>
                  <a:prstClr val="black"/>
                </a:solidFill>
                <a:latin typeface="Calibri" panose="020F0502020204030204"/>
              </a:rPr>
              <a:t>ESA and CNES defined after discussions with domain and agency experts that TIRCALNet should be able to provide </a:t>
            </a:r>
            <a:r>
              <a:rPr lang="en-IT" sz="2000" b="1" dirty="0">
                <a:solidFill>
                  <a:prstClr val="black"/>
                </a:solidFill>
                <a:latin typeface="Calibri" panose="020F0502020204030204"/>
              </a:rPr>
              <a:t>TOA Brightness Temperature </a:t>
            </a:r>
            <a:r>
              <a:rPr lang="en-IT" sz="2000" dirty="0">
                <a:solidFill>
                  <a:prstClr val="black"/>
                </a:solidFill>
                <a:latin typeface="Calibri" panose="020F0502020204030204"/>
              </a:rPr>
              <a:t>signals propagated from BOA measurements of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~</a:t>
            </a:r>
            <a:r>
              <a:rPr lang="en-IT" sz="2000" b="1" dirty="0">
                <a:solidFill>
                  <a:prstClr val="black"/>
                </a:solidFill>
                <a:latin typeface="Calibri" panose="020F0502020204030204"/>
              </a:rPr>
              <a:t>0.5K uncertainty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50800"/>
            <a:endParaRPr lang="en-IT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36805-78BB-65FF-CCBC-673D3EE9250E}"/>
              </a:ext>
            </a:extLst>
          </p:cNvPr>
          <p:cNvSpPr/>
          <p:nvPr/>
        </p:nvSpPr>
        <p:spPr>
          <a:xfrm>
            <a:off x="300344" y="4767347"/>
            <a:ext cx="7514816" cy="427598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39000">
                <a:schemeClr val="accent2">
                  <a:lumMod val="40000"/>
                  <a:lumOff val="60000"/>
                </a:schemeClr>
              </a:gs>
              <a:gs pos="60000">
                <a:schemeClr val="accent2">
                  <a:lumMod val="40000"/>
                  <a:lumOff val="60000"/>
                </a:schemeClr>
              </a:gs>
              <a:gs pos="100000">
                <a:sysClr val="window" lastClr="FFFF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CNES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uncertainty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budget and instrumentation tests in La Crau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EFA67-F4FC-C6FC-1801-F5492F2AFBEC}"/>
              </a:ext>
            </a:extLst>
          </p:cNvPr>
          <p:cNvSpPr/>
          <p:nvPr/>
        </p:nvSpPr>
        <p:spPr>
          <a:xfrm>
            <a:off x="1504950" y="5278659"/>
            <a:ext cx="6038850" cy="543924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39000">
                <a:schemeClr val="accent6">
                  <a:lumMod val="40000"/>
                  <a:lumOff val="60000"/>
                </a:schemeClr>
              </a:gs>
              <a:gs pos="60000">
                <a:schemeClr val="accent6">
                  <a:lumMod val="40000"/>
                  <a:lumOff val="60000"/>
                </a:schemeClr>
              </a:gs>
              <a:gs pos="100000">
                <a:sysClr val="window" lastClr="FFFF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 and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consolidation of main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contributors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application to Lake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Tahoe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Salton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La Crau</a:t>
            </a:r>
          </a:p>
        </p:txBody>
      </p:sp>
      <p:grpSp>
        <p:nvGrpSpPr>
          <p:cNvPr id="11" name="Groupe 28">
            <a:extLst>
              <a:ext uri="{FF2B5EF4-FFF2-40B4-BE49-F238E27FC236}">
                <a16:creationId xmlns:a16="http://schemas.microsoft.com/office/drawing/2014/main" id="{FC18CB7A-7EC9-6E80-548E-22BBFB71EE2C}"/>
              </a:ext>
            </a:extLst>
          </p:cNvPr>
          <p:cNvGrpSpPr/>
          <p:nvPr/>
        </p:nvGrpSpPr>
        <p:grpSpPr>
          <a:xfrm>
            <a:off x="248814" y="1896042"/>
            <a:ext cx="11624531" cy="2664139"/>
            <a:chOff x="248814" y="1757898"/>
            <a:chExt cx="11624531" cy="2664139"/>
          </a:xfrm>
        </p:grpSpPr>
        <p:sp>
          <p:nvSpPr>
            <p:cNvPr id="12" name="Virage 11">
              <a:extLst>
                <a:ext uri="{FF2B5EF4-FFF2-40B4-BE49-F238E27FC236}">
                  <a16:creationId xmlns:a16="http://schemas.microsoft.com/office/drawing/2014/main" id="{968B4205-5A2F-EB48-93F8-81CEA4A4EA0E}"/>
                </a:ext>
              </a:extLst>
            </p:cNvPr>
            <p:cNvSpPr/>
            <p:nvPr/>
          </p:nvSpPr>
          <p:spPr>
            <a:xfrm>
              <a:off x="3670592" y="2142674"/>
              <a:ext cx="923846" cy="986128"/>
            </a:xfrm>
            <a:prstGeom prst="bentArrow">
              <a:avLst>
                <a:gd name="adj1" fmla="val 21275"/>
                <a:gd name="adj2" fmla="val 29967"/>
                <a:gd name="adj3" fmla="val 25000"/>
                <a:gd name="adj4" fmla="val 75000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irage 13">
              <a:extLst>
                <a:ext uri="{FF2B5EF4-FFF2-40B4-BE49-F238E27FC236}">
                  <a16:creationId xmlns:a16="http://schemas.microsoft.com/office/drawing/2014/main" id="{806AF82F-4F2C-8AAF-A53A-B3758414A3B1}"/>
                </a:ext>
              </a:extLst>
            </p:cNvPr>
            <p:cNvSpPr/>
            <p:nvPr/>
          </p:nvSpPr>
          <p:spPr>
            <a:xfrm>
              <a:off x="8195335" y="2142674"/>
              <a:ext cx="923846" cy="986128"/>
            </a:xfrm>
            <a:prstGeom prst="bentArrow">
              <a:avLst>
                <a:gd name="adj1" fmla="val 21275"/>
                <a:gd name="adj2" fmla="val 29967"/>
                <a:gd name="adj3" fmla="val 25000"/>
                <a:gd name="adj4" fmla="val 75000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Virage 14">
              <a:extLst>
                <a:ext uri="{FF2B5EF4-FFF2-40B4-BE49-F238E27FC236}">
                  <a16:creationId xmlns:a16="http://schemas.microsoft.com/office/drawing/2014/main" id="{38823511-976D-0436-F4A0-C338507B2B5C}"/>
                </a:ext>
              </a:extLst>
            </p:cNvPr>
            <p:cNvSpPr/>
            <p:nvPr/>
          </p:nvSpPr>
          <p:spPr>
            <a:xfrm flipV="1">
              <a:off x="1636328" y="3264396"/>
              <a:ext cx="923846" cy="986128"/>
            </a:xfrm>
            <a:prstGeom prst="bentArrow">
              <a:avLst>
                <a:gd name="adj1" fmla="val 21275"/>
                <a:gd name="adj2" fmla="val 29967"/>
                <a:gd name="adj3" fmla="val 25000"/>
                <a:gd name="adj4" fmla="val 75000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Virage 15">
              <a:extLst>
                <a:ext uri="{FF2B5EF4-FFF2-40B4-BE49-F238E27FC236}">
                  <a16:creationId xmlns:a16="http://schemas.microsoft.com/office/drawing/2014/main" id="{2CB46557-7443-7451-FE21-033859831331}"/>
                </a:ext>
              </a:extLst>
            </p:cNvPr>
            <p:cNvSpPr/>
            <p:nvPr/>
          </p:nvSpPr>
          <p:spPr>
            <a:xfrm flipV="1">
              <a:off x="6279225" y="3264396"/>
              <a:ext cx="923846" cy="986128"/>
            </a:xfrm>
            <a:prstGeom prst="bentArrow">
              <a:avLst>
                <a:gd name="adj1" fmla="val 21275"/>
                <a:gd name="adj2" fmla="val 29967"/>
                <a:gd name="adj3" fmla="val 25000"/>
                <a:gd name="adj4" fmla="val 75000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oupe 23">
              <a:extLst>
                <a:ext uri="{FF2B5EF4-FFF2-40B4-BE49-F238E27FC236}">
                  <a16:creationId xmlns:a16="http://schemas.microsoft.com/office/drawing/2014/main" id="{C42F0BD7-0C7A-C5DA-F89D-F5C39E0C068B}"/>
                </a:ext>
              </a:extLst>
            </p:cNvPr>
            <p:cNvGrpSpPr/>
            <p:nvPr/>
          </p:nvGrpSpPr>
          <p:grpSpPr>
            <a:xfrm>
              <a:off x="248814" y="1757898"/>
              <a:ext cx="3014080" cy="1358544"/>
              <a:chOff x="248814" y="1961828"/>
              <a:chExt cx="3014080" cy="1358544"/>
            </a:xfrm>
          </p:grpSpPr>
          <p:sp>
            <p:nvSpPr>
              <p:cNvPr id="29" name="Rectangle à coins arrondis 6">
                <a:extLst>
                  <a:ext uri="{FF2B5EF4-FFF2-40B4-BE49-F238E27FC236}">
                    <a16:creationId xmlns:a16="http://schemas.microsoft.com/office/drawing/2014/main" id="{CC8E7715-34BE-5734-8221-49E61A86E3CD}"/>
                  </a:ext>
                </a:extLst>
              </p:cNvPr>
              <p:cNvSpPr/>
              <p:nvPr/>
            </p:nvSpPr>
            <p:spPr>
              <a:xfrm>
                <a:off x="300343" y="2060372"/>
                <a:ext cx="2962551" cy="1260000"/>
              </a:xfrm>
              <a:prstGeom prst="roundRect">
                <a:avLst>
                  <a:gd name="adj" fmla="val 50000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Identification of 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uncertainty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contributors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TOA-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derived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BT</a:t>
                </a:r>
              </a:p>
            </p:txBody>
          </p:sp>
          <p:sp>
            <p:nvSpPr>
              <p:cNvPr id="30" name="Ellipse 18">
                <a:extLst>
                  <a:ext uri="{FF2B5EF4-FFF2-40B4-BE49-F238E27FC236}">
                    <a16:creationId xmlns:a16="http://schemas.microsoft.com/office/drawing/2014/main" id="{610A8215-96A5-EE1C-2DA2-5BB89B72BE20}"/>
                  </a:ext>
                </a:extLst>
              </p:cNvPr>
              <p:cNvSpPr/>
              <p:nvPr/>
            </p:nvSpPr>
            <p:spPr>
              <a:xfrm>
                <a:off x="248814" y="1961828"/>
                <a:ext cx="501125" cy="501125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7" name="Groupe 26">
              <a:extLst>
                <a:ext uri="{FF2B5EF4-FFF2-40B4-BE49-F238E27FC236}">
                  <a16:creationId xmlns:a16="http://schemas.microsoft.com/office/drawing/2014/main" id="{B6D661A4-9561-DD00-4B37-2E9B4D4717AC}"/>
                </a:ext>
              </a:extLst>
            </p:cNvPr>
            <p:cNvGrpSpPr/>
            <p:nvPr/>
          </p:nvGrpSpPr>
          <p:grpSpPr>
            <a:xfrm>
              <a:off x="2496459" y="3188233"/>
              <a:ext cx="2854954" cy="1207492"/>
              <a:chOff x="2292531" y="3773714"/>
              <a:chExt cx="2854954" cy="1207492"/>
            </a:xfrm>
          </p:grpSpPr>
          <p:sp>
            <p:nvSpPr>
              <p:cNvPr id="27" name="Rectangle à coins arrondis 8">
                <a:extLst>
                  <a:ext uri="{FF2B5EF4-FFF2-40B4-BE49-F238E27FC236}">
                    <a16:creationId xmlns:a16="http://schemas.microsoft.com/office/drawing/2014/main" id="{8DABEC0F-3A5A-48BA-2F98-95F7A0D1BBB2}"/>
                  </a:ext>
                </a:extLst>
              </p:cNvPr>
              <p:cNvSpPr/>
              <p:nvPr/>
            </p:nvSpPr>
            <p:spPr>
              <a:xfrm>
                <a:off x="2463491" y="3829206"/>
                <a:ext cx="2683994" cy="1152000"/>
              </a:xfrm>
              <a:prstGeom prst="roundRect">
                <a:avLst>
                  <a:gd name="adj" fmla="val 50000"/>
                </a:avLst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Sensitivity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analysis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</a:t>
                </a:r>
                <a:r>
                  <a:rPr kumimoji="0" lang="fr-F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uncertainties</a:t>
                </a: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TOA BT estimation</a:t>
                </a:r>
              </a:p>
            </p:txBody>
          </p:sp>
          <p:sp>
            <p:nvSpPr>
              <p:cNvPr id="28" name="Ellipse 19">
                <a:extLst>
                  <a:ext uri="{FF2B5EF4-FFF2-40B4-BE49-F238E27FC236}">
                    <a16:creationId xmlns:a16="http://schemas.microsoft.com/office/drawing/2014/main" id="{B51095F8-5D2E-9737-6A4D-40BBDA2FF619}"/>
                  </a:ext>
                </a:extLst>
              </p:cNvPr>
              <p:cNvSpPr/>
              <p:nvPr/>
            </p:nvSpPr>
            <p:spPr>
              <a:xfrm>
                <a:off x="2292531" y="3773714"/>
                <a:ext cx="501125" cy="501125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8" name="Groupe 24">
              <a:extLst>
                <a:ext uri="{FF2B5EF4-FFF2-40B4-BE49-F238E27FC236}">
                  <a16:creationId xmlns:a16="http://schemas.microsoft.com/office/drawing/2014/main" id="{42F36B57-D0E0-973B-B2AB-188A6A821DF5}"/>
                </a:ext>
              </a:extLst>
            </p:cNvPr>
            <p:cNvGrpSpPr/>
            <p:nvPr/>
          </p:nvGrpSpPr>
          <p:grpSpPr>
            <a:xfrm>
              <a:off x="4680872" y="1757898"/>
              <a:ext cx="3378451" cy="1358309"/>
              <a:chOff x="4680872" y="1961828"/>
              <a:chExt cx="3378451" cy="1358309"/>
            </a:xfrm>
          </p:grpSpPr>
          <p:sp>
            <p:nvSpPr>
              <p:cNvPr id="25" name="Rectangle à coins arrondis 9">
                <a:extLst>
                  <a:ext uri="{FF2B5EF4-FFF2-40B4-BE49-F238E27FC236}">
                    <a16:creationId xmlns:a16="http://schemas.microsoft.com/office/drawing/2014/main" id="{01DFE74F-BEDA-1060-6AD6-68DC30221C72}"/>
                  </a:ext>
                </a:extLst>
              </p:cNvPr>
              <p:cNvSpPr/>
              <p:nvPr/>
            </p:nvSpPr>
            <p:spPr>
              <a:xfrm>
                <a:off x="4680872" y="2060608"/>
                <a:ext cx="3378451" cy="1259529"/>
              </a:xfrm>
              <a:prstGeom prst="roundRect">
                <a:avLst>
                  <a:gd name="adj" fmla="val 50000"/>
                </a:avLst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Definition of site characteristics, instrumentation and forward propagation scheme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Ellipse 20">
                <a:extLst>
                  <a:ext uri="{FF2B5EF4-FFF2-40B4-BE49-F238E27FC236}">
                    <a16:creationId xmlns:a16="http://schemas.microsoft.com/office/drawing/2014/main" id="{1AA02BA5-7C17-E44C-2969-ECBB7AA3448A}"/>
                  </a:ext>
                </a:extLst>
              </p:cNvPr>
              <p:cNvSpPr/>
              <p:nvPr/>
            </p:nvSpPr>
            <p:spPr>
              <a:xfrm>
                <a:off x="4689462" y="1961828"/>
                <a:ext cx="501125" cy="501125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9" name="Groupe 27">
              <a:extLst>
                <a:ext uri="{FF2B5EF4-FFF2-40B4-BE49-F238E27FC236}">
                  <a16:creationId xmlns:a16="http://schemas.microsoft.com/office/drawing/2014/main" id="{B822E82C-7201-663D-FA6E-5283E1B2F4F6}"/>
                </a:ext>
              </a:extLst>
            </p:cNvPr>
            <p:cNvGrpSpPr/>
            <p:nvPr/>
          </p:nvGrpSpPr>
          <p:grpSpPr>
            <a:xfrm>
              <a:off x="7175259" y="3185670"/>
              <a:ext cx="2807035" cy="1236367"/>
              <a:chOff x="6872657" y="3744839"/>
              <a:chExt cx="2807035" cy="1236367"/>
            </a:xfrm>
          </p:grpSpPr>
          <p:sp>
            <p:nvSpPr>
              <p:cNvPr id="23" name="Rectangle à coins arrondis 11">
                <a:extLst>
                  <a:ext uri="{FF2B5EF4-FFF2-40B4-BE49-F238E27FC236}">
                    <a16:creationId xmlns:a16="http://schemas.microsoft.com/office/drawing/2014/main" id="{D1540365-5E39-DB60-8D87-093A11656D33}"/>
                  </a:ext>
                </a:extLst>
              </p:cNvPr>
              <p:cNvSpPr/>
              <p:nvPr/>
            </p:nvSpPr>
            <p:spPr>
              <a:xfrm>
                <a:off x="6995698" y="3829206"/>
                <a:ext cx="2683994" cy="1152000"/>
              </a:xfrm>
              <a:prstGeom prst="roundRect">
                <a:avLst>
                  <a:gd name="adj" fmla="val 50000"/>
                </a:avLst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Selection of potential candidate sites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Ellipse 21">
                <a:extLst>
                  <a:ext uri="{FF2B5EF4-FFF2-40B4-BE49-F238E27FC236}">
                    <a16:creationId xmlns:a16="http://schemas.microsoft.com/office/drawing/2014/main" id="{AE669B91-5CC1-D340-10EC-FBF2178AD4CC}"/>
                  </a:ext>
                </a:extLst>
              </p:cNvPr>
              <p:cNvSpPr/>
              <p:nvPr/>
            </p:nvSpPr>
            <p:spPr>
              <a:xfrm>
                <a:off x="6872657" y="3744839"/>
                <a:ext cx="501125" cy="501125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20" name="Groupe 25">
              <a:extLst>
                <a:ext uri="{FF2B5EF4-FFF2-40B4-BE49-F238E27FC236}">
                  <a16:creationId xmlns:a16="http://schemas.microsoft.com/office/drawing/2014/main" id="{E88981A9-F60E-C43B-7266-490A46546409}"/>
                </a:ext>
              </a:extLst>
            </p:cNvPr>
            <p:cNvGrpSpPr/>
            <p:nvPr/>
          </p:nvGrpSpPr>
          <p:grpSpPr>
            <a:xfrm>
              <a:off x="9119181" y="1757898"/>
              <a:ext cx="2754164" cy="1358544"/>
              <a:chOff x="9119181" y="1961828"/>
              <a:chExt cx="2754164" cy="1358544"/>
            </a:xfrm>
          </p:grpSpPr>
          <p:sp>
            <p:nvSpPr>
              <p:cNvPr id="21" name="Rectangle à coins arrondis 12">
                <a:extLst>
                  <a:ext uri="{FF2B5EF4-FFF2-40B4-BE49-F238E27FC236}">
                    <a16:creationId xmlns:a16="http://schemas.microsoft.com/office/drawing/2014/main" id="{5A0AF7DC-74E5-7A91-292D-90778CD96441}"/>
                  </a:ext>
                </a:extLst>
              </p:cNvPr>
              <p:cNvSpPr/>
              <p:nvPr/>
            </p:nvSpPr>
            <p:spPr>
              <a:xfrm>
                <a:off x="9189351" y="2060372"/>
                <a:ext cx="2683994" cy="1260000"/>
              </a:xfrm>
              <a:prstGeom prst="roundRect">
                <a:avLst>
                  <a:gd name="adj" fmla="val 50000"/>
                </a:avLst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Interaction with Working Groups and network roadmap</a:t>
                </a:r>
              </a:p>
            </p:txBody>
          </p:sp>
          <p:sp>
            <p:nvSpPr>
              <p:cNvPr id="22" name="Ellipse 22">
                <a:extLst>
                  <a:ext uri="{FF2B5EF4-FFF2-40B4-BE49-F238E27FC236}">
                    <a16:creationId xmlns:a16="http://schemas.microsoft.com/office/drawing/2014/main" id="{D7F8C3FB-C183-2906-EC87-F760145D7D2C}"/>
                  </a:ext>
                </a:extLst>
              </p:cNvPr>
              <p:cNvSpPr/>
              <p:nvPr/>
            </p:nvSpPr>
            <p:spPr>
              <a:xfrm>
                <a:off x="9119181" y="1961828"/>
                <a:ext cx="501125" cy="501125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2BFC9FD-1B54-5346-506B-B85014A7620A}"/>
              </a:ext>
            </a:extLst>
          </p:cNvPr>
          <p:cNvSpPr/>
          <p:nvPr/>
        </p:nvSpPr>
        <p:spPr>
          <a:xfrm>
            <a:off x="386960" y="5913423"/>
            <a:ext cx="8316286" cy="427598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39000">
                <a:schemeClr val="tx2">
                  <a:lumMod val="25000"/>
                  <a:lumOff val="75000"/>
                </a:schemeClr>
              </a:gs>
              <a:gs pos="60000">
                <a:schemeClr val="tx2">
                  <a:lumMod val="25000"/>
                  <a:lumOff val="75000"/>
                </a:schemeClr>
              </a:gs>
              <a:gs pos="100000">
                <a:sysClr val="window" lastClr="FFFF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Discussions, feedback and data sharing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NASA, KIT, RAL,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ESA, CNES, CSIRO, … </a:t>
            </a:r>
          </a:p>
        </p:txBody>
      </p:sp>
    </p:spTree>
    <p:extLst>
      <p:ext uri="{BB962C8B-B14F-4D97-AF65-F5344CB8AC3E}">
        <p14:creationId xmlns:p14="http://schemas.microsoft.com/office/powerpoint/2010/main" val="284519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4"/>
              <p:cNvSpPr txBox="1"/>
              <p:nvPr/>
            </p:nvSpPr>
            <p:spPr>
              <a:xfrm>
                <a:off x="6558427" y="1387625"/>
                <a:ext cx="5223994" cy="409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kern="0" smtClea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fr-FR" b="1" i="1" kern="0" smtClea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𝑳</m:t>
                          </m:r>
                        </m:e>
                        <m:sub>
                          <m:r>
                            <a:rPr lang="fr-FR" b="1" i="1" kern="0" smtClea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𝑻𝑶𝑨</m:t>
                          </m:r>
                        </m:sub>
                      </m:sSub>
                      <m:d>
                        <m:dPr>
                          <m:ctrlPr>
                            <a:rPr lang="fr-FR" b="1" i="1" kern="0" smtClea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fr-FR" b="1" i="1" kern="0" smtClea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𝝀</m:t>
                          </m:r>
                        </m:e>
                      </m:d>
                      <m:r>
                        <a:rPr lang="fr-FR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1" i="1" smtClean="0"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1"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𝒂𝒕𝒎</m:t>
                          </m:r>
                        </m:sub>
                        <m:sup>
                          <m:r>
                            <a:rPr lang="fr-FR" b="1" i="1"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a:rPr lang="fr-FR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1" i="1" smtClean="0"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fr-FR" b="1" i="1">
                              <a:solidFill>
                                <a:srgbClr val="5B9BD5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lang="fr-FR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fr-FR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𝑩𝑩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fr-FR" b="1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b="1" i="1" smtClean="0">
                                  <a:solidFill>
                                    <a:srgbClr val="5B9BD5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1" i="1">
                                  <a:solidFill>
                                    <a:srgbClr val="5B9BD5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5B9BD5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𝒂𝒕𝒎</m:t>
                              </m:r>
                            </m:sub>
                            <m:sup>
                              <m:r>
                                <a:rPr lang="fr-FR" b="1" i="1">
                                  <a:solidFill>
                                    <a:srgbClr val="5B9BD5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bSup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9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27" y="1387625"/>
                <a:ext cx="5223994" cy="4090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701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Emissivity-method-based preliminary model – CNES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6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grpSp>
        <p:nvGrpSpPr>
          <p:cNvPr id="196" name="Groupe 195"/>
          <p:cNvGrpSpPr/>
          <p:nvPr/>
        </p:nvGrpSpPr>
        <p:grpSpPr>
          <a:xfrm>
            <a:off x="9877969" y="2044976"/>
            <a:ext cx="2076964" cy="1086135"/>
            <a:chOff x="9877969" y="2044976"/>
            <a:chExt cx="2076964" cy="1086135"/>
          </a:xfrm>
        </p:grpSpPr>
        <p:sp>
          <p:nvSpPr>
            <p:cNvPr id="66" name="Rectangle 65"/>
            <p:cNvSpPr/>
            <p:nvPr/>
          </p:nvSpPr>
          <p:spPr>
            <a:xfrm>
              <a:off x="9935378" y="2044976"/>
              <a:ext cx="2019555" cy="1086135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ZoneTexte 65"/>
                <p:cNvSpPr txBox="1"/>
                <p:nvPr/>
              </p:nvSpPr>
              <p:spPr>
                <a:xfrm>
                  <a:off x="9877969" y="2109142"/>
                  <a:ext cx="2076964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Inversion of </a:t>
                  </a:r>
                  <a:r>
                    <a:rPr kumimoji="0" lang="fr-FR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radiometer</a:t>
                  </a: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fr-FR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measurement</a:t>
                  </a: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fr-FR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E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E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e>
                        <m:sub>
                          <m:r>
                            <a:rPr kumimoji="0" lang="fr-FR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E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𝒓𝒂𝒅𝒊𝒐𝒎𝒆𝒕𝒆𝒓</m:t>
                          </m:r>
                        </m:sub>
                      </m:sSub>
                    </m:oMath>
                  </a14:m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fr-FR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using</a:t>
                  </a: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fr-FR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𝝐</m:t>
                      </m:r>
                    </m:oMath>
                  </a14:m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and </a:t>
                  </a:r>
                  <a:r>
                    <a:rPr kumimoji="0" lang="fr-FR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5B9BD5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atmospheric</a:t>
                  </a: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data</a:t>
                  </a:r>
                  <a:r>
                    <a: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0" name="ZoneTexte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7969" y="2109142"/>
                  <a:ext cx="2076964" cy="954107"/>
                </a:xfrm>
                <a:prstGeom prst="rect">
                  <a:avLst/>
                </a:prstGeom>
                <a:blipFill>
                  <a:blip r:embed="rId4"/>
                  <a:stretch>
                    <a:fillRect t="-1274" b="-50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5" name="Groupe 194"/>
          <p:cNvGrpSpPr/>
          <p:nvPr/>
        </p:nvGrpSpPr>
        <p:grpSpPr>
          <a:xfrm>
            <a:off x="8462114" y="2044976"/>
            <a:ext cx="1260109" cy="1086135"/>
            <a:chOff x="8462114" y="2044976"/>
            <a:chExt cx="1260109" cy="1086135"/>
          </a:xfrm>
        </p:grpSpPr>
        <p:sp>
          <p:nvSpPr>
            <p:cNvPr id="68" name="Rectangle 67"/>
            <p:cNvSpPr/>
            <p:nvPr/>
          </p:nvSpPr>
          <p:spPr>
            <a:xfrm>
              <a:off x="8465926" y="2044976"/>
              <a:ext cx="1252487" cy="1086135"/>
            </a:xfrm>
            <a:prstGeom prst="rect">
              <a:avLst/>
            </a:prstGeom>
            <a:solidFill>
              <a:srgbClr val="70AD47">
                <a:alpha val="20000"/>
              </a:srgbClr>
            </a:solidFill>
            <a:ln>
              <a:noFill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ZoneTexte 66"/>
            <p:cNvSpPr txBox="1"/>
            <p:nvPr/>
          </p:nvSpPr>
          <p:spPr>
            <a:xfrm>
              <a:off x="8462114" y="2113905"/>
              <a:ext cx="12601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Emissivity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spectrum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(in situ </a:t>
              </a: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measurement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194" name="Groupe 193"/>
          <p:cNvGrpSpPr/>
          <p:nvPr/>
        </p:nvGrpSpPr>
        <p:grpSpPr>
          <a:xfrm>
            <a:off x="6582233" y="2044976"/>
            <a:ext cx="1698457" cy="1086385"/>
            <a:chOff x="6582233" y="2044976"/>
            <a:chExt cx="1698457" cy="1086385"/>
          </a:xfrm>
        </p:grpSpPr>
        <p:sp>
          <p:nvSpPr>
            <p:cNvPr id="67" name="Rectangle 66"/>
            <p:cNvSpPr/>
            <p:nvPr/>
          </p:nvSpPr>
          <p:spPr>
            <a:xfrm>
              <a:off x="6594087" y="2044976"/>
              <a:ext cx="1674751" cy="1086385"/>
            </a:xfrm>
            <a:prstGeom prst="rect">
              <a:avLst/>
            </a:prstGeom>
            <a:solidFill>
              <a:srgbClr val="5B9BD5">
                <a:alpha val="20000"/>
              </a:srgbClr>
            </a:solidFill>
            <a:ln>
              <a:noFill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ZoneTexte 67"/>
            <p:cNvSpPr txBox="1"/>
            <p:nvPr/>
          </p:nvSpPr>
          <p:spPr>
            <a:xfrm>
              <a:off x="6582233" y="2231490"/>
              <a:ext cx="16984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Atmospheric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profiles + RT (</a:t>
              </a: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Modtran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RTTOV, …)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68"/>
              <p:cNvSpPr txBox="1"/>
              <p:nvPr/>
            </p:nvSpPr>
            <p:spPr>
              <a:xfrm>
                <a:off x="2238674" y="1246315"/>
                <a:ext cx="3102388" cy="774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𝑻𝑶𝑨</m:t>
                              </m:r>
                            </m:sub>
                          </m:sSub>
                        </m:e>
                        <m:sub>
                          <m:r>
                            <a:rPr kumimoji="0" lang="fr-FR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0" lang="fr-FR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fr-FR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supHide m:val="on"/>
                              <m:ctrlP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𝝀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𝝀</m:t>
                                  </m:r>
                                </m:e>
                              </m:d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C000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C000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C000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𝑻𝑶𝑨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C000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C000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𝝀</m:t>
                                  </m:r>
                                </m:e>
                              </m:d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𝒅</m:t>
                              </m:r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𝝀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pHide m:val="on"/>
                              <m:ctrlP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𝝀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𝝀</m:t>
                                  </m:r>
                                </m:e>
                              </m:d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𝒅</m:t>
                              </m:r>
                              <m:r>
                                <a:rPr kumimoji="0" lang="fr-FR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𝝀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fr-FR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674" y="1246315"/>
                <a:ext cx="3102388" cy="774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ZoneTexte 2"/>
          <p:cNvSpPr txBox="1"/>
          <p:nvPr/>
        </p:nvSpPr>
        <p:spPr>
          <a:xfrm>
            <a:off x="5700163" y="141314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25"/>
              <p:cNvSpPr txBox="1"/>
              <p:nvPr/>
            </p:nvSpPr>
            <p:spPr>
              <a:xfrm>
                <a:off x="3739407" y="3782532"/>
                <a:ext cx="1387303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E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fr-FR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E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E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fr-FR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E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𝒓𝒂𝒅𝒊𝒐𝒎𝒆𝒕𝒆𝒓</m:t>
                              </m:r>
                            </m:sub>
                          </m:sSub>
                        </m:e>
                        <m:sub>
                          <m:r>
                            <a:rPr kumimoji="0" lang="fr-F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E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7E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407" y="3782532"/>
                <a:ext cx="1387303" cy="396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26"/>
              <p:cNvSpPr txBox="1"/>
              <p:nvPr/>
            </p:nvSpPr>
            <p:spPr>
              <a:xfrm>
                <a:off x="4716684" y="4928309"/>
                <a:ext cx="352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𝝐</m:t>
                      </m:r>
                    </m:oMath>
                  </m:oMathPara>
                </a14:m>
                <a:endPara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84" y="4928309"/>
                <a:ext cx="35227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27"/>
              <p:cNvSpPr txBox="1"/>
              <p:nvPr/>
            </p:nvSpPr>
            <p:spPr>
              <a:xfrm>
                <a:off x="3609221" y="5321973"/>
                <a:ext cx="1575239" cy="387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fr-FR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𝑳</m:t>
                        </m:r>
                      </m:e>
                      <m:sub>
                        <m:r>
                          <a:rPr kumimoji="0" lang="fr-FR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𝒂𝒕𝒎</m:t>
                        </m:r>
                      </m:sub>
                      <m:sup>
                        <m:r>
                          <a:rPr kumimoji="0" lang="fr-FR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↑</m:t>
                        </m:r>
                      </m:sup>
                    </m:sSubSup>
                    <m:r>
                      <a:rPr kumimoji="0" lang="fr-FR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282B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82B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fr-FR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fr-FR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𝑳</m:t>
                        </m:r>
                      </m:e>
                      <m:sub>
                        <m:r>
                          <a:rPr kumimoji="0" lang="fr-FR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𝒂𝒕𝒎</m:t>
                        </m:r>
                      </m:sub>
                      <m:sup>
                        <m:r>
                          <a:rPr kumimoji="0" 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↓</m:t>
                        </m:r>
                      </m:sup>
                    </m:sSubSup>
                    <m:r>
                      <a:rPr kumimoji="0" lang="fr-FR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282B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fr-FR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282B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𝝉</m:t>
                        </m:r>
                      </m:e>
                      <m:sup>
                        <m:r>
                          <a:rPr kumimoji="0" 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282B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↑</m:t>
                        </m:r>
                      </m:sup>
                    </m:sSup>
                    <m:r>
                      <a:rPr kumimoji="0" lang="fr-FR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282B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4282B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21" y="5321973"/>
                <a:ext cx="1575239" cy="3877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28"/>
              <p:cNvSpPr txBox="1"/>
              <p:nvPr/>
            </p:nvSpPr>
            <p:spPr>
              <a:xfrm>
                <a:off x="3783137" y="3458007"/>
                <a:ext cx="1343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fr-F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𝒓𝒂𝒅𝒊𝒐𝒎𝒆𝒕𝒆𝒓</m:t>
                          </m:r>
                        </m:sub>
                      </m:sSub>
                    </m:oMath>
                  </m:oMathPara>
                </a14:m>
                <a:endPara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137" y="3458007"/>
                <a:ext cx="1343573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30"/>
              <p:cNvSpPr txBox="1"/>
              <p:nvPr/>
            </p:nvSpPr>
            <p:spPr>
              <a:xfrm>
                <a:off x="7421132" y="3886942"/>
                <a:ext cx="476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fr-FR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132" y="3886942"/>
                <a:ext cx="4763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Groupe 155"/>
          <p:cNvGrpSpPr/>
          <p:nvPr/>
        </p:nvGrpSpPr>
        <p:grpSpPr>
          <a:xfrm>
            <a:off x="101769" y="1598366"/>
            <a:ext cx="2745056" cy="4481893"/>
            <a:chOff x="463719" y="1598366"/>
            <a:chExt cx="2745056" cy="4481893"/>
          </a:xfrm>
        </p:grpSpPr>
        <p:grpSp>
          <p:nvGrpSpPr>
            <p:cNvPr id="111" name="Groupe 110"/>
            <p:cNvGrpSpPr/>
            <p:nvPr/>
          </p:nvGrpSpPr>
          <p:grpSpPr>
            <a:xfrm>
              <a:off x="463719" y="1770808"/>
              <a:ext cx="2745056" cy="4309451"/>
              <a:chOff x="4414495" y="1725074"/>
              <a:chExt cx="2745056" cy="4309451"/>
            </a:xfrm>
          </p:grpSpPr>
          <p:pic>
            <p:nvPicPr>
              <p:cNvPr id="113" name="Picture 121" descr="r69_9_pleiadesimagery_services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10922">
                <a:off x="4936915" y="1725074"/>
                <a:ext cx="729545" cy="435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Rectangle à coins arrondis 113"/>
              <p:cNvSpPr/>
              <p:nvPr/>
            </p:nvSpPr>
            <p:spPr>
              <a:xfrm>
                <a:off x="4477927" y="2568102"/>
                <a:ext cx="1940303" cy="3097091"/>
              </a:xfrm>
              <a:prstGeom prst="roundRect">
                <a:avLst>
                  <a:gd name="adj" fmla="val 10042"/>
                </a:avLst>
              </a:prstGeom>
              <a:solidFill>
                <a:srgbClr val="68DFE3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115" name="Groupe 114"/>
              <p:cNvGrpSpPr/>
              <p:nvPr/>
            </p:nvGrpSpPr>
            <p:grpSpPr>
              <a:xfrm>
                <a:off x="5301668" y="4488557"/>
                <a:ext cx="724505" cy="1176636"/>
                <a:chOff x="2232786" y="3324915"/>
                <a:chExt cx="1029013" cy="1057765"/>
              </a:xfrm>
            </p:grpSpPr>
            <p:sp>
              <p:nvSpPr>
                <p:cNvPr id="122" name="Rectangle 121"/>
                <p:cNvSpPr>
                  <a:spLocks noChangeArrowheads="1"/>
                </p:cNvSpPr>
                <p:nvPr/>
              </p:nvSpPr>
              <p:spPr bwMode="auto">
                <a:xfrm>
                  <a:off x="3179398" y="3446055"/>
                  <a:ext cx="36513" cy="936625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 rot="18319712">
                  <a:off x="3109852" y="3370797"/>
                  <a:ext cx="197830" cy="10606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232786" y="3446055"/>
                  <a:ext cx="948198" cy="9366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6" name="Line 37"/>
              <p:cNvSpPr>
                <a:spLocks noChangeShapeType="1"/>
              </p:cNvSpPr>
              <p:nvPr/>
            </p:nvSpPr>
            <p:spPr bwMode="auto">
              <a:xfrm>
                <a:off x="5301686" y="2176071"/>
                <a:ext cx="1" cy="3489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641687" y="5665193"/>
                <a:ext cx="1642560" cy="36225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ECEC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ZoneTexte 48"/>
                  <p:cNvSpPr txBox="1"/>
                  <p:nvPr/>
                </p:nvSpPr>
                <p:spPr>
                  <a:xfrm>
                    <a:off x="5086536" y="5665193"/>
                    <a:ext cx="10149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fr-FR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fr-FR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fr-FR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𝑠</m:t>
                            </m:r>
                          </m:sub>
                        </m:sSub>
                      </m:oMath>
                    </a14:m>
                    <a:r>
                      <a:rPr kumimoji="0" lang="fr-FR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rPr>
                      <a:t> , </a:t>
                    </a:r>
                    <a14:m>
                      <m:oMath xmlns:m="http://schemas.openxmlformats.org/officeDocument/2006/math">
                        <m:r>
                          <a:rPr kumimoji="0" lang="fr-FR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𝝐</m:t>
                        </m:r>
                        <m:d>
                          <m:dPr>
                            <m:ctrlPr>
                              <a:rPr kumimoji="0" lang="fr-FR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fr-FR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𝝀</m:t>
                            </m:r>
                          </m:e>
                        </m:d>
                      </m:oMath>
                    </a14:m>
                    <a:endParaRPr kumimoji="0" lang="fr-FR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A3CB3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8" name="ZoneTexte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6536" y="5665193"/>
                    <a:ext cx="1014958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ZoneTexte 49"/>
                  <p:cNvSpPr txBox="1"/>
                  <p:nvPr/>
                </p:nvSpPr>
                <p:spPr>
                  <a:xfrm>
                    <a:off x="5259275" y="3548696"/>
                    <a:ext cx="934166" cy="613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  <m:t>𝒂𝒕𝒎</m:t>
                              </m:r>
                            </m:sub>
                            <m:sup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  <m:t>↑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  <m:t>𝝀</m:t>
                              </m:r>
                            </m:e>
                          </m:d>
                        </m:oMath>
                        <m:oMath xmlns:m="http://schemas.openxmlformats.org/officeDocument/2006/math">
                          <m:sSup>
                            <m:sSupPr>
                              <m:ctrlP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  <m:t>𝝉</m:t>
                              </m:r>
                            </m:e>
                            <m:sup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  <m:t>𝝀</m:t>
                              </m:r>
                            </m:e>
                          </m:d>
                        </m:oMath>
                      </m:oMathPara>
                    </a14:m>
                    <a:endPara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445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9" name="ZoneTexte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9275" y="3548696"/>
                    <a:ext cx="934166" cy="61324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ZoneTexte 50"/>
                  <p:cNvSpPr txBox="1"/>
                  <p:nvPr/>
                </p:nvSpPr>
                <p:spPr>
                  <a:xfrm>
                    <a:off x="5935626" y="4505464"/>
                    <a:ext cx="122392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1666B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1666B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1666B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  <m:t>𝒓𝒂𝒅𝒊𝒐𝒎𝒆𝒕𝒆𝒓</m:t>
                              </m:r>
                            </m:sub>
                          </m:sSub>
                        </m:oMath>
                      </m:oMathPara>
                    </a14:m>
                    <a:endPara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1666B">
                          <a:lumMod val="5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20" name="ZoneTexte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626" y="4505464"/>
                    <a:ext cx="1223925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81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ZoneTexte 51"/>
                  <p:cNvSpPr txBox="1"/>
                  <p:nvPr/>
                </p:nvSpPr>
                <p:spPr>
                  <a:xfrm>
                    <a:off x="4414495" y="4146783"/>
                    <a:ext cx="1026691" cy="6002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br>
                      <a:rPr kumimoji="0" lang="fr-F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3445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Wingdings" panose="05000000000000000000" pitchFamily="2" charset="2"/>
                      </a:rPr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  <m:t>𝒂𝒕𝒎</m:t>
                              </m:r>
                            </m:sub>
                            <m:sup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Arial"/>
                                </a:rPr>
                                <m:t>↓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445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anose="05000000000000000000" pitchFamily="2" charset="2"/>
                                </a:rPr>
                                <m:t>𝝀</m:t>
                              </m:r>
                            </m:e>
                          </m:d>
                        </m:oMath>
                      </m:oMathPara>
                    </a14:m>
                    <a:endPara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445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21" name="ZoneTexte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4495" y="4146783"/>
                    <a:ext cx="1026691" cy="60022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ZoneTexte 69"/>
                <p:cNvSpPr txBox="1"/>
                <p:nvPr/>
              </p:nvSpPr>
              <p:spPr>
                <a:xfrm>
                  <a:off x="1351931" y="1598366"/>
                  <a:ext cx="7337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  <a:lumOff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  <a:lumOff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  <a:lumOff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  <a:lumOff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  <a:lumOff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𝝀</m:t>
                            </m:r>
                          </m:e>
                        </m:d>
                      </m:oMath>
                    </m:oMathPara>
                  </a14:m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2" name="ZoneTexte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931" y="1598366"/>
                  <a:ext cx="733791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6" name="Rectangle 125"/>
          <p:cNvSpPr/>
          <p:nvPr/>
        </p:nvSpPr>
        <p:spPr>
          <a:xfrm>
            <a:off x="8012151" y="4123579"/>
            <a:ext cx="1346366" cy="171210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Emissivity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008703" y="3606292"/>
            <a:ext cx="1346366" cy="13135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Radiometer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pre-processing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0251115" y="4766618"/>
                <a:ext cx="11199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kern="0" smtClea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fr-FR" b="1" i="1" ker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𝑳</m:t>
                          </m:r>
                        </m:e>
                        <m:sub>
                          <m:r>
                            <a:rPr lang="fr-FR" b="1" i="1" ker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𝑻𝑶𝑨</m:t>
                          </m:r>
                        </m:sub>
                      </m:sSub>
                      <m:d>
                        <m:dPr>
                          <m:ctrlPr>
                            <a:rPr lang="fr-FR" b="1" i="1" kern="0" smtClea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fr-FR" b="1" i="1" kern="0" smtClean="0">
                              <a:solidFill>
                                <a:srgbClr val="FFC000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115" y="4766618"/>
                <a:ext cx="111992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Connecteur droit avec flèche 145"/>
          <p:cNvCxnSpPr>
            <a:stCxn id="126" idx="3"/>
          </p:cNvCxnSpPr>
          <p:nvPr/>
        </p:nvCxnSpPr>
        <p:spPr>
          <a:xfrm flipV="1">
            <a:off x="9358517" y="4969741"/>
            <a:ext cx="892598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0" name="Connecteur droit avec flèche 149"/>
          <p:cNvCxnSpPr>
            <a:stCxn id="129" idx="3"/>
          </p:cNvCxnSpPr>
          <p:nvPr/>
        </p:nvCxnSpPr>
        <p:spPr>
          <a:xfrm flipV="1">
            <a:off x="7355069" y="4247918"/>
            <a:ext cx="657330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750110" y="1412677"/>
            <a:ext cx="555185" cy="370706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467224" y="1412677"/>
            <a:ext cx="316331" cy="370706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984414" y="1412677"/>
            <a:ext cx="555185" cy="370706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572022" y="1412677"/>
            <a:ext cx="290969" cy="37070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910480" y="1412677"/>
            <a:ext cx="216357" cy="37070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0684533" y="1412677"/>
            <a:ext cx="249890" cy="37070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8" name="Connecteur droit 157"/>
          <p:cNvCxnSpPr/>
          <p:nvPr/>
        </p:nvCxnSpPr>
        <p:spPr>
          <a:xfrm>
            <a:off x="5112905" y="5577699"/>
            <a:ext cx="553182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 flipV="1">
            <a:off x="5669655" y="4751582"/>
            <a:ext cx="0" cy="103539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/>
          <p:cNvCxnSpPr/>
          <p:nvPr/>
        </p:nvCxnSpPr>
        <p:spPr>
          <a:xfrm>
            <a:off x="5666087" y="4751582"/>
            <a:ext cx="360662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4" name="Connecteur droit avec flèche 163"/>
          <p:cNvCxnSpPr/>
          <p:nvPr/>
        </p:nvCxnSpPr>
        <p:spPr>
          <a:xfrm flipV="1">
            <a:off x="5666087" y="5768868"/>
            <a:ext cx="2346064" cy="1663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>
            <a:off x="5112905" y="5125240"/>
            <a:ext cx="3218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 flipV="1">
            <a:off x="5434705" y="4414070"/>
            <a:ext cx="0" cy="96517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avec flèche 172"/>
          <p:cNvCxnSpPr/>
          <p:nvPr/>
        </p:nvCxnSpPr>
        <p:spPr>
          <a:xfrm flipV="1">
            <a:off x="5434705" y="5372890"/>
            <a:ext cx="2577446" cy="635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5" name="Connecteur droit avec flèche 174"/>
          <p:cNvCxnSpPr/>
          <p:nvPr/>
        </p:nvCxnSpPr>
        <p:spPr>
          <a:xfrm>
            <a:off x="5434416" y="4416818"/>
            <a:ext cx="592333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7" name="Connecteur droit avec flèche 176"/>
          <p:cNvCxnSpPr/>
          <p:nvPr/>
        </p:nvCxnSpPr>
        <p:spPr>
          <a:xfrm>
            <a:off x="5112905" y="4082054"/>
            <a:ext cx="913844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>
          <a:xfrm>
            <a:off x="5112905" y="3747290"/>
            <a:ext cx="913844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3609221" y="3388281"/>
            <a:ext cx="8065468" cy="2858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371938" y="3410414"/>
            <a:ext cx="122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TIRCALNET</a:t>
            </a:r>
          </a:p>
        </p:txBody>
      </p:sp>
    </p:spTree>
    <p:extLst>
      <p:ext uri="{BB962C8B-B14F-4D97-AF65-F5344CB8AC3E}">
        <p14:creationId xmlns:p14="http://schemas.microsoft.com/office/powerpoint/2010/main" val="6527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  <p:bldP spid="74" grpId="0"/>
      <p:bldP spid="79" grpId="0"/>
      <p:bldP spid="80" grpId="0"/>
      <p:bldP spid="81" grpId="0"/>
      <p:bldP spid="82" grpId="0"/>
      <p:bldP spid="84" grpId="0"/>
      <p:bldP spid="126" grpId="0" animBg="1"/>
      <p:bldP spid="129" grpId="0" animBg="1"/>
      <p:bldP spid="130" grpId="0"/>
      <p:bldP spid="6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376" y="2904868"/>
            <a:ext cx="2944623" cy="315800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6485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Identification of main uncertainty sources – ESA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7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881942"/>
                  </p:ext>
                </p:extLst>
              </p:nvPr>
            </p:nvGraphicFramePr>
            <p:xfrm>
              <a:off x="72399" y="1166998"/>
              <a:ext cx="3788473" cy="4759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63542">
                      <a:extLst>
                        <a:ext uri="{9D8B030D-6E8A-4147-A177-3AD203B41FA5}">
                          <a16:colId xmlns:a16="http://schemas.microsoft.com/office/drawing/2014/main" val="807028416"/>
                        </a:ext>
                      </a:extLst>
                    </a:gridCol>
                    <a:gridCol w="3024931">
                      <a:extLst>
                        <a:ext uri="{9D8B030D-6E8A-4147-A177-3AD203B41FA5}">
                          <a16:colId xmlns:a16="http://schemas.microsoft.com/office/drawing/2014/main" val="1889010454"/>
                        </a:ext>
                      </a:extLst>
                    </a:gridCol>
                  </a:tblGrid>
                  <a:tr h="30458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Normal notation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Effects expected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2195398"/>
                      </a:ext>
                    </a:extLst>
                  </a:tr>
                  <a:tr h="150046">
                    <a:tc rowSpan="4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3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𝑎𝑡𝑚</m:t>
                                    </m:r>
                                  </m:sub>
                                  <m:sup>
                                    <m:r>
                                      <a:rPr lang="en-GB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300" i="1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3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𝑎𝑡𝑚</m:t>
                                    </m:r>
                                  </m:sub>
                                  <m:sup>
                                    <m:r>
                                      <a:rPr lang="en-GB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3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GB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Viewing angle variability error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722608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Water vapour error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9138843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Atmospheric temperature error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0768918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Other trace gas errors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1062759"/>
                      </a:ext>
                    </a:extLst>
                  </a:tr>
                  <a:tr h="150046">
                    <a:tc rowSpan="4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ε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Emissivity measurement error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256851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Spatial components of emissivity estimation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894887"/>
                      </a:ext>
                    </a:extLst>
                  </a:tr>
                  <a:tr h="13843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Temporal components of emissivity estimation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73746"/>
                      </a:ext>
                    </a:extLst>
                  </a:tr>
                  <a:tr h="20320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Directional components of </a:t>
                          </a:r>
                          <a:r>
                            <a:rPr lang="en-GB" sz="13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emi</a:t>
                          </a: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estimation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7535896"/>
                      </a:ext>
                    </a:extLst>
                  </a:tr>
                  <a:tr h="150046">
                    <a:tc rowSpan="7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</a:t>
                          </a:r>
                          <a:r>
                            <a:rPr lang="en-GB" sz="1300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</a:t>
                          </a:r>
                          <a:endParaRPr lang="fr-FR" sz="13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Instrument noise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3496960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Instrument Calibration error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692968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Mixed components/shadowing error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690732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Hotspot effects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0623615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Spatial matchup error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6691709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Temporal matchup error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92803"/>
                      </a:ext>
                    </a:extLst>
                  </a:tr>
                  <a:tr h="15004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Surface cover orientation errors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9940811"/>
                      </a:ext>
                    </a:extLst>
                  </a:tr>
                  <a:tr h="15004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Geoloc</a:t>
                          </a: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Geolocation error of satellite pixel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7801400"/>
                      </a:ext>
                    </a:extLst>
                  </a:tr>
                  <a:tr h="15004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ISRF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Convolution errors to satellite sensor ISRF 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7595265"/>
                      </a:ext>
                    </a:extLst>
                  </a:tr>
                  <a:tr h="15004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Cloud Det.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Misclassification of undetected cloud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041417"/>
                      </a:ext>
                    </a:extLst>
                  </a:tr>
                  <a:tr h="15004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RTM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Error in RTM simulation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955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881942"/>
                  </p:ext>
                </p:extLst>
              </p:nvPr>
            </p:nvGraphicFramePr>
            <p:xfrm>
              <a:off x="72399" y="1166998"/>
              <a:ext cx="3788473" cy="4759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63542">
                      <a:extLst>
                        <a:ext uri="{9D8B030D-6E8A-4147-A177-3AD203B41FA5}">
                          <a16:colId xmlns:a16="http://schemas.microsoft.com/office/drawing/2014/main" val="807028416"/>
                        </a:ext>
                      </a:extLst>
                    </a:gridCol>
                    <a:gridCol w="3024931">
                      <a:extLst>
                        <a:ext uri="{9D8B030D-6E8A-4147-A177-3AD203B41FA5}">
                          <a16:colId xmlns:a16="http://schemas.microsoft.com/office/drawing/2014/main" val="188901045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Normal notation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Effects expected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2195398"/>
                      </a:ext>
                    </a:extLst>
                  </a:tr>
                  <a:tr h="198120">
                    <a:tc rowSpan="4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94" t="-56154" r="-397619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Viewing angle variability error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722608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Water vapour error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9138843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Atmospheric temperature error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0768918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Other trace gas errors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1062759"/>
                      </a:ext>
                    </a:extLst>
                  </a:tr>
                  <a:tr h="198120">
                    <a:tc rowSpan="4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ε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Emissivity measurement error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256851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Spatial components of emissivity estimation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894887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Temporal components of emissivity estimation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73746"/>
                      </a:ext>
                    </a:extLst>
                  </a:tr>
                  <a:tr h="20320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Directional components of </a:t>
                          </a:r>
                          <a:r>
                            <a:rPr lang="en-GB" sz="1300" dirty="0" err="1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emi</a:t>
                          </a:r>
                          <a:r>
                            <a:rPr lang="en-GB" sz="13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estimation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7535896"/>
                      </a:ext>
                    </a:extLst>
                  </a:tr>
                  <a:tr h="198120">
                    <a:tc rowSpan="7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</a:t>
                          </a:r>
                          <a:r>
                            <a:rPr lang="en-GB" sz="1300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</a:t>
                          </a:r>
                          <a:endParaRPr lang="fr-FR" sz="13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Instrument noise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3496960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Instrument Calibration error</a:t>
                          </a:r>
                          <a:endParaRPr lang="fr-FR" sz="13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692968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Mixed components/shadowing error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690732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Hotspot effects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0623615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Spatial matchup error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6691709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Temporal matchup error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>
                            <a:lumMod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92803"/>
                      </a:ext>
                    </a:extLst>
                  </a:tr>
                  <a:tr h="198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Surface cover orientation errors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9940811"/>
                      </a:ext>
                    </a:extLst>
                  </a:tr>
                  <a:tr h="198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 err="1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Geoloc</a:t>
                          </a:r>
                          <a:r>
                            <a:rPr lang="en-GB" sz="13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Geolocation error of satellite pixel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7801400"/>
                      </a:ext>
                    </a:extLst>
                  </a:tr>
                  <a:tr h="198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ISRF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Convolution errors to satellite sensor ISRF 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383" marR="61383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7595265"/>
                      </a:ext>
                    </a:extLst>
                  </a:tr>
                  <a:tr h="3962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Cloud </a:t>
                          </a:r>
                          <a:r>
                            <a:rPr lang="en-GB" sz="13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Det.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Misclassification of undetected cloud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041417"/>
                      </a:ext>
                    </a:extLst>
                  </a:tr>
                  <a:tr h="198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RTM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3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Error in RTM simulation</a:t>
                          </a:r>
                          <a:endParaRPr lang="fr-FR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3445F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955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8E6FBAB-8570-A2CE-3988-6DC516849804}"/>
              </a:ext>
            </a:extLst>
          </p:cNvPr>
          <p:cNvSpPr txBox="1">
            <a:spLocks/>
          </p:cNvSpPr>
          <p:nvPr/>
        </p:nvSpPr>
        <p:spPr>
          <a:xfrm>
            <a:off x="3452702" y="1038720"/>
            <a:ext cx="7875624" cy="1188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Dark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Green: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CNES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main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contributors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lvl="1" indent="0">
              <a:buNone/>
            </a:pP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 Green: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partially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Yellow: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fr-F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Dark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grey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applicable to La Crau site.</a:t>
            </a:r>
            <a:endParaRPr lang="en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300696" y="2983965"/>
            <a:ext cx="322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fr-FR" sz="1600" dirty="0" err="1">
                <a:solidFill>
                  <a:srgbClr val="7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radiometer</a:t>
            </a:r>
            <a:r>
              <a:rPr lang="fr-FR" sz="1600" dirty="0">
                <a:solidFill>
                  <a:srgbClr val="7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7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fr-FR" sz="1600" dirty="0">
                <a:solidFill>
                  <a:srgbClr val="7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~0.1K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182537" y="3546978"/>
            <a:ext cx="4765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Emissivity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uncertainty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land : 0.02 on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value, 0.01 on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</a:t>
            </a:r>
          </a:p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water : 0.015 on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value, 0.01 on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</a:t>
            </a:r>
          </a:p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La Crau :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seasonality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NDVI and JPL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/rock/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vegetation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60872" y="2390174"/>
            <a:ext cx="482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1st quantification of </a:t>
            </a:r>
            <a:r>
              <a:rPr lang="fr-F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sources – CNES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797307" y="5102299"/>
            <a:ext cx="27234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fr-FR" sz="1600" dirty="0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uncertainties</a:t>
            </a:r>
            <a:endParaRPr lang="fr-FR" sz="1600" dirty="0">
              <a:solidFill>
                <a:srgbClr val="4484B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fr-FR" sz="1600" dirty="0" err="1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r-FR" sz="1600" dirty="0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37 pressure </a:t>
            </a:r>
            <a:r>
              <a:rPr lang="fr-FR" sz="1600" dirty="0" err="1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fr-FR" sz="1600" dirty="0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fr-FR" sz="1600" dirty="0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WV : 10%</a:t>
            </a:r>
          </a:p>
          <a:p>
            <a:r>
              <a:rPr lang="fr-FR" sz="1600" dirty="0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O3 : 20%</a:t>
            </a:r>
          </a:p>
          <a:p>
            <a:r>
              <a:rPr lang="fr-FR" sz="1600" dirty="0">
                <a:solidFill>
                  <a:srgbClr val="4484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: 0.8K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3918090" y="3143178"/>
            <a:ext cx="1371600" cy="820115"/>
            <a:chOff x="3924300" y="3974337"/>
            <a:chExt cx="1371600" cy="807213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3930722" y="4363558"/>
              <a:ext cx="0" cy="417992"/>
            </a:xfrm>
            <a:prstGeom prst="line">
              <a:avLst/>
            </a:prstGeom>
            <a:ln w="19050">
              <a:solidFill>
                <a:srgbClr val="7E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orme libre 45"/>
            <p:cNvSpPr/>
            <p:nvPr/>
          </p:nvSpPr>
          <p:spPr>
            <a:xfrm>
              <a:off x="3924300" y="3974337"/>
              <a:ext cx="1371600" cy="546862"/>
            </a:xfrm>
            <a:custGeom>
              <a:avLst/>
              <a:gdLst>
                <a:gd name="connsiteX0" fmla="*/ 0 w 1371600"/>
                <a:gd name="connsiteY0" fmla="*/ 1365250 h 1365250"/>
                <a:gd name="connsiteX1" fmla="*/ 400050 w 1371600"/>
                <a:gd name="connsiteY1" fmla="*/ 869950 h 1365250"/>
                <a:gd name="connsiteX2" fmla="*/ 742950 w 1371600"/>
                <a:gd name="connsiteY2" fmla="*/ 184150 h 1365250"/>
                <a:gd name="connsiteX3" fmla="*/ 1371600 w 1371600"/>
                <a:gd name="connsiteY3" fmla="*/ 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65250">
                  <a:moveTo>
                    <a:pt x="0" y="1365250"/>
                  </a:moveTo>
                  <a:cubicBezTo>
                    <a:pt x="138112" y="1216025"/>
                    <a:pt x="276225" y="1066800"/>
                    <a:pt x="400050" y="869950"/>
                  </a:cubicBezTo>
                  <a:cubicBezTo>
                    <a:pt x="523875" y="673100"/>
                    <a:pt x="581025" y="329142"/>
                    <a:pt x="742950" y="184150"/>
                  </a:cubicBezTo>
                  <a:cubicBezTo>
                    <a:pt x="904875" y="39158"/>
                    <a:pt x="1138237" y="19579"/>
                    <a:pt x="1371600" y="0"/>
                  </a:cubicBezTo>
                </a:path>
              </a:pathLst>
            </a:custGeom>
            <a:ln w="19050" cap="flat" cmpd="sng" algn="ctr">
              <a:solidFill>
                <a:srgbClr val="7E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1" name="Connecteur droit avec flèche 50"/>
          <p:cNvCxnSpPr/>
          <p:nvPr/>
        </p:nvCxnSpPr>
        <p:spPr>
          <a:xfrm>
            <a:off x="3860872" y="2472208"/>
            <a:ext cx="494381" cy="1074770"/>
          </a:xfrm>
          <a:prstGeom prst="straightConnector1">
            <a:avLst/>
          </a:prstGeom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Forme libre 53"/>
          <p:cNvSpPr/>
          <p:nvPr/>
        </p:nvSpPr>
        <p:spPr>
          <a:xfrm>
            <a:off x="3843300" y="3163304"/>
            <a:ext cx="414957" cy="1275354"/>
          </a:xfrm>
          <a:custGeom>
            <a:avLst/>
            <a:gdLst>
              <a:gd name="connsiteX0" fmla="*/ 0 w 171450"/>
              <a:gd name="connsiteY0" fmla="*/ 0 h 400050"/>
              <a:gd name="connsiteX1" fmla="*/ 76200 w 171450"/>
              <a:gd name="connsiteY1" fmla="*/ 69850 h 400050"/>
              <a:gd name="connsiteX2" fmla="*/ 88900 w 171450"/>
              <a:gd name="connsiteY2" fmla="*/ 317500 h 400050"/>
              <a:gd name="connsiteX3" fmla="*/ 171450 w 171450"/>
              <a:gd name="connsiteY3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400050">
                <a:moveTo>
                  <a:pt x="0" y="0"/>
                </a:moveTo>
                <a:cubicBezTo>
                  <a:pt x="30691" y="8466"/>
                  <a:pt x="61383" y="16933"/>
                  <a:pt x="76200" y="69850"/>
                </a:cubicBezTo>
                <a:cubicBezTo>
                  <a:pt x="91017" y="122767"/>
                  <a:pt x="73025" y="262467"/>
                  <a:pt x="88900" y="317500"/>
                </a:cubicBezTo>
                <a:cubicBezTo>
                  <a:pt x="104775" y="372533"/>
                  <a:pt x="138112" y="386291"/>
                  <a:pt x="171450" y="400050"/>
                </a:cubicBezTo>
              </a:path>
            </a:pathLst>
          </a:custGeom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8" name="Groupe 67"/>
          <p:cNvGrpSpPr/>
          <p:nvPr/>
        </p:nvGrpSpPr>
        <p:grpSpPr>
          <a:xfrm>
            <a:off x="3924300" y="1600200"/>
            <a:ext cx="1905000" cy="3836298"/>
            <a:chOff x="3924300" y="1600200"/>
            <a:chExt cx="1905000" cy="3836298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3924300" y="1600200"/>
              <a:ext cx="0" cy="789974"/>
            </a:xfrm>
            <a:prstGeom prst="line">
              <a:avLst/>
            </a:prstGeom>
            <a:ln w="19050">
              <a:solidFill>
                <a:srgbClr val="4484B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orme libre 62"/>
            <p:cNvSpPr/>
            <p:nvPr/>
          </p:nvSpPr>
          <p:spPr>
            <a:xfrm>
              <a:off x="3929097" y="1930400"/>
              <a:ext cx="1900203" cy="3506098"/>
            </a:xfrm>
            <a:custGeom>
              <a:avLst/>
              <a:gdLst>
                <a:gd name="connsiteX0" fmla="*/ 0 w 1047750"/>
                <a:gd name="connsiteY0" fmla="*/ 0 h 2299597"/>
                <a:gd name="connsiteX1" fmla="*/ 381000 w 1047750"/>
                <a:gd name="connsiteY1" fmla="*/ 895350 h 2299597"/>
                <a:gd name="connsiteX2" fmla="*/ 514350 w 1047750"/>
                <a:gd name="connsiteY2" fmla="*/ 2089150 h 2299597"/>
                <a:gd name="connsiteX3" fmla="*/ 1047750 w 1047750"/>
                <a:gd name="connsiteY3" fmla="*/ 2292350 h 229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0" h="2299597">
                  <a:moveTo>
                    <a:pt x="0" y="0"/>
                  </a:moveTo>
                  <a:cubicBezTo>
                    <a:pt x="147637" y="273579"/>
                    <a:pt x="295275" y="547158"/>
                    <a:pt x="381000" y="895350"/>
                  </a:cubicBezTo>
                  <a:cubicBezTo>
                    <a:pt x="466725" y="1243542"/>
                    <a:pt x="403225" y="1856317"/>
                    <a:pt x="514350" y="2089150"/>
                  </a:cubicBezTo>
                  <a:cubicBezTo>
                    <a:pt x="625475" y="2321983"/>
                    <a:pt x="836612" y="2307166"/>
                    <a:pt x="1047750" y="2292350"/>
                  </a:cubicBezTo>
                </a:path>
              </a:pathLst>
            </a:custGeom>
            <a:noFill/>
            <a:ln>
              <a:solidFill>
                <a:srgbClr val="4484B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4" name="Forme libre 63"/>
          <p:cNvSpPr/>
          <p:nvPr/>
        </p:nvSpPr>
        <p:spPr>
          <a:xfrm>
            <a:off x="8457797" y="3163304"/>
            <a:ext cx="724303" cy="322845"/>
          </a:xfrm>
          <a:custGeom>
            <a:avLst/>
            <a:gdLst>
              <a:gd name="connsiteX0" fmla="*/ 0 w 641350"/>
              <a:gd name="connsiteY0" fmla="*/ 0 h 355600"/>
              <a:gd name="connsiteX1" fmla="*/ 406400 w 641350"/>
              <a:gd name="connsiteY1" fmla="*/ 133350 h 355600"/>
              <a:gd name="connsiteX2" fmla="*/ 641350 w 641350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" h="355600">
                <a:moveTo>
                  <a:pt x="0" y="0"/>
                </a:moveTo>
                <a:cubicBezTo>
                  <a:pt x="149754" y="37041"/>
                  <a:pt x="299508" y="74083"/>
                  <a:pt x="406400" y="133350"/>
                </a:cubicBezTo>
                <a:cubicBezTo>
                  <a:pt x="513292" y="192617"/>
                  <a:pt x="577321" y="274108"/>
                  <a:pt x="641350" y="355600"/>
                </a:cubicBezTo>
              </a:path>
            </a:pathLst>
          </a:custGeom>
          <a:ln w="19050" cap="flat" cmpd="sng" algn="ctr">
            <a:solidFill>
              <a:srgbClr val="7E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Forme libre 64"/>
          <p:cNvSpPr/>
          <p:nvPr/>
        </p:nvSpPr>
        <p:spPr>
          <a:xfrm>
            <a:off x="8445500" y="4540250"/>
            <a:ext cx="1644650" cy="192715"/>
          </a:xfrm>
          <a:custGeom>
            <a:avLst/>
            <a:gdLst>
              <a:gd name="connsiteX0" fmla="*/ 0 w 1644650"/>
              <a:gd name="connsiteY0" fmla="*/ 0 h 192715"/>
              <a:gd name="connsiteX1" fmla="*/ 889000 w 1644650"/>
              <a:gd name="connsiteY1" fmla="*/ 171450 h 192715"/>
              <a:gd name="connsiteX2" fmla="*/ 1644650 w 1644650"/>
              <a:gd name="connsiteY2" fmla="*/ 184150 h 19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4650" h="192715">
                <a:moveTo>
                  <a:pt x="0" y="0"/>
                </a:moveTo>
                <a:cubicBezTo>
                  <a:pt x="307446" y="70379"/>
                  <a:pt x="614892" y="140758"/>
                  <a:pt x="889000" y="171450"/>
                </a:cubicBezTo>
                <a:cubicBezTo>
                  <a:pt x="1163108" y="202142"/>
                  <a:pt x="1403879" y="193146"/>
                  <a:pt x="1644650" y="184150"/>
                </a:cubicBezTo>
              </a:path>
            </a:pathLst>
          </a:custGeom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7975600" y="5257338"/>
            <a:ext cx="1156667" cy="646772"/>
          </a:xfrm>
          <a:custGeom>
            <a:avLst/>
            <a:gdLst>
              <a:gd name="connsiteX0" fmla="*/ 0 w 647700"/>
              <a:gd name="connsiteY0" fmla="*/ 133350 h 133350"/>
              <a:gd name="connsiteX1" fmla="*/ 279400 w 647700"/>
              <a:gd name="connsiteY1" fmla="*/ 107950 h 133350"/>
              <a:gd name="connsiteX2" fmla="*/ 647700 w 647700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133350">
                <a:moveTo>
                  <a:pt x="0" y="133350"/>
                </a:moveTo>
                <a:cubicBezTo>
                  <a:pt x="85725" y="131762"/>
                  <a:pt x="171450" y="130175"/>
                  <a:pt x="279400" y="107950"/>
                </a:cubicBezTo>
                <a:cubicBezTo>
                  <a:pt x="387350" y="85725"/>
                  <a:pt x="517525" y="42862"/>
                  <a:pt x="647700" y="0"/>
                </a:cubicBezTo>
              </a:path>
            </a:pathLst>
          </a:custGeom>
          <a:noFill/>
          <a:ln>
            <a:solidFill>
              <a:srgbClr val="4484B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441030" y="5980707"/>
            <a:ext cx="2948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Jasdeep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S. Anand, Darren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Ghent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UoL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54" grpId="0" animBg="1"/>
      <p:bldP spid="54" grpId="1" animBg="1"/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4913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Results : uncertainty budget – CNES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8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pic>
        <p:nvPicPr>
          <p:cNvPr id="7" name="Image 6" descr="Une image contenant texte,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6A1F8C5C-149A-2C84-07B5-C2907F7CB7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135" y="1007122"/>
            <a:ext cx="7607090" cy="5405460"/>
          </a:xfrm>
          <a:prstGeom prst="rect">
            <a:avLst/>
          </a:prstGeom>
        </p:spPr>
      </p:pic>
      <p:sp>
        <p:nvSpPr>
          <p:cNvPr id="9" name="ZoneTexte 4">
            <a:extLst>
              <a:ext uri="{FF2B5EF4-FFF2-40B4-BE49-F238E27FC236}">
                <a16:creationId xmlns:a16="http://schemas.microsoft.com/office/drawing/2014/main" id="{5D931528-2444-7829-72CE-2FBD7864A62B}"/>
              </a:ext>
            </a:extLst>
          </p:cNvPr>
          <p:cNvSpPr txBox="1"/>
          <p:nvPr/>
        </p:nvSpPr>
        <p:spPr>
          <a:xfrm>
            <a:off x="690342" y="1407177"/>
            <a:ext cx="89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Crau</a:t>
            </a:r>
          </a:p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(CNES)</a:t>
            </a:r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18CEFBC8-2CE8-8474-28ED-B6FB3BB550ED}"/>
              </a:ext>
            </a:extLst>
          </p:cNvPr>
          <p:cNvSpPr txBox="1"/>
          <p:nvPr/>
        </p:nvSpPr>
        <p:spPr>
          <a:xfrm>
            <a:off x="440458" y="2685335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Gobabeb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(KIT)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77A6DB37-A0DF-64D3-82E8-BC250D7F5B07}"/>
              </a:ext>
            </a:extLst>
          </p:cNvPr>
          <p:cNvSpPr txBox="1"/>
          <p:nvPr/>
        </p:nvSpPr>
        <p:spPr>
          <a:xfrm>
            <a:off x="-68647" y="4010401"/>
            <a:ext cx="165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Lake Constance</a:t>
            </a:r>
          </a:p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(KIT)</a:t>
            </a:r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08BB7883-F98E-D9B4-394B-B38C83CCDBD9}"/>
              </a:ext>
            </a:extLst>
          </p:cNvPr>
          <p:cNvSpPr txBox="1"/>
          <p:nvPr/>
        </p:nvSpPr>
        <p:spPr>
          <a:xfrm>
            <a:off x="290946" y="5335467"/>
            <a:ext cx="125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Lake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Tahoe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(NASA/JPL)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9058453-C4D1-236C-0946-925CD99F55D4}"/>
              </a:ext>
            </a:extLst>
          </p:cNvPr>
          <p:cNvSpPr txBox="1"/>
          <p:nvPr/>
        </p:nvSpPr>
        <p:spPr>
          <a:xfrm>
            <a:off x="9255730" y="1326708"/>
            <a:ext cx="276303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sources, the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emissivity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uncertainties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drive the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wetter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atmospheres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fr-F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raised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Emissivity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for water sites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Representativity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uncertainties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9103330" y="6055325"/>
            <a:ext cx="2593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Paolo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Dandini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CS group for CNES</a:t>
            </a:r>
          </a:p>
        </p:txBody>
      </p:sp>
    </p:spTree>
    <p:extLst>
      <p:ext uri="{BB962C8B-B14F-4D97-AF65-F5344CB8AC3E}">
        <p14:creationId xmlns:p14="http://schemas.microsoft.com/office/powerpoint/2010/main" val="68109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686" y="1468691"/>
            <a:ext cx="3611747" cy="32766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873" y="1714620"/>
            <a:ext cx="3619100" cy="32761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A4A853-F37D-73FB-FB20-AC6A5863519B}"/>
              </a:ext>
            </a:extLst>
          </p:cNvPr>
          <p:cNvSpPr txBox="1"/>
          <p:nvPr/>
        </p:nvSpPr>
        <p:spPr>
          <a:xfrm>
            <a:off x="290946" y="304800"/>
            <a:ext cx="5271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La </a:t>
            </a:r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Crau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pilot site for </a:t>
            </a:r>
            <a:r>
              <a:rPr lang="en-GB" sz="2800" dirty="0" err="1">
                <a:solidFill>
                  <a:schemeClr val="bg1"/>
                </a:solidFill>
                <a:latin typeface="NotesEsa" panose="02000506030000020004" pitchFamily="2" charset="0"/>
              </a:rPr>
              <a:t>TIRCalNet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 –CNES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04600" y="6459006"/>
            <a:ext cx="550333" cy="365125"/>
          </a:xfrm>
        </p:spPr>
        <p:txBody>
          <a:bodyPr/>
          <a:lstStyle/>
          <a:p>
            <a:fld id="{68B42AA2-7C59-4429-A42C-78903299F340}" type="slidenum">
              <a:rPr lang="en-GB" sz="1100">
                <a:solidFill>
                  <a:srgbClr val="002060"/>
                </a:solidFill>
                <a:latin typeface="NotesEsa" panose="02000506030000020004" pitchFamily="2" charset="0"/>
              </a:rPr>
              <a:t>9</a:t>
            </a:fld>
            <a:endParaRPr lang="en-GB" sz="1100" dirty="0">
              <a:solidFill>
                <a:srgbClr val="002060"/>
              </a:solidFill>
              <a:latin typeface="NotesEsa" panose="02000506030000020004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/>
        </p:nvSpPr>
        <p:spPr>
          <a:xfrm>
            <a:off x="4887729" y="6509809"/>
            <a:ext cx="481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2060"/>
                </a:solidFill>
                <a:latin typeface="NotesEsa" panose="02000506030000020004" pitchFamily="2" charset="0"/>
              </a:rPr>
              <a:t>TIRCalNet</a:t>
            </a:r>
            <a:r>
              <a:rPr lang="en-US" sz="1100" dirty="0">
                <a:solidFill>
                  <a:srgbClr val="002060"/>
                </a:solidFill>
                <a:latin typeface="NotesEsa" panose="02000506030000020004" pitchFamily="2" charset="0"/>
              </a:rPr>
              <a:t>: Towards a Global Network for Thermal Infrared Calibration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84" y="1468691"/>
            <a:ext cx="2337716" cy="258668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9429342" y="4755567"/>
            <a:ext cx="22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  <a:latin typeface="Calibri" panose="020F0502020204030204"/>
              </a:rPr>
              <a:t>Landsat</a:t>
            </a: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 9 2025/08/08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15470" y="1447564"/>
            <a:ext cx="194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Crau site (CNES)</a:t>
            </a:r>
          </a:p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(TOA BT ~315K)</a:t>
            </a:r>
          </a:p>
        </p:txBody>
      </p:sp>
      <p:cxnSp>
        <p:nvCxnSpPr>
          <p:cNvPr id="9" name="Connecteur droit avec flèche 8"/>
          <p:cNvCxnSpPr>
            <a:stCxn id="4" idx="3"/>
          </p:cNvCxnSpPr>
          <p:nvPr/>
        </p:nvCxnSpPr>
        <p:spPr>
          <a:xfrm>
            <a:off x="5360361" y="1770730"/>
            <a:ext cx="1980239" cy="1224064"/>
          </a:xfrm>
          <a:prstGeom prst="straightConnector1">
            <a:avLst/>
          </a:prstGeom>
          <a:ln w="38100" cap="flat" cmpd="sng" algn="ctr">
            <a:solidFill>
              <a:srgbClr val="33CCCC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4" idx="1"/>
          </p:cNvCxnSpPr>
          <p:nvPr/>
        </p:nvCxnSpPr>
        <p:spPr>
          <a:xfrm flipH="1">
            <a:off x="2472267" y="1770730"/>
            <a:ext cx="943203" cy="1827603"/>
          </a:xfrm>
          <a:prstGeom prst="straightConnector1">
            <a:avLst/>
          </a:prstGeom>
          <a:ln w="38100" cap="flat" cmpd="sng" algn="ctr">
            <a:solidFill>
              <a:srgbClr val="33CCCC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39543" y="4605865"/>
            <a:ext cx="4709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spatial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homogeneity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RadCalNet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30m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TIR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2322</Words>
  <Application>Microsoft Macintosh PowerPoint</Application>
  <PresentationFormat>Widescreen</PresentationFormat>
  <Paragraphs>380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 Math</vt:lpstr>
      <vt:lpstr>NotesEsa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Lorenza Versace</dc:creator>
  <cp:lastModifiedBy>Steffen Dransfeld</cp:lastModifiedBy>
  <cp:revision>93</cp:revision>
  <dcterms:created xsi:type="dcterms:W3CDTF">2024-11-20T12:46:24Z</dcterms:created>
  <dcterms:modified xsi:type="dcterms:W3CDTF">2026-04-20T12:36:12Z</dcterms:modified>
</cp:coreProperties>
</file>